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2" r:id="rId1"/>
    <p:sldMasterId id="2147483779" r:id="rId2"/>
    <p:sldMasterId id="2147483749" r:id="rId3"/>
    <p:sldMasterId id="2147483782" r:id="rId4"/>
    <p:sldMasterId id="2147483741" r:id="rId5"/>
    <p:sldMasterId id="2147483654" r:id="rId6"/>
    <p:sldMasterId id="2147483789" r:id="rId7"/>
  </p:sldMasterIdLst>
  <p:notesMasterIdLst>
    <p:notesMasterId r:id="rId69"/>
  </p:notesMasterIdLst>
  <p:sldIdLst>
    <p:sldId id="725" r:id="rId8"/>
    <p:sldId id="381" r:id="rId9"/>
    <p:sldId id="382" r:id="rId10"/>
    <p:sldId id="383" r:id="rId11"/>
    <p:sldId id="384" r:id="rId12"/>
    <p:sldId id="774" r:id="rId13"/>
    <p:sldId id="778" r:id="rId14"/>
    <p:sldId id="731" r:id="rId15"/>
    <p:sldId id="732" r:id="rId16"/>
    <p:sldId id="733" r:id="rId17"/>
    <p:sldId id="466" r:id="rId18"/>
    <p:sldId id="727" r:id="rId19"/>
    <p:sldId id="777" r:id="rId20"/>
    <p:sldId id="758" r:id="rId21"/>
    <p:sldId id="759" r:id="rId22"/>
    <p:sldId id="770" r:id="rId23"/>
    <p:sldId id="771" r:id="rId24"/>
    <p:sldId id="772" r:id="rId25"/>
    <p:sldId id="773" r:id="rId26"/>
    <p:sldId id="388" r:id="rId27"/>
    <p:sldId id="389" r:id="rId28"/>
    <p:sldId id="390" r:id="rId29"/>
    <p:sldId id="729" r:id="rId30"/>
    <p:sldId id="779" r:id="rId31"/>
    <p:sldId id="394" r:id="rId32"/>
    <p:sldId id="730" r:id="rId33"/>
    <p:sldId id="400" r:id="rId34"/>
    <p:sldId id="755" r:id="rId35"/>
    <p:sldId id="470" r:id="rId36"/>
    <p:sldId id="754" r:id="rId37"/>
    <p:sldId id="734" r:id="rId38"/>
    <p:sldId id="735" r:id="rId39"/>
    <p:sldId id="736" r:id="rId40"/>
    <p:sldId id="737" r:id="rId41"/>
    <p:sldId id="738" r:id="rId42"/>
    <p:sldId id="739" r:id="rId43"/>
    <p:sldId id="756" r:id="rId44"/>
    <p:sldId id="740" r:id="rId45"/>
    <p:sldId id="741" r:id="rId46"/>
    <p:sldId id="490" r:id="rId47"/>
    <p:sldId id="742" r:id="rId48"/>
    <p:sldId id="743" r:id="rId49"/>
    <p:sldId id="744" r:id="rId50"/>
    <p:sldId id="745" r:id="rId51"/>
    <p:sldId id="768" r:id="rId52"/>
    <p:sldId id="769" r:id="rId53"/>
    <p:sldId id="746" r:id="rId54"/>
    <p:sldId id="747" r:id="rId55"/>
    <p:sldId id="748" r:id="rId56"/>
    <p:sldId id="413" r:id="rId57"/>
    <p:sldId id="750" r:id="rId58"/>
    <p:sldId id="415" r:id="rId59"/>
    <p:sldId id="751" r:id="rId60"/>
    <p:sldId id="417" r:id="rId61"/>
    <p:sldId id="752" r:id="rId62"/>
    <p:sldId id="753" r:id="rId63"/>
    <p:sldId id="780" r:id="rId64"/>
    <p:sldId id="781" r:id="rId65"/>
    <p:sldId id="495" r:id="rId66"/>
    <p:sldId id="496" r:id="rId67"/>
    <p:sldId id="259" r:id="rId68"/>
  </p:sldIdLst>
  <p:sldSz cx="9144000" cy="5143500" type="screen16x9"/>
  <p:notesSz cx="6858000" cy="9144000"/>
  <p:defaultText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C66"/>
    <a:srgbClr val="FF7C80"/>
    <a:srgbClr val="6699FF"/>
    <a:srgbClr val="00CC00"/>
    <a:srgbClr val="0066FF"/>
    <a:srgbClr val="FF5050"/>
    <a:srgbClr val="FF0000"/>
    <a:srgbClr val="FC7878"/>
    <a:srgbClr val="F2D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79" autoAdjust="0"/>
    <p:restoredTop sz="93369" autoAdjust="0"/>
  </p:normalViewPr>
  <p:slideViewPr>
    <p:cSldViewPr snapToGrid="0">
      <p:cViewPr varScale="1">
        <p:scale>
          <a:sx n="141" d="100"/>
          <a:sy n="141" d="100"/>
        </p:scale>
        <p:origin x="1062" y="120"/>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B2D07C-1F39-4D96-9BB1-4B8C7F241182}"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kumimoji="1" lang="ja-JP" altLang="en-US"/>
        </a:p>
      </dgm:t>
    </dgm:pt>
    <dgm:pt modelId="{9EA11197-5FA7-4220-BC2F-1C12B5BDC282}">
      <dgm:prSet phldrT="[テキスト]" custT="1"/>
      <dgm:spPr>
        <a:xfrm>
          <a:off x="1447321" y="564169"/>
          <a:ext cx="963233" cy="378666"/>
        </a:xfrm>
        <a:noFill/>
        <a:ln>
          <a:noFill/>
        </a:ln>
        <a:effectLst/>
      </dgm:spPr>
      <dgm:t>
        <a:bodyPr/>
        <a:lstStyle/>
        <a:p>
          <a:pPr>
            <a:buNone/>
          </a:pPr>
          <a:endParaRPr kumimoji="1" lang="ja-JP" altLang="en-US" sz="100" dirty="0">
            <a:solidFill>
              <a:srgbClr val="FFFFFF"/>
            </a:solidFill>
            <a:latin typeface="游ゴシック"/>
            <a:ea typeface="游ゴシック" panose="020B0400000000000000" pitchFamily="34" charset="-128"/>
            <a:cs typeface="+mn-cs"/>
          </a:endParaRPr>
        </a:p>
      </dgm:t>
    </dgm:pt>
    <dgm:pt modelId="{53EFB0EE-0E93-4E79-BDD0-8A6B3353C54B}" type="parTrans" cxnId="{7706938E-E481-4CD8-A3D9-4AD400703C0E}">
      <dgm:prSet/>
      <dgm:spPr/>
      <dgm:t>
        <a:bodyPr/>
        <a:lstStyle/>
        <a:p>
          <a:endParaRPr kumimoji="1" lang="ja-JP" altLang="en-US"/>
        </a:p>
      </dgm:t>
    </dgm:pt>
    <dgm:pt modelId="{98D5FC3A-0612-43C3-9715-86FE571C0F8A}" type="sibTrans" cxnId="{7706938E-E481-4CD8-A3D9-4AD400703C0E}">
      <dgm:prSet/>
      <dgm:spPr/>
      <dgm:t>
        <a:bodyPr/>
        <a:lstStyle/>
        <a:p>
          <a:endParaRPr kumimoji="1" lang="ja-JP" altLang="en-US"/>
        </a:p>
      </dgm:t>
    </dgm:pt>
    <dgm:pt modelId="{48A9A509-B042-4758-858E-B21A0C8A1A7B}" type="pres">
      <dgm:prSet presAssocID="{07B2D07C-1F39-4D96-9BB1-4B8C7F241182}" presName="Name0" presStyleCnt="0">
        <dgm:presLayoutVars>
          <dgm:chMax val="7"/>
          <dgm:chPref val="5"/>
        </dgm:presLayoutVars>
      </dgm:prSet>
      <dgm:spPr/>
    </dgm:pt>
    <dgm:pt modelId="{EC2A061B-0AA3-4134-8797-65FB4F692CC3}" type="pres">
      <dgm:prSet presAssocID="{07B2D07C-1F39-4D96-9BB1-4B8C7F241182}" presName="arrowNode" presStyleLbl="node1" presStyleIdx="0" presStyleCnt="1" custAng="19593285" custFlipHor="1" custScaleX="64920" custScaleY="70627" custLinFactNeighborX="-34214" custLinFactNeighborY="-25091"/>
      <dgm:spPr>
        <a:xfrm rot="19210341" flipH="1">
          <a:off x="986524" y="386907"/>
          <a:ext cx="1481382" cy="878368"/>
        </a:xfrm>
        <a:prstGeom prst="swooshArrow">
          <a:avLst>
            <a:gd name="adj1" fmla="val 16310"/>
            <a:gd name="adj2" fmla="val 313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545B3056-08B4-4AE0-AEF0-D5FCB8BC886C}" type="pres">
      <dgm:prSet presAssocID="{9EA11197-5FA7-4220-BC2F-1C12B5BDC282}" presName="txNode1" presStyleLbl="revTx" presStyleIdx="0" presStyleCnt="1">
        <dgm:presLayoutVars>
          <dgm:bulletEnabled val="1"/>
        </dgm:presLayoutVars>
      </dgm:prSet>
      <dgm:spPr>
        <a:prstGeom prst="rect">
          <a:avLst/>
        </a:prstGeom>
      </dgm:spPr>
    </dgm:pt>
  </dgm:ptLst>
  <dgm:cxnLst>
    <dgm:cxn modelId="{7706938E-E481-4CD8-A3D9-4AD400703C0E}" srcId="{07B2D07C-1F39-4D96-9BB1-4B8C7F241182}" destId="{9EA11197-5FA7-4220-BC2F-1C12B5BDC282}" srcOrd="0" destOrd="0" parTransId="{53EFB0EE-0E93-4E79-BDD0-8A6B3353C54B}" sibTransId="{98D5FC3A-0612-43C3-9715-86FE571C0F8A}"/>
    <dgm:cxn modelId="{63C925F2-C09A-46DD-8FA3-DA87302D39EC}" type="presOf" srcId="{9EA11197-5FA7-4220-BC2F-1C12B5BDC282}" destId="{545B3056-08B4-4AE0-AEF0-D5FCB8BC886C}" srcOrd="0" destOrd="0" presId="urn:microsoft.com/office/officeart/2009/3/layout/DescendingProcess"/>
    <dgm:cxn modelId="{3B5DD7F2-08B0-484D-A29B-05FC2FF3ACBA}" type="presOf" srcId="{07B2D07C-1F39-4D96-9BB1-4B8C7F241182}" destId="{48A9A509-B042-4758-858E-B21A0C8A1A7B}" srcOrd="0" destOrd="0" presId="urn:microsoft.com/office/officeart/2009/3/layout/DescendingProcess"/>
    <dgm:cxn modelId="{9E759AEC-1B54-4DA1-BF29-B1B780ACF28B}" type="presParOf" srcId="{48A9A509-B042-4758-858E-B21A0C8A1A7B}" destId="{EC2A061B-0AA3-4134-8797-65FB4F692CC3}" srcOrd="0" destOrd="0" presId="urn:microsoft.com/office/officeart/2009/3/layout/DescendingProcess"/>
    <dgm:cxn modelId="{0B7BF10C-96BB-4871-9712-F21831A50A51}" type="presParOf" srcId="{48A9A509-B042-4758-858E-B21A0C8A1A7B}" destId="{545B3056-08B4-4AE0-AEF0-D5FCB8BC886C}" srcOrd="1" destOrd="0" presId="urn:microsoft.com/office/officeart/2009/3/layout/Descending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A061B-0AA3-4134-8797-65FB4F692CC3}">
      <dsp:nvSpPr>
        <dsp:cNvPr id="0" name=""/>
        <dsp:cNvSpPr/>
      </dsp:nvSpPr>
      <dsp:spPr>
        <a:xfrm rot="19210341" flipH="1">
          <a:off x="1156802" y="324119"/>
          <a:ext cx="1481382" cy="878368"/>
        </a:xfrm>
        <a:prstGeom prst="swooshArrow">
          <a:avLst>
            <a:gd name="adj1" fmla="val 16310"/>
            <a:gd name="adj2" fmla="val 313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5B3056-08B4-4AE0-AEF0-D5FCB8BC886C}">
      <dsp:nvSpPr>
        <dsp:cNvPr id="0" name=""/>
        <dsp:cNvSpPr/>
      </dsp:nvSpPr>
      <dsp:spPr>
        <a:xfrm>
          <a:off x="1407038" y="173790"/>
          <a:ext cx="963233" cy="378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 tIns="1270" rIns="1270" bIns="1270" numCol="1" spcCol="1270" anchor="b" anchorCtr="0">
          <a:noAutofit/>
        </a:bodyPr>
        <a:lstStyle/>
        <a:p>
          <a:pPr marL="0" lvl="0" indent="0" algn="ctr" defTabSz="44450">
            <a:lnSpc>
              <a:spcPct val="90000"/>
            </a:lnSpc>
            <a:spcBef>
              <a:spcPct val="0"/>
            </a:spcBef>
            <a:spcAft>
              <a:spcPct val="35000"/>
            </a:spcAft>
            <a:buNone/>
          </a:pPr>
          <a:endParaRPr kumimoji="1" lang="ja-JP" altLang="en-US" sz="100" kern="1200" dirty="0">
            <a:solidFill>
              <a:srgbClr val="FFFFFF"/>
            </a:solidFill>
            <a:latin typeface="游ゴシック"/>
            <a:ea typeface="游ゴシック" panose="020B0400000000000000" pitchFamily="34" charset="-128"/>
            <a:cs typeface="+mn-cs"/>
          </a:endParaRPr>
        </a:p>
      </dsp:txBody>
      <dsp:txXfrm>
        <a:off x="1407038" y="173790"/>
        <a:ext cx="963233" cy="378666"/>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07D67-6971-4886-89F1-96D67763A782}" type="datetimeFigureOut">
              <a:rPr kumimoji="1" lang="ja-JP" altLang="en-US" smtClean="0"/>
              <a:t>2023/9/12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3CC11-6E21-4044-95B8-92AE9556A3AE}" type="slidenum">
              <a:rPr kumimoji="1" lang="ja-JP" altLang="en-US" smtClean="0"/>
              <a:t>‹#›</a:t>
            </a:fld>
            <a:endParaRPr kumimoji="1" lang="ja-JP" altLang="en-US"/>
          </a:p>
        </p:txBody>
      </p:sp>
    </p:spTree>
    <p:extLst>
      <p:ext uri="{BB962C8B-B14F-4D97-AF65-F5344CB8AC3E}">
        <p14:creationId xmlns:p14="http://schemas.microsoft.com/office/powerpoint/2010/main" val="129321739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A4C184-49D7-457F-8C52-A704908F5F0A}"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562883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a:xfrm>
            <a:off x="431800" y="1735742"/>
            <a:ext cx="7886700" cy="993775"/>
          </a:xfrm>
          <a:prstGeom prst="rect">
            <a:avLst/>
          </a:prstGeom>
        </p:spPr>
        <p:txBody>
          <a:bodyPr/>
          <a:lstStyle>
            <a:lvl1pPr algn="l">
              <a:defRPr/>
            </a:lvl1pPr>
          </a:lstStyle>
          <a:p>
            <a:r>
              <a:rPr kumimoji="1" lang="ja-JP" altLang="en-US"/>
              <a:t>マスター タイトルの書式設定</a:t>
            </a:r>
          </a:p>
        </p:txBody>
      </p:sp>
    </p:spTree>
    <p:extLst>
      <p:ext uri="{BB962C8B-B14F-4D97-AF65-F5344CB8AC3E}">
        <p14:creationId xmlns:p14="http://schemas.microsoft.com/office/powerpoint/2010/main" val="1070589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2"/>
            <a:ext cx="8542732" cy="383052"/>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245063" y="1126582"/>
            <a:ext cx="8542732" cy="343531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97762681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サブ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0"/>
            <a:ext cx="8542732" cy="383053"/>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229905" y="1725138"/>
            <a:ext cx="8557890" cy="283675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2"/>
          <p:cNvSpPr>
            <a:spLocks noGrp="1"/>
          </p:cNvSpPr>
          <p:nvPr>
            <p:ph type="body" idx="10"/>
          </p:nvPr>
        </p:nvSpPr>
        <p:spPr>
          <a:xfrm>
            <a:off x="229905" y="1107203"/>
            <a:ext cx="855789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Tree>
    <p:extLst>
      <p:ext uri="{BB962C8B-B14F-4D97-AF65-F5344CB8AC3E}">
        <p14:creationId xmlns:p14="http://schemas.microsoft.com/office/powerpoint/2010/main" val="423011979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7527" y="1106518"/>
            <a:ext cx="4289631" cy="326350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11875" y="1106518"/>
            <a:ext cx="4289631" cy="326350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0" name="Title 1"/>
          <p:cNvSpPr>
            <a:spLocks noGrp="1"/>
          </p:cNvSpPr>
          <p:nvPr>
            <p:ph type="title"/>
          </p:nvPr>
        </p:nvSpPr>
        <p:spPr>
          <a:xfrm>
            <a:off x="245064" y="101041"/>
            <a:ext cx="8542732" cy="383053"/>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Tree>
    <p:extLst>
      <p:ext uri="{BB962C8B-B14F-4D97-AF65-F5344CB8AC3E}">
        <p14:creationId xmlns:p14="http://schemas.microsoft.com/office/powerpoint/2010/main" val="2920202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9905" y="1107203"/>
            <a:ext cx="4276419"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229905" y="1725137"/>
            <a:ext cx="4276419" cy="2763441"/>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564774" y="1107203"/>
            <a:ext cx="4336732"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564774" y="1725137"/>
            <a:ext cx="4336732" cy="2763441"/>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Title 1"/>
          <p:cNvSpPr>
            <a:spLocks noGrp="1"/>
          </p:cNvSpPr>
          <p:nvPr>
            <p:ph type="title"/>
          </p:nvPr>
        </p:nvSpPr>
        <p:spPr>
          <a:xfrm>
            <a:off x="245064" y="94317"/>
            <a:ext cx="8542732" cy="389777"/>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Tree>
    <p:extLst>
      <p:ext uri="{BB962C8B-B14F-4D97-AF65-F5344CB8AC3E}">
        <p14:creationId xmlns:p14="http://schemas.microsoft.com/office/powerpoint/2010/main" val="1184818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7" name="Title 1"/>
          <p:cNvSpPr>
            <a:spLocks noGrp="1"/>
          </p:cNvSpPr>
          <p:nvPr>
            <p:ph type="title"/>
          </p:nvPr>
        </p:nvSpPr>
        <p:spPr>
          <a:xfrm>
            <a:off x="245064" y="94317"/>
            <a:ext cx="8542732" cy="389777"/>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Tree>
    <p:extLst>
      <p:ext uri="{BB962C8B-B14F-4D97-AF65-F5344CB8AC3E}">
        <p14:creationId xmlns:p14="http://schemas.microsoft.com/office/powerpoint/2010/main" val="1785686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9" name="タイトル 1"/>
          <p:cNvSpPr>
            <a:spLocks noGrp="1"/>
          </p:cNvSpPr>
          <p:nvPr>
            <p:ph type="ctrTitle"/>
          </p:nvPr>
        </p:nvSpPr>
        <p:spPr>
          <a:xfrm>
            <a:off x="0" y="0"/>
            <a:ext cx="9144000" cy="5143500"/>
          </a:xfrm>
          <a:prstGeom prst="rect">
            <a:avLst/>
          </a:prstGeom>
        </p:spPr>
        <p:txBody>
          <a:bodyPr anchor="ctr" anchorCtr="0"/>
          <a:lstStyle>
            <a:lvl1pPr algn="ctr">
              <a:defRPr sz="4400" baseline="0">
                <a:solidFill>
                  <a:schemeClr val="bg1"/>
                </a:solidFill>
                <a:latin typeface="Calibri" panose="020F0502020204030204" pitchFamily="34" charset="0"/>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496402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末尾ページ・ロゴ入り">
    <p:spTree>
      <p:nvGrpSpPr>
        <p:cNvPr id="1" name=""/>
        <p:cNvGrpSpPr/>
        <p:nvPr/>
      </p:nvGrpSpPr>
      <p:grpSpPr>
        <a:xfrm>
          <a:off x="0" y="0"/>
          <a:ext cx="0" cy="0"/>
          <a:chOff x="0" y="0"/>
          <a:chExt cx="0" cy="0"/>
        </a:xfrm>
      </p:grpSpPr>
      <p:grpSp>
        <p:nvGrpSpPr>
          <p:cNvPr id="2" name="グループ化 1"/>
          <p:cNvGrpSpPr/>
          <p:nvPr userDrawn="1"/>
        </p:nvGrpSpPr>
        <p:grpSpPr>
          <a:xfrm>
            <a:off x="771501" y="390780"/>
            <a:ext cx="7605760" cy="4344710"/>
            <a:chOff x="771501" y="390780"/>
            <a:chExt cx="7605760" cy="4344710"/>
          </a:xfrm>
        </p:grpSpPr>
        <p:pic>
          <p:nvPicPr>
            <p:cNvPr id="8" name="図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2445" y="2264512"/>
              <a:ext cx="2639111" cy="614477"/>
            </a:xfrm>
            <a:prstGeom prst="rect">
              <a:avLst/>
            </a:prstGeom>
          </p:spPr>
        </p:pic>
        <p:grpSp>
          <p:nvGrpSpPr>
            <p:cNvPr id="9" name="グループ化 8"/>
            <p:cNvGrpSpPr/>
            <p:nvPr userDrawn="1"/>
          </p:nvGrpSpPr>
          <p:grpSpPr>
            <a:xfrm>
              <a:off x="771501" y="390780"/>
              <a:ext cx="7605760" cy="34769"/>
              <a:chOff x="1028668" y="521040"/>
              <a:chExt cx="10141013" cy="46358"/>
            </a:xfrm>
            <a:solidFill>
              <a:srgbClr val="6464E6"/>
            </a:solidFill>
          </p:grpSpPr>
          <p:sp>
            <p:nvSpPr>
              <p:cNvPr id="43" name="正方形/長方形 42"/>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4" name="正方形/長方形 43"/>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5" name="正方形/長方形 44"/>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6" name="正方形/長方形 45"/>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7" name="正方形/長方形 46"/>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8" name="正方形/長方形 47"/>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9" name="正方形/長方形 48"/>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50" name="正方形/長方形 49"/>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grpSp>
          <p:nvGrpSpPr>
            <p:cNvPr id="10" name="グループ化 9"/>
            <p:cNvGrpSpPr/>
            <p:nvPr userDrawn="1"/>
          </p:nvGrpSpPr>
          <p:grpSpPr>
            <a:xfrm>
              <a:off x="771501" y="1469660"/>
              <a:ext cx="7605760" cy="34769"/>
              <a:chOff x="1028668" y="521040"/>
              <a:chExt cx="10141013" cy="46358"/>
            </a:xfrm>
            <a:solidFill>
              <a:srgbClr val="6464E6"/>
            </a:solidFill>
          </p:grpSpPr>
          <p:sp>
            <p:nvSpPr>
              <p:cNvPr id="35" name="正方形/長方形 34"/>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6" name="正方形/長方形 35"/>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7" name="正方形/長方形 36"/>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8" name="正方形/長方形 37"/>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9" name="正方形/長方形 38"/>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0" name="正方形/長方形 39"/>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1" name="正方形/長方形 40"/>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2" name="正方形/長方形 41"/>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sp>
          <p:nvSpPr>
            <p:cNvPr id="11" name="正方形/長方形 10"/>
            <p:cNvSpPr>
              <a:spLocks noChangeAspect="1"/>
            </p:cNvSpPr>
            <p:nvPr userDrawn="1"/>
          </p:nvSpPr>
          <p:spPr>
            <a:xfrm flipH="1" flipV="1">
              <a:off x="771501"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2" name="正方形/長方形 11"/>
            <p:cNvSpPr>
              <a:spLocks noChangeAspect="1"/>
            </p:cNvSpPr>
            <p:nvPr userDrawn="1"/>
          </p:nvSpPr>
          <p:spPr>
            <a:xfrm>
              <a:off x="1853140"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4" name="正方形/長方形 13"/>
            <p:cNvSpPr>
              <a:spLocks noChangeAspect="1"/>
            </p:cNvSpPr>
            <p:nvPr userDrawn="1"/>
          </p:nvSpPr>
          <p:spPr>
            <a:xfrm>
              <a:off x="7261334"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5" name="正方形/長方形 14"/>
            <p:cNvSpPr>
              <a:spLocks noChangeAspect="1"/>
            </p:cNvSpPr>
            <p:nvPr userDrawn="1"/>
          </p:nvSpPr>
          <p:spPr>
            <a:xfrm>
              <a:off x="8342972"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nvGrpSpPr>
            <p:cNvPr id="17" name="グループ化 16"/>
            <p:cNvGrpSpPr/>
            <p:nvPr userDrawn="1"/>
          </p:nvGrpSpPr>
          <p:grpSpPr>
            <a:xfrm>
              <a:off x="771501" y="3627418"/>
              <a:ext cx="7605760" cy="34769"/>
              <a:chOff x="1028668" y="521040"/>
              <a:chExt cx="10141013" cy="46358"/>
            </a:xfrm>
            <a:solidFill>
              <a:srgbClr val="6464E6"/>
            </a:solidFill>
          </p:grpSpPr>
          <p:sp>
            <p:nvSpPr>
              <p:cNvPr id="27" name="正方形/長方形 26"/>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8" name="正方形/長方形 27"/>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9" name="正方形/長方形 28"/>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0" name="正方形/長方形 29"/>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1" name="正方形/長方形 30"/>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2" name="正方形/長方形 31"/>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3" name="正方形/長方形 32"/>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4" name="正方形/長方形 33"/>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grpSp>
          <p:nvGrpSpPr>
            <p:cNvPr id="18" name="グループ化 17"/>
            <p:cNvGrpSpPr/>
            <p:nvPr userDrawn="1"/>
          </p:nvGrpSpPr>
          <p:grpSpPr>
            <a:xfrm>
              <a:off x="771501" y="4700721"/>
              <a:ext cx="7605760" cy="34769"/>
              <a:chOff x="1028668" y="521040"/>
              <a:chExt cx="10141013" cy="46358"/>
            </a:xfrm>
            <a:solidFill>
              <a:srgbClr val="6464E6"/>
            </a:solidFill>
          </p:grpSpPr>
          <p:sp>
            <p:nvSpPr>
              <p:cNvPr id="19" name="正方形/長方形 18"/>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0" name="正方形/長方形 19"/>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1" name="正方形/長方形 20"/>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2" name="正方形/長方形 21"/>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3" name="正方形/長方形 22"/>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4" name="正方形/長方形 23"/>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5" name="正方形/長方形 24"/>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6" name="正方形/長方形 25"/>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grpSp>
    </p:spTree>
    <p:extLst>
      <p:ext uri="{BB962C8B-B14F-4D97-AF65-F5344CB8AC3E}">
        <p14:creationId xmlns:p14="http://schemas.microsoft.com/office/powerpoint/2010/main" val="2054176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コンテンツ プレースホルダー 2"/>
          <p:cNvSpPr>
            <a:spLocks noGrp="1"/>
          </p:cNvSpPr>
          <p:nvPr>
            <p:ph sz="quarter" idx="10"/>
          </p:nvPr>
        </p:nvSpPr>
        <p:spPr>
          <a:xfrm>
            <a:off x="0" y="360000"/>
            <a:ext cx="9144000" cy="343943"/>
          </a:xfrm>
          <a:prstGeom prst="rect">
            <a:avLst/>
          </a:prstGeom>
        </p:spPr>
        <p:txBody>
          <a:bodyPr/>
          <a:lstStyle>
            <a:lvl1pPr>
              <a:lnSpc>
                <a:spcPct val="100000"/>
              </a:lnSpc>
              <a:defRPr sz="1600" b="1">
                <a:latin typeface="+mn-ea"/>
                <a:ea typeface="+mn-ea"/>
              </a:defRPr>
            </a:lvl1pPr>
            <a:lvl2pPr>
              <a:lnSpc>
                <a:spcPct val="100000"/>
              </a:lnSpc>
              <a:defRPr b="1">
                <a:latin typeface="+mn-ea"/>
                <a:ea typeface="+mn-ea"/>
              </a:defRPr>
            </a:lvl2pPr>
            <a:lvl3pPr>
              <a:lnSpc>
                <a:spcPct val="100000"/>
              </a:lnSpc>
              <a:defRPr b="1">
                <a:latin typeface="+mn-ea"/>
                <a:ea typeface="+mn-ea"/>
              </a:defRPr>
            </a:lvl3pPr>
            <a:lvl4pPr>
              <a:lnSpc>
                <a:spcPct val="100000"/>
              </a:lnSpc>
              <a:defRPr b="1">
                <a:latin typeface="+mn-ea"/>
                <a:ea typeface="+mn-ea"/>
              </a:defRPr>
            </a:lvl4pPr>
            <a:lvl5pPr>
              <a:lnSpc>
                <a:spcPct val="100000"/>
              </a:lnSpc>
              <a:defRPr b="1">
                <a:latin typeface="+mn-ea"/>
                <a:ea typeface="+mn-ea"/>
              </a:defRPr>
            </a:lvl5pPr>
          </a:lstStyle>
          <a:p>
            <a:pPr lvl="0"/>
            <a:r>
              <a:rPr kumimoji="1" lang="ja-JP" altLang="en-US" dirty="0"/>
              <a:t>マスター テキストの書式設定</a:t>
            </a:r>
          </a:p>
        </p:txBody>
      </p:sp>
      <p:sp>
        <p:nvSpPr>
          <p:cNvPr id="4" name="タイトル 3"/>
          <p:cNvSpPr>
            <a:spLocks noGrp="1"/>
          </p:cNvSpPr>
          <p:nvPr>
            <p:ph type="title"/>
          </p:nvPr>
        </p:nvSpPr>
        <p:spPr>
          <a:xfrm>
            <a:off x="0" y="0"/>
            <a:ext cx="9144000" cy="360000"/>
          </a:xfrm>
          <a:prstGeom prst="rect">
            <a:avLst/>
          </a:prstGeom>
        </p:spPr>
        <p:txBody>
          <a:bodyPr anchor="ctr" anchorCtr="0"/>
          <a:lstStyle>
            <a:lvl1pPr marL="177800" indent="0">
              <a:lnSpc>
                <a:spcPct val="100000"/>
              </a:lnSpc>
              <a:defRPr sz="20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1055157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151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
        <p:nvSpPr>
          <p:cNvPr id="9" name="Title 1"/>
          <p:cNvSpPr>
            <a:spLocks noGrp="1"/>
          </p:cNvSpPr>
          <p:nvPr>
            <p:ph type="ctrTitle"/>
          </p:nvPr>
        </p:nvSpPr>
        <p:spPr>
          <a:xfrm>
            <a:off x="1033975" y="1712601"/>
            <a:ext cx="6900203" cy="1384644"/>
          </a:xfrm>
          <a:prstGeom prst="rect">
            <a:avLst/>
          </a:prstGeom>
          <a:effectLst/>
        </p:spPr>
        <p:txBody>
          <a:bodyPr anchor="t">
            <a:normAutofit/>
          </a:bodyPr>
          <a:lstStyle>
            <a:lvl1pPr algn="ctr">
              <a:defRPr sz="2800">
                <a:solidFill>
                  <a:schemeClr val="bg1"/>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defRPr>
            </a:lvl1pPr>
          </a:lstStyle>
          <a:p>
            <a:r>
              <a:rPr lang="ja-JP" altLang="en-US" dirty="0"/>
              <a:t>マスター タイトルの書式設定</a:t>
            </a:r>
            <a:endParaRPr lang="en-US" dirty="0"/>
          </a:p>
        </p:txBody>
      </p:sp>
      <p:sp>
        <p:nvSpPr>
          <p:cNvPr id="10" name="Subtitle 2"/>
          <p:cNvSpPr>
            <a:spLocks noGrp="1"/>
          </p:cNvSpPr>
          <p:nvPr>
            <p:ph type="subTitle" idx="1"/>
          </p:nvPr>
        </p:nvSpPr>
        <p:spPr>
          <a:xfrm>
            <a:off x="1237724" y="3821239"/>
            <a:ext cx="6668552" cy="459726"/>
          </a:xfrm>
          <a:prstGeom prst="rect">
            <a:avLst/>
          </a:prstGeom>
        </p:spPr>
        <p:txBody>
          <a:bodyPr/>
          <a:lstStyle>
            <a:lvl1pPr marL="0" indent="0" algn="l">
              <a:buNone/>
              <a:defRPr sz="2400">
                <a:solidFill>
                  <a:schemeClr val="tx1"/>
                </a:solidFill>
                <a:latin typeface="Yu Gothic UI" panose="020B0500000000000000" pitchFamily="34" charset="-128"/>
                <a:ea typeface="Yu Gothic UI" panose="020B0500000000000000" pitchFamily="34" charset="-128"/>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Tree>
    <p:extLst>
      <p:ext uri="{BB962C8B-B14F-4D97-AF65-F5344CB8AC3E}">
        <p14:creationId xmlns:p14="http://schemas.microsoft.com/office/powerpoint/2010/main" val="1388975266"/>
      </p:ext>
    </p:extLst>
  </p:cSld>
  <p:clrMapOvr>
    <a:masterClrMapping/>
  </p:clrMapOvr>
  <p:extLst>
    <p:ext uri="{DCECCB84-F9BA-43D5-87BE-67443E8EF086}">
      <p15:sldGuideLst xmlns:p15="http://schemas.microsoft.com/office/powerpoint/2012/main">
        <p15:guide id="1" orient="horz" pos="1076">
          <p15:clr>
            <a:srgbClr val="FBAE40"/>
          </p15:clr>
        </p15:guide>
        <p15:guide id="2" orient="horz" pos="239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355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
        <p:nvSpPr>
          <p:cNvPr id="8" name="Content Placeholder 2"/>
          <p:cNvSpPr>
            <a:spLocks noGrp="1"/>
          </p:cNvSpPr>
          <p:nvPr>
            <p:ph idx="1"/>
          </p:nvPr>
        </p:nvSpPr>
        <p:spPr>
          <a:xfrm>
            <a:off x="245063" y="1126582"/>
            <a:ext cx="8542732" cy="343531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5332796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サブ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
        <p:nvSpPr>
          <p:cNvPr id="8" name="Content Placeholder 2"/>
          <p:cNvSpPr>
            <a:spLocks noGrp="1"/>
          </p:cNvSpPr>
          <p:nvPr>
            <p:ph idx="1"/>
          </p:nvPr>
        </p:nvSpPr>
        <p:spPr>
          <a:xfrm>
            <a:off x="229905" y="1725138"/>
            <a:ext cx="8557890" cy="283675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2"/>
          <p:cNvSpPr>
            <a:spLocks noGrp="1"/>
          </p:cNvSpPr>
          <p:nvPr>
            <p:ph type="body" idx="10"/>
          </p:nvPr>
        </p:nvSpPr>
        <p:spPr>
          <a:xfrm>
            <a:off x="229905" y="1107203"/>
            <a:ext cx="855789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Tree>
    <p:extLst>
      <p:ext uri="{BB962C8B-B14F-4D97-AF65-F5344CB8AC3E}">
        <p14:creationId xmlns:p14="http://schemas.microsoft.com/office/powerpoint/2010/main" val="391745748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7527" y="1106518"/>
            <a:ext cx="4289631" cy="326350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11875" y="1106518"/>
            <a:ext cx="4289631" cy="326350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0"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341606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9905" y="1107203"/>
            <a:ext cx="4276419"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229905" y="1725137"/>
            <a:ext cx="4276419" cy="2763441"/>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564774" y="1107203"/>
            <a:ext cx="4336732"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564774" y="1725137"/>
            <a:ext cx="4336732" cy="2763441"/>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3965218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13117413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3.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4.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8644" y="425093"/>
            <a:ext cx="1965764" cy="457698"/>
          </a:xfrm>
          <a:prstGeom prst="rect">
            <a:avLst/>
          </a:prstGeom>
        </p:spPr>
      </p:pic>
      <p:sp>
        <p:nvSpPr>
          <p:cNvPr id="6" name="テキスト ボックス 5"/>
          <p:cNvSpPr txBox="1"/>
          <p:nvPr userDrawn="1"/>
        </p:nvSpPr>
        <p:spPr>
          <a:xfrm>
            <a:off x="337406" y="4876459"/>
            <a:ext cx="1596912" cy="230832"/>
          </a:xfrm>
          <a:prstGeom prst="rect">
            <a:avLst/>
          </a:prstGeom>
          <a:noFill/>
        </p:spPr>
        <p:txBody>
          <a:bodyPr wrap="none" rtlCol="0">
            <a:spAutoFit/>
          </a:bodyPr>
          <a:lstStyle/>
          <a:p>
            <a:pPr algn="l"/>
            <a:r>
              <a:rPr kumimoji="1" lang="en-US" altLang="ja-JP" sz="900" dirty="0">
                <a:solidFill>
                  <a:schemeClr val="tx1"/>
                </a:solidFill>
                <a:latin typeface="Calibri" panose="020F0502020204030204" pitchFamily="34" charset="0"/>
                <a:cs typeface="Calibri" panose="020F0502020204030204" pitchFamily="34" charset="0"/>
              </a:rPr>
              <a:t>© i-PRO | All Rights</a:t>
            </a:r>
            <a:r>
              <a:rPr kumimoji="1" lang="en-US" altLang="ja-JP" sz="900" baseline="0" dirty="0">
                <a:solidFill>
                  <a:schemeClr val="tx1"/>
                </a:solidFill>
                <a:latin typeface="Calibri" panose="020F0502020204030204" pitchFamily="34" charset="0"/>
                <a:cs typeface="Calibri" panose="020F0502020204030204" pitchFamily="34" charset="0"/>
              </a:rPr>
              <a:t> Reserved.</a:t>
            </a:r>
            <a:endParaRPr kumimoji="1" lang="ja-JP" altLang="en-US" sz="900" dirty="0">
              <a:solidFill>
                <a:schemeClr val="tx1"/>
              </a:solidFill>
              <a:latin typeface="Calibri" panose="020F0502020204030204" pitchFamily="34" charset="0"/>
              <a:cs typeface="Calibri" panose="020F0502020204030204" pitchFamily="34" charset="0"/>
            </a:endParaRPr>
          </a:p>
        </p:txBody>
      </p:sp>
      <p:sp>
        <p:nvSpPr>
          <p:cNvPr id="5" name="正方形/長方形 4"/>
          <p:cNvSpPr/>
          <p:nvPr userDrawn="1"/>
        </p:nvSpPr>
        <p:spPr>
          <a:xfrm>
            <a:off x="8738647" y="4713"/>
            <a:ext cx="405353" cy="40535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7513164" y="410066"/>
            <a:ext cx="1225484" cy="1225484"/>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95666971"/>
      </p:ext>
    </p:extLst>
  </p:cSld>
  <p:clrMap bg1="lt1" tx1="dk1" bg2="lt2" tx2="dk2" accent1="accent1" accent2="accent2" accent3="accent3" accent4="accent4" accent5="accent5" accent6="accent6" hlink="hlink" folHlink="folHlink"/>
  <p:sldLayoutIdLst>
    <p:sldLayoutId id="2147483748" r:id="rId1"/>
    <p:sldLayoutId id="2147483788" r:id="rId2"/>
  </p:sldLayoutIdLst>
  <p:txStyles>
    <p:titleStyle>
      <a:lvl1pPr algn="ctr" defTabSz="457200" rtl="0" eaLnBrk="1" fontAlgn="base" hangingPunct="1">
        <a:spcBef>
          <a:spcPct val="0"/>
        </a:spcBef>
        <a:spcAft>
          <a:spcPct val="0"/>
        </a:spcAft>
        <a:defRPr kumimoji="1" sz="4400" kern="1200">
          <a:solidFill>
            <a:schemeClr val="tx1"/>
          </a:solidFill>
          <a:latin typeface="+mj-lt"/>
          <a:ea typeface="+mj-ea"/>
          <a:cs typeface="ＭＳ Ｐゴシック" charset="0"/>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1" fontAlgn="base" hangingPunct="1">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userDrawn="1"/>
        </p:nvSpPr>
        <p:spPr>
          <a:xfrm>
            <a:off x="956312" y="1622174"/>
            <a:ext cx="7050996" cy="1578225"/>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b="1" dirty="0"/>
          </a:p>
        </p:txBody>
      </p:sp>
      <p:pic>
        <p:nvPicPr>
          <p:cNvPr id="4" name="図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7308" y="1067391"/>
            <a:ext cx="560881" cy="554784"/>
          </a:xfrm>
          <a:prstGeom prst="rect">
            <a:avLst/>
          </a:prstGeom>
        </p:spPr>
      </p:pic>
      <p:sp>
        <p:nvSpPr>
          <p:cNvPr id="5" name="テキスト ボックス 4"/>
          <p:cNvSpPr txBox="1"/>
          <p:nvPr userDrawn="1"/>
        </p:nvSpPr>
        <p:spPr>
          <a:xfrm>
            <a:off x="337406" y="4876459"/>
            <a:ext cx="1596912" cy="230832"/>
          </a:xfrm>
          <a:prstGeom prst="rect">
            <a:avLst/>
          </a:prstGeom>
          <a:noFill/>
        </p:spPr>
        <p:txBody>
          <a:bodyPr wrap="none" rtlCol="0">
            <a:spAutoFit/>
          </a:bodyPr>
          <a:lstStyle/>
          <a:p>
            <a:pPr algn="l"/>
            <a:r>
              <a:rPr kumimoji="1" lang="en-US" altLang="ja-JP" sz="900" dirty="0">
                <a:solidFill>
                  <a:schemeClr val="tx1"/>
                </a:solidFill>
                <a:latin typeface="Calibri" panose="020F0502020204030204" pitchFamily="34" charset="0"/>
                <a:cs typeface="Calibri" panose="020F0502020204030204" pitchFamily="34" charset="0"/>
              </a:rPr>
              <a:t>© i-PRO | All Rights</a:t>
            </a:r>
            <a:r>
              <a:rPr kumimoji="1" lang="en-US" altLang="ja-JP" sz="900" baseline="0" dirty="0">
                <a:solidFill>
                  <a:schemeClr val="tx1"/>
                </a:solidFill>
                <a:latin typeface="Calibri" panose="020F0502020204030204" pitchFamily="34" charset="0"/>
                <a:cs typeface="Calibri" panose="020F0502020204030204" pitchFamily="34" charset="0"/>
              </a:rPr>
              <a:t> Reserved.</a:t>
            </a:r>
            <a:endParaRPr kumimoji="1" lang="ja-JP" altLang="en-US" sz="900" dirty="0">
              <a:solidFill>
                <a:schemeClr val="tx1"/>
              </a:solidFill>
              <a:latin typeface="Calibri" panose="020F0502020204030204" pitchFamily="34" charset="0"/>
              <a:cs typeface="Calibri" panose="020F0502020204030204" pitchFamily="34" charset="0"/>
            </a:endParaRPr>
          </a:p>
        </p:txBody>
      </p:sp>
      <p:pic>
        <p:nvPicPr>
          <p:cNvPr id="2" name="図 1">
            <a:extLst>
              <a:ext uri="{FF2B5EF4-FFF2-40B4-BE49-F238E27FC236}">
                <a16:creationId xmlns:a16="http://schemas.microsoft.com/office/drawing/2014/main" id="{A946BDF2-0884-B84F-CABB-9922006A6B4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28644" y="425093"/>
            <a:ext cx="1965764" cy="457698"/>
          </a:xfrm>
          <a:prstGeom prst="rect">
            <a:avLst/>
          </a:prstGeom>
        </p:spPr>
      </p:pic>
    </p:spTree>
    <p:extLst>
      <p:ext uri="{BB962C8B-B14F-4D97-AF65-F5344CB8AC3E}">
        <p14:creationId xmlns:p14="http://schemas.microsoft.com/office/powerpoint/2010/main" val="694274851"/>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914400"/>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noFill/>
              </a:ln>
            </a:endParaRPr>
          </a:p>
        </p:txBody>
      </p:sp>
      <p:sp>
        <p:nvSpPr>
          <p:cNvPr id="17" name="テキスト ボックス 16"/>
          <p:cNvSpPr txBox="1"/>
          <p:nvPr userDrawn="1"/>
        </p:nvSpPr>
        <p:spPr>
          <a:xfrm>
            <a:off x="7540392" y="4883453"/>
            <a:ext cx="1596912" cy="230832"/>
          </a:xfrm>
          <a:prstGeom prst="rect">
            <a:avLst/>
          </a:prstGeom>
          <a:noFill/>
        </p:spPr>
        <p:txBody>
          <a:bodyPr wrap="none" rtlCol="0">
            <a:spAutoFit/>
          </a:bodyPr>
          <a:lstStyle/>
          <a:p>
            <a:pPr algn="r"/>
            <a:r>
              <a:rPr kumimoji="1" lang="en-US" altLang="ja-JP" sz="900" dirty="0">
                <a:solidFill>
                  <a:schemeClr val="tx1"/>
                </a:solidFill>
                <a:latin typeface="Calibri" panose="020F0502020204030204" pitchFamily="34" charset="0"/>
                <a:cs typeface="Calibri" panose="020F0502020204030204" pitchFamily="34" charset="0"/>
              </a:rPr>
              <a:t>© i-PRO | All Rights</a:t>
            </a:r>
            <a:r>
              <a:rPr kumimoji="1" lang="en-US" altLang="ja-JP" sz="900" baseline="0" dirty="0">
                <a:solidFill>
                  <a:schemeClr val="tx1"/>
                </a:solidFill>
                <a:latin typeface="Calibri" panose="020F0502020204030204" pitchFamily="34" charset="0"/>
                <a:cs typeface="Calibri" panose="020F0502020204030204" pitchFamily="34" charset="0"/>
              </a:rPr>
              <a:t> Reserved.</a:t>
            </a:r>
            <a:endParaRPr kumimoji="1" lang="ja-JP" altLang="en-US" sz="900" dirty="0">
              <a:solidFill>
                <a:schemeClr val="tx1"/>
              </a:solidFill>
              <a:latin typeface="Calibri" panose="020F0502020204030204" pitchFamily="34" charset="0"/>
              <a:cs typeface="Calibri" panose="020F0502020204030204" pitchFamily="34" charset="0"/>
            </a:endParaRPr>
          </a:p>
        </p:txBody>
      </p:sp>
      <p:pic>
        <p:nvPicPr>
          <p:cNvPr id="24" name="図 23"/>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23850" y="4847754"/>
            <a:ext cx="845445" cy="196849"/>
          </a:xfrm>
          <a:prstGeom prst="rect">
            <a:avLst/>
          </a:prstGeom>
        </p:spPr>
      </p:pic>
      <p:cxnSp>
        <p:nvCxnSpPr>
          <p:cNvPr id="26" name="直線コネクタ 25"/>
          <p:cNvCxnSpPr/>
          <p:nvPr userDrawn="1"/>
        </p:nvCxnSpPr>
        <p:spPr>
          <a:xfrm>
            <a:off x="0" y="473190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53485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504000"/>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FFFFFF"/>
              </a:solidFill>
              <a:effectLst/>
              <a:uLnTx/>
              <a:uFillTx/>
              <a:latin typeface="Calibri"/>
              <a:ea typeface="Yu Gothic UI"/>
              <a:cs typeface="+mn-cs"/>
            </a:endParaRPr>
          </a:p>
        </p:txBody>
      </p:sp>
      <p:sp>
        <p:nvSpPr>
          <p:cNvPr id="17" name="テキスト ボックス 16"/>
          <p:cNvSpPr txBox="1"/>
          <p:nvPr userDrawn="1"/>
        </p:nvSpPr>
        <p:spPr>
          <a:xfrm>
            <a:off x="7540392" y="4883453"/>
            <a:ext cx="1596912" cy="230832"/>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900"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p:txBody>
      </p:sp>
      <p:pic>
        <p:nvPicPr>
          <p:cNvPr id="24" name="図 23"/>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23850" y="4847754"/>
            <a:ext cx="845445" cy="196849"/>
          </a:xfrm>
          <a:prstGeom prst="rect">
            <a:avLst/>
          </a:prstGeom>
        </p:spPr>
      </p:pic>
      <p:cxnSp>
        <p:nvCxnSpPr>
          <p:cNvPr id="26" name="直線コネクタ 25"/>
          <p:cNvCxnSpPr/>
          <p:nvPr userDrawn="1"/>
        </p:nvCxnSpPr>
        <p:spPr>
          <a:xfrm>
            <a:off x="0" y="4788000"/>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3">
            <a:extLst>
              <a:ext uri="{FF2B5EF4-FFF2-40B4-BE49-F238E27FC236}">
                <a16:creationId xmlns:a16="http://schemas.microsoft.com/office/drawing/2014/main" id="{9C8E566F-71E9-2B7F-4AD9-3BF34ED2BE6E}"/>
              </a:ext>
            </a:extLst>
          </p:cNvPr>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spTree>
    <p:extLst>
      <p:ext uri="{BB962C8B-B14F-4D97-AF65-F5344CB8AC3E}">
        <p14:creationId xmlns:p14="http://schemas.microsoft.com/office/powerpoint/2010/main" val="61930883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9144000" cy="51435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4290" y="4506743"/>
            <a:ext cx="1507770" cy="351061"/>
          </a:xfrm>
          <a:prstGeom prst="rect">
            <a:avLst/>
          </a:prstGeom>
        </p:spPr>
      </p:pic>
      <p:sp>
        <p:nvSpPr>
          <p:cNvPr id="4" name="テキスト ボックス 3"/>
          <p:cNvSpPr txBox="1"/>
          <p:nvPr userDrawn="1"/>
        </p:nvSpPr>
        <p:spPr>
          <a:xfrm>
            <a:off x="158496" y="4693212"/>
            <a:ext cx="1596912" cy="230832"/>
          </a:xfrm>
          <a:prstGeom prst="rect">
            <a:avLst/>
          </a:prstGeom>
          <a:noFill/>
        </p:spPr>
        <p:txBody>
          <a:bodyPr wrap="none" rtlCol="0">
            <a:spAutoFit/>
          </a:bodyPr>
          <a:lstStyle/>
          <a:p>
            <a:pPr algn="l">
              <a:tabLst/>
            </a:pPr>
            <a:r>
              <a:rPr kumimoji="1" lang="en-US" altLang="ja-JP" sz="900" dirty="0">
                <a:solidFill>
                  <a:schemeClr val="bg1"/>
                </a:solidFill>
                <a:latin typeface="Calibri" panose="020F0502020204030204" pitchFamily="34" charset="0"/>
                <a:cs typeface="Calibri" panose="020F0502020204030204" pitchFamily="34" charset="0"/>
              </a:rPr>
              <a:t>© i-PRO | All Rights</a:t>
            </a:r>
            <a:r>
              <a:rPr kumimoji="1" lang="en-US" altLang="ja-JP" sz="900" baseline="0" dirty="0">
                <a:solidFill>
                  <a:schemeClr val="bg1"/>
                </a:solidFill>
                <a:latin typeface="Calibri" panose="020F0502020204030204" pitchFamily="34" charset="0"/>
                <a:cs typeface="Calibri" panose="020F0502020204030204" pitchFamily="34" charset="0"/>
              </a:rPr>
              <a:t> Reserved.</a:t>
            </a:r>
            <a:endParaRPr kumimoji="1" lang="ja-JP" altLang="en-US" sz="9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0496942"/>
      </p:ext>
    </p:extLst>
  </p:cSld>
  <p:clrMap bg1="lt1" tx1="dk1" bg2="lt2" tx2="dk2" accent1="accent1" accent2="accent2" accent3="accent3" accent4="accent4" accent5="accent5" accent6="accent6" hlink="hlink" folHlink="folHlink"/>
  <p:sldLayoutIdLst>
    <p:sldLayoutId id="2147483742"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55" userDrawn="1">
          <p15:clr>
            <a:srgbClr val="F26B43"/>
          </p15:clr>
        </p15:guide>
        <p15:guide id="2" pos="4627"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9144000" cy="51435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13"/>
          </a:p>
        </p:txBody>
      </p:sp>
      <p:sp>
        <p:nvSpPr>
          <p:cNvPr id="3" name="テキスト ボックス 2"/>
          <p:cNvSpPr txBox="1"/>
          <p:nvPr userDrawn="1"/>
        </p:nvSpPr>
        <p:spPr>
          <a:xfrm>
            <a:off x="7547088" y="4869996"/>
            <a:ext cx="1596912" cy="230832"/>
          </a:xfrm>
          <a:prstGeom prst="rect">
            <a:avLst/>
          </a:prstGeom>
          <a:noFill/>
        </p:spPr>
        <p:txBody>
          <a:bodyPr wrap="none" rtlCol="0">
            <a:spAutoFit/>
          </a:bodyPr>
          <a:lstStyle/>
          <a:p>
            <a:pPr algn="l"/>
            <a:r>
              <a:rPr kumimoji="1" lang="en-US" altLang="ja-JP" sz="900" dirty="0">
                <a:solidFill>
                  <a:schemeClr val="bg1"/>
                </a:solidFill>
                <a:latin typeface="Calibri" panose="020F0502020204030204" pitchFamily="34" charset="0"/>
                <a:cs typeface="Calibri" panose="020F0502020204030204" pitchFamily="34" charset="0"/>
              </a:rPr>
              <a:t>© i-PRO | All Rights</a:t>
            </a:r>
            <a:r>
              <a:rPr kumimoji="1" lang="en-US" altLang="ja-JP" sz="900" baseline="0" dirty="0">
                <a:solidFill>
                  <a:schemeClr val="bg1"/>
                </a:solidFill>
                <a:latin typeface="Calibri" panose="020F0502020204030204" pitchFamily="34" charset="0"/>
                <a:cs typeface="Calibri" panose="020F0502020204030204" pitchFamily="34" charset="0"/>
              </a:rPr>
              <a:t> Reserved.</a:t>
            </a:r>
            <a:endParaRPr kumimoji="1" lang="ja-JP" altLang="en-US" sz="9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286053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p:cNvSpPr/>
          <p:nvPr userDrawn="1"/>
        </p:nvSpPr>
        <p:spPr>
          <a:xfrm>
            <a:off x="0" y="-2796"/>
            <a:ext cx="9144000" cy="360000"/>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b="1" dirty="0">
              <a:solidFill>
                <a:prstClr val="white"/>
              </a:solidFill>
              <a:effectLst>
                <a:outerShdw blurRad="38100" dist="38100" dir="2700000" algn="tl">
                  <a:srgbClr val="000000">
                    <a:alpha val="43137"/>
                  </a:srgbClr>
                </a:outerShdw>
              </a:effectLst>
            </a:endParaRPr>
          </a:p>
        </p:txBody>
      </p:sp>
      <p:sp>
        <p:nvSpPr>
          <p:cNvPr id="11"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sp>
        <p:nvSpPr>
          <p:cNvPr id="7" name="テキスト ボックス 6"/>
          <p:cNvSpPr txBox="1"/>
          <p:nvPr userDrawn="1"/>
        </p:nvSpPr>
        <p:spPr>
          <a:xfrm>
            <a:off x="7540392" y="4883453"/>
            <a:ext cx="1596912" cy="230832"/>
          </a:xfrm>
          <a:prstGeom prst="rect">
            <a:avLst/>
          </a:prstGeom>
          <a:noFill/>
        </p:spPr>
        <p:txBody>
          <a:bodyPr wrap="none" rtlCol="0">
            <a:spAutoFit/>
          </a:bodyPr>
          <a:lstStyle/>
          <a:p>
            <a:pPr algn="r"/>
            <a:r>
              <a:rPr kumimoji="1" lang="en-US" altLang="ja-JP" sz="900" dirty="0">
                <a:solidFill>
                  <a:schemeClr val="tx1"/>
                </a:solidFill>
                <a:latin typeface="Calibri" panose="020F0502020204030204" pitchFamily="34" charset="0"/>
                <a:cs typeface="Calibri" panose="020F0502020204030204" pitchFamily="34" charset="0"/>
              </a:rPr>
              <a:t>© i-PRO | All Rights</a:t>
            </a:r>
            <a:r>
              <a:rPr kumimoji="1" lang="en-US" altLang="ja-JP" sz="900" baseline="0" dirty="0">
                <a:solidFill>
                  <a:schemeClr val="tx1"/>
                </a:solidFill>
                <a:latin typeface="Calibri" panose="020F0502020204030204" pitchFamily="34" charset="0"/>
                <a:cs typeface="Calibri" panose="020F0502020204030204" pitchFamily="34" charset="0"/>
              </a:rPr>
              <a:t> Reserved.</a:t>
            </a:r>
            <a:endParaRPr kumimoji="1" lang="ja-JP" altLang="en-US" sz="900" dirty="0">
              <a:solidFill>
                <a:schemeClr val="tx1"/>
              </a:solidFill>
              <a:latin typeface="Calibri" panose="020F0502020204030204" pitchFamily="34" charset="0"/>
              <a:cs typeface="Calibri" panose="020F0502020204030204" pitchFamily="34" charset="0"/>
            </a:endParaRPr>
          </a:p>
        </p:txBody>
      </p:sp>
      <p:pic>
        <p:nvPicPr>
          <p:cNvPr id="8" name="図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5744" y="4911316"/>
            <a:ext cx="725778" cy="168986"/>
          </a:xfrm>
          <a:prstGeom prst="rect">
            <a:avLst/>
          </a:prstGeom>
        </p:spPr>
      </p:pic>
      <p:cxnSp>
        <p:nvCxnSpPr>
          <p:cNvPr id="12" name="直線コネクタ 11"/>
          <p:cNvCxnSpPr/>
          <p:nvPr userDrawn="1"/>
        </p:nvCxnSpPr>
        <p:spPr>
          <a:xfrm>
            <a:off x="0" y="4847811"/>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137653"/>
      </p:ext>
    </p:extLst>
  </p:cSld>
  <p:clrMap bg1="lt1" tx1="dk1" bg2="lt2" tx2="dk2" accent1="accent1" accent2="accent2" accent3="accent3" accent4="accent4" accent5="accent5" accent6="accent6" hlink="hlink" folHlink="folHlink"/>
  <p:sldLayoutIdLst>
    <p:sldLayoutId id="2147483790"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eg"/><Relationship Id="rId7" Type="http://schemas.openxmlformats.org/officeDocument/2006/relationships/hyperlink" Target="http://&#24598;&#12356;&#12411;&#12393;&#12424;&#12367;&#24403;&#12383;&#12427;&#38754;&#30333;&#28961;&#26009;&#24515;&#29702;&#12486;&#12473;&#12488;.com/wp-content/uploads/2014/09/&#36554;.jpg" TargetMode="External"/><Relationship Id="rId2" Type="http://schemas.openxmlformats.org/officeDocument/2006/relationships/hyperlink" Target="http://all-silhouettes.com/vector-trees/" TargetMode="External"/><Relationship Id="rId1" Type="http://schemas.openxmlformats.org/officeDocument/2006/relationships/slideLayout" Target="../slideLayouts/slideLayout1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i-pro.com/products_and_solutions/en/media/documentation_file/119136" TargetMode="External"/><Relationship Id="rId2" Type="http://schemas.openxmlformats.org/officeDocument/2006/relationships/hyperlink" Target="https://www.psn-web.net/ssbu-t/Japanese/ipro/download/technic/extsoft_model.pdf"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i-pro.com/products_and_solutions/en/media/documentation_file/119031" TargetMode="External"/><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i-pro.com/products_and_solutions/ja/surveillance/documentation-database" TargetMode="External"/><Relationship Id="rId2" Type="http://schemas.openxmlformats.org/officeDocument/2006/relationships/image" Target="../media/image50.png"/><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xml"/><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10.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0.xml"/><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10.xml"/><Relationship Id="rId6" Type="http://schemas.openxmlformats.org/officeDocument/2006/relationships/image" Target="../media/image89.png"/><Relationship Id="rId5" Type="http://schemas.openxmlformats.org/officeDocument/2006/relationships/image" Target="../media/image46.png"/><Relationship Id="rId4" Type="http://schemas.openxmlformats.org/officeDocument/2006/relationships/image" Target="../media/image88.png"/><Relationship Id="rId9"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10.xml"/><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gif"/><Relationship Id="rId1" Type="http://schemas.openxmlformats.org/officeDocument/2006/relationships/slideLayout" Target="../slideLayouts/slideLayout10.xml"/><Relationship Id="rId5" Type="http://schemas.openxmlformats.org/officeDocument/2006/relationships/image" Target="../media/image104.png"/><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1.gif"/><Relationship Id="rId1" Type="http://schemas.openxmlformats.org/officeDocument/2006/relationships/slideLayout" Target="../slideLayouts/slideLayout10.xml"/><Relationship Id="rId4" Type="http://schemas.openxmlformats.org/officeDocument/2006/relationships/image" Target="../media/image10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10.xml"/><Relationship Id="rId6" Type="http://schemas.openxmlformats.org/officeDocument/2006/relationships/diagramQuickStyle" Target="../diagrams/quickStyle1.xml"/><Relationship Id="rId11" Type="http://schemas.openxmlformats.org/officeDocument/2006/relationships/image" Target="../media/image10.png"/><Relationship Id="rId5" Type="http://schemas.openxmlformats.org/officeDocument/2006/relationships/diagramLayout" Target="../diagrams/layout1.xml"/><Relationship Id="rId10" Type="http://schemas.openxmlformats.org/officeDocument/2006/relationships/image" Target="../media/image9.png"/><Relationship Id="rId4" Type="http://schemas.openxmlformats.org/officeDocument/2006/relationships/diagramData" Target="../diagrams/data1.xml"/><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6"/>
          <p:cNvSpPr txBox="1">
            <a:spLocks/>
          </p:cNvSpPr>
          <p:nvPr/>
        </p:nvSpPr>
        <p:spPr>
          <a:xfrm>
            <a:off x="1283442" y="3364461"/>
            <a:ext cx="6585497" cy="1363265"/>
          </a:xfrm>
          <a:prstGeom prst="rect">
            <a:avLst/>
          </a:prstGeom>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ctr" defTabSz="685800" rtl="0" eaLnBrk="1" fontAlgn="base" latinLnBrk="0" hangingPunct="1">
              <a:lnSpc>
                <a:spcPct val="90000"/>
              </a:lnSpc>
              <a:spcBef>
                <a:spcPts val="750"/>
              </a:spcBef>
              <a:spcAft>
                <a:spcPct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2022/11</a:t>
            </a:r>
          </a:p>
          <a:p>
            <a:pPr marL="0" marR="0" lvl="0" indent="0" algn="ctr" defTabSz="685800" rtl="0" eaLnBrk="1" fontAlgn="base" latinLnBrk="0" hangingPunct="1">
              <a:lnSpc>
                <a:spcPct val="90000"/>
              </a:lnSpc>
              <a:spcBef>
                <a:spcPts val="750"/>
              </a:spcBef>
              <a:spcAft>
                <a:spcPct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i-PRO</a:t>
            </a:r>
            <a:r>
              <a:rPr kumimoji="1" lang="ja-JP" altLang="en-US" sz="24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株式会社</a:t>
            </a:r>
            <a:endParaRPr kumimoji="1" lang="en-US" altLang="ja-JP" sz="24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endParaRPr>
          </a:p>
        </p:txBody>
      </p:sp>
      <p:sp>
        <p:nvSpPr>
          <p:cNvPr id="3" name="正方形/長方形 2"/>
          <p:cNvSpPr/>
          <p:nvPr/>
        </p:nvSpPr>
        <p:spPr>
          <a:xfrm>
            <a:off x="977704" y="1758621"/>
            <a:ext cx="6977575" cy="138499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Calibri" charset="0"/>
                <a:ea typeface="ＭＳ Ｐゴシック" charset="0"/>
              </a:rPr>
              <a:t>WV-XAE200WUX</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Calibri" charset="0"/>
                <a:ea typeface="ＭＳ Ｐゴシック" charset="0"/>
              </a:rPr>
              <a:t>AI</a:t>
            </a:r>
            <a:r>
              <a:rPr kumimoji="1" lang="ja-JP" altLang="en-US" sz="2800" b="0" i="0" u="none" strike="noStrike" kern="1200" cap="none" spc="0" normalizeH="0" baseline="0" noProof="0" dirty="0">
                <a:ln>
                  <a:noFill/>
                </a:ln>
                <a:solidFill>
                  <a:prstClr val="white"/>
                </a:solidFill>
                <a:effectLst/>
                <a:uLnTx/>
                <a:uFillTx/>
                <a:latin typeface="Calibri" charset="0"/>
                <a:ea typeface="ＭＳ Ｐゴシック" charset="0"/>
              </a:rPr>
              <a:t>動体検知</a:t>
            </a:r>
            <a:r>
              <a:rPr lang="ja-JP" altLang="en-US" sz="2800" dirty="0">
                <a:solidFill>
                  <a:prstClr val="white"/>
                </a:solidFill>
                <a:latin typeface="Calibri" charset="0"/>
                <a:ea typeface="ＭＳ Ｐゴシック" charset="0"/>
              </a:rPr>
              <a:t>（</a:t>
            </a:r>
            <a:r>
              <a:rPr lang="en-US" altLang="ja-JP" sz="2800" dirty="0">
                <a:solidFill>
                  <a:prstClr val="white"/>
                </a:solidFill>
                <a:latin typeface="Calibri" charset="0"/>
                <a:ea typeface="ＭＳ Ｐゴシック" charset="0"/>
              </a:rPr>
              <a:t>AI-VMD</a:t>
            </a:r>
            <a:r>
              <a:rPr lang="ja-JP" altLang="en-US" sz="2800" dirty="0">
                <a:solidFill>
                  <a:prstClr val="white"/>
                </a:solidFill>
                <a:latin typeface="Calibri" charset="0"/>
                <a:ea typeface="ＭＳ Ｐゴシック" charset="0"/>
              </a:rPr>
              <a:t>）</a:t>
            </a:r>
            <a:endParaRPr lang="en-US" altLang="ja-JP" sz="2800" dirty="0">
              <a:solidFill>
                <a:prstClr val="white"/>
              </a:solidFill>
              <a:latin typeface="Calibri" charset="0"/>
              <a:ea typeface="ＭＳ Ｐゴシック"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ja-JP" altLang="en-US" sz="2800" dirty="0">
                <a:solidFill>
                  <a:prstClr val="white"/>
                </a:solidFill>
                <a:latin typeface="Calibri" charset="0"/>
                <a:ea typeface="ＭＳ Ｐゴシック" charset="0"/>
              </a:rPr>
              <a:t>システム設計</a:t>
            </a:r>
            <a:r>
              <a:rPr kumimoji="1" lang="ja-JP" altLang="en-US" sz="2800" b="0" i="0" u="none" strike="noStrike" kern="1200" cap="none" spc="0" normalizeH="0" baseline="0" noProof="0" dirty="0">
                <a:ln>
                  <a:noFill/>
                </a:ln>
                <a:solidFill>
                  <a:prstClr val="white"/>
                </a:solidFill>
                <a:effectLst/>
                <a:uLnTx/>
                <a:uFillTx/>
                <a:latin typeface="Calibri" charset="0"/>
                <a:ea typeface="ＭＳ Ｐゴシック" charset="0"/>
              </a:rPr>
              <a:t>資料</a:t>
            </a:r>
          </a:p>
        </p:txBody>
      </p:sp>
    </p:spTree>
    <p:extLst>
      <p:ext uri="{BB962C8B-B14F-4D97-AF65-F5344CB8AC3E}">
        <p14:creationId xmlns:p14="http://schemas.microsoft.com/office/powerpoint/2010/main" val="4158434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AI-VMD</a:t>
            </a:r>
            <a:r>
              <a:rPr lang="ja-JP" altLang="en-US" dirty="0"/>
              <a:t>の概要（５）</a:t>
            </a:r>
            <a:endParaRPr kumimoji="1" lang="ja-JP" altLang="en-US" dirty="0"/>
          </a:p>
        </p:txBody>
      </p:sp>
      <p:sp>
        <p:nvSpPr>
          <p:cNvPr id="3" name="正方形/長方形 2">
            <a:extLst>
              <a:ext uri="{FF2B5EF4-FFF2-40B4-BE49-F238E27FC236}">
                <a16:creationId xmlns:a16="http://schemas.microsoft.com/office/drawing/2014/main" id="{158C5E2F-E415-70FE-8A81-921CA9148E10}"/>
              </a:ext>
            </a:extLst>
          </p:cNvPr>
          <p:cNvSpPr/>
          <p:nvPr/>
        </p:nvSpPr>
        <p:spPr>
          <a:xfrm>
            <a:off x="4650570" y="1916319"/>
            <a:ext cx="4227446" cy="2749466"/>
          </a:xfrm>
          <a:prstGeom prst="rect">
            <a:avLst/>
          </a:prstGeom>
          <a:solidFill>
            <a:srgbClr val="ED7D31">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4" name="正方形/長方形 3">
            <a:extLst>
              <a:ext uri="{FF2B5EF4-FFF2-40B4-BE49-F238E27FC236}">
                <a16:creationId xmlns:a16="http://schemas.microsoft.com/office/drawing/2014/main" id="{43B8FA08-C7F6-5DC0-65D4-9BB2D9962C75}"/>
              </a:ext>
            </a:extLst>
          </p:cNvPr>
          <p:cNvSpPr/>
          <p:nvPr/>
        </p:nvSpPr>
        <p:spPr>
          <a:xfrm>
            <a:off x="259639" y="1915937"/>
            <a:ext cx="4233517" cy="2749848"/>
          </a:xfrm>
          <a:prstGeom prst="rect">
            <a:avLst/>
          </a:prstGeom>
          <a:solidFill>
            <a:srgbClr val="70AD47">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 name="正方形/長方形 4">
            <a:extLst>
              <a:ext uri="{FF2B5EF4-FFF2-40B4-BE49-F238E27FC236}">
                <a16:creationId xmlns:a16="http://schemas.microsoft.com/office/drawing/2014/main" id="{B9D0B1BF-123D-1293-BF3B-84C5CA2D3E74}"/>
              </a:ext>
            </a:extLst>
          </p:cNvPr>
          <p:cNvSpPr/>
          <p:nvPr/>
        </p:nvSpPr>
        <p:spPr>
          <a:xfrm>
            <a:off x="259639" y="545473"/>
            <a:ext cx="8632075" cy="1238555"/>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5" name="テキスト ボックス 24">
            <a:extLst>
              <a:ext uri="{FF2B5EF4-FFF2-40B4-BE49-F238E27FC236}">
                <a16:creationId xmlns:a16="http://schemas.microsoft.com/office/drawing/2014/main" id="{AA7C9A47-0516-94F1-2BA3-240B243CF0FF}"/>
              </a:ext>
            </a:extLst>
          </p:cNvPr>
          <p:cNvSpPr txBox="1"/>
          <p:nvPr/>
        </p:nvSpPr>
        <p:spPr>
          <a:xfrm>
            <a:off x="303854" y="588843"/>
            <a:ext cx="2231701" cy="415498"/>
          </a:xfrm>
          <a:prstGeom prst="rect">
            <a:avLst/>
          </a:prstGeom>
          <a:noFill/>
        </p:spPr>
        <p:txBody>
          <a:bodyPr wrap="none" rtlCol="0">
            <a:spAutoFit/>
          </a:bodyPr>
          <a:lstStyle/>
          <a:p>
            <a:r>
              <a:rPr lang="ja-JP" altLang="en-US" sz="2100" dirty="0">
                <a:solidFill>
                  <a:srgbClr val="002060"/>
                </a:solidFill>
                <a:latin typeface="Meiryo UI" panose="020B0604030504040204" pitchFamily="50" charset="-128"/>
                <a:ea typeface="Meiryo UI" panose="020B0604030504040204" pitchFamily="50" charset="-128"/>
              </a:rPr>
              <a:t>動体検知の考え方</a:t>
            </a:r>
          </a:p>
        </p:txBody>
      </p:sp>
      <p:sp>
        <p:nvSpPr>
          <p:cNvPr id="27" name="Text Box 12">
            <a:extLst>
              <a:ext uri="{FF2B5EF4-FFF2-40B4-BE49-F238E27FC236}">
                <a16:creationId xmlns:a16="http://schemas.microsoft.com/office/drawing/2014/main" id="{272552E8-E4F4-7D8E-2EB3-01C89BC2538F}"/>
              </a:ext>
            </a:extLst>
          </p:cNvPr>
          <p:cNvSpPr txBox="1">
            <a:spLocks noChangeArrowheads="1"/>
          </p:cNvSpPr>
          <p:nvPr/>
        </p:nvSpPr>
        <p:spPr bwMode="auto">
          <a:xfrm>
            <a:off x="425261" y="1267752"/>
            <a:ext cx="8518649" cy="546352"/>
          </a:xfrm>
          <a:prstGeom prst="rect">
            <a:avLst/>
          </a:prstGeom>
          <a:noFill/>
          <a:ln>
            <a:noFill/>
          </a:ln>
          <a:effectLst/>
        </p:spPr>
        <p:txBody>
          <a:bodyPr lIns="67500" tIns="35100" rIns="67500" bIns="35100" anchor="t"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214313" indent="-214313" eaLnBrk="1" hangingPunct="1">
              <a:spcBef>
                <a:spcPct val="0"/>
              </a:spcBef>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画角内で動体が検出されると、検出枠が表示されます。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4313" indent="-214313" eaLnBrk="1" hangingPunct="1">
              <a:spcBef>
                <a:spcPct val="0"/>
              </a:spcBef>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動体が検知エリア内に入っているかどうかは、動体の</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検出枠の下端中央が検知エリアに入っているか否か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で決定されます。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Text Box 27">
            <a:extLst>
              <a:ext uri="{FF2B5EF4-FFF2-40B4-BE49-F238E27FC236}">
                <a16:creationId xmlns:a16="http://schemas.microsoft.com/office/drawing/2014/main" id="{74442B9B-9CE4-BC07-1125-787331A91907}"/>
              </a:ext>
            </a:extLst>
          </p:cNvPr>
          <p:cNvSpPr txBox="1">
            <a:spLocks noChangeArrowheads="1"/>
          </p:cNvSpPr>
          <p:nvPr/>
        </p:nvSpPr>
        <p:spPr bwMode="auto">
          <a:xfrm>
            <a:off x="4791219" y="1980328"/>
            <a:ext cx="2042517" cy="255551"/>
          </a:xfrm>
          <a:prstGeom prst="rect">
            <a:avLst/>
          </a:prstGeom>
          <a:solidFill>
            <a:srgbClr val="ED7D31">
              <a:lumMod val="20000"/>
              <a:lumOff val="80000"/>
            </a:srgbClr>
          </a:solidFill>
          <a:ln w="19050" algn="ctr">
            <a:solidFill>
              <a:sysClr val="windowText" lastClr="000000"/>
            </a:solidFill>
            <a:miter lim="800000"/>
            <a:headEnd/>
            <a:tailEnd/>
          </a:ln>
          <a:effectLst/>
        </p:spPr>
        <p:txBody>
          <a:bodyPr wrap="none" lIns="67500" tIns="35100" rIns="67500" bIns="35100" anchor="ctr"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 typeface="Arial" pitchFamily="34" charset="0"/>
              <a:buNone/>
              <a:tabLst/>
              <a:defRPr/>
            </a:pPr>
            <a:r>
              <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動体は検知エリアの内側</a:t>
            </a:r>
            <a:endPar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Text Box 29">
            <a:extLst>
              <a:ext uri="{FF2B5EF4-FFF2-40B4-BE49-F238E27FC236}">
                <a16:creationId xmlns:a16="http://schemas.microsoft.com/office/drawing/2014/main" id="{9A2FD838-B1B5-A266-FC99-460FF9A09AAA}"/>
              </a:ext>
            </a:extLst>
          </p:cNvPr>
          <p:cNvSpPr txBox="1">
            <a:spLocks noChangeArrowheads="1"/>
          </p:cNvSpPr>
          <p:nvPr/>
        </p:nvSpPr>
        <p:spPr bwMode="auto">
          <a:xfrm>
            <a:off x="390305" y="1981442"/>
            <a:ext cx="2105025" cy="255551"/>
          </a:xfrm>
          <a:prstGeom prst="rect">
            <a:avLst/>
          </a:prstGeom>
          <a:solidFill>
            <a:srgbClr val="70AD47">
              <a:lumMod val="20000"/>
              <a:lumOff val="80000"/>
            </a:srgbClr>
          </a:solidFill>
          <a:ln w="19050" algn="ctr">
            <a:solidFill>
              <a:sysClr val="windowText" lastClr="000000"/>
            </a:solidFill>
            <a:miter lim="800000"/>
            <a:headEnd/>
            <a:tailEnd/>
          </a:ln>
          <a:effectLst/>
        </p:spPr>
        <p:txBody>
          <a:bodyPr lIns="67500" tIns="35100" rIns="67500" bIns="35100" anchor="ctr"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 typeface="Arial" pitchFamily="34" charset="0"/>
              <a:buNone/>
              <a:tabLst/>
              <a:defRPr/>
            </a:pPr>
            <a:r>
              <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動体は検知エリアの外側</a:t>
            </a:r>
            <a:endPar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3" name="グループ化 52">
            <a:extLst>
              <a:ext uri="{FF2B5EF4-FFF2-40B4-BE49-F238E27FC236}">
                <a16:creationId xmlns:a16="http://schemas.microsoft.com/office/drawing/2014/main" id="{9C42FFF1-7510-7A8D-0615-0CB39CD436D1}"/>
              </a:ext>
            </a:extLst>
          </p:cNvPr>
          <p:cNvGrpSpPr/>
          <p:nvPr/>
        </p:nvGrpSpPr>
        <p:grpSpPr>
          <a:xfrm>
            <a:off x="639541" y="2468961"/>
            <a:ext cx="3809672" cy="1865111"/>
            <a:chOff x="2086370" y="3283600"/>
            <a:chExt cx="3687064" cy="1805085"/>
          </a:xfrm>
        </p:grpSpPr>
        <p:grpSp>
          <p:nvGrpSpPr>
            <p:cNvPr id="54" name="Group 2">
              <a:extLst>
                <a:ext uri="{FF2B5EF4-FFF2-40B4-BE49-F238E27FC236}">
                  <a16:creationId xmlns:a16="http://schemas.microsoft.com/office/drawing/2014/main" id="{718DDB6D-CE4D-C75A-6D5B-2F1B8C2F08E9}"/>
                </a:ext>
              </a:extLst>
            </p:cNvPr>
            <p:cNvGrpSpPr>
              <a:grpSpLocks/>
            </p:cNvGrpSpPr>
            <p:nvPr/>
          </p:nvGrpSpPr>
          <p:grpSpPr bwMode="auto">
            <a:xfrm>
              <a:off x="2086370" y="3283600"/>
              <a:ext cx="2716213" cy="1416050"/>
              <a:chOff x="466" y="775"/>
              <a:chExt cx="1711" cy="892"/>
            </a:xfrm>
          </p:grpSpPr>
          <p:pic>
            <p:nvPicPr>
              <p:cNvPr id="64" name="Picture 3" descr="エリア設定用画">
                <a:extLst>
                  <a:ext uri="{FF2B5EF4-FFF2-40B4-BE49-F238E27FC236}">
                    <a16:creationId xmlns:a16="http://schemas.microsoft.com/office/drawing/2014/main" id="{31A162FF-2527-D79C-D6CE-35015BA79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 y="775"/>
                <a:ext cx="1711" cy="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Line 4">
                <a:extLst>
                  <a:ext uri="{FF2B5EF4-FFF2-40B4-BE49-F238E27FC236}">
                    <a16:creationId xmlns:a16="http://schemas.microsoft.com/office/drawing/2014/main" id="{965E2258-EAC7-C5C5-1286-7C271B06452A}"/>
                  </a:ext>
                </a:extLst>
              </p:cNvPr>
              <p:cNvSpPr>
                <a:spLocks noChangeShapeType="1"/>
              </p:cNvSpPr>
              <p:nvPr/>
            </p:nvSpPr>
            <p:spPr bwMode="auto">
              <a:xfrm>
                <a:off x="1508" y="941"/>
                <a:ext cx="172" cy="429"/>
              </a:xfrm>
              <a:prstGeom prst="line">
                <a:avLst/>
              </a:prstGeom>
              <a:noFill/>
              <a:ln w="38100">
                <a:solidFill>
                  <a:sysClr val="window" lastClr="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sp>
            <p:nvSpPr>
              <p:cNvPr id="66" name="Line 5">
                <a:extLst>
                  <a:ext uri="{FF2B5EF4-FFF2-40B4-BE49-F238E27FC236}">
                    <a16:creationId xmlns:a16="http://schemas.microsoft.com/office/drawing/2014/main" id="{9D914B7C-02E9-D5EB-CC8E-7CB5352BA380}"/>
                  </a:ext>
                </a:extLst>
              </p:cNvPr>
              <p:cNvSpPr>
                <a:spLocks noChangeShapeType="1"/>
              </p:cNvSpPr>
              <p:nvPr/>
            </p:nvSpPr>
            <p:spPr bwMode="auto">
              <a:xfrm flipV="1">
                <a:off x="1152" y="948"/>
                <a:ext cx="356" cy="5"/>
              </a:xfrm>
              <a:prstGeom prst="line">
                <a:avLst/>
              </a:prstGeom>
              <a:noFill/>
              <a:ln w="38100">
                <a:solidFill>
                  <a:sysClr val="window" lastClr="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sp>
            <p:nvSpPr>
              <p:cNvPr id="67" name="Line 6">
                <a:extLst>
                  <a:ext uri="{FF2B5EF4-FFF2-40B4-BE49-F238E27FC236}">
                    <a16:creationId xmlns:a16="http://schemas.microsoft.com/office/drawing/2014/main" id="{63592D43-73AE-ECE4-640A-26AC6B5BEDE5}"/>
                  </a:ext>
                </a:extLst>
              </p:cNvPr>
              <p:cNvSpPr>
                <a:spLocks noChangeShapeType="1"/>
              </p:cNvSpPr>
              <p:nvPr/>
            </p:nvSpPr>
            <p:spPr bwMode="auto">
              <a:xfrm flipV="1">
                <a:off x="865" y="947"/>
                <a:ext cx="295" cy="435"/>
              </a:xfrm>
              <a:prstGeom prst="line">
                <a:avLst/>
              </a:prstGeom>
              <a:noFill/>
              <a:ln w="38100">
                <a:solidFill>
                  <a:sysClr val="window" lastClr="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sp>
            <p:nvSpPr>
              <p:cNvPr id="68" name="Line 7">
                <a:extLst>
                  <a:ext uri="{FF2B5EF4-FFF2-40B4-BE49-F238E27FC236}">
                    <a16:creationId xmlns:a16="http://schemas.microsoft.com/office/drawing/2014/main" id="{697A824F-947E-56B0-2FCC-F88EC8857259}"/>
                  </a:ext>
                </a:extLst>
              </p:cNvPr>
              <p:cNvSpPr>
                <a:spLocks noChangeShapeType="1"/>
              </p:cNvSpPr>
              <p:nvPr/>
            </p:nvSpPr>
            <p:spPr bwMode="auto">
              <a:xfrm flipH="1">
                <a:off x="872" y="1370"/>
                <a:ext cx="826" cy="6"/>
              </a:xfrm>
              <a:prstGeom prst="line">
                <a:avLst/>
              </a:prstGeom>
              <a:noFill/>
              <a:ln w="38100">
                <a:solidFill>
                  <a:sysClr val="window" lastClr="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grpSp>
        <p:sp>
          <p:nvSpPr>
            <p:cNvPr id="55" name="Rectangle 8">
              <a:extLst>
                <a:ext uri="{FF2B5EF4-FFF2-40B4-BE49-F238E27FC236}">
                  <a16:creationId xmlns:a16="http://schemas.microsoft.com/office/drawing/2014/main" id="{FB2F2152-617B-0AE3-F0C1-5273293D2895}"/>
                </a:ext>
              </a:extLst>
            </p:cNvPr>
            <p:cNvSpPr>
              <a:spLocks noChangeArrowheads="1"/>
            </p:cNvSpPr>
            <p:nvPr/>
          </p:nvSpPr>
          <p:spPr bwMode="auto">
            <a:xfrm>
              <a:off x="3429395" y="3632850"/>
              <a:ext cx="434975" cy="966788"/>
            </a:xfrm>
            <a:prstGeom prst="rect">
              <a:avLst/>
            </a:prstGeom>
            <a:noFill/>
            <a:ln w="3810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sp>
          <p:nvSpPr>
            <p:cNvPr id="56" name="Line 10">
              <a:extLst>
                <a:ext uri="{FF2B5EF4-FFF2-40B4-BE49-F238E27FC236}">
                  <a16:creationId xmlns:a16="http://schemas.microsoft.com/office/drawing/2014/main" id="{DED0F687-0D0C-D84E-9D2E-2711151C8A60}"/>
                </a:ext>
              </a:extLst>
            </p:cNvPr>
            <p:cNvSpPr>
              <a:spLocks noChangeShapeType="1"/>
            </p:cNvSpPr>
            <p:nvPr/>
          </p:nvSpPr>
          <p:spPr bwMode="auto">
            <a:xfrm flipH="1">
              <a:off x="3791818" y="3449492"/>
              <a:ext cx="1039926" cy="116682"/>
            </a:xfrm>
            <a:prstGeom prst="line">
              <a:avLst/>
            </a:prstGeom>
            <a:noFill/>
            <a:ln w="3810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sp>
          <p:nvSpPr>
            <p:cNvPr id="57" name="Line 35">
              <a:extLst>
                <a:ext uri="{FF2B5EF4-FFF2-40B4-BE49-F238E27FC236}">
                  <a16:creationId xmlns:a16="http://schemas.microsoft.com/office/drawing/2014/main" id="{BB2DE38A-38A9-76B4-4271-C5B12A86B1C3}"/>
                </a:ext>
              </a:extLst>
            </p:cNvPr>
            <p:cNvSpPr>
              <a:spLocks noChangeShapeType="1"/>
            </p:cNvSpPr>
            <p:nvPr/>
          </p:nvSpPr>
          <p:spPr bwMode="auto">
            <a:xfrm flipH="1" flipV="1">
              <a:off x="3910048" y="3871370"/>
              <a:ext cx="1070277" cy="25546"/>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sp>
          <p:nvSpPr>
            <p:cNvPr id="58" name="Text Box 25">
              <a:extLst>
                <a:ext uri="{FF2B5EF4-FFF2-40B4-BE49-F238E27FC236}">
                  <a16:creationId xmlns:a16="http://schemas.microsoft.com/office/drawing/2014/main" id="{B1B70293-BF63-B102-8AA1-E85BA422720B}"/>
                </a:ext>
              </a:extLst>
            </p:cNvPr>
            <p:cNvSpPr txBox="1">
              <a:spLocks noChangeArrowheads="1"/>
            </p:cNvSpPr>
            <p:nvPr/>
          </p:nvSpPr>
          <p:spPr bwMode="auto">
            <a:xfrm>
              <a:off x="2600242" y="4841359"/>
              <a:ext cx="2209274" cy="247326"/>
            </a:xfrm>
            <a:prstGeom prst="rect">
              <a:avLst/>
            </a:prstGeom>
            <a:no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 typeface="Arial" pitchFamily="34" charset="0"/>
                <a:buNone/>
                <a:tabLst/>
                <a:defRPr/>
              </a:pPr>
              <a:r>
                <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検出枠の下端中央が</a:t>
              </a:r>
              <a:r>
                <a:rPr kumimoji="1"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検知エリア外</a:t>
              </a:r>
              <a:endParaRPr kumimoji="1" lang="en-US" altLang="ja-JP"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Text Box 22">
              <a:extLst>
                <a:ext uri="{FF2B5EF4-FFF2-40B4-BE49-F238E27FC236}">
                  <a16:creationId xmlns:a16="http://schemas.microsoft.com/office/drawing/2014/main" id="{56F1761F-D79F-F6B1-4DD8-0CDD8B60C318}"/>
                </a:ext>
              </a:extLst>
            </p:cNvPr>
            <p:cNvSpPr txBox="1">
              <a:spLocks noChangeArrowheads="1"/>
            </p:cNvSpPr>
            <p:nvPr/>
          </p:nvSpPr>
          <p:spPr bwMode="auto">
            <a:xfrm>
              <a:off x="4556665" y="3312323"/>
              <a:ext cx="1216769" cy="247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 typeface="Arial" pitchFamily="34" charset="0"/>
                <a:buNone/>
                <a:tabLst/>
                <a:defRPr/>
              </a:pPr>
              <a:r>
                <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検知エリア</a:t>
              </a:r>
              <a:endPar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Text Box 33">
              <a:extLst>
                <a:ext uri="{FF2B5EF4-FFF2-40B4-BE49-F238E27FC236}">
                  <a16:creationId xmlns:a16="http://schemas.microsoft.com/office/drawing/2014/main" id="{1806025B-3745-20F6-32D4-E083EBE50A0F}"/>
                </a:ext>
              </a:extLst>
            </p:cNvPr>
            <p:cNvSpPr txBox="1">
              <a:spLocks noChangeArrowheads="1"/>
            </p:cNvSpPr>
            <p:nvPr/>
          </p:nvSpPr>
          <p:spPr bwMode="auto">
            <a:xfrm>
              <a:off x="4735547" y="3806284"/>
              <a:ext cx="936625" cy="247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 typeface="Arial" pitchFamily="34" charset="0"/>
                <a:buNone/>
                <a:tabLst/>
                <a:defRPr/>
              </a:pPr>
              <a:r>
                <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検出枠</a:t>
              </a:r>
              <a:endPar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61" name="図 60">
              <a:extLst>
                <a:ext uri="{FF2B5EF4-FFF2-40B4-BE49-F238E27FC236}">
                  <a16:creationId xmlns:a16="http://schemas.microsoft.com/office/drawing/2014/main" id="{26C59478-A2CC-D9BD-B4DF-A4FDD6504DD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2261" y="3632851"/>
              <a:ext cx="379901" cy="96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 Box 9">
              <a:extLst>
                <a:ext uri="{FF2B5EF4-FFF2-40B4-BE49-F238E27FC236}">
                  <a16:creationId xmlns:a16="http://schemas.microsoft.com/office/drawing/2014/main" id="{BC6F8706-FC89-B078-001B-91063DF42B19}"/>
                </a:ext>
              </a:extLst>
            </p:cNvPr>
            <p:cNvSpPr txBox="1">
              <a:spLocks noChangeArrowheads="1"/>
            </p:cNvSpPr>
            <p:nvPr/>
          </p:nvSpPr>
          <p:spPr bwMode="auto">
            <a:xfrm>
              <a:off x="3529828" y="4501901"/>
              <a:ext cx="243633" cy="20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 typeface="Arial" pitchFamily="34" charset="0"/>
                <a:buNone/>
                <a:tabLst/>
                <a:defRPr/>
              </a:pPr>
              <a:r>
                <a:rPr kumimoji="1" lang="ja-JP" altLang="en-US" sz="900" b="0" i="0" u="none" strike="noStrike" kern="0" cap="none" spc="0" normalizeH="0" baseline="0" noProof="0" dirty="0">
                  <a:ln>
                    <a:noFill/>
                  </a:ln>
                  <a:solidFill>
                    <a:srgbClr val="FFC000"/>
                  </a:solidFill>
                  <a:effectLst/>
                  <a:uLnTx/>
                  <a:uFillTx/>
                  <a:latin typeface="Calibri" pitchFamily="34" charset="0"/>
                  <a:ea typeface="HGP創英角ｺﾞｼｯｸUB" pitchFamily="50" charset="-128"/>
                </a:rPr>
                <a:t>●</a:t>
              </a:r>
            </a:p>
          </p:txBody>
        </p:sp>
        <p:sp>
          <p:nvSpPr>
            <p:cNvPr id="63" name="Line 32">
              <a:extLst>
                <a:ext uri="{FF2B5EF4-FFF2-40B4-BE49-F238E27FC236}">
                  <a16:creationId xmlns:a16="http://schemas.microsoft.com/office/drawing/2014/main" id="{574F4519-488E-398E-A07D-2B9DCCDB1A33}"/>
                </a:ext>
              </a:extLst>
            </p:cNvPr>
            <p:cNvSpPr>
              <a:spLocks noChangeShapeType="1"/>
            </p:cNvSpPr>
            <p:nvPr/>
          </p:nvSpPr>
          <p:spPr bwMode="auto">
            <a:xfrm flipV="1">
              <a:off x="3596083" y="4666313"/>
              <a:ext cx="37586" cy="201610"/>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grpSp>
      <p:grpSp>
        <p:nvGrpSpPr>
          <p:cNvPr id="69" name="グループ化 68">
            <a:extLst>
              <a:ext uri="{FF2B5EF4-FFF2-40B4-BE49-F238E27FC236}">
                <a16:creationId xmlns:a16="http://schemas.microsoft.com/office/drawing/2014/main" id="{7F00059B-F617-44A2-308C-8DC30966AB03}"/>
              </a:ext>
            </a:extLst>
          </p:cNvPr>
          <p:cNvGrpSpPr/>
          <p:nvPr/>
        </p:nvGrpSpPr>
        <p:grpSpPr>
          <a:xfrm>
            <a:off x="5130496" y="2214035"/>
            <a:ext cx="3830039" cy="2116743"/>
            <a:chOff x="6607197" y="3065390"/>
            <a:chExt cx="3734426" cy="2063902"/>
          </a:xfrm>
        </p:grpSpPr>
        <p:grpSp>
          <p:nvGrpSpPr>
            <p:cNvPr id="70" name="Group 14">
              <a:extLst>
                <a:ext uri="{FF2B5EF4-FFF2-40B4-BE49-F238E27FC236}">
                  <a16:creationId xmlns:a16="http://schemas.microsoft.com/office/drawing/2014/main" id="{31554C40-C906-5630-4402-9604B2C62478}"/>
                </a:ext>
              </a:extLst>
            </p:cNvPr>
            <p:cNvGrpSpPr>
              <a:grpSpLocks/>
            </p:cNvGrpSpPr>
            <p:nvPr/>
          </p:nvGrpSpPr>
          <p:grpSpPr bwMode="auto">
            <a:xfrm>
              <a:off x="6607197" y="3299476"/>
              <a:ext cx="2716212" cy="1416050"/>
              <a:chOff x="466" y="775"/>
              <a:chExt cx="1711" cy="892"/>
            </a:xfrm>
          </p:grpSpPr>
          <p:pic>
            <p:nvPicPr>
              <p:cNvPr id="81" name="Picture 15" descr="エリア設定用画">
                <a:extLst>
                  <a:ext uri="{FF2B5EF4-FFF2-40B4-BE49-F238E27FC236}">
                    <a16:creationId xmlns:a16="http://schemas.microsoft.com/office/drawing/2014/main" id="{E8329C86-EDEC-21A9-445D-32760BD6E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 y="775"/>
                <a:ext cx="1711" cy="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Line 16">
                <a:extLst>
                  <a:ext uri="{FF2B5EF4-FFF2-40B4-BE49-F238E27FC236}">
                    <a16:creationId xmlns:a16="http://schemas.microsoft.com/office/drawing/2014/main" id="{F42296BA-5010-E89D-CA08-8D0F4CB77D4E}"/>
                  </a:ext>
                </a:extLst>
              </p:cNvPr>
              <p:cNvSpPr>
                <a:spLocks noChangeShapeType="1"/>
              </p:cNvSpPr>
              <p:nvPr/>
            </p:nvSpPr>
            <p:spPr bwMode="auto">
              <a:xfrm>
                <a:off x="1508" y="941"/>
                <a:ext cx="172" cy="429"/>
              </a:xfrm>
              <a:prstGeom prst="line">
                <a:avLst/>
              </a:prstGeom>
              <a:noFill/>
              <a:ln w="38100">
                <a:solidFill>
                  <a:sysClr val="window" lastClr="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sp>
            <p:nvSpPr>
              <p:cNvPr id="83" name="Line 17">
                <a:extLst>
                  <a:ext uri="{FF2B5EF4-FFF2-40B4-BE49-F238E27FC236}">
                    <a16:creationId xmlns:a16="http://schemas.microsoft.com/office/drawing/2014/main" id="{EADF18DB-0E60-AE57-9C47-2206ED8CE512}"/>
                  </a:ext>
                </a:extLst>
              </p:cNvPr>
              <p:cNvSpPr>
                <a:spLocks noChangeShapeType="1"/>
              </p:cNvSpPr>
              <p:nvPr/>
            </p:nvSpPr>
            <p:spPr bwMode="auto">
              <a:xfrm flipV="1">
                <a:off x="1152" y="948"/>
                <a:ext cx="356" cy="5"/>
              </a:xfrm>
              <a:prstGeom prst="line">
                <a:avLst/>
              </a:prstGeom>
              <a:noFill/>
              <a:ln w="38100">
                <a:solidFill>
                  <a:sysClr val="window" lastClr="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sp>
            <p:nvSpPr>
              <p:cNvPr id="84" name="Line 18">
                <a:extLst>
                  <a:ext uri="{FF2B5EF4-FFF2-40B4-BE49-F238E27FC236}">
                    <a16:creationId xmlns:a16="http://schemas.microsoft.com/office/drawing/2014/main" id="{CCABF35D-900B-81CE-F128-52D2C5C62E15}"/>
                  </a:ext>
                </a:extLst>
              </p:cNvPr>
              <p:cNvSpPr>
                <a:spLocks noChangeShapeType="1"/>
              </p:cNvSpPr>
              <p:nvPr/>
            </p:nvSpPr>
            <p:spPr bwMode="auto">
              <a:xfrm flipV="1">
                <a:off x="865" y="947"/>
                <a:ext cx="295" cy="435"/>
              </a:xfrm>
              <a:prstGeom prst="line">
                <a:avLst/>
              </a:prstGeom>
              <a:noFill/>
              <a:ln w="38100">
                <a:solidFill>
                  <a:sysClr val="window" lastClr="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sp>
            <p:nvSpPr>
              <p:cNvPr id="85" name="Line 19">
                <a:extLst>
                  <a:ext uri="{FF2B5EF4-FFF2-40B4-BE49-F238E27FC236}">
                    <a16:creationId xmlns:a16="http://schemas.microsoft.com/office/drawing/2014/main" id="{80A09E3F-5C25-3685-51B2-37BB0F803D28}"/>
                  </a:ext>
                </a:extLst>
              </p:cNvPr>
              <p:cNvSpPr>
                <a:spLocks noChangeShapeType="1"/>
              </p:cNvSpPr>
              <p:nvPr/>
            </p:nvSpPr>
            <p:spPr bwMode="auto">
              <a:xfrm flipH="1">
                <a:off x="872" y="1370"/>
                <a:ext cx="826" cy="6"/>
              </a:xfrm>
              <a:prstGeom prst="line">
                <a:avLst/>
              </a:prstGeom>
              <a:noFill/>
              <a:ln w="38100">
                <a:solidFill>
                  <a:sysClr val="window" lastClr="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grpSp>
        <p:sp>
          <p:nvSpPr>
            <p:cNvPr id="71" name="Rectangle 20">
              <a:extLst>
                <a:ext uri="{FF2B5EF4-FFF2-40B4-BE49-F238E27FC236}">
                  <a16:creationId xmlns:a16="http://schemas.microsoft.com/office/drawing/2014/main" id="{861B76E4-3F60-7861-40F5-8528C1B9366B}"/>
                </a:ext>
              </a:extLst>
            </p:cNvPr>
            <p:cNvSpPr>
              <a:spLocks noChangeArrowheads="1"/>
            </p:cNvSpPr>
            <p:nvPr/>
          </p:nvSpPr>
          <p:spPr bwMode="auto">
            <a:xfrm>
              <a:off x="7462859" y="3390825"/>
              <a:ext cx="323850" cy="752475"/>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sp>
          <p:nvSpPr>
            <p:cNvPr id="72" name="Text Box 22">
              <a:extLst>
                <a:ext uri="{FF2B5EF4-FFF2-40B4-BE49-F238E27FC236}">
                  <a16:creationId xmlns:a16="http://schemas.microsoft.com/office/drawing/2014/main" id="{0463034E-8C30-9E16-6077-C2EF9CF35450}"/>
                </a:ext>
              </a:extLst>
            </p:cNvPr>
            <p:cNvSpPr txBox="1">
              <a:spLocks noChangeArrowheads="1"/>
            </p:cNvSpPr>
            <p:nvPr/>
          </p:nvSpPr>
          <p:spPr bwMode="auto">
            <a:xfrm>
              <a:off x="9124854" y="3377744"/>
              <a:ext cx="1216769" cy="24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 typeface="Arial" pitchFamily="34" charset="0"/>
                <a:buNone/>
                <a:tabLst/>
                <a:defRPr/>
              </a:pPr>
              <a:r>
                <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検知エリア</a:t>
              </a:r>
              <a:endPar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Line 23">
              <a:extLst>
                <a:ext uri="{FF2B5EF4-FFF2-40B4-BE49-F238E27FC236}">
                  <a16:creationId xmlns:a16="http://schemas.microsoft.com/office/drawing/2014/main" id="{0D435948-909E-0939-9541-337313859DF8}"/>
                </a:ext>
              </a:extLst>
            </p:cNvPr>
            <p:cNvSpPr>
              <a:spLocks noChangeShapeType="1"/>
            </p:cNvSpPr>
            <p:nvPr/>
          </p:nvSpPr>
          <p:spPr bwMode="auto">
            <a:xfrm flipH="1">
              <a:off x="8397896" y="3521727"/>
              <a:ext cx="993856" cy="342374"/>
            </a:xfrm>
            <a:prstGeom prst="line">
              <a:avLst/>
            </a:prstGeom>
            <a:noFill/>
            <a:ln w="3810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sp>
          <p:nvSpPr>
            <p:cNvPr id="74" name="Text Box 25">
              <a:extLst>
                <a:ext uri="{FF2B5EF4-FFF2-40B4-BE49-F238E27FC236}">
                  <a16:creationId xmlns:a16="http://schemas.microsoft.com/office/drawing/2014/main" id="{427F7BA0-0438-8158-A6C2-2A2568FF8D2E}"/>
                </a:ext>
              </a:extLst>
            </p:cNvPr>
            <p:cNvSpPr txBox="1">
              <a:spLocks noChangeArrowheads="1"/>
            </p:cNvSpPr>
            <p:nvPr/>
          </p:nvSpPr>
          <p:spPr bwMode="auto">
            <a:xfrm>
              <a:off x="6843635" y="4880120"/>
              <a:ext cx="2225754" cy="249172"/>
            </a:xfrm>
            <a:prstGeom prst="rect">
              <a:avLst/>
            </a:prstGeom>
            <a:no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 typeface="Arial" pitchFamily="34" charset="0"/>
                <a:buNone/>
                <a:tabLst/>
                <a:defRPr/>
              </a:pPr>
              <a:r>
                <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検出枠の下端中央が</a:t>
              </a:r>
              <a:r>
                <a:rPr kumimoji="1"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検知エリア内</a:t>
              </a:r>
              <a:endParaRPr kumimoji="1" lang="en-US" altLang="ja-JP"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75" name="Picture 30" descr="パトライト">
              <a:extLst>
                <a:ext uri="{FF2B5EF4-FFF2-40B4-BE49-F238E27FC236}">
                  <a16:creationId xmlns:a16="http://schemas.microsoft.com/office/drawing/2014/main" id="{B2A08CE1-BA8C-27D8-8D2D-3E5F9AD34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4796" y="3065390"/>
              <a:ext cx="39687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Line 31">
              <a:extLst>
                <a:ext uri="{FF2B5EF4-FFF2-40B4-BE49-F238E27FC236}">
                  <a16:creationId xmlns:a16="http://schemas.microsoft.com/office/drawing/2014/main" id="{F855B9D9-CB76-BFAD-906D-0A65D07446BE}"/>
                </a:ext>
              </a:extLst>
            </p:cNvPr>
            <p:cNvSpPr>
              <a:spLocks noChangeShapeType="1"/>
            </p:cNvSpPr>
            <p:nvPr/>
          </p:nvSpPr>
          <p:spPr bwMode="auto">
            <a:xfrm flipH="1" flipV="1">
              <a:off x="7659253" y="4283951"/>
              <a:ext cx="387804" cy="547461"/>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sp>
          <p:nvSpPr>
            <p:cNvPr id="77" name="Text Box 33">
              <a:extLst>
                <a:ext uri="{FF2B5EF4-FFF2-40B4-BE49-F238E27FC236}">
                  <a16:creationId xmlns:a16="http://schemas.microsoft.com/office/drawing/2014/main" id="{15FAA600-B582-8A3E-C5A2-B6ED9EEE6741}"/>
                </a:ext>
              </a:extLst>
            </p:cNvPr>
            <p:cNvSpPr txBox="1">
              <a:spLocks noChangeArrowheads="1"/>
            </p:cNvSpPr>
            <p:nvPr/>
          </p:nvSpPr>
          <p:spPr bwMode="auto">
            <a:xfrm>
              <a:off x="9205849" y="4074477"/>
              <a:ext cx="936625" cy="24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 typeface="Arial" pitchFamily="34" charset="0"/>
                <a:buNone/>
                <a:tabLst/>
                <a:defRPr/>
              </a:pPr>
              <a:r>
                <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検出枠</a:t>
              </a:r>
              <a:endPar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Line 34">
              <a:extLst>
                <a:ext uri="{FF2B5EF4-FFF2-40B4-BE49-F238E27FC236}">
                  <a16:creationId xmlns:a16="http://schemas.microsoft.com/office/drawing/2014/main" id="{103BFE8C-0AA3-D0FC-CCC0-C64A4B0E665F}"/>
                </a:ext>
              </a:extLst>
            </p:cNvPr>
            <p:cNvSpPr>
              <a:spLocks noChangeShapeType="1"/>
            </p:cNvSpPr>
            <p:nvPr/>
          </p:nvSpPr>
          <p:spPr bwMode="auto">
            <a:xfrm flipH="1" flipV="1">
              <a:off x="7811843" y="3856689"/>
              <a:ext cx="1598547" cy="32362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pic>
          <p:nvPicPr>
            <p:cNvPr id="79" name="図 78">
              <a:extLst>
                <a:ext uri="{FF2B5EF4-FFF2-40B4-BE49-F238E27FC236}">
                  <a16:creationId xmlns:a16="http://schemas.microsoft.com/office/drawing/2014/main" id="{8EADAF39-87A3-C645-DD6C-CBF589FA5CF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3900" y="3378125"/>
              <a:ext cx="298841" cy="75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 Box 21">
              <a:extLst>
                <a:ext uri="{FF2B5EF4-FFF2-40B4-BE49-F238E27FC236}">
                  <a16:creationId xmlns:a16="http://schemas.microsoft.com/office/drawing/2014/main" id="{057DE312-C7B7-3384-3AB0-ABD4F15FADA3}"/>
                </a:ext>
              </a:extLst>
            </p:cNvPr>
            <p:cNvSpPr txBox="1">
              <a:spLocks noChangeArrowheads="1"/>
            </p:cNvSpPr>
            <p:nvPr/>
          </p:nvSpPr>
          <p:spPr bwMode="auto">
            <a:xfrm>
              <a:off x="7500471" y="4048782"/>
              <a:ext cx="245451" cy="20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 typeface="Arial" pitchFamily="34" charset="0"/>
                <a:buNone/>
                <a:tabLst/>
                <a:defRPr/>
              </a:pPr>
              <a:r>
                <a:rPr kumimoji="1" lang="ja-JP" altLang="en-US" sz="900" b="0" i="0" u="none" strike="noStrike" kern="0" cap="none" spc="0" normalizeH="0" baseline="0" noProof="0" dirty="0">
                  <a:ln>
                    <a:noFill/>
                  </a:ln>
                  <a:solidFill>
                    <a:srgbClr val="FFC000"/>
                  </a:solidFill>
                  <a:effectLst/>
                  <a:uLnTx/>
                  <a:uFillTx/>
                  <a:latin typeface="Calibri" pitchFamily="34" charset="0"/>
                  <a:ea typeface="HGP創英角ｺﾞｼｯｸUB" pitchFamily="50" charset="-128"/>
                </a:rPr>
                <a:t>●</a:t>
              </a:r>
            </a:p>
          </p:txBody>
        </p:sp>
      </p:grpSp>
      <p:sp>
        <p:nvSpPr>
          <p:cNvPr id="86" name="Text Box 12">
            <a:extLst>
              <a:ext uri="{FF2B5EF4-FFF2-40B4-BE49-F238E27FC236}">
                <a16:creationId xmlns:a16="http://schemas.microsoft.com/office/drawing/2014/main" id="{1D51C526-5493-ABF9-AD40-A4451158E420}"/>
              </a:ext>
            </a:extLst>
          </p:cNvPr>
          <p:cNvSpPr txBox="1">
            <a:spLocks noChangeArrowheads="1"/>
          </p:cNvSpPr>
          <p:nvPr/>
        </p:nvSpPr>
        <p:spPr bwMode="auto">
          <a:xfrm>
            <a:off x="425262" y="940093"/>
            <a:ext cx="8518649" cy="286523"/>
          </a:xfrm>
          <a:prstGeom prst="rect">
            <a:avLst/>
          </a:prstGeom>
          <a:noFill/>
          <a:ln>
            <a:noFill/>
          </a:ln>
          <a:effectLst/>
        </p:spPr>
        <p:txBody>
          <a:bodyPr lIns="67500" tIns="35100" rIns="67500" bIns="35100" anchor="t"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 typeface="Arial" pitchFamily="34" charset="0"/>
              <a:buNone/>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ここでは、</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AI-VMD</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の検知要素の１つである動体検知の概要について説明します。　</a:t>
            </a:r>
            <a:r>
              <a:rPr lang="en-US" altLang="ja-JP" sz="82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2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考え方は</a:t>
            </a:r>
            <a:r>
              <a:rPr lang="en-US" altLang="ja-JP" sz="82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i-VMD</a:t>
            </a:r>
            <a:r>
              <a:rPr lang="ja-JP" altLang="en-US" sz="82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と同様です。</a:t>
            </a:r>
            <a:endParaRPr lang="en-US" altLang="ja-JP" sz="82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Text Box 25">
            <a:extLst>
              <a:ext uri="{FF2B5EF4-FFF2-40B4-BE49-F238E27FC236}">
                <a16:creationId xmlns:a16="http://schemas.microsoft.com/office/drawing/2014/main" id="{646E0D84-B0A5-0A2B-D64D-D5B2CB8FAE74}"/>
              </a:ext>
            </a:extLst>
          </p:cNvPr>
          <p:cNvSpPr txBox="1">
            <a:spLocks noChangeArrowheads="1"/>
          </p:cNvSpPr>
          <p:nvPr/>
        </p:nvSpPr>
        <p:spPr bwMode="auto">
          <a:xfrm>
            <a:off x="4684585" y="4424686"/>
            <a:ext cx="4310735" cy="192137"/>
          </a:xfrm>
          <a:prstGeom prst="rect">
            <a:avLst/>
          </a:prstGeom>
          <a:no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 typeface="Arial" pitchFamily="34" charset="0"/>
              <a:buNone/>
            </a:pPr>
            <a:r>
              <a:rPr lang="en-US" altLang="ja-JP" sz="78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8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動体が検知エリア内に入っている状況で検知対象オブジェクトとして認識されるとアラーム発報します。</a:t>
            </a:r>
            <a:endParaRPr lang="en-US" altLang="ja-JP" sz="788"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Text Box 25">
            <a:extLst>
              <a:ext uri="{FF2B5EF4-FFF2-40B4-BE49-F238E27FC236}">
                <a16:creationId xmlns:a16="http://schemas.microsoft.com/office/drawing/2014/main" id="{592889BB-C8F5-ADA5-98D5-CD1C44EF5044}"/>
              </a:ext>
            </a:extLst>
          </p:cNvPr>
          <p:cNvSpPr txBox="1">
            <a:spLocks noChangeArrowheads="1"/>
          </p:cNvSpPr>
          <p:nvPr/>
        </p:nvSpPr>
        <p:spPr bwMode="auto">
          <a:xfrm>
            <a:off x="401486" y="4434672"/>
            <a:ext cx="4104467" cy="192137"/>
          </a:xfrm>
          <a:prstGeom prst="rect">
            <a:avLst/>
          </a:prstGeom>
          <a:no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 typeface="Arial" pitchFamily="34" charset="0"/>
              <a:buNone/>
            </a:pPr>
            <a:r>
              <a:rPr lang="en-US" altLang="ja-JP" sz="78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8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動体が検知エリア外にいる状況で検知対象オブジェクトとして認識されてもアラーム発報しません。</a:t>
            </a:r>
            <a:endParaRPr lang="en-US" altLang="ja-JP" sz="788"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a:extLst>
              <a:ext uri="{FF2B5EF4-FFF2-40B4-BE49-F238E27FC236}">
                <a16:creationId xmlns:a16="http://schemas.microsoft.com/office/drawing/2014/main" id="{125FFCB6-21D6-7D60-A85A-67B801636502}"/>
              </a:ext>
            </a:extLst>
          </p:cNvPr>
          <p:cNvSpPr txBox="1"/>
          <p:nvPr/>
        </p:nvSpPr>
        <p:spPr>
          <a:xfrm>
            <a:off x="3324663" y="3227788"/>
            <a:ext cx="1449436" cy="400110"/>
          </a:xfrm>
          <a:prstGeom prst="rect">
            <a:avLst/>
          </a:prstGeom>
          <a:noFill/>
        </p:spPr>
        <p:txBody>
          <a:bodyPr wrap="none" rtlCol="0">
            <a:spAutoFit/>
          </a:bodyPr>
          <a:lstStyle/>
          <a:p>
            <a:r>
              <a:rPr kumimoji="1" lang="ja-JP" altLang="en-US" sz="1000" dirty="0">
                <a:latin typeface="Meiryo UI" panose="020B0604030504040204" pitchFamily="34" charset="-128"/>
                <a:ea typeface="Meiryo UI" panose="020B0604030504040204" pitchFamily="34" charset="-128"/>
              </a:rPr>
              <a:t>（</a:t>
            </a:r>
            <a:r>
              <a:rPr kumimoji="1" lang="ja-JP" altLang="en-US" sz="1000" b="1" dirty="0">
                <a:solidFill>
                  <a:srgbClr val="0000FF"/>
                </a:solidFill>
                <a:latin typeface="Meiryo UI" panose="020B0604030504040204" pitchFamily="34" charset="-128"/>
                <a:ea typeface="Meiryo UI" panose="020B0604030504040204" pitchFamily="34" charset="-128"/>
              </a:rPr>
              <a:t>青枠</a:t>
            </a:r>
            <a:r>
              <a:rPr kumimoji="1" lang="ja-JP" altLang="en-US" sz="1000" dirty="0">
                <a:latin typeface="Meiryo UI" panose="020B0604030504040204" pitchFamily="34" charset="-128"/>
                <a:ea typeface="Meiryo UI" panose="020B0604030504040204" pitchFamily="34" charset="-128"/>
              </a:rPr>
              <a:t>：アラーム</a:t>
            </a:r>
            <a:endParaRPr kumimoji="1" lang="en-US" altLang="ja-JP" sz="1000" dirty="0">
              <a:latin typeface="Meiryo UI" panose="020B0604030504040204" pitchFamily="34" charset="-128"/>
              <a:ea typeface="Meiryo UI" panose="020B0604030504040204" pitchFamily="34" charset="-128"/>
            </a:endParaRPr>
          </a:p>
          <a:p>
            <a:pPr marL="447675"/>
            <a:r>
              <a:rPr lang="ja-JP" altLang="en-US" sz="1000" dirty="0">
                <a:latin typeface="Meiryo UI" panose="020B0604030504040204" pitchFamily="34" charset="-128"/>
                <a:ea typeface="Meiryo UI" panose="020B0604030504040204" pitchFamily="34" charset="-128"/>
              </a:rPr>
              <a:t> 未</a:t>
            </a:r>
            <a:r>
              <a:rPr kumimoji="1" lang="ja-JP" altLang="en-US" sz="1000" dirty="0">
                <a:latin typeface="Meiryo UI" panose="020B0604030504040204" pitchFamily="34" charset="-128"/>
                <a:ea typeface="Meiryo UI" panose="020B0604030504040204" pitchFamily="34" charset="-128"/>
              </a:rPr>
              <a:t>発報状態）</a:t>
            </a:r>
          </a:p>
        </p:txBody>
      </p:sp>
      <p:sp>
        <p:nvSpPr>
          <p:cNvPr id="7" name="テキスト ボックス 6">
            <a:extLst>
              <a:ext uri="{FF2B5EF4-FFF2-40B4-BE49-F238E27FC236}">
                <a16:creationId xmlns:a16="http://schemas.microsoft.com/office/drawing/2014/main" id="{3B1CC5E5-C4ED-4D25-EBFC-E6B88783B067}"/>
              </a:ext>
            </a:extLst>
          </p:cNvPr>
          <p:cNvSpPr txBox="1"/>
          <p:nvPr/>
        </p:nvSpPr>
        <p:spPr>
          <a:xfrm>
            <a:off x="7792856" y="3459718"/>
            <a:ext cx="1351021" cy="400110"/>
          </a:xfrm>
          <a:prstGeom prst="rect">
            <a:avLst/>
          </a:prstGeom>
          <a:noFill/>
        </p:spPr>
        <p:txBody>
          <a:bodyPr wrap="square" rtlCol="0">
            <a:spAutoFit/>
          </a:bodyPr>
          <a:lstStyle/>
          <a:p>
            <a:r>
              <a:rPr kumimoji="1" lang="ja-JP" altLang="en-US" sz="1000" dirty="0">
                <a:latin typeface="Meiryo UI" panose="020B0604030504040204" pitchFamily="34" charset="-128"/>
                <a:ea typeface="Meiryo UI" panose="020B0604030504040204" pitchFamily="34" charset="-128"/>
              </a:rPr>
              <a:t>（</a:t>
            </a:r>
            <a:r>
              <a:rPr kumimoji="1" lang="ja-JP" altLang="en-US" sz="1000" b="1" dirty="0">
                <a:solidFill>
                  <a:srgbClr val="FF0000"/>
                </a:solidFill>
                <a:latin typeface="Meiryo UI" panose="020B0604030504040204" pitchFamily="34" charset="-128"/>
                <a:ea typeface="Meiryo UI" panose="020B0604030504040204" pitchFamily="34" charset="-128"/>
              </a:rPr>
              <a:t>赤枠</a:t>
            </a:r>
            <a:r>
              <a:rPr kumimoji="1" lang="ja-JP" altLang="en-US" sz="1000" dirty="0">
                <a:latin typeface="Meiryo UI" panose="020B0604030504040204" pitchFamily="34" charset="-128"/>
                <a:ea typeface="Meiryo UI" panose="020B0604030504040204" pitchFamily="34" charset="-128"/>
              </a:rPr>
              <a:t>：アラーム</a:t>
            </a:r>
            <a:endParaRPr kumimoji="1" lang="en-US" altLang="ja-JP" sz="1000" dirty="0">
              <a:latin typeface="Meiryo UI" panose="020B0604030504040204" pitchFamily="34" charset="-128"/>
              <a:ea typeface="Meiryo UI" panose="020B0604030504040204" pitchFamily="34" charset="-128"/>
            </a:endParaRPr>
          </a:p>
          <a:p>
            <a:pPr marL="447675"/>
            <a:r>
              <a:rPr lang="ja-JP" altLang="en-US" sz="1000" dirty="0">
                <a:latin typeface="Meiryo UI" panose="020B0604030504040204" pitchFamily="34" charset="-128"/>
                <a:ea typeface="Meiryo UI" panose="020B0604030504040204" pitchFamily="34" charset="-128"/>
              </a:rPr>
              <a:t> </a:t>
            </a:r>
            <a:r>
              <a:rPr kumimoji="1" lang="ja-JP" altLang="en-US" sz="1000" dirty="0">
                <a:latin typeface="Meiryo UI" panose="020B0604030504040204" pitchFamily="34" charset="-128"/>
                <a:ea typeface="Meiryo UI" panose="020B0604030504040204" pitchFamily="34" charset="-128"/>
              </a:rPr>
              <a:t>発報状態）</a:t>
            </a:r>
          </a:p>
        </p:txBody>
      </p:sp>
    </p:spTree>
    <p:extLst>
      <p:ext uri="{BB962C8B-B14F-4D97-AF65-F5344CB8AC3E}">
        <p14:creationId xmlns:p14="http://schemas.microsoft.com/office/powerpoint/2010/main" val="1008460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参考</a:t>
            </a:r>
            <a:r>
              <a:rPr lang="ja-JP" altLang="en-US" dirty="0"/>
              <a:t>：検出枠について</a:t>
            </a:r>
            <a:endParaRPr kumimoji="1" lang="ja-JP" altLang="en-US" dirty="0"/>
          </a:p>
        </p:txBody>
      </p:sp>
      <p:sp>
        <p:nvSpPr>
          <p:cNvPr id="9" name="テキスト ボックス 8"/>
          <p:cNvSpPr txBox="1"/>
          <p:nvPr/>
        </p:nvSpPr>
        <p:spPr>
          <a:xfrm>
            <a:off x="232888" y="3168330"/>
            <a:ext cx="8694458" cy="1569660"/>
          </a:xfrm>
          <a:prstGeom prst="rect">
            <a:avLst/>
          </a:prstGeom>
          <a:noFill/>
        </p:spPr>
        <p:txBody>
          <a:bodyPr wrap="square" rtlCol="0">
            <a:spAutoFit/>
          </a:bodyPr>
          <a:lstStyle/>
          <a:p>
            <a:pPr marL="214313" indent="-214313">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検出された物体のサイズは表示された検出枠の大きさとなります。</a:t>
            </a:r>
            <a:endParaRPr lang="en-US" altLang="ja-JP" sz="1200" dirty="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　　　そのため、影などの影響で検出枠が拡大している場合は、物体のサイズは実際より大きく判定されています。</a:t>
            </a:r>
            <a:endParaRPr lang="en-US" altLang="ja-JP" sz="1200" dirty="0">
              <a:solidFill>
                <a:prstClr val="black"/>
              </a:solidFill>
              <a:latin typeface="Meiryo UI" panose="020B0604030504040204" pitchFamily="50" charset="-128"/>
              <a:ea typeface="Meiryo UI" panose="020B0604030504040204" pitchFamily="50" charset="-128"/>
            </a:endParaRPr>
          </a:p>
          <a:p>
            <a:pPr marL="214313" indent="-214313">
              <a:buFont typeface="Wingdings" panose="05000000000000000000" pitchFamily="2" charset="2"/>
              <a:buChar char="p"/>
            </a:pPr>
            <a:endParaRPr lang="en-US" altLang="ja-JP" sz="1200" dirty="0">
              <a:solidFill>
                <a:prstClr val="black"/>
              </a:solidFill>
              <a:latin typeface="Meiryo UI" panose="020B0604030504040204" pitchFamily="50" charset="-128"/>
              <a:ea typeface="Meiryo UI" panose="020B0604030504040204" pitchFamily="50" charset="-128"/>
            </a:endParaRPr>
          </a:p>
          <a:p>
            <a:pPr marL="214313" indent="-214313">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下端中央が検知エリア内であれば、検出枠がマスクエリアにかかっていても物体サイズは検出枠のサイズとなります。</a:t>
            </a:r>
            <a:endParaRPr lang="en-US" altLang="ja-JP" sz="1200" dirty="0">
              <a:solidFill>
                <a:prstClr val="black"/>
              </a:solidFill>
              <a:latin typeface="Meiryo UI" panose="020B0604030504040204" pitchFamily="50" charset="-128"/>
              <a:ea typeface="Meiryo UI" panose="020B0604030504040204" pitchFamily="50" charset="-128"/>
            </a:endParaRPr>
          </a:p>
          <a:p>
            <a:pPr marL="214313" indent="-214313">
              <a:buFont typeface="Wingdings" panose="05000000000000000000" pitchFamily="2" charset="2"/>
              <a:buChar char="p"/>
            </a:pPr>
            <a:endParaRPr lang="en-US" altLang="ja-JP" sz="1200" dirty="0">
              <a:solidFill>
                <a:prstClr val="black"/>
              </a:solidFill>
              <a:latin typeface="Meiryo UI" panose="020B0604030504040204" pitchFamily="50" charset="-128"/>
              <a:ea typeface="Meiryo UI" panose="020B0604030504040204" pitchFamily="50" charset="-128"/>
            </a:endParaRPr>
          </a:p>
          <a:p>
            <a:pPr marL="214313" indent="-214313">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下端中央が検知エリア内であれば、検知対象オブジェクトがマスクエリアに存在していたとしても検出されます。（左図）</a:t>
            </a:r>
            <a:endParaRPr lang="en-US" altLang="ja-JP" sz="1200" dirty="0">
              <a:solidFill>
                <a:prstClr val="black"/>
              </a:solidFill>
              <a:latin typeface="Meiryo UI" panose="020B0604030504040204" pitchFamily="50" charset="-128"/>
              <a:ea typeface="Meiryo UI" panose="020B0604030504040204" pitchFamily="50" charset="-128"/>
            </a:endParaRPr>
          </a:p>
          <a:p>
            <a:endParaRPr lang="en-US" altLang="ja-JP" sz="1200" dirty="0">
              <a:solidFill>
                <a:prstClr val="black"/>
              </a:solidFill>
              <a:latin typeface="Meiryo UI" panose="020B0604030504040204" pitchFamily="50" charset="-128"/>
              <a:ea typeface="Meiryo UI" panose="020B0604030504040204" pitchFamily="50" charset="-128"/>
            </a:endParaRPr>
          </a:p>
          <a:p>
            <a:pPr marL="214313" indent="-214313">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マスクエリアに向かって影が伸びるような場合、検出対象から外れる可能性があります。（右図）</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77997" y="569590"/>
            <a:ext cx="936475" cy="300082"/>
          </a:xfrm>
          <a:prstGeom prst="rect">
            <a:avLst/>
          </a:prstGeom>
          <a:noFill/>
        </p:spPr>
        <p:txBody>
          <a:bodyPr wrap="none" rtlCol="0">
            <a:spAutoFit/>
          </a:bodyPr>
          <a:lstStyle/>
          <a:p>
            <a:r>
              <a:rPr lang="ja-JP" altLang="en-US" dirty="0">
                <a:solidFill>
                  <a:prstClr val="black"/>
                </a:solidFill>
                <a:latin typeface="Meiryo UI" panose="020B0604030504040204" pitchFamily="50" charset="-128"/>
                <a:ea typeface="Meiryo UI" panose="020B0604030504040204" pitchFamily="50" charset="-128"/>
              </a:rPr>
              <a:t>検出される</a:t>
            </a:r>
          </a:p>
        </p:txBody>
      </p:sp>
      <p:sp>
        <p:nvSpPr>
          <p:cNvPr id="23" name="テキスト ボックス 22"/>
          <p:cNvSpPr txBox="1"/>
          <p:nvPr/>
        </p:nvSpPr>
        <p:spPr>
          <a:xfrm>
            <a:off x="4264377" y="569590"/>
            <a:ext cx="1093569" cy="300082"/>
          </a:xfrm>
          <a:prstGeom prst="rect">
            <a:avLst/>
          </a:prstGeom>
          <a:noFill/>
        </p:spPr>
        <p:txBody>
          <a:bodyPr wrap="none" rtlCol="0">
            <a:spAutoFit/>
          </a:bodyPr>
          <a:lstStyle/>
          <a:p>
            <a:r>
              <a:rPr lang="ja-JP" altLang="en-US" dirty="0">
                <a:solidFill>
                  <a:prstClr val="black"/>
                </a:solidFill>
                <a:latin typeface="Meiryo UI" panose="020B0604030504040204" pitchFamily="50" charset="-128"/>
                <a:ea typeface="Meiryo UI" panose="020B0604030504040204" pitchFamily="50" charset="-128"/>
              </a:rPr>
              <a:t>検出されない</a:t>
            </a:r>
          </a:p>
        </p:txBody>
      </p:sp>
      <p:grpSp>
        <p:nvGrpSpPr>
          <p:cNvPr id="75" name="グループ化 74">
            <a:extLst>
              <a:ext uri="{FF2B5EF4-FFF2-40B4-BE49-F238E27FC236}">
                <a16:creationId xmlns:a16="http://schemas.microsoft.com/office/drawing/2014/main" id="{4983A1A4-4709-7DC3-27D1-7396AB69235A}"/>
              </a:ext>
            </a:extLst>
          </p:cNvPr>
          <p:cNvGrpSpPr>
            <a:grpSpLocks noChangeAspect="1"/>
          </p:cNvGrpSpPr>
          <p:nvPr/>
        </p:nvGrpSpPr>
        <p:grpSpPr>
          <a:xfrm>
            <a:off x="1306653" y="628384"/>
            <a:ext cx="6863579" cy="2488234"/>
            <a:chOff x="1789048" y="725783"/>
            <a:chExt cx="9151447" cy="3317645"/>
          </a:xfrm>
        </p:grpSpPr>
        <p:grpSp>
          <p:nvGrpSpPr>
            <p:cNvPr id="58" name="グループ化 57">
              <a:extLst>
                <a:ext uri="{FF2B5EF4-FFF2-40B4-BE49-F238E27FC236}">
                  <a16:creationId xmlns:a16="http://schemas.microsoft.com/office/drawing/2014/main" id="{B8F16C3E-FB43-3882-C43C-56DE789D7124}"/>
                </a:ext>
              </a:extLst>
            </p:cNvPr>
            <p:cNvGrpSpPr/>
            <p:nvPr/>
          </p:nvGrpSpPr>
          <p:grpSpPr>
            <a:xfrm>
              <a:off x="1789048" y="725784"/>
              <a:ext cx="3825218" cy="3317644"/>
              <a:chOff x="149630" y="1042685"/>
              <a:chExt cx="4776137" cy="4142384"/>
            </a:xfrm>
          </p:grpSpPr>
          <p:pic>
            <p:nvPicPr>
              <p:cNvPr id="59" name="Picture 3" descr="エリア設定用画">
                <a:extLst>
                  <a:ext uri="{FF2B5EF4-FFF2-40B4-BE49-F238E27FC236}">
                    <a16:creationId xmlns:a16="http://schemas.microsoft.com/office/drawing/2014/main" id="{BACF0EB2-0535-0EDA-EB62-92717DAE3CB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49630" y="1043644"/>
                <a:ext cx="4771506" cy="41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フリーフォーム 10">
                <a:extLst>
                  <a:ext uri="{FF2B5EF4-FFF2-40B4-BE49-F238E27FC236}">
                    <a16:creationId xmlns:a16="http://schemas.microsoft.com/office/drawing/2014/main" id="{33C3D10F-17FB-60BB-354D-5D0914E55C4F}"/>
                  </a:ext>
                </a:extLst>
              </p:cNvPr>
              <p:cNvSpPr/>
              <p:nvPr/>
            </p:nvSpPr>
            <p:spPr>
              <a:xfrm>
                <a:off x="161351" y="1042685"/>
                <a:ext cx="4764416" cy="4142384"/>
              </a:xfrm>
              <a:custGeom>
                <a:avLst/>
                <a:gdLst>
                  <a:gd name="connsiteX0" fmla="*/ 1682151 w 1854680"/>
                  <a:gd name="connsiteY0" fmla="*/ 0 h 2846717"/>
                  <a:gd name="connsiteX1" fmla="*/ 1595887 w 1854680"/>
                  <a:gd name="connsiteY1" fmla="*/ 448574 h 2846717"/>
                  <a:gd name="connsiteX2" fmla="*/ 1457864 w 1854680"/>
                  <a:gd name="connsiteY2" fmla="*/ 448574 h 2846717"/>
                  <a:gd name="connsiteX3" fmla="*/ 1061049 w 1854680"/>
                  <a:gd name="connsiteY3" fmla="*/ 1250830 h 2846717"/>
                  <a:gd name="connsiteX4" fmla="*/ 1768415 w 1854680"/>
                  <a:gd name="connsiteY4" fmla="*/ 1224951 h 2846717"/>
                  <a:gd name="connsiteX5" fmla="*/ 1854680 w 1854680"/>
                  <a:gd name="connsiteY5" fmla="*/ 2846717 h 2846717"/>
                  <a:gd name="connsiteX6" fmla="*/ 0 w 1854680"/>
                  <a:gd name="connsiteY6" fmla="*/ 2846717 h 2846717"/>
                  <a:gd name="connsiteX7" fmla="*/ 0 w 1854680"/>
                  <a:gd name="connsiteY7" fmla="*/ 17253 h 2846717"/>
                  <a:gd name="connsiteX8" fmla="*/ 1682151 w 1854680"/>
                  <a:gd name="connsiteY8" fmla="*/ 0 h 2846717"/>
                  <a:gd name="connsiteX0" fmla="*/ 1682151 w 1854680"/>
                  <a:gd name="connsiteY0" fmla="*/ 0 h 2846717"/>
                  <a:gd name="connsiteX1" fmla="*/ 1595887 w 1854680"/>
                  <a:gd name="connsiteY1" fmla="*/ 448574 h 2846717"/>
                  <a:gd name="connsiteX2" fmla="*/ 1457864 w 1854680"/>
                  <a:gd name="connsiteY2" fmla="*/ 448574 h 2846717"/>
                  <a:gd name="connsiteX3" fmla="*/ 1061049 w 1854680"/>
                  <a:gd name="connsiteY3" fmla="*/ 1250830 h 2846717"/>
                  <a:gd name="connsiteX4" fmla="*/ 1682151 w 1854680"/>
                  <a:gd name="connsiteY4" fmla="*/ 1224951 h 2846717"/>
                  <a:gd name="connsiteX5" fmla="*/ 1854680 w 1854680"/>
                  <a:gd name="connsiteY5" fmla="*/ 2846717 h 2846717"/>
                  <a:gd name="connsiteX6" fmla="*/ 0 w 1854680"/>
                  <a:gd name="connsiteY6" fmla="*/ 2846717 h 2846717"/>
                  <a:gd name="connsiteX7" fmla="*/ 0 w 1854680"/>
                  <a:gd name="connsiteY7" fmla="*/ 17253 h 2846717"/>
                  <a:gd name="connsiteX8" fmla="*/ 1682151 w 1854680"/>
                  <a:gd name="connsiteY8" fmla="*/ 0 h 2846717"/>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1825688 h 4632739"/>
                  <a:gd name="connsiteX1" fmla="*/ 1595887 w 1854680"/>
                  <a:gd name="connsiteY1" fmla="*/ 2234596 h 4632739"/>
                  <a:gd name="connsiteX2" fmla="*/ 1457864 w 1854680"/>
                  <a:gd name="connsiteY2" fmla="*/ 2234596 h 4632739"/>
                  <a:gd name="connsiteX3" fmla="*/ 1061049 w 1854680"/>
                  <a:gd name="connsiteY3" fmla="*/ 3036852 h 4632739"/>
                  <a:gd name="connsiteX4" fmla="*/ 1682151 w 1854680"/>
                  <a:gd name="connsiteY4" fmla="*/ 3010973 h 4632739"/>
                  <a:gd name="connsiteX5" fmla="*/ 1854680 w 1854680"/>
                  <a:gd name="connsiteY5" fmla="*/ 4632739 h 4632739"/>
                  <a:gd name="connsiteX6" fmla="*/ 0 w 1854680"/>
                  <a:gd name="connsiteY6" fmla="*/ 4632739 h 4632739"/>
                  <a:gd name="connsiteX7" fmla="*/ 0 w 1854680"/>
                  <a:gd name="connsiteY7" fmla="*/ 0 h 4632739"/>
                  <a:gd name="connsiteX8" fmla="*/ 1685757 w 1854680"/>
                  <a:gd name="connsiteY8" fmla="*/ 1825688 h 4632739"/>
                  <a:gd name="connsiteX0" fmla="*/ 7649034 w 7649034"/>
                  <a:gd name="connsiteY0" fmla="*/ 0 h 4695296"/>
                  <a:gd name="connsiteX1" fmla="*/ 1595887 w 7649034"/>
                  <a:gd name="connsiteY1" fmla="*/ 2297153 h 4695296"/>
                  <a:gd name="connsiteX2" fmla="*/ 1457864 w 7649034"/>
                  <a:gd name="connsiteY2" fmla="*/ 2297153 h 4695296"/>
                  <a:gd name="connsiteX3" fmla="*/ 1061049 w 7649034"/>
                  <a:gd name="connsiteY3" fmla="*/ 3099409 h 4695296"/>
                  <a:gd name="connsiteX4" fmla="*/ 1682151 w 7649034"/>
                  <a:gd name="connsiteY4" fmla="*/ 3073530 h 4695296"/>
                  <a:gd name="connsiteX5" fmla="*/ 1854680 w 7649034"/>
                  <a:gd name="connsiteY5" fmla="*/ 4695296 h 4695296"/>
                  <a:gd name="connsiteX6" fmla="*/ 0 w 7649034"/>
                  <a:gd name="connsiteY6" fmla="*/ 4695296 h 4695296"/>
                  <a:gd name="connsiteX7" fmla="*/ 0 w 7649034"/>
                  <a:gd name="connsiteY7" fmla="*/ 62557 h 4695296"/>
                  <a:gd name="connsiteX8" fmla="*/ 7649034 w 7649034"/>
                  <a:gd name="connsiteY8" fmla="*/ 0 h 4695296"/>
                  <a:gd name="connsiteX0" fmla="*/ 7649034 w 7673111"/>
                  <a:gd name="connsiteY0" fmla="*/ 0 h 4695296"/>
                  <a:gd name="connsiteX1" fmla="*/ 7673111 w 7673111"/>
                  <a:gd name="connsiteY1" fmla="*/ 984823 h 4695296"/>
                  <a:gd name="connsiteX2" fmla="*/ 1457864 w 7673111"/>
                  <a:gd name="connsiteY2" fmla="*/ 2297153 h 4695296"/>
                  <a:gd name="connsiteX3" fmla="*/ 1061049 w 7673111"/>
                  <a:gd name="connsiteY3" fmla="*/ 3099409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061049 w 7673111"/>
                  <a:gd name="connsiteY3" fmla="*/ 3099409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922499 w 7673111"/>
                  <a:gd name="connsiteY4" fmla="*/ 3328443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15351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5909 h 4695296"/>
                  <a:gd name="connsiteX8" fmla="*/ 7649034 w 7673111"/>
                  <a:gd name="connsiteY8" fmla="*/ 0 h 4695296"/>
                  <a:gd name="connsiteX0" fmla="*/ 7725001 w 7725001"/>
                  <a:gd name="connsiteY0" fmla="*/ 0 h 4695296"/>
                  <a:gd name="connsiteX1" fmla="*/ 7673111 w 7725001"/>
                  <a:gd name="connsiteY1" fmla="*/ 984823 h 4695296"/>
                  <a:gd name="connsiteX2" fmla="*/ 5610634 w 7725001"/>
                  <a:gd name="connsiteY2" fmla="*/ 814880 h 4695296"/>
                  <a:gd name="connsiteX3" fmla="*/ 1225641 w 7725001"/>
                  <a:gd name="connsiteY3" fmla="*/ 1031780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10634 w 7725001"/>
                  <a:gd name="connsiteY2" fmla="*/ 814880 h 4695296"/>
                  <a:gd name="connsiteX3" fmla="*/ 1225641 w 7725001"/>
                  <a:gd name="connsiteY3" fmla="*/ 1031780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10634 w 7725001"/>
                  <a:gd name="connsiteY2" fmla="*/ 814880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99260 w 7725001"/>
                  <a:gd name="connsiteY2" fmla="*/ 852645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699260 w 7725001"/>
                  <a:gd name="connsiteY2" fmla="*/ 852645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49904 w 7725001"/>
                  <a:gd name="connsiteY2" fmla="*/ 899851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1087091 w 7725001"/>
                  <a:gd name="connsiteY4" fmla="*/ 4197038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1137735 w 7725001"/>
                  <a:gd name="connsiteY4" fmla="*/ 4197038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11915753 w 11915753"/>
                  <a:gd name="connsiteY0" fmla="*/ 0 h 4695296"/>
                  <a:gd name="connsiteX1" fmla="*/ 11901847 w 11915753"/>
                  <a:gd name="connsiteY1" fmla="*/ 1079236 h 4695296"/>
                  <a:gd name="connsiteX2" fmla="*/ 9927994 w 11915753"/>
                  <a:gd name="connsiteY2" fmla="*/ 871527 h 4695296"/>
                  <a:gd name="connsiteX3" fmla="*/ 5707593 w 11915753"/>
                  <a:gd name="connsiteY3" fmla="*/ 1163957 h 4695296"/>
                  <a:gd name="connsiteX4" fmla="*/ 5328487 w 11915753"/>
                  <a:gd name="connsiteY4" fmla="*/ 4197038 h 4695296"/>
                  <a:gd name="connsiteX5" fmla="*/ 6045432 w 11915753"/>
                  <a:gd name="connsiteY5" fmla="*/ 4695296 h 4695296"/>
                  <a:gd name="connsiteX6" fmla="*/ 0 w 11915753"/>
                  <a:gd name="connsiteY6" fmla="*/ 4685854 h 4695296"/>
                  <a:gd name="connsiteX7" fmla="*/ 4190752 w 11915753"/>
                  <a:gd name="connsiteY7" fmla="*/ 5909 h 4695296"/>
                  <a:gd name="connsiteX8" fmla="*/ 11915753 w 11915753"/>
                  <a:gd name="connsiteY8" fmla="*/ 0 h 4695296"/>
                  <a:gd name="connsiteX0" fmla="*/ 11941076 w 11941076"/>
                  <a:gd name="connsiteY0" fmla="*/ 12973 h 4708269"/>
                  <a:gd name="connsiteX1" fmla="*/ 11927170 w 11941076"/>
                  <a:gd name="connsiteY1" fmla="*/ 1092209 h 4708269"/>
                  <a:gd name="connsiteX2" fmla="*/ 9953317 w 11941076"/>
                  <a:gd name="connsiteY2" fmla="*/ 884500 h 4708269"/>
                  <a:gd name="connsiteX3" fmla="*/ 5732916 w 11941076"/>
                  <a:gd name="connsiteY3" fmla="*/ 1176930 h 4708269"/>
                  <a:gd name="connsiteX4" fmla="*/ 5353810 w 11941076"/>
                  <a:gd name="connsiteY4" fmla="*/ 4210011 h 4708269"/>
                  <a:gd name="connsiteX5" fmla="*/ 6070755 w 11941076"/>
                  <a:gd name="connsiteY5" fmla="*/ 4708269 h 4708269"/>
                  <a:gd name="connsiteX6" fmla="*/ 25323 w 11941076"/>
                  <a:gd name="connsiteY6" fmla="*/ 4698827 h 4708269"/>
                  <a:gd name="connsiteX7" fmla="*/ 0 w 11941076"/>
                  <a:gd name="connsiteY7" fmla="*/ 0 h 4708269"/>
                  <a:gd name="connsiteX8" fmla="*/ 11941076 w 11941076"/>
                  <a:gd name="connsiteY8" fmla="*/ 12973 h 4708269"/>
                  <a:gd name="connsiteX0" fmla="*/ 9434221 w 11927170"/>
                  <a:gd name="connsiteY0" fmla="*/ 12973 h 4708269"/>
                  <a:gd name="connsiteX1" fmla="*/ 11927170 w 11927170"/>
                  <a:gd name="connsiteY1" fmla="*/ 1092209 h 4708269"/>
                  <a:gd name="connsiteX2" fmla="*/ 9953317 w 11927170"/>
                  <a:gd name="connsiteY2" fmla="*/ 884500 h 4708269"/>
                  <a:gd name="connsiteX3" fmla="*/ 5732916 w 11927170"/>
                  <a:gd name="connsiteY3" fmla="*/ 1176930 h 4708269"/>
                  <a:gd name="connsiteX4" fmla="*/ 5353810 w 11927170"/>
                  <a:gd name="connsiteY4" fmla="*/ 4210011 h 4708269"/>
                  <a:gd name="connsiteX5" fmla="*/ 6070755 w 11927170"/>
                  <a:gd name="connsiteY5" fmla="*/ 4708269 h 4708269"/>
                  <a:gd name="connsiteX6" fmla="*/ 25323 w 11927170"/>
                  <a:gd name="connsiteY6" fmla="*/ 4698827 h 4708269"/>
                  <a:gd name="connsiteX7" fmla="*/ 0 w 11927170"/>
                  <a:gd name="connsiteY7" fmla="*/ 0 h 4708269"/>
                  <a:gd name="connsiteX8" fmla="*/ 9434221 w 11927170"/>
                  <a:gd name="connsiteY8" fmla="*/ 12973 h 4708269"/>
                  <a:gd name="connsiteX0" fmla="*/ 9434221 w 9953317"/>
                  <a:gd name="connsiteY0" fmla="*/ 12973 h 4708269"/>
                  <a:gd name="connsiteX1" fmla="*/ 9470959 w 9953317"/>
                  <a:gd name="connsiteY1" fmla="*/ 799531 h 4708269"/>
                  <a:gd name="connsiteX2" fmla="*/ 9953317 w 9953317"/>
                  <a:gd name="connsiteY2" fmla="*/ 884500 h 4708269"/>
                  <a:gd name="connsiteX3" fmla="*/ 5732916 w 9953317"/>
                  <a:gd name="connsiteY3" fmla="*/ 1176930 h 4708269"/>
                  <a:gd name="connsiteX4" fmla="*/ 5353810 w 9953317"/>
                  <a:gd name="connsiteY4" fmla="*/ 4210011 h 4708269"/>
                  <a:gd name="connsiteX5" fmla="*/ 6070755 w 9953317"/>
                  <a:gd name="connsiteY5" fmla="*/ 4708269 h 4708269"/>
                  <a:gd name="connsiteX6" fmla="*/ 25323 w 9953317"/>
                  <a:gd name="connsiteY6" fmla="*/ 4698827 h 4708269"/>
                  <a:gd name="connsiteX7" fmla="*/ 0 w 9953317"/>
                  <a:gd name="connsiteY7" fmla="*/ 0 h 4708269"/>
                  <a:gd name="connsiteX8" fmla="*/ 9434221 w 9953317"/>
                  <a:gd name="connsiteY8" fmla="*/ 12973 h 4708269"/>
                  <a:gd name="connsiteX0" fmla="*/ 9434221 w 9484866"/>
                  <a:gd name="connsiteY0" fmla="*/ 12973 h 4708269"/>
                  <a:gd name="connsiteX1" fmla="*/ 9470959 w 9484866"/>
                  <a:gd name="connsiteY1" fmla="*/ 799531 h 4708269"/>
                  <a:gd name="connsiteX2" fmla="*/ 9484866 w 9484866"/>
                  <a:gd name="connsiteY2" fmla="*/ 903382 h 4708269"/>
                  <a:gd name="connsiteX3" fmla="*/ 5732916 w 9484866"/>
                  <a:gd name="connsiteY3" fmla="*/ 1176930 h 4708269"/>
                  <a:gd name="connsiteX4" fmla="*/ 5353810 w 9484866"/>
                  <a:gd name="connsiteY4" fmla="*/ 4210011 h 4708269"/>
                  <a:gd name="connsiteX5" fmla="*/ 6070755 w 9484866"/>
                  <a:gd name="connsiteY5" fmla="*/ 4708269 h 4708269"/>
                  <a:gd name="connsiteX6" fmla="*/ 25323 w 9484866"/>
                  <a:gd name="connsiteY6" fmla="*/ 4698827 h 4708269"/>
                  <a:gd name="connsiteX7" fmla="*/ 0 w 9484866"/>
                  <a:gd name="connsiteY7" fmla="*/ 0 h 4708269"/>
                  <a:gd name="connsiteX8" fmla="*/ 9434221 w 9484866"/>
                  <a:gd name="connsiteY8" fmla="*/ 12973 h 4708269"/>
                  <a:gd name="connsiteX0" fmla="*/ 9434221 w 9484866"/>
                  <a:gd name="connsiteY0" fmla="*/ 12973 h 4708269"/>
                  <a:gd name="connsiteX1" fmla="*/ 9470959 w 9484866"/>
                  <a:gd name="connsiteY1" fmla="*/ 799531 h 4708269"/>
                  <a:gd name="connsiteX2" fmla="*/ 9484866 w 9484866"/>
                  <a:gd name="connsiteY2" fmla="*/ 903382 h 4708269"/>
                  <a:gd name="connsiteX3" fmla="*/ 5732916 w 9484866"/>
                  <a:gd name="connsiteY3" fmla="*/ 1176930 h 4708269"/>
                  <a:gd name="connsiteX4" fmla="*/ 5353810 w 9484866"/>
                  <a:gd name="connsiteY4" fmla="*/ 4210011 h 4708269"/>
                  <a:gd name="connsiteX5" fmla="*/ 6070755 w 9484866"/>
                  <a:gd name="connsiteY5" fmla="*/ 4708269 h 4708269"/>
                  <a:gd name="connsiteX6" fmla="*/ 1519307 w 9484866"/>
                  <a:gd name="connsiteY6" fmla="*/ 4698827 h 4708269"/>
                  <a:gd name="connsiteX7" fmla="*/ 0 w 9484866"/>
                  <a:gd name="connsiteY7" fmla="*/ 0 h 4708269"/>
                  <a:gd name="connsiteX8" fmla="*/ 9434221 w 9484866"/>
                  <a:gd name="connsiteY8" fmla="*/ 12973 h 4708269"/>
                  <a:gd name="connsiteX0" fmla="*/ 7914915 w 7965560"/>
                  <a:gd name="connsiteY0" fmla="*/ 3533 h 4698829"/>
                  <a:gd name="connsiteX1" fmla="*/ 7951653 w 7965560"/>
                  <a:gd name="connsiteY1" fmla="*/ 790091 h 4698829"/>
                  <a:gd name="connsiteX2" fmla="*/ 7965560 w 7965560"/>
                  <a:gd name="connsiteY2" fmla="*/ 893942 h 4698829"/>
                  <a:gd name="connsiteX3" fmla="*/ 4213610 w 7965560"/>
                  <a:gd name="connsiteY3" fmla="*/ 1167490 h 4698829"/>
                  <a:gd name="connsiteX4" fmla="*/ 3834504 w 7965560"/>
                  <a:gd name="connsiteY4" fmla="*/ 4200571 h 4698829"/>
                  <a:gd name="connsiteX5" fmla="*/ 4551449 w 7965560"/>
                  <a:gd name="connsiteY5" fmla="*/ 4698829 h 4698829"/>
                  <a:gd name="connsiteX6" fmla="*/ 1 w 7965560"/>
                  <a:gd name="connsiteY6" fmla="*/ 4689387 h 4698829"/>
                  <a:gd name="connsiteX7" fmla="*/ 0 w 7965560"/>
                  <a:gd name="connsiteY7" fmla="*/ 0 h 4698829"/>
                  <a:gd name="connsiteX8" fmla="*/ 7914915 w 7965560"/>
                  <a:gd name="connsiteY8" fmla="*/ 3533 h 4698829"/>
                  <a:gd name="connsiteX0" fmla="*/ 4496475 w 7965560"/>
                  <a:gd name="connsiteY0" fmla="*/ 0 h 4704737"/>
                  <a:gd name="connsiteX1" fmla="*/ 7951653 w 7965560"/>
                  <a:gd name="connsiteY1" fmla="*/ 795999 h 4704737"/>
                  <a:gd name="connsiteX2" fmla="*/ 7965560 w 7965560"/>
                  <a:gd name="connsiteY2" fmla="*/ 899850 h 4704737"/>
                  <a:gd name="connsiteX3" fmla="*/ 4213610 w 7965560"/>
                  <a:gd name="connsiteY3" fmla="*/ 1173398 h 4704737"/>
                  <a:gd name="connsiteX4" fmla="*/ 3834504 w 7965560"/>
                  <a:gd name="connsiteY4" fmla="*/ 4206479 h 4704737"/>
                  <a:gd name="connsiteX5" fmla="*/ 4551449 w 7965560"/>
                  <a:gd name="connsiteY5" fmla="*/ 4704737 h 4704737"/>
                  <a:gd name="connsiteX6" fmla="*/ 1 w 7965560"/>
                  <a:gd name="connsiteY6" fmla="*/ 4695295 h 4704737"/>
                  <a:gd name="connsiteX7" fmla="*/ 0 w 7965560"/>
                  <a:gd name="connsiteY7" fmla="*/ 5908 h 4704737"/>
                  <a:gd name="connsiteX8" fmla="*/ 4496475 w 7965560"/>
                  <a:gd name="connsiteY8" fmla="*/ 0 h 4704737"/>
                  <a:gd name="connsiteX0" fmla="*/ 4496475 w 7965560"/>
                  <a:gd name="connsiteY0" fmla="*/ 0 h 4704737"/>
                  <a:gd name="connsiteX1" fmla="*/ 7191999 w 7965560"/>
                  <a:gd name="connsiteY1" fmla="*/ 12377 h 4704737"/>
                  <a:gd name="connsiteX2" fmla="*/ 7965560 w 7965560"/>
                  <a:gd name="connsiteY2" fmla="*/ 899850 h 4704737"/>
                  <a:gd name="connsiteX3" fmla="*/ 4213610 w 7965560"/>
                  <a:gd name="connsiteY3" fmla="*/ 1173398 h 4704737"/>
                  <a:gd name="connsiteX4" fmla="*/ 3834504 w 7965560"/>
                  <a:gd name="connsiteY4" fmla="*/ 4206479 h 4704737"/>
                  <a:gd name="connsiteX5" fmla="*/ 4551449 w 7965560"/>
                  <a:gd name="connsiteY5" fmla="*/ 4704737 h 4704737"/>
                  <a:gd name="connsiteX6" fmla="*/ 1 w 7965560"/>
                  <a:gd name="connsiteY6" fmla="*/ 4695295 h 4704737"/>
                  <a:gd name="connsiteX7" fmla="*/ 0 w 7965560"/>
                  <a:gd name="connsiteY7" fmla="*/ 5908 h 4704737"/>
                  <a:gd name="connsiteX8" fmla="*/ 4496475 w 7965560"/>
                  <a:gd name="connsiteY8" fmla="*/ 0 h 4704737"/>
                  <a:gd name="connsiteX0" fmla="*/ 4496475 w 7256550"/>
                  <a:gd name="connsiteY0" fmla="*/ 0 h 4704737"/>
                  <a:gd name="connsiteX1" fmla="*/ 7191999 w 7256550"/>
                  <a:gd name="connsiteY1" fmla="*/ 12377 h 4704737"/>
                  <a:gd name="connsiteX2" fmla="*/ 7256550 w 7256550"/>
                  <a:gd name="connsiteY2" fmla="*/ 956498 h 4704737"/>
                  <a:gd name="connsiteX3" fmla="*/ 4213610 w 7256550"/>
                  <a:gd name="connsiteY3" fmla="*/ 1173398 h 4704737"/>
                  <a:gd name="connsiteX4" fmla="*/ 3834504 w 7256550"/>
                  <a:gd name="connsiteY4" fmla="*/ 4206479 h 4704737"/>
                  <a:gd name="connsiteX5" fmla="*/ 4551449 w 7256550"/>
                  <a:gd name="connsiteY5" fmla="*/ 4704737 h 4704737"/>
                  <a:gd name="connsiteX6" fmla="*/ 1 w 7256550"/>
                  <a:gd name="connsiteY6" fmla="*/ 4695295 h 4704737"/>
                  <a:gd name="connsiteX7" fmla="*/ 0 w 7256550"/>
                  <a:gd name="connsiteY7" fmla="*/ 5908 h 4704737"/>
                  <a:gd name="connsiteX8" fmla="*/ 4496475 w 7256550"/>
                  <a:gd name="connsiteY8" fmla="*/ 0 h 4704737"/>
                  <a:gd name="connsiteX0" fmla="*/ 4496475 w 7256550"/>
                  <a:gd name="connsiteY0" fmla="*/ 0 h 4704737"/>
                  <a:gd name="connsiteX1" fmla="*/ 7255303 w 7256550"/>
                  <a:gd name="connsiteY1" fmla="*/ 2936 h 4704737"/>
                  <a:gd name="connsiteX2" fmla="*/ 7256550 w 7256550"/>
                  <a:gd name="connsiteY2" fmla="*/ 956498 h 4704737"/>
                  <a:gd name="connsiteX3" fmla="*/ 4213610 w 7256550"/>
                  <a:gd name="connsiteY3" fmla="*/ 1173398 h 4704737"/>
                  <a:gd name="connsiteX4" fmla="*/ 3834504 w 7256550"/>
                  <a:gd name="connsiteY4" fmla="*/ 4206479 h 4704737"/>
                  <a:gd name="connsiteX5" fmla="*/ 4551449 w 7256550"/>
                  <a:gd name="connsiteY5" fmla="*/ 4704737 h 4704737"/>
                  <a:gd name="connsiteX6" fmla="*/ 1 w 7256550"/>
                  <a:gd name="connsiteY6" fmla="*/ 4695295 h 4704737"/>
                  <a:gd name="connsiteX7" fmla="*/ 0 w 7256550"/>
                  <a:gd name="connsiteY7" fmla="*/ 5908 h 4704737"/>
                  <a:gd name="connsiteX8" fmla="*/ 4496475 w 7256550"/>
                  <a:gd name="connsiteY8" fmla="*/ 0 h 470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6550" h="4704737">
                    <a:moveTo>
                      <a:pt x="4496475" y="0"/>
                    </a:moveTo>
                    <a:lnTo>
                      <a:pt x="7255303" y="2936"/>
                    </a:lnTo>
                    <a:cubicBezTo>
                      <a:pt x="7255719" y="320790"/>
                      <a:pt x="7256134" y="638644"/>
                      <a:pt x="7256550" y="956498"/>
                    </a:cubicBezTo>
                    <a:lnTo>
                      <a:pt x="4213610" y="1173398"/>
                    </a:lnTo>
                    <a:lnTo>
                      <a:pt x="3834504" y="4206479"/>
                    </a:lnTo>
                    <a:lnTo>
                      <a:pt x="4551449" y="4704737"/>
                    </a:lnTo>
                    <a:lnTo>
                      <a:pt x="1" y="4695295"/>
                    </a:lnTo>
                    <a:cubicBezTo>
                      <a:pt x="1" y="3132166"/>
                      <a:pt x="0" y="1569037"/>
                      <a:pt x="0" y="5908"/>
                    </a:cubicBezTo>
                    <a:lnTo>
                      <a:pt x="4496475" y="0"/>
                    </a:lnTo>
                    <a:close/>
                  </a:path>
                </a:pathLst>
              </a:custGeom>
              <a:solidFill>
                <a:srgbClr val="E6B9B8">
                  <a:alpha val="50196"/>
                </a:srgbClr>
              </a:solidFill>
              <a:ln w="19050">
                <a:solidFill>
                  <a:sysClr val="window" lastClr="FFFFFF">
                    <a:lumMod val="85000"/>
                  </a:sysClr>
                </a:solidFill>
              </a:ln>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a typeface="游ゴシック" panose="020B0400000000000000" pitchFamily="34" charset="-128"/>
                </a:endParaRPr>
              </a:p>
            </p:txBody>
          </p:sp>
          <p:pic>
            <p:nvPicPr>
              <p:cNvPr id="61" name="図 60">
                <a:extLst>
                  <a:ext uri="{FF2B5EF4-FFF2-40B4-BE49-F238E27FC236}">
                    <a16:creationId xmlns:a16="http://schemas.microsoft.com/office/drawing/2014/main" id="{FEF844A7-F695-38DD-EF85-0D5F826308C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005154">
                <a:off x="2896024" y="2256998"/>
                <a:ext cx="876134" cy="258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図 61">
                <a:extLst>
                  <a:ext uri="{FF2B5EF4-FFF2-40B4-BE49-F238E27FC236}">
                    <a16:creationId xmlns:a16="http://schemas.microsoft.com/office/drawing/2014/main" id="{BD808D63-620C-8974-7DF3-A0598636B218}"/>
                  </a:ext>
                </a:extLst>
              </p:cNvPr>
              <p:cNvPicPr>
                <a:picLocks noChangeAspect="1" noChangeArrowheads="1"/>
              </p:cNvPicPr>
              <p:nvPr/>
            </p:nvPicPr>
            <p:blipFill>
              <a:blip r:embed="rId4">
                <a:clrChange>
                  <a:clrFrom>
                    <a:srgbClr val="FFFFFF"/>
                  </a:clrFrom>
                  <a:clrTo>
                    <a:srgbClr val="FFFFFF">
                      <a:alpha val="0"/>
                    </a:srgbClr>
                  </a:clrTo>
                </a:clrChange>
                <a:duotone>
                  <a:srgbClr val="FFC000">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701253" y="1733050"/>
                <a:ext cx="1019554" cy="258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正方形/長方形 62">
                <a:extLst>
                  <a:ext uri="{FF2B5EF4-FFF2-40B4-BE49-F238E27FC236}">
                    <a16:creationId xmlns:a16="http://schemas.microsoft.com/office/drawing/2014/main" id="{9FEBBEF6-93C8-DA7A-413C-220DD5590CF3}"/>
                  </a:ext>
                </a:extLst>
              </p:cNvPr>
              <p:cNvSpPr/>
              <p:nvPr/>
            </p:nvSpPr>
            <p:spPr>
              <a:xfrm>
                <a:off x="1680233" y="1691010"/>
                <a:ext cx="2891767" cy="2677440"/>
              </a:xfrm>
              <a:prstGeom prst="rect">
                <a:avLst/>
              </a:prstGeom>
              <a:noFill/>
              <a:ln w="38100" cap="flat" cmpd="sng" algn="ctr">
                <a:solidFill>
                  <a:srgbClr val="00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4" name="Text Box 21">
                <a:extLst>
                  <a:ext uri="{FF2B5EF4-FFF2-40B4-BE49-F238E27FC236}">
                    <a16:creationId xmlns:a16="http://schemas.microsoft.com/office/drawing/2014/main" id="{04A09F93-6AC4-5939-4027-AA412E548D45}"/>
                  </a:ext>
                </a:extLst>
              </p:cNvPr>
              <p:cNvSpPr txBox="1">
                <a:spLocks noChangeArrowheads="1"/>
              </p:cNvSpPr>
              <p:nvPr/>
            </p:nvSpPr>
            <p:spPr bwMode="auto">
              <a:xfrm>
                <a:off x="2954588" y="4151769"/>
                <a:ext cx="386942" cy="34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dirty="0">
                    <a:ln>
                      <a:noFill/>
                    </a:ln>
                    <a:solidFill>
                      <a:srgbClr val="FFC000"/>
                    </a:solidFill>
                    <a:effectLst/>
                    <a:uLnTx/>
                    <a:uFillTx/>
                    <a:latin typeface="Calibri" pitchFamily="34" charset="0"/>
                    <a:ea typeface="HGP創英角ｺﾞｼｯｸUB" pitchFamily="50" charset="-128"/>
                  </a:rPr>
                  <a:t>●</a:t>
                </a:r>
              </a:p>
            </p:txBody>
          </p:sp>
          <p:sp>
            <p:nvSpPr>
              <p:cNvPr id="65" name="テキスト ボックス 64">
                <a:extLst>
                  <a:ext uri="{FF2B5EF4-FFF2-40B4-BE49-F238E27FC236}">
                    <a16:creationId xmlns:a16="http://schemas.microsoft.com/office/drawing/2014/main" id="{831AEF87-4573-3E17-55CD-A6FC049467E4}"/>
                  </a:ext>
                </a:extLst>
              </p:cNvPr>
              <p:cNvSpPr txBox="1"/>
              <p:nvPr/>
            </p:nvSpPr>
            <p:spPr>
              <a:xfrm>
                <a:off x="292745" y="4656109"/>
                <a:ext cx="1798645" cy="473779"/>
              </a:xfrm>
              <a:prstGeom prst="rect">
                <a:avLst/>
              </a:prstGeom>
              <a:solidFill>
                <a:srgbClr val="C0504D">
                  <a:alpha val="69804"/>
                </a:srgbClr>
              </a:solid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マスクエリア</a:t>
                </a:r>
              </a:p>
            </p:txBody>
          </p:sp>
        </p:grpSp>
        <p:pic>
          <p:nvPicPr>
            <p:cNvPr id="66" name="Picture 3" descr="エリア設定用画">
              <a:extLst>
                <a:ext uri="{FF2B5EF4-FFF2-40B4-BE49-F238E27FC236}">
                  <a16:creationId xmlns:a16="http://schemas.microsoft.com/office/drawing/2014/main" id="{C6DEEC08-49F1-999A-0E67-F08C3C07487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115277" y="726551"/>
              <a:ext cx="3821509" cy="331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フリーフォーム 15">
              <a:extLst>
                <a:ext uri="{FF2B5EF4-FFF2-40B4-BE49-F238E27FC236}">
                  <a16:creationId xmlns:a16="http://schemas.microsoft.com/office/drawing/2014/main" id="{2559521C-9F49-73B0-464D-45A5F10F8D3D}"/>
                </a:ext>
              </a:extLst>
            </p:cNvPr>
            <p:cNvSpPr/>
            <p:nvPr/>
          </p:nvSpPr>
          <p:spPr>
            <a:xfrm>
              <a:off x="7124664" y="725783"/>
              <a:ext cx="3815831" cy="3317644"/>
            </a:xfrm>
            <a:custGeom>
              <a:avLst/>
              <a:gdLst>
                <a:gd name="connsiteX0" fmla="*/ 1682151 w 1854680"/>
                <a:gd name="connsiteY0" fmla="*/ 0 h 2846717"/>
                <a:gd name="connsiteX1" fmla="*/ 1595887 w 1854680"/>
                <a:gd name="connsiteY1" fmla="*/ 448574 h 2846717"/>
                <a:gd name="connsiteX2" fmla="*/ 1457864 w 1854680"/>
                <a:gd name="connsiteY2" fmla="*/ 448574 h 2846717"/>
                <a:gd name="connsiteX3" fmla="*/ 1061049 w 1854680"/>
                <a:gd name="connsiteY3" fmla="*/ 1250830 h 2846717"/>
                <a:gd name="connsiteX4" fmla="*/ 1768415 w 1854680"/>
                <a:gd name="connsiteY4" fmla="*/ 1224951 h 2846717"/>
                <a:gd name="connsiteX5" fmla="*/ 1854680 w 1854680"/>
                <a:gd name="connsiteY5" fmla="*/ 2846717 h 2846717"/>
                <a:gd name="connsiteX6" fmla="*/ 0 w 1854680"/>
                <a:gd name="connsiteY6" fmla="*/ 2846717 h 2846717"/>
                <a:gd name="connsiteX7" fmla="*/ 0 w 1854680"/>
                <a:gd name="connsiteY7" fmla="*/ 17253 h 2846717"/>
                <a:gd name="connsiteX8" fmla="*/ 1682151 w 1854680"/>
                <a:gd name="connsiteY8" fmla="*/ 0 h 2846717"/>
                <a:gd name="connsiteX0" fmla="*/ 1682151 w 1854680"/>
                <a:gd name="connsiteY0" fmla="*/ 0 h 2846717"/>
                <a:gd name="connsiteX1" fmla="*/ 1595887 w 1854680"/>
                <a:gd name="connsiteY1" fmla="*/ 448574 h 2846717"/>
                <a:gd name="connsiteX2" fmla="*/ 1457864 w 1854680"/>
                <a:gd name="connsiteY2" fmla="*/ 448574 h 2846717"/>
                <a:gd name="connsiteX3" fmla="*/ 1061049 w 1854680"/>
                <a:gd name="connsiteY3" fmla="*/ 1250830 h 2846717"/>
                <a:gd name="connsiteX4" fmla="*/ 1682151 w 1854680"/>
                <a:gd name="connsiteY4" fmla="*/ 1224951 h 2846717"/>
                <a:gd name="connsiteX5" fmla="*/ 1854680 w 1854680"/>
                <a:gd name="connsiteY5" fmla="*/ 2846717 h 2846717"/>
                <a:gd name="connsiteX6" fmla="*/ 0 w 1854680"/>
                <a:gd name="connsiteY6" fmla="*/ 2846717 h 2846717"/>
                <a:gd name="connsiteX7" fmla="*/ 0 w 1854680"/>
                <a:gd name="connsiteY7" fmla="*/ 17253 h 2846717"/>
                <a:gd name="connsiteX8" fmla="*/ 1682151 w 1854680"/>
                <a:gd name="connsiteY8" fmla="*/ 0 h 2846717"/>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1825688 h 4632739"/>
                <a:gd name="connsiteX1" fmla="*/ 1595887 w 1854680"/>
                <a:gd name="connsiteY1" fmla="*/ 2234596 h 4632739"/>
                <a:gd name="connsiteX2" fmla="*/ 1457864 w 1854680"/>
                <a:gd name="connsiteY2" fmla="*/ 2234596 h 4632739"/>
                <a:gd name="connsiteX3" fmla="*/ 1061049 w 1854680"/>
                <a:gd name="connsiteY3" fmla="*/ 3036852 h 4632739"/>
                <a:gd name="connsiteX4" fmla="*/ 1682151 w 1854680"/>
                <a:gd name="connsiteY4" fmla="*/ 3010973 h 4632739"/>
                <a:gd name="connsiteX5" fmla="*/ 1854680 w 1854680"/>
                <a:gd name="connsiteY5" fmla="*/ 4632739 h 4632739"/>
                <a:gd name="connsiteX6" fmla="*/ 0 w 1854680"/>
                <a:gd name="connsiteY6" fmla="*/ 4632739 h 4632739"/>
                <a:gd name="connsiteX7" fmla="*/ 0 w 1854680"/>
                <a:gd name="connsiteY7" fmla="*/ 0 h 4632739"/>
                <a:gd name="connsiteX8" fmla="*/ 1685757 w 1854680"/>
                <a:gd name="connsiteY8" fmla="*/ 1825688 h 4632739"/>
                <a:gd name="connsiteX0" fmla="*/ 7649034 w 7649034"/>
                <a:gd name="connsiteY0" fmla="*/ 0 h 4695296"/>
                <a:gd name="connsiteX1" fmla="*/ 1595887 w 7649034"/>
                <a:gd name="connsiteY1" fmla="*/ 2297153 h 4695296"/>
                <a:gd name="connsiteX2" fmla="*/ 1457864 w 7649034"/>
                <a:gd name="connsiteY2" fmla="*/ 2297153 h 4695296"/>
                <a:gd name="connsiteX3" fmla="*/ 1061049 w 7649034"/>
                <a:gd name="connsiteY3" fmla="*/ 3099409 h 4695296"/>
                <a:gd name="connsiteX4" fmla="*/ 1682151 w 7649034"/>
                <a:gd name="connsiteY4" fmla="*/ 3073530 h 4695296"/>
                <a:gd name="connsiteX5" fmla="*/ 1854680 w 7649034"/>
                <a:gd name="connsiteY5" fmla="*/ 4695296 h 4695296"/>
                <a:gd name="connsiteX6" fmla="*/ 0 w 7649034"/>
                <a:gd name="connsiteY6" fmla="*/ 4695296 h 4695296"/>
                <a:gd name="connsiteX7" fmla="*/ 0 w 7649034"/>
                <a:gd name="connsiteY7" fmla="*/ 62557 h 4695296"/>
                <a:gd name="connsiteX8" fmla="*/ 7649034 w 7649034"/>
                <a:gd name="connsiteY8" fmla="*/ 0 h 4695296"/>
                <a:gd name="connsiteX0" fmla="*/ 7649034 w 7673111"/>
                <a:gd name="connsiteY0" fmla="*/ 0 h 4695296"/>
                <a:gd name="connsiteX1" fmla="*/ 7673111 w 7673111"/>
                <a:gd name="connsiteY1" fmla="*/ 984823 h 4695296"/>
                <a:gd name="connsiteX2" fmla="*/ 1457864 w 7673111"/>
                <a:gd name="connsiteY2" fmla="*/ 2297153 h 4695296"/>
                <a:gd name="connsiteX3" fmla="*/ 1061049 w 7673111"/>
                <a:gd name="connsiteY3" fmla="*/ 3099409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061049 w 7673111"/>
                <a:gd name="connsiteY3" fmla="*/ 3099409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922499 w 7673111"/>
                <a:gd name="connsiteY4" fmla="*/ 3328443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15351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5909 h 4695296"/>
                <a:gd name="connsiteX8" fmla="*/ 7649034 w 7673111"/>
                <a:gd name="connsiteY8" fmla="*/ 0 h 4695296"/>
                <a:gd name="connsiteX0" fmla="*/ 7725001 w 7725001"/>
                <a:gd name="connsiteY0" fmla="*/ 0 h 4695296"/>
                <a:gd name="connsiteX1" fmla="*/ 7673111 w 7725001"/>
                <a:gd name="connsiteY1" fmla="*/ 984823 h 4695296"/>
                <a:gd name="connsiteX2" fmla="*/ 5610634 w 7725001"/>
                <a:gd name="connsiteY2" fmla="*/ 814880 h 4695296"/>
                <a:gd name="connsiteX3" fmla="*/ 1225641 w 7725001"/>
                <a:gd name="connsiteY3" fmla="*/ 1031780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10634 w 7725001"/>
                <a:gd name="connsiteY2" fmla="*/ 814880 h 4695296"/>
                <a:gd name="connsiteX3" fmla="*/ 1225641 w 7725001"/>
                <a:gd name="connsiteY3" fmla="*/ 1031780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10634 w 7725001"/>
                <a:gd name="connsiteY2" fmla="*/ 814880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99260 w 7725001"/>
                <a:gd name="connsiteY2" fmla="*/ 852645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699260 w 7725001"/>
                <a:gd name="connsiteY2" fmla="*/ 852645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49904 w 7725001"/>
                <a:gd name="connsiteY2" fmla="*/ 899851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1087091 w 7725001"/>
                <a:gd name="connsiteY4" fmla="*/ 4197038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1137735 w 7725001"/>
                <a:gd name="connsiteY4" fmla="*/ 4197038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11915753 w 11915753"/>
                <a:gd name="connsiteY0" fmla="*/ 0 h 4695296"/>
                <a:gd name="connsiteX1" fmla="*/ 11901847 w 11915753"/>
                <a:gd name="connsiteY1" fmla="*/ 1079236 h 4695296"/>
                <a:gd name="connsiteX2" fmla="*/ 9927994 w 11915753"/>
                <a:gd name="connsiteY2" fmla="*/ 871527 h 4695296"/>
                <a:gd name="connsiteX3" fmla="*/ 5707593 w 11915753"/>
                <a:gd name="connsiteY3" fmla="*/ 1163957 h 4695296"/>
                <a:gd name="connsiteX4" fmla="*/ 5328487 w 11915753"/>
                <a:gd name="connsiteY4" fmla="*/ 4197038 h 4695296"/>
                <a:gd name="connsiteX5" fmla="*/ 6045432 w 11915753"/>
                <a:gd name="connsiteY5" fmla="*/ 4695296 h 4695296"/>
                <a:gd name="connsiteX6" fmla="*/ 0 w 11915753"/>
                <a:gd name="connsiteY6" fmla="*/ 4685854 h 4695296"/>
                <a:gd name="connsiteX7" fmla="*/ 4190752 w 11915753"/>
                <a:gd name="connsiteY7" fmla="*/ 5909 h 4695296"/>
                <a:gd name="connsiteX8" fmla="*/ 11915753 w 11915753"/>
                <a:gd name="connsiteY8" fmla="*/ 0 h 4695296"/>
                <a:gd name="connsiteX0" fmla="*/ 11941076 w 11941076"/>
                <a:gd name="connsiteY0" fmla="*/ 12973 h 4708269"/>
                <a:gd name="connsiteX1" fmla="*/ 11927170 w 11941076"/>
                <a:gd name="connsiteY1" fmla="*/ 1092209 h 4708269"/>
                <a:gd name="connsiteX2" fmla="*/ 9953317 w 11941076"/>
                <a:gd name="connsiteY2" fmla="*/ 884500 h 4708269"/>
                <a:gd name="connsiteX3" fmla="*/ 5732916 w 11941076"/>
                <a:gd name="connsiteY3" fmla="*/ 1176930 h 4708269"/>
                <a:gd name="connsiteX4" fmla="*/ 5353810 w 11941076"/>
                <a:gd name="connsiteY4" fmla="*/ 4210011 h 4708269"/>
                <a:gd name="connsiteX5" fmla="*/ 6070755 w 11941076"/>
                <a:gd name="connsiteY5" fmla="*/ 4708269 h 4708269"/>
                <a:gd name="connsiteX6" fmla="*/ 25323 w 11941076"/>
                <a:gd name="connsiteY6" fmla="*/ 4698827 h 4708269"/>
                <a:gd name="connsiteX7" fmla="*/ 0 w 11941076"/>
                <a:gd name="connsiteY7" fmla="*/ 0 h 4708269"/>
                <a:gd name="connsiteX8" fmla="*/ 11941076 w 11941076"/>
                <a:gd name="connsiteY8" fmla="*/ 12973 h 4708269"/>
                <a:gd name="connsiteX0" fmla="*/ 9434221 w 11927170"/>
                <a:gd name="connsiteY0" fmla="*/ 12973 h 4708269"/>
                <a:gd name="connsiteX1" fmla="*/ 11927170 w 11927170"/>
                <a:gd name="connsiteY1" fmla="*/ 1092209 h 4708269"/>
                <a:gd name="connsiteX2" fmla="*/ 9953317 w 11927170"/>
                <a:gd name="connsiteY2" fmla="*/ 884500 h 4708269"/>
                <a:gd name="connsiteX3" fmla="*/ 5732916 w 11927170"/>
                <a:gd name="connsiteY3" fmla="*/ 1176930 h 4708269"/>
                <a:gd name="connsiteX4" fmla="*/ 5353810 w 11927170"/>
                <a:gd name="connsiteY4" fmla="*/ 4210011 h 4708269"/>
                <a:gd name="connsiteX5" fmla="*/ 6070755 w 11927170"/>
                <a:gd name="connsiteY5" fmla="*/ 4708269 h 4708269"/>
                <a:gd name="connsiteX6" fmla="*/ 25323 w 11927170"/>
                <a:gd name="connsiteY6" fmla="*/ 4698827 h 4708269"/>
                <a:gd name="connsiteX7" fmla="*/ 0 w 11927170"/>
                <a:gd name="connsiteY7" fmla="*/ 0 h 4708269"/>
                <a:gd name="connsiteX8" fmla="*/ 9434221 w 11927170"/>
                <a:gd name="connsiteY8" fmla="*/ 12973 h 4708269"/>
                <a:gd name="connsiteX0" fmla="*/ 9434221 w 9953317"/>
                <a:gd name="connsiteY0" fmla="*/ 12973 h 4708269"/>
                <a:gd name="connsiteX1" fmla="*/ 9470959 w 9953317"/>
                <a:gd name="connsiteY1" fmla="*/ 799531 h 4708269"/>
                <a:gd name="connsiteX2" fmla="*/ 9953317 w 9953317"/>
                <a:gd name="connsiteY2" fmla="*/ 884500 h 4708269"/>
                <a:gd name="connsiteX3" fmla="*/ 5732916 w 9953317"/>
                <a:gd name="connsiteY3" fmla="*/ 1176930 h 4708269"/>
                <a:gd name="connsiteX4" fmla="*/ 5353810 w 9953317"/>
                <a:gd name="connsiteY4" fmla="*/ 4210011 h 4708269"/>
                <a:gd name="connsiteX5" fmla="*/ 6070755 w 9953317"/>
                <a:gd name="connsiteY5" fmla="*/ 4708269 h 4708269"/>
                <a:gd name="connsiteX6" fmla="*/ 25323 w 9953317"/>
                <a:gd name="connsiteY6" fmla="*/ 4698827 h 4708269"/>
                <a:gd name="connsiteX7" fmla="*/ 0 w 9953317"/>
                <a:gd name="connsiteY7" fmla="*/ 0 h 4708269"/>
                <a:gd name="connsiteX8" fmla="*/ 9434221 w 9953317"/>
                <a:gd name="connsiteY8" fmla="*/ 12973 h 4708269"/>
                <a:gd name="connsiteX0" fmla="*/ 9434221 w 9484866"/>
                <a:gd name="connsiteY0" fmla="*/ 12973 h 4708269"/>
                <a:gd name="connsiteX1" fmla="*/ 9470959 w 9484866"/>
                <a:gd name="connsiteY1" fmla="*/ 799531 h 4708269"/>
                <a:gd name="connsiteX2" fmla="*/ 9484866 w 9484866"/>
                <a:gd name="connsiteY2" fmla="*/ 903382 h 4708269"/>
                <a:gd name="connsiteX3" fmla="*/ 5732916 w 9484866"/>
                <a:gd name="connsiteY3" fmla="*/ 1176930 h 4708269"/>
                <a:gd name="connsiteX4" fmla="*/ 5353810 w 9484866"/>
                <a:gd name="connsiteY4" fmla="*/ 4210011 h 4708269"/>
                <a:gd name="connsiteX5" fmla="*/ 6070755 w 9484866"/>
                <a:gd name="connsiteY5" fmla="*/ 4708269 h 4708269"/>
                <a:gd name="connsiteX6" fmla="*/ 25323 w 9484866"/>
                <a:gd name="connsiteY6" fmla="*/ 4698827 h 4708269"/>
                <a:gd name="connsiteX7" fmla="*/ 0 w 9484866"/>
                <a:gd name="connsiteY7" fmla="*/ 0 h 4708269"/>
                <a:gd name="connsiteX8" fmla="*/ 9434221 w 9484866"/>
                <a:gd name="connsiteY8" fmla="*/ 12973 h 4708269"/>
                <a:gd name="connsiteX0" fmla="*/ 9434221 w 9484866"/>
                <a:gd name="connsiteY0" fmla="*/ 12973 h 4708269"/>
                <a:gd name="connsiteX1" fmla="*/ 9470959 w 9484866"/>
                <a:gd name="connsiteY1" fmla="*/ 799531 h 4708269"/>
                <a:gd name="connsiteX2" fmla="*/ 9484866 w 9484866"/>
                <a:gd name="connsiteY2" fmla="*/ 903382 h 4708269"/>
                <a:gd name="connsiteX3" fmla="*/ 5732916 w 9484866"/>
                <a:gd name="connsiteY3" fmla="*/ 1176930 h 4708269"/>
                <a:gd name="connsiteX4" fmla="*/ 5353810 w 9484866"/>
                <a:gd name="connsiteY4" fmla="*/ 4210011 h 4708269"/>
                <a:gd name="connsiteX5" fmla="*/ 6070755 w 9484866"/>
                <a:gd name="connsiteY5" fmla="*/ 4708269 h 4708269"/>
                <a:gd name="connsiteX6" fmla="*/ 1519307 w 9484866"/>
                <a:gd name="connsiteY6" fmla="*/ 4698827 h 4708269"/>
                <a:gd name="connsiteX7" fmla="*/ 0 w 9484866"/>
                <a:gd name="connsiteY7" fmla="*/ 0 h 4708269"/>
                <a:gd name="connsiteX8" fmla="*/ 9434221 w 9484866"/>
                <a:gd name="connsiteY8" fmla="*/ 12973 h 4708269"/>
                <a:gd name="connsiteX0" fmla="*/ 7914915 w 7965560"/>
                <a:gd name="connsiteY0" fmla="*/ 3533 h 4698829"/>
                <a:gd name="connsiteX1" fmla="*/ 7951653 w 7965560"/>
                <a:gd name="connsiteY1" fmla="*/ 790091 h 4698829"/>
                <a:gd name="connsiteX2" fmla="*/ 7965560 w 7965560"/>
                <a:gd name="connsiteY2" fmla="*/ 893942 h 4698829"/>
                <a:gd name="connsiteX3" fmla="*/ 4213610 w 7965560"/>
                <a:gd name="connsiteY3" fmla="*/ 1167490 h 4698829"/>
                <a:gd name="connsiteX4" fmla="*/ 3834504 w 7965560"/>
                <a:gd name="connsiteY4" fmla="*/ 4200571 h 4698829"/>
                <a:gd name="connsiteX5" fmla="*/ 4551449 w 7965560"/>
                <a:gd name="connsiteY5" fmla="*/ 4698829 h 4698829"/>
                <a:gd name="connsiteX6" fmla="*/ 1 w 7965560"/>
                <a:gd name="connsiteY6" fmla="*/ 4689387 h 4698829"/>
                <a:gd name="connsiteX7" fmla="*/ 0 w 7965560"/>
                <a:gd name="connsiteY7" fmla="*/ 0 h 4698829"/>
                <a:gd name="connsiteX8" fmla="*/ 7914915 w 7965560"/>
                <a:gd name="connsiteY8" fmla="*/ 3533 h 4698829"/>
                <a:gd name="connsiteX0" fmla="*/ 4496475 w 7965560"/>
                <a:gd name="connsiteY0" fmla="*/ 0 h 4704737"/>
                <a:gd name="connsiteX1" fmla="*/ 7951653 w 7965560"/>
                <a:gd name="connsiteY1" fmla="*/ 795999 h 4704737"/>
                <a:gd name="connsiteX2" fmla="*/ 7965560 w 7965560"/>
                <a:gd name="connsiteY2" fmla="*/ 899850 h 4704737"/>
                <a:gd name="connsiteX3" fmla="*/ 4213610 w 7965560"/>
                <a:gd name="connsiteY3" fmla="*/ 1173398 h 4704737"/>
                <a:gd name="connsiteX4" fmla="*/ 3834504 w 7965560"/>
                <a:gd name="connsiteY4" fmla="*/ 4206479 h 4704737"/>
                <a:gd name="connsiteX5" fmla="*/ 4551449 w 7965560"/>
                <a:gd name="connsiteY5" fmla="*/ 4704737 h 4704737"/>
                <a:gd name="connsiteX6" fmla="*/ 1 w 7965560"/>
                <a:gd name="connsiteY6" fmla="*/ 4695295 h 4704737"/>
                <a:gd name="connsiteX7" fmla="*/ 0 w 7965560"/>
                <a:gd name="connsiteY7" fmla="*/ 5908 h 4704737"/>
                <a:gd name="connsiteX8" fmla="*/ 4496475 w 7965560"/>
                <a:gd name="connsiteY8" fmla="*/ 0 h 4704737"/>
                <a:gd name="connsiteX0" fmla="*/ 4496475 w 7965560"/>
                <a:gd name="connsiteY0" fmla="*/ 0 h 4704737"/>
                <a:gd name="connsiteX1" fmla="*/ 7191999 w 7965560"/>
                <a:gd name="connsiteY1" fmla="*/ 12377 h 4704737"/>
                <a:gd name="connsiteX2" fmla="*/ 7965560 w 7965560"/>
                <a:gd name="connsiteY2" fmla="*/ 899850 h 4704737"/>
                <a:gd name="connsiteX3" fmla="*/ 4213610 w 7965560"/>
                <a:gd name="connsiteY3" fmla="*/ 1173398 h 4704737"/>
                <a:gd name="connsiteX4" fmla="*/ 3834504 w 7965560"/>
                <a:gd name="connsiteY4" fmla="*/ 4206479 h 4704737"/>
                <a:gd name="connsiteX5" fmla="*/ 4551449 w 7965560"/>
                <a:gd name="connsiteY5" fmla="*/ 4704737 h 4704737"/>
                <a:gd name="connsiteX6" fmla="*/ 1 w 7965560"/>
                <a:gd name="connsiteY6" fmla="*/ 4695295 h 4704737"/>
                <a:gd name="connsiteX7" fmla="*/ 0 w 7965560"/>
                <a:gd name="connsiteY7" fmla="*/ 5908 h 4704737"/>
                <a:gd name="connsiteX8" fmla="*/ 4496475 w 7965560"/>
                <a:gd name="connsiteY8" fmla="*/ 0 h 4704737"/>
                <a:gd name="connsiteX0" fmla="*/ 4496475 w 7256550"/>
                <a:gd name="connsiteY0" fmla="*/ 0 h 4704737"/>
                <a:gd name="connsiteX1" fmla="*/ 7191999 w 7256550"/>
                <a:gd name="connsiteY1" fmla="*/ 12377 h 4704737"/>
                <a:gd name="connsiteX2" fmla="*/ 7256550 w 7256550"/>
                <a:gd name="connsiteY2" fmla="*/ 956498 h 4704737"/>
                <a:gd name="connsiteX3" fmla="*/ 4213610 w 7256550"/>
                <a:gd name="connsiteY3" fmla="*/ 1173398 h 4704737"/>
                <a:gd name="connsiteX4" fmla="*/ 3834504 w 7256550"/>
                <a:gd name="connsiteY4" fmla="*/ 4206479 h 4704737"/>
                <a:gd name="connsiteX5" fmla="*/ 4551449 w 7256550"/>
                <a:gd name="connsiteY5" fmla="*/ 4704737 h 4704737"/>
                <a:gd name="connsiteX6" fmla="*/ 1 w 7256550"/>
                <a:gd name="connsiteY6" fmla="*/ 4695295 h 4704737"/>
                <a:gd name="connsiteX7" fmla="*/ 0 w 7256550"/>
                <a:gd name="connsiteY7" fmla="*/ 5908 h 4704737"/>
                <a:gd name="connsiteX8" fmla="*/ 4496475 w 7256550"/>
                <a:gd name="connsiteY8" fmla="*/ 0 h 4704737"/>
                <a:gd name="connsiteX0" fmla="*/ 4496475 w 7256550"/>
                <a:gd name="connsiteY0" fmla="*/ 0 h 4704737"/>
                <a:gd name="connsiteX1" fmla="*/ 7255303 w 7256550"/>
                <a:gd name="connsiteY1" fmla="*/ 2936 h 4704737"/>
                <a:gd name="connsiteX2" fmla="*/ 7256550 w 7256550"/>
                <a:gd name="connsiteY2" fmla="*/ 956498 h 4704737"/>
                <a:gd name="connsiteX3" fmla="*/ 4213610 w 7256550"/>
                <a:gd name="connsiteY3" fmla="*/ 1173398 h 4704737"/>
                <a:gd name="connsiteX4" fmla="*/ 3834504 w 7256550"/>
                <a:gd name="connsiteY4" fmla="*/ 4206479 h 4704737"/>
                <a:gd name="connsiteX5" fmla="*/ 4551449 w 7256550"/>
                <a:gd name="connsiteY5" fmla="*/ 4704737 h 4704737"/>
                <a:gd name="connsiteX6" fmla="*/ 1 w 7256550"/>
                <a:gd name="connsiteY6" fmla="*/ 4695295 h 4704737"/>
                <a:gd name="connsiteX7" fmla="*/ 0 w 7256550"/>
                <a:gd name="connsiteY7" fmla="*/ 5908 h 4704737"/>
                <a:gd name="connsiteX8" fmla="*/ 4496475 w 7256550"/>
                <a:gd name="connsiteY8" fmla="*/ 0 h 470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6550" h="4704737">
                  <a:moveTo>
                    <a:pt x="4496475" y="0"/>
                  </a:moveTo>
                  <a:lnTo>
                    <a:pt x="7255303" y="2936"/>
                  </a:lnTo>
                  <a:cubicBezTo>
                    <a:pt x="7255719" y="320790"/>
                    <a:pt x="7256134" y="638644"/>
                    <a:pt x="7256550" y="956498"/>
                  </a:cubicBezTo>
                  <a:lnTo>
                    <a:pt x="4213610" y="1173398"/>
                  </a:lnTo>
                  <a:lnTo>
                    <a:pt x="3834504" y="4206479"/>
                  </a:lnTo>
                  <a:lnTo>
                    <a:pt x="4551449" y="4704737"/>
                  </a:lnTo>
                  <a:lnTo>
                    <a:pt x="1" y="4695295"/>
                  </a:lnTo>
                  <a:cubicBezTo>
                    <a:pt x="1" y="3132166"/>
                    <a:pt x="0" y="1569037"/>
                    <a:pt x="0" y="5908"/>
                  </a:cubicBezTo>
                  <a:lnTo>
                    <a:pt x="4496475" y="0"/>
                  </a:lnTo>
                  <a:close/>
                </a:path>
              </a:pathLst>
            </a:custGeom>
            <a:solidFill>
              <a:srgbClr val="E6B9B8">
                <a:alpha val="50196"/>
              </a:srgbClr>
            </a:solidFill>
            <a:ln w="19050">
              <a:solidFill>
                <a:sysClr val="window" lastClr="FFFFFF">
                  <a:lumMod val="85000"/>
                </a:sysClr>
              </a:solidFill>
            </a:ln>
          </p:spPr>
          <p:txBody>
            <a:bodyPr wrap="square" rtlCol="0" anchor="ctr">
              <a:spAutoFit/>
            </a:bodyPr>
            <a:lstStyle/>
            <a:p>
              <a:pPr algn="ctr" defTabSz="914400" fontAlgn="base">
                <a:spcBef>
                  <a:spcPct val="0"/>
                </a:spcBef>
                <a:spcAft>
                  <a:spcPct val="0"/>
                </a:spcAft>
                <a:defRPr/>
              </a:pPr>
              <a:endParaRPr kumimoji="0" lang="ja-JP" altLang="en-US" sz="1800" kern="0">
                <a:solidFill>
                  <a:prstClr val="black"/>
                </a:solidFill>
                <a:ea typeface="游ゴシック" panose="020B0400000000000000" pitchFamily="34" charset="-128"/>
              </a:endParaRPr>
            </a:p>
          </p:txBody>
        </p:sp>
        <p:pic>
          <p:nvPicPr>
            <p:cNvPr id="68" name="図 67">
              <a:extLst>
                <a:ext uri="{FF2B5EF4-FFF2-40B4-BE49-F238E27FC236}">
                  <a16:creationId xmlns:a16="http://schemas.microsoft.com/office/drawing/2014/main" id="{272F3B8B-860C-6CC3-5528-A92FA34B847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358036">
              <a:off x="8443684" y="1520773"/>
              <a:ext cx="701697" cy="2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図 68">
              <a:extLst>
                <a:ext uri="{FF2B5EF4-FFF2-40B4-BE49-F238E27FC236}">
                  <a16:creationId xmlns:a16="http://schemas.microsoft.com/office/drawing/2014/main" id="{DB0CCDD6-5BA5-EE45-A9AE-CA4F438B89FA}"/>
                </a:ext>
              </a:extLst>
            </p:cNvPr>
            <p:cNvPicPr>
              <a:picLocks noChangeAspect="1" noChangeArrowheads="1"/>
            </p:cNvPicPr>
            <p:nvPr/>
          </p:nvPicPr>
          <p:blipFill>
            <a:blip r:embed="rId4">
              <a:clrChange>
                <a:clrFrom>
                  <a:srgbClr val="FFFFFF"/>
                </a:clrFrom>
                <a:clrTo>
                  <a:srgbClr val="FFFFFF">
                    <a:alpha val="0"/>
                  </a:srgbClr>
                </a:clrTo>
              </a:clrChange>
              <a:duotone>
                <a:srgbClr val="FFC000">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9238901" y="1246698"/>
              <a:ext cx="816563" cy="206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正方形/長方形 69">
              <a:extLst>
                <a:ext uri="{FF2B5EF4-FFF2-40B4-BE49-F238E27FC236}">
                  <a16:creationId xmlns:a16="http://schemas.microsoft.com/office/drawing/2014/main" id="{77E14C89-D152-46A2-BDFA-8E693200B441}"/>
                </a:ext>
              </a:extLst>
            </p:cNvPr>
            <p:cNvSpPr/>
            <p:nvPr/>
          </p:nvSpPr>
          <p:spPr>
            <a:xfrm>
              <a:off x="7818595" y="1245028"/>
              <a:ext cx="2316022" cy="2144368"/>
            </a:xfrm>
            <a:prstGeom prst="rect">
              <a:avLst/>
            </a:prstGeom>
            <a:noFill/>
            <a:ln w="38100" cap="flat" cmpd="sng" algn="ctr">
              <a:solidFill>
                <a:srgbClr val="FFC000">
                  <a:lumMod val="40000"/>
                  <a:lumOff val="6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71" name="Text Box 21">
              <a:extLst>
                <a:ext uri="{FF2B5EF4-FFF2-40B4-BE49-F238E27FC236}">
                  <a16:creationId xmlns:a16="http://schemas.microsoft.com/office/drawing/2014/main" id="{B00B7CB8-81D4-DFB5-027B-0FE1D5FD6052}"/>
                </a:ext>
              </a:extLst>
            </p:cNvPr>
            <p:cNvSpPr txBox="1">
              <a:spLocks noChangeArrowheads="1"/>
            </p:cNvSpPr>
            <p:nvPr/>
          </p:nvSpPr>
          <p:spPr bwMode="auto">
            <a:xfrm>
              <a:off x="8839229" y="3221990"/>
              <a:ext cx="309903" cy="272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914400" eaLnBrk="1" hangingPunct="1">
                <a:spcBef>
                  <a:spcPct val="0"/>
                </a:spcBef>
                <a:buFontTx/>
                <a:buNone/>
              </a:pPr>
              <a:r>
                <a:rPr lang="ja-JP" altLang="en-US" sz="1600" dirty="0">
                  <a:solidFill>
                    <a:srgbClr val="FFC000"/>
                  </a:solidFill>
                  <a:ea typeface="HGP創英角ｺﾞｼｯｸUB" pitchFamily="50" charset="-128"/>
                </a:rPr>
                <a:t>●</a:t>
              </a:r>
            </a:p>
          </p:txBody>
        </p:sp>
        <p:sp>
          <p:nvSpPr>
            <p:cNvPr id="72" name="テキスト ボックス 71">
              <a:extLst>
                <a:ext uri="{FF2B5EF4-FFF2-40B4-BE49-F238E27FC236}">
                  <a16:creationId xmlns:a16="http://schemas.microsoft.com/office/drawing/2014/main" id="{C3F939E1-DB6E-9076-F769-03C53CFE687B}"/>
                </a:ext>
              </a:extLst>
            </p:cNvPr>
            <p:cNvSpPr txBox="1"/>
            <p:nvPr/>
          </p:nvSpPr>
          <p:spPr>
            <a:xfrm>
              <a:off x="7212908" y="3619783"/>
              <a:ext cx="1272237" cy="379451"/>
            </a:xfrm>
            <a:prstGeom prst="rect">
              <a:avLst/>
            </a:prstGeom>
            <a:solidFill>
              <a:srgbClr val="C0504D">
                <a:alpha val="69804"/>
              </a:srgbClr>
            </a:solidFill>
          </p:spPr>
          <p:txBody>
            <a:bodyPr wrap="square" rtlCol="0">
              <a:spAutoFit/>
            </a:bodyPr>
            <a:lstStyle/>
            <a:p>
              <a:pPr algn="ctr" defTabSz="914400" fontAlgn="base">
                <a:spcBef>
                  <a:spcPct val="0"/>
                </a:spcBef>
                <a:spcAft>
                  <a:spcPct val="0"/>
                </a:spcAft>
                <a:defRPr/>
              </a:pPr>
              <a:r>
                <a:rPr kumimoji="0" lang="ja-JP" altLang="en-US" sz="12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マスクエリア</a:t>
              </a:r>
            </a:p>
          </p:txBody>
        </p:sp>
        <p:sp>
          <p:nvSpPr>
            <p:cNvPr id="73" name="テキスト ボックス 16383">
              <a:extLst>
                <a:ext uri="{FF2B5EF4-FFF2-40B4-BE49-F238E27FC236}">
                  <a16:creationId xmlns:a16="http://schemas.microsoft.com/office/drawing/2014/main" id="{B50F6417-5D0C-6122-C0D9-6A356383C6F4}"/>
                </a:ext>
              </a:extLst>
            </p:cNvPr>
            <p:cNvSpPr txBox="1">
              <a:spLocks noChangeArrowheads="1"/>
            </p:cNvSpPr>
            <p:nvPr/>
          </p:nvSpPr>
          <p:spPr bwMode="auto">
            <a:xfrm>
              <a:off x="4375037" y="3619783"/>
              <a:ext cx="1179373" cy="379451"/>
            </a:xfrm>
            <a:prstGeom prst="rect">
              <a:avLst/>
            </a:prstGeom>
            <a:solidFill>
              <a:srgbClr val="FFC000">
                <a:lumMod val="20000"/>
                <a:lumOff val="80000"/>
              </a:srgb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検知エリア</a:t>
              </a:r>
            </a:p>
          </p:txBody>
        </p:sp>
        <p:sp>
          <p:nvSpPr>
            <p:cNvPr id="74" name="テキスト ボックス 16383">
              <a:extLst>
                <a:ext uri="{FF2B5EF4-FFF2-40B4-BE49-F238E27FC236}">
                  <a16:creationId xmlns:a16="http://schemas.microsoft.com/office/drawing/2014/main" id="{DA5BDF7D-9940-4464-0EA9-B318BCFC8D60}"/>
                </a:ext>
              </a:extLst>
            </p:cNvPr>
            <p:cNvSpPr txBox="1">
              <a:spLocks noChangeArrowheads="1"/>
            </p:cNvSpPr>
            <p:nvPr/>
          </p:nvSpPr>
          <p:spPr bwMode="auto">
            <a:xfrm>
              <a:off x="9595826" y="3619783"/>
              <a:ext cx="1250080" cy="379451"/>
            </a:xfrm>
            <a:prstGeom prst="rect">
              <a:avLst/>
            </a:prstGeom>
            <a:solidFill>
              <a:srgbClr val="FFC000">
                <a:lumMod val="20000"/>
                <a:lumOff val="80000"/>
              </a:srgb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検知エリア</a:t>
              </a:r>
            </a:p>
          </p:txBody>
        </p:sp>
      </p:grpSp>
    </p:spTree>
    <p:extLst>
      <p:ext uri="{BB962C8B-B14F-4D97-AF65-F5344CB8AC3E}">
        <p14:creationId xmlns:p14="http://schemas.microsoft.com/office/powerpoint/2010/main" val="10679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7062DF4-D174-4DE4-50DB-25D1254E3987}"/>
              </a:ext>
            </a:extLst>
          </p:cNvPr>
          <p:cNvSpPr/>
          <p:nvPr/>
        </p:nvSpPr>
        <p:spPr>
          <a:xfrm>
            <a:off x="56731" y="530265"/>
            <a:ext cx="9014202" cy="4169887"/>
          </a:xfrm>
          <a:prstGeom prst="rect">
            <a:avLst/>
          </a:prstGeom>
          <a:solidFill>
            <a:srgbClr val="70AD47">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 name="タイトル 1"/>
          <p:cNvSpPr>
            <a:spLocks noGrp="1"/>
          </p:cNvSpPr>
          <p:nvPr>
            <p:ph type="title"/>
          </p:nvPr>
        </p:nvSpPr>
        <p:spPr/>
        <p:txBody>
          <a:bodyPr/>
          <a:lstStyle/>
          <a:p>
            <a:r>
              <a:rPr lang="en-US" altLang="ja-JP" dirty="0"/>
              <a:t>AI-VMD</a:t>
            </a:r>
            <a:r>
              <a:rPr kumimoji="1" lang="ja-JP" altLang="en-US" dirty="0"/>
              <a:t>の</a:t>
            </a:r>
            <a:r>
              <a:rPr lang="ja-JP" altLang="en-US" dirty="0"/>
              <a:t>概要</a:t>
            </a:r>
            <a:r>
              <a:rPr kumimoji="1" lang="ja-JP" altLang="en-US" dirty="0"/>
              <a:t>（６）</a:t>
            </a:r>
          </a:p>
        </p:txBody>
      </p:sp>
      <p:sp>
        <p:nvSpPr>
          <p:cNvPr id="69" name="正方形/長方形 68">
            <a:extLst>
              <a:ext uri="{FF2B5EF4-FFF2-40B4-BE49-F238E27FC236}">
                <a16:creationId xmlns:a16="http://schemas.microsoft.com/office/drawing/2014/main" id="{44224AA8-993F-4E8B-6C4F-4F45D1645CD8}"/>
              </a:ext>
            </a:extLst>
          </p:cNvPr>
          <p:cNvSpPr/>
          <p:nvPr/>
        </p:nvSpPr>
        <p:spPr>
          <a:xfrm>
            <a:off x="71579" y="537380"/>
            <a:ext cx="3290686" cy="301222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4" name="正方形/長方形 13">
            <a:extLst>
              <a:ext uri="{FF2B5EF4-FFF2-40B4-BE49-F238E27FC236}">
                <a16:creationId xmlns:a16="http://schemas.microsoft.com/office/drawing/2014/main" id="{926D3B0D-C78F-8615-CC81-DAE2C0A7E17C}"/>
              </a:ext>
            </a:extLst>
          </p:cNvPr>
          <p:cNvSpPr/>
          <p:nvPr/>
        </p:nvSpPr>
        <p:spPr>
          <a:xfrm>
            <a:off x="3513034" y="1231693"/>
            <a:ext cx="2870657" cy="2229868"/>
          </a:xfrm>
          <a:prstGeom prst="rect">
            <a:avLst/>
          </a:prstGeom>
          <a:solidFill>
            <a:sysClr val="window" lastClr="FFFFFF"/>
          </a:solidFill>
          <a:ln w="762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15" name="Picture 4" descr="tree-8">
            <a:hlinkClick r:id="rId2"/>
            <a:extLst>
              <a:ext uri="{FF2B5EF4-FFF2-40B4-BE49-F238E27FC236}">
                <a16:creationId xmlns:a16="http://schemas.microsoft.com/office/drawing/2014/main" id="{226C6867-A1D7-06BC-0B55-91CD76BAB0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658776" y="1294470"/>
            <a:ext cx="973666" cy="7648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ree-8">
            <a:hlinkClick r:id="rId2"/>
            <a:extLst>
              <a:ext uri="{FF2B5EF4-FFF2-40B4-BE49-F238E27FC236}">
                <a16:creationId xmlns:a16="http://schemas.microsoft.com/office/drawing/2014/main" id="{8E524ACB-742B-495A-F1CF-4D8E05B68CC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987923" y="1294471"/>
            <a:ext cx="1243742" cy="824689"/>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1C6D614C-5167-48A0-3B48-45A5C2EB613C}"/>
              </a:ext>
            </a:extLst>
          </p:cNvPr>
          <p:cNvSpPr>
            <a:spLocks noChangeAspect="1"/>
          </p:cNvSpPr>
          <p:nvPr/>
        </p:nvSpPr>
        <p:spPr>
          <a:xfrm>
            <a:off x="3597172" y="1294471"/>
            <a:ext cx="2704025" cy="2096228"/>
          </a:xfrm>
          <a:prstGeom prst="rect">
            <a:avLst/>
          </a:prstGeom>
          <a:noFill/>
          <a:ln w="25400" cap="flat" cmpd="sng" algn="ctr">
            <a:solidFill>
              <a:sysClr val="window" lastClr="FFFFFF">
                <a:lumMod val="50000"/>
              </a:sys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a typeface="ＭＳ Ｐゴシック"/>
            </a:endParaRPr>
          </a:p>
        </p:txBody>
      </p:sp>
      <p:pic>
        <p:nvPicPr>
          <p:cNvPr id="18" name="Picture 2" descr="歩く人">
            <a:extLst>
              <a:ext uri="{FF2B5EF4-FFF2-40B4-BE49-F238E27FC236}">
                <a16:creationId xmlns:a16="http://schemas.microsoft.com/office/drawing/2014/main" id="{E4B8C2BD-E1DF-18FA-9259-4F915E349C0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669236" y="2331360"/>
            <a:ext cx="475672" cy="9216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歩く人">
            <a:extLst>
              <a:ext uri="{FF2B5EF4-FFF2-40B4-BE49-F238E27FC236}">
                <a16:creationId xmlns:a16="http://schemas.microsoft.com/office/drawing/2014/main" id="{0919066F-A0A0-F788-FFFD-A230A8AFA3E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08343" y="1850723"/>
            <a:ext cx="277963" cy="5211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車">
            <a:hlinkClick r:id="rId7"/>
            <a:extLst>
              <a:ext uri="{FF2B5EF4-FFF2-40B4-BE49-F238E27FC236}">
                <a16:creationId xmlns:a16="http://schemas.microsoft.com/office/drawing/2014/main" id="{6CD9C0D6-8955-E570-FA12-95EEE4CE3C2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5675413" y="1850723"/>
            <a:ext cx="583773" cy="208595"/>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20">
            <a:extLst>
              <a:ext uri="{FF2B5EF4-FFF2-40B4-BE49-F238E27FC236}">
                <a16:creationId xmlns:a16="http://schemas.microsoft.com/office/drawing/2014/main" id="{EF9FD90F-535E-3E61-D60B-DF2D6D273501}"/>
              </a:ext>
            </a:extLst>
          </p:cNvPr>
          <p:cNvSpPr>
            <a:spLocks noChangeAspect="1"/>
          </p:cNvSpPr>
          <p:nvPr/>
        </p:nvSpPr>
        <p:spPr>
          <a:xfrm>
            <a:off x="3597172" y="1294471"/>
            <a:ext cx="2704025" cy="850719"/>
          </a:xfrm>
          <a:prstGeom prst="rect">
            <a:avLst/>
          </a:prstGeom>
          <a:solidFill>
            <a:sysClr val="window" lastClr="FFFFFF">
              <a:lumMod val="50000"/>
              <a:alpha val="49804"/>
            </a:sysClr>
          </a:solidFill>
          <a:ln w="25400" cap="flat" cmpd="sng" algn="ctr">
            <a:solidFill>
              <a:sysClr val="window" lastClr="FFFFFF">
                <a:lumMod val="50000"/>
              </a:sysClr>
            </a:solidFill>
            <a:prstDash val="sys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a typeface="ＭＳ Ｐゴシック"/>
            </a:endParaRPr>
          </a:p>
        </p:txBody>
      </p:sp>
      <p:sp>
        <p:nvSpPr>
          <p:cNvPr id="22" name="正方形/長方形 21">
            <a:extLst>
              <a:ext uri="{FF2B5EF4-FFF2-40B4-BE49-F238E27FC236}">
                <a16:creationId xmlns:a16="http://schemas.microsoft.com/office/drawing/2014/main" id="{F88F6AE2-4105-7B46-3943-80B51A360B11}"/>
              </a:ext>
            </a:extLst>
          </p:cNvPr>
          <p:cNvSpPr/>
          <p:nvPr/>
        </p:nvSpPr>
        <p:spPr>
          <a:xfrm>
            <a:off x="5669236" y="2284669"/>
            <a:ext cx="530391" cy="1016498"/>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3" name="正方形/長方形 22">
            <a:extLst>
              <a:ext uri="{FF2B5EF4-FFF2-40B4-BE49-F238E27FC236}">
                <a16:creationId xmlns:a16="http://schemas.microsoft.com/office/drawing/2014/main" id="{65BD8C6B-7961-9A41-9493-E5BA96C37EBA}"/>
              </a:ext>
            </a:extLst>
          </p:cNvPr>
          <p:cNvSpPr/>
          <p:nvPr/>
        </p:nvSpPr>
        <p:spPr>
          <a:xfrm flipH="1">
            <a:off x="4502262" y="1793752"/>
            <a:ext cx="260359" cy="650814"/>
          </a:xfrm>
          <a:prstGeom prst="rect">
            <a:avLst/>
          </a:prstGeom>
          <a:noFill/>
          <a:ln w="38100" cap="flat" cmpd="sng" algn="ctr">
            <a:solidFill>
              <a:srgbClr val="00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4" name="正方形/長方形 23">
            <a:extLst>
              <a:ext uri="{FF2B5EF4-FFF2-40B4-BE49-F238E27FC236}">
                <a16:creationId xmlns:a16="http://schemas.microsoft.com/office/drawing/2014/main" id="{44E6B7BE-CA60-95A4-B7ED-C96EC0D653ED}"/>
              </a:ext>
            </a:extLst>
          </p:cNvPr>
          <p:cNvSpPr/>
          <p:nvPr/>
        </p:nvSpPr>
        <p:spPr>
          <a:xfrm>
            <a:off x="5616931" y="1793752"/>
            <a:ext cx="651077" cy="307388"/>
          </a:xfrm>
          <a:prstGeom prst="rect">
            <a:avLst/>
          </a:prstGeom>
          <a:noFill/>
          <a:ln w="38100" cap="flat" cmpd="sng" algn="ctr">
            <a:solidFill>
              <a:srgbClr val="FFC000">
                <a:lumMod val="40000"/>
                <a:lumOff val="6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5" name="テキスト ボックス 24">
            <a:extLst>
              <a:ext uri="{FF2B5EF4-FFF2-40B4-BE49-F238E27FC236}">
                <a16:creationId xmlns:a16="http://schemas.microsoft.com/office/drawing/2014/main" id="{212B405E-C9AE-1D06-EAC7-861A181DA2F5}"/>
              </a:ext>
            </a:extLst>
          </p:cNvPr>
          <p:cNvSpPr txBox="1"/>
          <p:nvPr/>
        </p:nvSpPr>
        <p:spPr>
          <a:xfrm>
            <a:off x="3576891" y="1920383"/>
            <a:ext cx="99510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マスクエリア</a:t>
            </a:r>
            <a:endParaRPr kumimoji="0" lang="en-US" altLang="ja-JP"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908C77AB-2022-CF77-C03A-7D180412D922}"/>
              </a:ext>
            </a:extLst>
          </p:cNvPr>
          <p:cNvSpPr/>
          <p:nvPr/>
        </p:nvSpPr>
        <p:spPr>
          <a:xfrm>
            <a:off x="3563883" y="2229832"/>
            <a:ext cx="1016248"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未定義エリア</a:t>
            </a:r>
            <a:endParaRPr kumimoji="0" lang="en-US" altLang="ja-JP"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27" name="図 26">
            <a:extLst>
              <a:ext uri="{FF2B5EF4-FFF2-40B4-BE49-F238E27FC236}">
                <a16:creationId xmlns:a16="http://schemas.microsoft.com/office/drawing/2014/main" id="{4B0559B5-189A-1F0B-7804-95C04AC3AC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6817" y="2240756"/>
            <a:ext cx="329487" cy="780786"/>
          </a:xfrm>
          <a:prstGeom prst="rect">
            <a:avLst/>
          </a:prstGeom>
        </p:spPr>
      </p:pic>
      <p:sp>
        <p:nvSpPr>
          <p:cNvPr id="28" name="角丸四角形 54">
            <a:extLst>
              <a:ext uri="{FF2B5EF4-FFF2-40B4-BE49-F238E27FC236}">
                <a16:creationId xmlns:a16="http://schemas.microsoft.com/office/drawing/2014/main" id="{7ED93191-54D7-831B-50C9-04EB1212E5FB}"/>
              </a:ext>
            </a:extLst>
          </p:cNvPr>
          <p:cNvSpPr/>
          <p:nvPr/>
        </p:nvSpPr>
        <p:spPr>
          <a:xfrm>
            <a:off x="6500456" y="948307"/>
            <a:ext cx="2512224" cy="820487"/>
          </a:xfrm>
          <a:prstGeom prst="roundRect">
            <a:avLst/>
          </a:prstGeom>
          <a:solidFill>
            <a:srgbClr val="FFC000">
              <a:lumMod val="20000"/>
              <a:lumOff val="80000"/>
            </a:srgbClr>
          </a:solidFill>
          <a:ln w="28575">
            <a:solidFill>
              <a:srgbClr val="FFC000">
                <a:lumMod val="60000"/>
                <a:lumOff val="40000"/>
              </a:srgbClr>
            </a:solidFill>
            <a:prstDash val="solid"/>
          </a:ln>
        </p:spPr>
        <p:txBody>
          <a:bodyPr wrap="square" rtlCol="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ja-JP" sz="1200" b="1" i="0" u="none" strike="noStrike" kern="0" cap="none" spc="0" normalizeH="0" baseline="0" noProof="0" dirty="0">
              <a:ln>
                <a:noFill/>
              </a:ln>
              <a:solidFill>
                <a:srgbClr val="FF505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検出しない</a:t>
            </a:r>
            <a:endParaRPr kumimoji="0" lang="en-US" altLang="ja-JP"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・発報しない</a:t>
            </a:r>
            <a:endParaRPr kumimoji="0" lang="en-US" altLang="ja-JP"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i="0" u="none" strike="noStrike" kern="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認識する</a:t>
            </a:r>
          </a:p>
        </p:txBody>
      </p:sp>
      <p:sp>
        <p:nvSpPr>
          <p:cNvPr id="29" name="角丸四角形 55">
            <a:extLst>
              <a:ext uri="{FF2B5EF4-FFF2-40B4-BE49-F238E27FC236}">
                <a16:creationId xmlns:a16="http://schemas.microsoft.com/office/drawing/2014/main" id="{37D91F1D-3487-9DC0-D82B-353A39D28032}"/>
              </a:ext>
            </a:extLst>
          </p:cNvPr>
          <p:cNvSpPr/>
          <p:nvPr/>
        </p:nvSpPr>
        <p:spPr>
          <a:xfrm>
            <a:off x="6501457" y="2075642"/>
            <a:ext cx="2511224" cy="807589"/>
          </a:xfrm>
          <a:prstGeom prst="roundRect">
            <a:avLst/>
          </a:prstGeom>
          <a:solidFill>
            <a:srgbClr val="5B9BD5">
              <a:lumMod val="20000"/>
              <a:lumOff val="80000"/>
            </a:srgbClr>
          </a:solidFill>
          <a:ln w="28575">
            <a:solidFill>
              <a:srgbClr val="0000FF"/>
            </a:solidFill>
          </a:ln>
        </p:spPr>
        <p:txBody>
          <a:bodyPr wrap="square" rtlCol="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i="0" u="none" strike="noStrike" kern="0" cap="none" spc="0" normalizeH="0" baseline="0" noProof="0" dirty="0">
                <a:ln>
                  <a:noFill/>
                </a:ln>
                <a:solidFill>
                  <a:srgbClr val="FF5050"/>
                </a:solidFill>
                <a:effectLst/>
                <a:uLnTx/>
                <a:uFillTx/>
                <a:latin typeface="Meiryo UI" panose="020B0604030504040204" pitchFamily="50" charset="-128"/>
                <a:ea typeface="Meiryo UI" panose="020B0604030504040204" pitchFamily="50" charset="-128"/>
                <a:cs typeface="Meiryo UI" panose="020B0604030504040204" pitchFamily="50" charset="-128"/>
              </a:rPr>
              <a:t>検出する</a:t>
            </a:r>
            <a:endParaRPr kumimoji="0" lang="en-US" altLang="ja-JP" sz="1200" b="1" i="0" u="none" strike="noStrike" kern="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・発報しない</a:t>
            </a:r>
            <a:endParaRPr kumimoji="0" lang="en-US" altLang="ja-JP"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i="0" u="none" strike="noStrike" kern="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認識する</a:t>
            </a:r>
          </a:p>
        </p:txBody>
      </p:sp>
      <p:sp>
        <p:nvSpPr>
          <p:cNvPr id="31" name="角丸四角形 56">
            <a:extLst>
              <a:ext uri="{FF2B5EF4-FFF2-40B4-BE49-F238E27FC236}">
                <a16:creationId xmlns:a16="http://schemas.microsoft.com/office/drawing/2014/main" id="{8000C537-F427-23A2-AB6C-BAD80D1D9EE8}"/>
              </a:ext>
            </a:extLst>
          </p:cNvPr>
          <p:cNvSpPr/>
          <p:nvPr/>
        </p:nvSpPr>
        <p:spPr>
          <a:xfrm>
            <a:off x="6502791" y="3199432"/>
            <a:ext cx="2498267" cy="1374992"/>
          </a:xfrm>
          <a:prstGeom prst="roundRect">
            <a:avLst>
              <a:gd name="adj" fmla="val 8112"/>
            </a:avLst>
          </a:prstGeom>
          <a:solidFill>
            <a:srgbClr val="C0504D">
              <a:lumMod val="20000"/>
              <a:lumOff val="80000"/>
            </a:srgbClr>
          </a:solidFill>
          <a:ln w="28575">
            <a:solidFill>
              <a:srgbClr val="FF0000"/>
            </a:solidFill>
          </a:ln>
        </p:spPr>
        <p:txBody>
          <a:bodyPr wrap="square" rtlCol="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ja-JP"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i="0" u="none" strike="noStrike" kern="0" cap="none" spc="0" normalizeH="0" baseline="0" noProof="0" dirty="0">
                <a:ln>
                  <a:noFill/>
                </a:ln>
                <a:solidFill>
                  <a:srgbClr val="FF5050"/>
                </a:solidFill>
                <a:effectLst/>
                <a:uLnTx/>
                <a:uFillTx/>
                <a:latin typeface="Meiryo UI" panose="020B0604030504040204" pitchFamily="50" charset="-128"/>
                <a:ea typeface="Meiryo UI" panose="020B0604030504040204" pitchFamily="50" charset="-128"/>
                <a:cs typeface="Meiryo UI" panose="020B0604030504040204" pitchFamily="50" charset="-128"/>
              </a:rPr>
              <a:t>検出する</a:t>
            </a:r>
            <a:endParaRPr kumimoji="0" lang="en-US" altLang="ja-JP" sz="1200" b="1" i="0" u="none" strike="noStrike" kern="0" cap="none" spc="0" normalizeH="0" baseline="0" noProof="0" dirty="0">
              <a:ln>
                <a:noFill/>
              </a:ln>
              <a:solidFill>
                <a:srgbClr val="FF505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i="0" u="none" strike="noStrike" kern="0" cap="none" spc="0" normalizeH="0" baseline="0" noProof="0" dirty="0">
                <a:ln>
                  <a:noFill/>
                </a:ln>
                <a:solidFill>
                  <a:srgbClr val="FF5050"/>
                </a:solidFill>
                <a:effectLst/>
                <a:uLnTx/>
                <a:uFillTx/>
                <a:latin typeface="Meiryo UI" panose="020B0604030504040204" pitchFamily="50" charset="-128"/>
                <a:ea typeface="Meiryo UI" panose="020B0604030504040204" pitchFamily="50" charset="-128"/>
                <a:cs typeface="Meiryo UI" panose="020B0604030504040204" pitchFamily="50" charset="-128"/>
              </a:rPr>
              <a:t>発報する</a:t>
            </a:r>
            <a:endParaRPr kumimoji="0" lang="en-US" altLang="ja-JP" sz="1200" b="1" i="0" u="none" strike="noStrike" kern="0" cap="none" spc="0" normalizeH="0" baseline="0" noProof="0" dirty="0">
              <a:ln>
                <a:noFill/>
              </a:ln>
              <a:solidFill>
                <a:srgbClr val="FF505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i="0" u="none" strike="noStrike" kern="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認識する</a:t>
            </a:r>
            <a:endParaRPr kumimoji="0" lang="en-US" altLang="ja-JP" sz="1200" b="1" i="0" u="none" strike="noStrike" kern="0" cap="none" spc="0" normalizeH="0" baseline="0" noProof="0" dirty="0">
              <a:ln>
                <a:noFill/>
              </a:ln>
              <a:solidFill>
                <a:srgbClr val="FF505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900" b="1" i="0" u="none" strike="noStrike" kern="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検知エリアに入ってから、設定検知時間</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経過後に</a:t>
            </a: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物体検知情報と照合し、</a:t>
            </a: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検知対象オブジェクトと判断されると発報する</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900" b="1" i="0" u="none" strike="noStrike" kern="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i="0" u="none" strike="noStrike" kern="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青枠</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から</a:t>
            </a:r>
            <a:r>
              <a:rPr kumimoji="0" lang="ja-JP" altLang="en-US" sz="9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赤枠</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になる）</a:t>
            </a:r>
          </a:p>
        </p:txBody>
      </p:sp>
      <p:sp>
        <p:nvSpPr>
          <p:cNvPr id="33" name="テキスト ボックス 32">
            <a:extLst>
              <a:ext uri="{FF2B5EF4-FFF2-40B4-BE49-F238E27FC236}">
                <a16:creationId xmlns:a16="http://schemas.microsoft.com/office/drawing/2014/main" id="{9A8E55F3-E171-01F2-C9E5-8FF573E8D690}"/>
              </a:ext>
            </a:extLst>
          </p:cNvPr>
          <p:cNvSpPr txBox="1"/>
          <p:nvPr/>
        </p:nvSpPr>
        <p:spPr>
          <a:xfrm>
            <a:off x="3430663" y="607417"/>
            <a:ext cx="148470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rPr>
              <a:t>動作イメージ</a:t>
            </a:r>
          </a:p>
        </p:txBody>
      </p:sp>
      <p:cxnSp>
        <p:nvCxnSpPr>
          <p:cNvPr id="35" name="直線コネクタ 34">
            <a:extLst>
              <a:ext uri="{FF2B5EF4-FFF2-40B4-BE49-F238E27FC236}">
                <a16:creationId xmlns:a16="http://schemas.microsoft.com/office/drawing/2014/main" id="{DB4EFC1B-7017-FCCA-F423-9EC6E6EB59DD}"/>
              </a:ext>
            </a:extLst>
          </p:cNvPr>
          <p:cNvCxnSpPr>
            <a:stCxn id="24" idx="0"/>
          </p:cNvCxnSpPr>
          <p:nvPr/>
        </p:nvCxnSpPr>
        <p:spPr bwMode="auto">
          <a:xfrm flipV="1">
            <a:off x="5942470" y="1335303"/>
            <a:ext cx="557987" cy="458449"/>
          </a:xfrm>
          <a:prstGeom prst="line">
            <a:avLst/>
          </a:prstGeom>
          <a:solidFill>
            <a:srgbClr val="5B9BD5"/>
          </a:solidFill>
          <a:ln w="28575" cap="flat" cmpd="sng" algn="ctr">
            <a:solidFill>
              <a:srgbClr val="FFC000">
                <a:lumMod val="40000"/>
                <a:lumOff val="6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線コネクタ 35">
            <a:extLst>
              <a:ext uri="{FF2B5EF4-FFF2-40B4-BE49-F238E27FC236}">
                <a16:creationId xmlns:a16="http://schemas.microsoft.com/office/drawing/2014/main" id="{36BE17D9-A0CF-5F39-0687-43EBBE6F1D8C}"/>
              </a:ext>
            </a:extLst>
          </p:cNvPr>
          <p:cNvCxnSpPr/>
          <p:nvPr/>
        </p:nvCxnSpPr>
        <p:spPr bwMode="auto">
          <a:xfrm>
            <a:off x="4762621" y="2033022"/>
            <a:ext cx="1737836" cy="251648"/>
          </a:xfrm>
          <a:prstGeom prst="line">
            <a:avLst/>
          </a:prstGeom>
          <a:solidFill>
            <a:srgbClr val="5B9BD5"/>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正方形/長方形 36">
            <a:extLst>
              <a:ext uri="{FF2B5EF4-FFF2-40B4-BE49-F238E27FC236}">
                <a16:creationId xmlns:a16="http://schemas.microsoft.com/office/drawing/2014/main" id="{EB451E0F-B50C-C167-DB64-FF39B7A3980C}"/>
              </a:ext>
            </a:extLst>
          </p:cNvPr>
          <p:cNvSpPr/>
          <p:nvPr/>
        </p:nvSpPr>
        <p:spPr>
          <a:xfrm flipH="1">
            <a:off x="4995291" y="2240338"/>
            <a:ext cx="331293" cy="763322"/>
          </a:xfrm>
          <a:prstGeom prst="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8" name="正方形/長方形 37">
            <a:extLst>
              <a:ext uri="{FF2B5EF4-FFF2-40B4-BE49-F238E27FC236}">
                <a16:creationId xmlns:a16="http://schemas.microsoft.com/office/drawing/2014/main" id="{5983D0E6-1553-49C5-BFF5-D36414425E89}"/>
              </a:ext>
            </a:extLst>
          </p:cNvPr>
          <p:cNvSpPr>
            <a:spLocks noChangeAspect="1"/>
          </p:cNvSpPr>
          <p:nvPr/>
        </p:nvSpPr>
        <p:spPr>
          <a:xfrm>
            <a:off x="3595814" y="2558979"/>
            <a:ext cx="2704025" cy="832137"/>
          </a:xfrm>
          <a:prstGeom prst="rect">
            <a:avLst/>
          </a:prstGeom>
          <a:solidFill>
            <a:srgbClr val="5B9BD5">
              <a:lumMod val="20000"/>
              <a:lumOff val="80000"/>
              <a:alpha val="44000"/>
            </a:srgbClr>
          </a:solidFill>
          <a:ln w="25400" cap="flat" cmpd="sng" algn="ctr">
            <a:solidFill>
              <a:srgbClr val="5B9BD5">
                <a:lumMod val="75000"/>
              </a:srgbClr>
            </a:solidFill>
            <a:prstDash val="sys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a typeface="ＭＳ Ｐゴシック"/>
            </a:endParaRPr>
          </a:p>
        </p:txBody>
      </p:sp>
      <p:sp>
        <p:nvSpPr>
          <p:cNvPr id="42" name="角丸四角形 78">
            <a:extLst>
              <a:ext uri="{FF2B5EF4-FFF2-40B4-BE49-F238E27FC236}">
                <a16:creationId xmlns:a16="http://schemas.microsoft.com/office/drawing/2014/main" id="{9181DC70-503F-8909-90BB-1E06E8545057}"/>
              </a:ext>
            </a:extLst>
          </p:cNvPr>
          <p:cNvSpPr/>
          <p:nvPr/>
        </p:nvSpPr>
        <p:spPr>
          <a:xfrm>
            <a:off x="417067" y="3623121"/>
            <a:ext cx="5734157" cy="990113"/>
          </a:xfrm>
          <a:prstGeom prst="roundRect">
            <a:avLst>
              <a:gd name="adj" fmla="val 0"/>
            </a:avLst>
          </a:prstGeom>
          <a:solidFill>
            <a:srgbClr val="70AD47">
              <a:lumMod val="20000"/>
              <a:lumOff val="80000"/>
            </a:srgbClr>
          </a:solidFill>
          <a:ln w="28575">
            <a:solidFill>
              <a:srgbClr val="00B050"/>
            </a:solidFill>
          </a:ln>
        </p:spPr>
        <p:txBody>
          <a:bodyPr wrap="square" rtlCol="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AI</a:t>
            </a:r>
            <a:r>
              <a:rPr kumimoji="0" lang="ja-JP" altLang="en-US"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枠</a:t>
            </a:r>
            <a:r>
              <a:rPr kumimoji="0" lang="en-US" altLang="ja-JP"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i="0" u="none" strike="noStrike" kern="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緑枠</a:t>
            </a:r>
            <a:r>
              <a:rPr kumimoji="0" lang="en-US" altLang="ja-JP"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は</a:t>
            </a:r>
            <a:r>
              <a:rPr kumimoji="0" lang="en-US" altLang="ja-JP"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AI</a:t>
            </a:r>
            <a:r>
              <a:rPr kumimoji="0" lang="ja-JP" altLang="en-US"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物体検知されたものに対して表示します。</a:t>
            </a:r>
            <a:endParaRPr kumimoji="0" lang="en-US" altLang="ja-JP"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・全てのエリアで表示します。</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・動作確認や設置調整時の使用を想定しています。</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アラーム枠</a:t>
            </a:r>
            <a:r>
              <a:rPr kumimoji="0" lang="en-US" altLang="ja-JP"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i="0" u="none" strike="noStrike" kern="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青枠</a:t>
            </a:r>
            <a:r>
              <a:rPr kumimoji="0" lang="ja-JP" altLang="en-US"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赤枠</a:t>
            </a:r>
            <a:r>
              <a:rPr kumimoji="0" lang="en-US" altLang="ja-JP"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とは同時に表示できません。</a:t>
            </a:r>
            <a:endParaRPr kumimoji="0" lang="en-US" altLang="ja-JP"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付加情報種別設定で表示対象についてアラーム枠／</a:t>
            </a:r>
            <a:r>
              <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枠のいずれかを選択します。</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5" name="直線コネクタ 44">
            <a:extLst>
              <a:ext uri="{FF2B5EF4-FFF2-40B4-BE49-F238E27FC236}">
                <a16:creationId xmlns:a16="http://schemas.microsoft.com/office/drawing/2014/main" id="{92C2599E-A4E9-4B3F-9E6C-B07780843D19}"/>
              </a:ext>
            </a:extLst>
          </p:cNvPr>
          <p:cNvCxnSpPr/>
          <p:nvPr/>
        </p:nvCxnSpPr>
        <p:spPr bwMode="auto">
          <a:xfrm flipV="1">
            <a:off x="4762621" y="3003661"/>
            <a:ext cx="389425" cy="608222"/>
          </a:xfrm>
          <a:prstGeom prst="line">
            <a:avLst/>
          </a:prstGeom>
          <a:solidFill>
            <a:srgbClr val="5B9BD5"/>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正方形/長方形 46">
            <a:extLst>
              <a:ext uri="{FF2B5EF4-FFF2-40B4-BE49-F238E27FC236}">
                <a16:creationId xmlns:a16="http://schemas.microsoft.com/office/drawing/2014/main" id="{4067253B-EA44-CEFC-2193-F12367607AC5}"/>
              </a:ext>
            </a:extLst>
          </p:cNvPr>
          <p:cNvSpPr/>
          <p:nvPr/>
        </p:nvSpPr>
        <p:spPr>
          <a:xfrm>
            <a:off x="3563882" y="3162110"/>
            <a:ext cx="885927"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検知エリア</a:t>
            </a:r>
          </a:p>
        </p:txBody>
      </p:sp>
      <p:sp>
        <p:nvSpPr>
          <p:cNvPr id="51" name="角丸四角形 85">
            <a:extLst>
              <a:ext uri="{FF2B5EF4-FFF2-40B4-BE49-F238E27FC236}">
                <a16:creationId xmlns:a16="http://schemas.microsoft.com/office/drawing/2014/main" id="{6302371F-B50C-B693-2430-699018F39B9E}"/>
              </a:ext>
            </a:extLst>
          </p:cNvPr>
          <p:cNvSpPr/>
          <p:nvPr/>
        </p:nvSpPr>
        <p:spPr>
          <a:xfrm>
            <a:off x="6462291" y="865928"/>
            <a:ext cx="1547218" cy="283446"/>
          </a:xfrm>
          <a:prstGeom prst="roundRect">
            <a:avLst/>
          </a:prstGeom>
          <a:solidFill>
            <a:srgbClr val="FFC000">
              <a:lumMod val="20000"/>
              <a:lumOff val="80000"/>
            </a:srgbClr>
          </a:solidFill>
          <a:ln w="28575">
            <a:solidFill>
              <a:srgbClr val="FFC000">
                <a:lumMod val="60000"/>
                <a:lumOff val="40000"/>
              </a:srgbClr>
            </a:solidFill>
            <a:prstDash val="solid"/>
          </a:ln>
        </p:spPr>
        <p:txBody>
          <a:bodyPr wrap="square" rtlCol="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マスクエリア内の動作</a:t>
            </a:r>
            <a:endParaRPr kumimoji="0" lang="en-US" altLang="ja-JP" sz="1200" b="1"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角丸四角形 86">
            <a:extLst>
              <a:ext uri="{FF2B5EF4-FFF2-40B4-BE49-F238E27FC236}">
                <a16:creationId xmlns:a16="http://schemas.microsoft.com/office/drawing/2014/main" id="{179DD878-0AE6-1E31-9243-9958EA858C28}"/>
              </a:ext>
            </a:extLst>
          </p:cNvPr>
          <p:cNvSpPr/>
          <p:nvPr/>
        </p:nvSpPr>
        <p:spPr>
          <a:xfrm>
            <a:off x="6456479" y="1980057"/>
            <a:ext cx="1586904" cy="271335"/>
          </a:xfrm>
          <a:prstGeom prst="roundRect">
            <a:avLst/>
          </a:prstGeom>
          <a:solidFill>
            <a:srgbClr val="5B9BD5">
              <a:lumMod val="20000"/>
              <a:lumOff val="80000"/>
            </a:srgbClr>
          </a:solidFill>
          <a:ln w="28575">
            <a:solidFill>
              <a:srgbClr val="0000FF"/>
            </a:solidFill>
          </a:ln>
        </p:spPr>
        <p:txBody>
          <a:bodyPr wrap="square" rtlCol="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未定義エリア内の動作</a:t>
            </a:r>
            <a:endParaRPr kumimoji="0"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角丸四角形 88">
            <a:extLst>
              <a:ext uri="{FF2B5EF4-FFF2-40B4-BE49-F238E27FC236}">
                <a16:creationId xmlns:a16="http://schemas.microsoft.com/office/drawing/2014/main" id="{61A1BB96-D772-577F-7224-56EDC3D302C2}"/>
              </a:ext>
            </a:extLst>
          </p:cNvPr>
          <p:cNvSpPr/>
          <p:nvPr/>
        </p:nvSpPr>
        <p:spPr>
          <a:xfrm>
            <a:off x="6454848" y="3091916"/>
            <a:ext cx="1588535" cy="279527"/>
          </a:xfrm>
          <a:prstGeom prst="roundRect">
            <a:avLst/>
          </a:prstGeom>
          <a:solidFill>
            <a:srgbClr val="C0504D">
              <a:lumMod val="20000"/>
              <a:lumOff val="80000"/>
            </a:srgbClr>
          </a:solidFill>
          <a:ln w="28575">
            <a:solidFill>
              <a:srgbClr val="FF0000"/>
            </a:solidFill>
          </a:ln>
        </p:spPr>
        <p:txBody>
          <a:bodyPr wrap="square" rtlCol="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検知エリア内の動作</a:t>
            </a:r>
            <a:endParaRPr kumimoji="0" lang="en-US" altLang="ja-JP"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a:extLst>
              <a:ext uri="{FF2B5EF4-FFF2-40B4-BE49-F238E27FC236}">
                <a16:creationId xmlns:a16="http://schemas.microsoft.com/office/drawing/2014/main" id="{790884E8-288A-534E-1549-F5DB7FD3AA8A}"/>
              </a:ext>
            </a:extLst>
          </p:cNvPr>
          <p:cNvSpPr/>
          <p:nvPr/>
        </p:nvSpPr>
        <p:spPr>
          <a:xfrm>
            <a:off x="63203" y="530263"/>
            <a:ext cx="3224530" cy="2931297"/>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4" name="テキスト ボックス 63">
            <a:extLst>
              <a:ext uri="{FF2B5EF4-FFF2-40B4-BE49-F238E27FC236}">
                <a16:creationId xmlns:a16="http://schemas.microsoft.com/office/drawing/2014/main" id="{0681EF28-1905-6D60-2E24-FE4451A56D9B}"/>
              </a:ext>
            </a:extLst>
          </p:cNvPr>
          <p:cNvSpPr txBox="1"/>
          <p:nvPr/>
        </p:nvSpPr>
        <p:spPr>
          <a:xfrm>
            <a:off x="125850" y="607417"/>
            <a:ext cx="191270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rPr>
              <a:t>各エリアでの挙動</a:t>
            </a:r>
          </a:p>
        </p:txBody>
      </p:sp>
      <p:sp>
        <p:nvSpPr>
          <p:cNvPr id="65" name="テキスト ボックス 64">
            <a:extLst>
              <a:ext uri="{FF2B5EF4-FFF2-40B4-BE49-F238E27FC236}">
                <a16:creationId xmlns:a16="http://schemas.microsoft.com/office/drawing/2014/main" id="{C9CD1B51-6B52-8452-7A3B-93C1F265034F}"/>
              </a:ext>
            </a:extLst>
          </p:cNvPr>
          <p:cNvSpPr txBox="1"/>
          <p:nvPr/>
        </p:nvSpPr>
        <p:spPr>
          <a:xfrm>
            <a:off x="100481" y="1056220"/>
            <a:ext cx="316362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エリアによって、アラーム枠</a:t>
            </a:r>
            <a:r>
              <a:rPr kumimoji="0"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青枠／赤枠</a:t>
            </a:r>
            <a:r>
              <a:rPr kumimoji="0"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や</a:t>
            </a:r>
            <a:endParaRPr kumimoji="0"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AI</a:t>
            </a: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枠</a:t>
            </a:r>
            <a:r>
              <a:rPr kumimoji="0"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緑枠</a:t>
            </a:r>
            <a:r>
              <a:rPr kumimoji="0"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の挙動が異なります。</a:t>
            </a:r>
          </a:p>
        </p:txBody>
      </p:sp>
      <p:sp>
        <p:nvSpPr>
          <p:cNvPr id="66" name="正方形/長方形 65">
            <a:extLst>
              <a:ext uri="{FF2B5EF4-FFF2-40B4-BE49-F238E27FC236}">
                <a16:creationId xmlns:a16="http://schemas.microsoft.com/office/drawing/2014/main" id="{3D056A45-9BFB-86BD-FB37-77CDB362BF80}"/>
              </a:ext>
            </a:extLst>
          </p:cNvPr>
          <p:cNvSpPr/>
          <p:nvPr/>
        </p:nvSpPr>
        <p:spPr>
          <a:xfrm>
            <a:off x="476219" y="1717450"/>
            <a:ext cx="2491388"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各エリアにおける</a:t>
            </a:r>
            <a:r>
              <a:rPr kumimoji="0"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AI-VMD</a:t>
            </a: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の挙動</a:t>
            </a:r>
          </a:p>
        </p:txBody>
      </p:sp>
      <p:cxnSp>
        <p:nvCxnSpPr>
          <p:cNvPr id="67" name="直線コネクタ 66">
            <a:extLst>
              <a:ext uri="{FF2B5EF4-FFF2-40B4-BE49-F238E27FC236}">
                <a16:creationId xmlns:a16="http://schemas.microsoft.com/office/drawing/2014/main" id="{AB48C508-51B9-A048-83DD-2B7B194E3A9E}"/>
              </a:ext>
            </a:extLst>
          </p:cNvPr>
          <p:cNvCxnSpPr/>
          <p:nvPr/>
        </p:nvCxnSpPr>
        <p:spPr bwMode="auto">
          <a:xfrm>
            <a:off x="6199013" y="3027196"/>
            <a:ext cx="303399" cy="643222"/>
          </a:xfrm>
          <a:prstGeom prst="line">
            <a:avLst/>
          </a:prstGeom>
          <a:solidFill>
            <a:srgbClr val="5B9BD5"/>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68" name="表 67">
            <a:extLst>
              <a:ext uri="{FF2B5EF4-FFF2-40B4-BE49-F238E27FC236}">
                <a16:creationId xmlns:a16="http://schemas.microsoft.com/office/drawing/2014/main" id="{3BBCE17E-687B-E71D-69A6-DD8349527BC2}"/>
              </a:ext>
            </a:extLst>
          </p:cNvPr>
          <p:cNvGraphicFramePr>
            <a:graphicFrameLocks noGrp="1"/>
          </p:cNvGraphicFramePr>
          <p:nvPr>
            <p:extLst>
              <p:ext uri="{D42A27DB-BD31-4B8C-83A1-F6EECF244321}">
                <p14:modId xmlns:p14="http://schemas.microsoft.com/office/powerpoint/2010/main" val="4136675613"/>
              </p:ext>
            </p:extLst>
          </p:nvPr>
        </p:nvGraphicFramePr>
        <p:xfrm>
          <a:off x="120297" y="2079339"/>
          <a:ext cx="3093846" cy="1234295"/>
        </p:xfrm>
        <a:graphic>
          <a:graphicData uri="http://schemas.openxmlformats.org/drawingml/2006/table">
            <a:tbl>
              <a:tblPr firstRow="1" bandRow="1"/>
              <a:tblGrid>
                <a:gridCol w="961410">
                  <a:extLst>
                    <a:ext uri="{9D8B030D-6E8A-4147-A177-3AD203B41FA5}">
                      <a16:colId xmlns:a16="http://schemas.microsoft.com/office/drawing/2014/main" val="20000"/>
                    </a:ext>
                  </a:extLst>
                </a:gridCol>
                <a:gridCol w="689906">
                  <a:extLst>
                    <a:ext uri="{9D8B030D-6E8A-4147-A177-3AD203B41FA5}">
                      <a16:colId xmlns:a16="http://schemas.microsoft.com/office/drawing/2014/main" val="20002"/>
                    </a:ext>
                  </a:extLst>
                </a:gridCol>
                <a:gridCol w="710812">
                  <a:extLst>
                    <a:ext uri="{9D8B030D-6E8A-4147-A177-3AD203B41FA5}">
                      <a16:colId xmlns:a16="http://schemas.microsoft.com/office/drawing/2014/main" val="351420619"/>
                    </a:ext>
                  </a:extLst>
                </a:gridCol>
                <a:gridCol w="731718">
                  <a:extLst>
                    <a:ext uri="{9D8B030D-6E8A-4147-A177-3AD203B41FA5}">
                      <a16:colId xmlns:a16="http://schemas.microsoft.com/office/drawing/2014/main" val="20003"/>
                    </a:ext>
                  </a:extLst>
                </a:gridCol>
              </a:tblGrid>
              <a:tr h="436817">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200" b="0" dirty="0">
                          <a:latin typeface="Meiryo UI" panose="020B0604030504040204" pitchFamily="50" charset="-128"/>
                          <a:ea typeface="Meiryo UI" panose="020B0604030504040204" pitchFamily="50" charset="-128"/>
                        </a:rPr>
                        <a:t>検出</a:t>
                      </a:r>
                      <a:endParaRPr kumimoji="1" lang="en-US" altLang="ja-JP" sz="1200" b="0" dirty="0">
                        <a:latin typeface="Meiryo UI" panose="020B0604030504040204" pitchFamily="50" charset="-128"/>
                        <a:ea typeface="Meiryo UI" panose="020B0604030504040204" pitchFamily="50" charset="-128"/>
                      </a:endParaRPr>
                    </a:p>
                    <a:p>
                      <a:pPr algn="ctr"/>
                      <a:r>
                        <a:rPr kumimoji="1" lang="en-US" altLang="ja-JP" sz="1200" b="0" dirty="0">
                          <a:latin typeface="Meiryo UI" panose="020B0604030504040204" pitchFamily="50" charset="-128"/>
                          <a:ea typeface="Meiryo UI" panose="020B0604030504040204" pitchFamily="50" charset="-128"/>
                        </a:rPr>
                        <a:t>(</a:t>
                      </a:r>
                      <a:r>
                        <a:rPr kumimoji="1" lang="ja-JP" altLang="en-US" sz="1200" b="0" dirty="0">
                          <a:latin typeface="Meiryo UI" panose="020B0604030504040204" pitchFamily="50" charset="-128"/>
                          <a:ea typeface="Meiryo UI" panose="020B0604030504040204" pitchFamily="50" charset="-128"/>
                        </a:rPr>
                        <a:t>青枠</a:t>
                      </a:r>
                      <a:r>
                        <a:rPr kumimoji="1" lang="en-US" altLang="ja-JP" sz="1200" b="0" dirty="0">
                          <a:latin typeface="Meiryo UI" panose="020B0604030504040204" pitchFamily="50" charset="-128"/>
                          <a:ea typeface="Meiryo UI" panose="020B0604030504040204" pitchFamily="50" charset="-128"/>
                        </a:rPr>
                        <a:t>)</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699FF"/>
                    </a:solidFill>
                  </a:tcPr>
                </a:tc>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200" b="0" dirty="0">
                          <a:latin typeface="Meiryo UI" panose="020B0604030504040204" pitchFamily="50" charset="-128"/>
                          <a:ea typeface="Meiryo UI" panose="020B0604030504040204" pitchFamily="50" charset="-128"/>
                        </a:rPr>
                        <a:t>発報</a:t>
                      </a:r>
                      <a:endParaRPr kumimoji="1" lang="en-US" altLang="ja-JP" sz="1200" b="0" dirty="0">
                        <a:latin typeface="Meiryo UI" panose="020B0604030504040204" pitchFamily="50" charset="-128"/>
                        <a:ea typeface="Meiryo UI" panose="020B0604030504040204" pitchFamily="50" charset="-128"/>
                      </a:endParaRPr>
                    </a:p>
                    <a:p>
                      <a:pPr algn="ctr"/>
                      <a:r>
                        <a:rPr kumimoji="1" lang="en-US" altLang="ja-JP" sz="1200" b="0" dirty="0">
                          <a:latin typeface="Meiryo UI" panose="020B0604030504040204" pitchFamily="50" charset="-128"/>
                          <a:ea typeface="Meiryo UI" panose="020B0604030504040204" pitchFamily="50" charset="-128"/>
                        </a:rPr>
                        <a:t>(</a:t>
                      </a:r>
                      <a:r>
                        <a:rPr kumimoji="1" lang="ja-JP" altLang="en-US" sz="1200" b="0" dirty="0">
                          <a:latin typeface="Meiryo UI" panose="020B0604030504040204" pitchFamily="50" charset="-128"/>
                          <a:ea typeface="Meiryo UI" panose="020B0604030504040204" pitchFamily="50" charset="-128"/>
                        </a:rPr>
                        <a:t>赤枠</a:t>
                      </a:r>
                      <a:r>
                        <a:rPr kumimoji="1" lang="en-US" altLang="ja-JP" sz="1200" b="0" dirty="0">
                          <a:latin typeface="Meiryo UI" panose="020B0604030504040204" pitchFamily="50" charset="-128"/>
                          <a:ea typeface="Meiryo UI" panose="020B0604030504040204" pitchFamily="50" charset="-128"/>
                        </a:rPr>
                        <a:t>)</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7C80"/>
                    </a:solidFill>
                  </a:tcPr>
                </a:tc>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認識</a:t>
                      </a:r>
                      <a:endParaRPr kumimoji="1" lang="en-US" altLang="ja-JP" sz="1200" b="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緑枠</a:t>
                      </a:r>
                      <a:r>
                        <a:rPr kumimoji="1" lang="en-US" altLang="ja-JP" sz="1200" b="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CC66"/>
                    </a:solidFill>
                  </a:tcPr>
                </a:tc>
                <a:extLst>
                  <a:ext uri="{0D108BD9-81ED-4DB2-BD59-A6C34878D82A}">
                    <a16:rowId xmlns:a16="http://schemas.microsoft.com/office/drawing/2014/main" val="10000"/>
                  </a:ext>
                </a:extLst>
              </a:tr>
              <a:tr h="265826">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dirty="0">
                          <a:latin typeface="Meiryo UI" panose="020B0604030504040204" pitchFamily="50" charset="-128"/>
                          <a:ea typeface="Meiryo UI" panose="020B0604030504040204" pitchFamily="50" charset="-128"/>
                        </a:rPr>
                        <a:t>マスクエリア</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699FF"/>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7C80"/>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200" dirty="0">
                          <a:latin typeface="Meiryo UI" panose="020B0604030504040204" pitchFamily="50" charset="-128"/>
                          <a:ea typeface="Meiryo UI" panose="020B0604030504040204" pitchFamily="50" charset="-128"/>
                        </a:rPr>
                        <a:t>Yes</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CC66"/>
                    </a:solidFill>
                  </a:tcPr>
                </a:tc>
                <a:extLst>
                  <a:ext uri="{0D108BD9-81ED-4DB2-BD59-A6C34878D82A}">
                    <a16:rowId xmlns:a16="http://schemas.microsoft.com/office/drawing/2014/main" val="10001"/>
                  </a:ext>
                </a:extLst>
              </a:tr>
              <a:tr h="265826">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dirty="0">
                          <a:latin typeface="Meiryo UI" panose="020B0604030504040204" pitchFamily="50" charset="-128"/>
                          <a:ea typeface="Meiryo UI" panose="020B0604030504040204" pitchFamily="50" charset="-128"/>
                        </a:rPr>
                        <a:t>未定義エリア</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200" dirty="0">
                          <a:latin typeface="Meiryo UI" panose="020B0604030504040204" pitchFamily="50" charset="-128"/>
                          <a:ea typeface="Meiryo UI" panose="020B0604030504040204" pitchFamily="50" charset="-128"/>
                        </a:rPr>
                        <a:t>Yes</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699FF"/>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7C80"/>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200" dirty="0">
                          <a:latin typeface="Meiryo UI" panose="020B0604030504040204" pitchFamily="50" charset="-128"/>
                          <a:ea typeface="Meiryo UI" panose="020B0604030504040204" pitchFamily="50" charset="-128"/>
                        </a:rPr>
                        <a:t>Yes</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CC66"/>
                    </a:solidFill>
                  </a:tcPr>
                </a:tc>
                <a:extLst>
                  <a:ext uri="{0D108BD9-81ED-4DB2-BD59-A6C34878D82A}">
                    <a16:rowId xmlns:a16="http://schemas.microsoft.com/office/drawing/2014/main" val="10002"/>
                  </a:ext>
                </a:extLst>
              </a:tr>
              <a:tr h="265826">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dirty="0">
                          <a:latin typeface="Meiryo UI" panose="020B0604030504040204" pitchFamily="50" charset="-128"/>
                          <a:ea typeface="Meiryo UI" panose="020B0604030504040204" pitchFamily="50" charset="-128"/>
                        </a:rPr>
                        <a:t>検知エリア</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200" dirty="0">
                          <a:latin typeface="Meiryo UI" panose="020B0604030504040204" pitchFamily="50" charset="-128"/>
                          <a:ea typeface="Meiryo UI" panose="020B0604030504040204" pitchFamily="50" charset="-128"/>
                        </a:rPr>
                        <a:t>Yes</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699FF"/>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200" dirty="0">
                          <a:latin typeface="Meiryo UI" panose="020B0604030504040204" pitchFamily="50" charset="-128"/>
                          <a:ea typeface="Meiryo UI" panose="020B0604030504040204" pitchFamily="50" charset="-128"/>
                        </a:rPr>
                        <a:t>Yes</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7C80"/>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200" dirty="0">
                          <a:latin typeface="Meiryo UI" panose="020B0604030504040204" pitchFamily="50" charset="-128"/>
                          <a:ea typeface="Meiryo UI" panose="020B0604030504040204" pitchFamily="50" charset="-128"/>
                        </a:rPr>
                        <a:t>Yes</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CC66"/>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07213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AI-VMD</a:t>
            </a:r>
            <a:r>
              <a:rPr kumimoji="1" lang="ja-JP" altLang="en-US" dirty="0"/>
              <a:t>の</a:t>
            </a:r>
            <a:r>
              <a:rPr lang="ja-JP" altLang="en-US" dirty="0"/>
              <a:t>概要（７</a:t>
            </a:r>
            <a:r>
              <a:rPr kumimoji="1" lang="ja-JP" altLang="en-US" dirty="0"/>
              <a:t>）</a:t>
            </a:r>
          </a:p>
        </p:txBody>
      </p:sp>
      <p:sp>
        <p:nvSpPr>
          <p:cNvPr id="3" name="正方形/長方形 2">
            <a:extLst>
              <a:ext uri="{FF2B5EF4-FFF2-40B4-BE49-F238E27FC236}">
                <a16:creationId xmlns:a16="http://schemas.microsoft.com/office/drawing/2014/main" id="{91479329-1EEA-A7DC-83FF-1CCFFA53962F}"/>
              </a:ext>
            </a:extLst>
          </p:cNvPr>
          <p:cNvSpPr/>
          <p:nvPr/>
        </p:nvSpPr>
        <p:spPr>
          <a:xfrm>
            <a:off x="259639" y="531927"/>
            <a:ext cx="8580507" cy="1804878"/>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4" name="テキスト ボックス 3">
            <a:extLst>
              <a:ext uri="{FF2B5EF4-FFF2-40B4-BE49-F238E27FC236}">
                <a16:creationId xmlns:a16="http://schemas.microsoft.com/office/drawing/2014/main" id="{C9353444-7A3C-AE76-A00A-00B9AF01E8CB}"/>
              </a:ext>
            </a:extLst>
          </p:cNvPr>
          <p:cNvSpPr txBox="1"/>
          <p:nvPr/>
        </p:nvSpPr>
        <p:spPr>
          <a:xfrm>
            <a:off x="303854" y="494021"/>
            <a:ext cx="3584636" cy="415498"/>
          </a:xfrm>
          <a:prstGeom prst="rect">
            <a:avLst/>
          </a:prstGeom>
          <a:noFill/>
        </p:spPr>
        <p:txBody>
          <a:bodyPr wrap="none" rtlCol="0">
            <a:spAutoFit/>
          </a:bodyPr>
          <a:lstStyle/>
          <a:p>
            <a:r>
              <a:rPr lang="ja-JP" altLang="en-US" sz="2100" dirty="0">
                <a:solidFill>
                  <a:srgbClr val="002060"/>
                </a:solidFill>
                <a:latin typeface="Meiryo UI" panose="020B0604030504040204" pitchFamily="50" charset="-128"/>
                <a:ea typeface="Meiryo UI" panose="020B0604030504040204" pitchFamily="50" charset="-128"/>
              </a:rPr>
              <a:t>ラインクロスカウント機能について</a:t>
            </a:r>
          </a:p>
        </p:txBody>
      </p:sp>
      <p:sp>
        <p:nvSpPr>
          <p:cNvPr id="6" name="Text Box 12">
            <a:extLst>
              <a:ext uri="{FF2B5EF4-FFF2-40B4-BE49-F238E27FC236}">
                <a16:creationId xmlns:a16="http://schemas.microsoft.com/office/drawing/2014/main" id="{6FF94805-E6F3-5647-AD35-B1C603BCA502}"/>
              </a:ext>
            </a:extLst>
          </p:cNvPr>
          <p:cNvSpPr txBox="1">
            <a:spLocks noChangeArrowheads="1"/>
          </p:cNvSpPr>
          <p:nvPr/>
        </p:nvSpPr>
        <p:spPr bwMode="auto">
          <a:xfrm>
            <a:off x="425263" y="1142853"/>
            <a:ext cx="8109138" cy="1193952"/>
          </a:xfrm>
          <a:prstGeom prst="rect">
            <a:avLst/>
          </a:prstGeom>
          <a:noFill/>
          <a:ln>
            <a:noFill/>
          </a:ln>
          <a:effectLst/>
        </p:spPr>
        <p:txBody>
          <a:bodyPr lIns="67500" tIns="35100" rIns="67500" bIns="35100" anchor="t"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214313" indent="-214313" eaLnBrk="1" hangingPunct="1">
              <a:spcBef>
                <a:spcPct val="0"/>
              </a:spcBef>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画角内で動体が検出されると、検出枠が表示されます。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4313" indent="-214313" eaLnBrk="1" hangingPunct="1">
              <a:spcBef>
                <a:spcPct val="0"/>
              </a:spcBef>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設定した検知ラインを動体が横切ると動体数をカウントします。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4313" indent="-214313" eaLnBrk="1" hangingPunct="1">
              <a:spcBef>
                <a:spcPct val="0"/>
              </a:spcBef>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動体が指定されたラインを超えたかどうかは、動体の</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検出枠の下端中央が検知ラインに入っているか否か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で決定されます。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4313" indent="-214313" eaLnBrk="1" hangingPunct="1">
              <a:spcBef>
                <a:spcPct val="0"/>
              </a:spcBef>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検知エリアごとに、検知したいオブジェクト（動体）を選択します。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4313" indent="-214313" eaLnBrk="1" hangingPunct="1">
              <a:spcBef>
                <a:spcPct val="0"/>
              </a:spcBef>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選択したモードにより、検知可能なオブジェクトが異なります。</a:t>
            </a:r>
            <a:b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真下画角モード：人物　　　　　　　通常画角モード：人物、車、二輪車</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Text Box 12">
            <a:extLst>
              <a:ext uri="{FF2B5EF4-FFF2-40B4-BE49-F238E27FC236}">
                <a16:creationId xmlns:a16="http://schemas.microsoft.com/office/drawing/2014/main" id="{CC2F7C67-4AB8-81EF-9A69-A2AA22C7B869}"/>
              </a:ext>
            </a:extLst>
          </p:cNvPr>
          <p:cNvSpPr txBox="1">
            <a:spLocks noChangeArrowheads="1"/>
          </p:cNvSpPr>
          <p:nvPr/>
        </p:nvSpPr>
        <p:spPr bwMode="auto">
          <a:xfrm>
            <a:off x="425262" y="845271"/>
            <a:ext cx="8518649" cy="286523"/>
          </a:xfrm>
          <a:prstGeom prst="rect">
            <a:avLst/>
          </a:prstGeom>
          <a:noFill/>
          <a:ln>
            <a:noFill/>
          </a:ln>
          <a:effectLst/>
        </p:spPr>
        <p:txBody>
          <a:bodyPr lIns="67500" tIns="35100" rIns="67500" bIns="35100" anchor="t"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 typeface="Arial" pitchFamily="34" charset="0"/>
              <a:buNone/>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ここでは、</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AI-VMD</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の機能の１つであるラインクロスカウント機能の概要について説明します。</a:t>
            </a:r>
            <a:endParaRPr lang="en-US" altLang="ja-JP" sz="82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a:extLst>
              <a:ext uri="{FF2B5EF4-FFF2-40B4-BE49-F238E27FC236}">
                <a16:creationId xmlns:a16="http://schemas.microsoft.com/office/drawing/2014/main" id="{A66A37B9-87C8-4A0C-26E4-D6B35C73ED04}"/>
              </a:ext>
            </a:extLst>
          </p:cNvPr>
          <p:cNvGraphicFramePr>
            <a:graphicFrameLocks noGrp="1"/>
          </p:cNvGraphicFramePr>
          <p:nvPr>
            <p:extLst>
              <p:ext uri="{D42A27DB-BD31-4B8C-83A1-F6EECF244321}">
                <p14:modId xmlns:p14="http://schemas.microsoft.com/office/powerpoint/2010/main" val="262216403"/>
              </p:ext>
            </p:extLst>
          </p:nvPr>
        </p:nvGraphicFramePr>
        <p:xfrm>
          <a:off x="414867" y="2374961"/>
          <a:ext cx="8208000" cy="2072640"/>
        </p:xfrm>
        <a:graphic>
          <a:graphicData uri="http://schemas.openxmlformats.org/drawingml/2006/table">
            <a:tbl>
              <a:tblPr firstRow="1" bandRow="1"/>
              <a:tblGrid>
                <a:gridCol w="504000">
                  <a:extLst>
                    <a:ext uri="{9D8B030D-6E8A-4147-A177-3AD203B41FA5}">
                      <a16:colId xmlns:a16="http://schemas.microsoft.com/office/drawing/2014/main" val="3525476880"/>
                    </a:ext>
                  </a:extLst>
                </a:gridCol>
                <a:gridCol w="1224000">
                  <a:extLst>
                    <a:ext uri="{9D8B030D-6E8A-4147-A177-3AD203B41FA5}">
                      <a16:colId xmlns:a16="http://schemas.microsoft.com/office/drawing/2014/main" val="2741553959"/>
                    </a:ext>
                  </a:extLst>
                </a:gridCol>
                <a:gridCol w="3240000">
                  <a:extLst>
                    <a:ext uri="{9D8B030D-6E8A-4147-A177-3AD203B41FA5}">
                      <a16:colId xmlns:a16="http://schemas.microsoft.com/office/drawing/2014/main" val="156022271"/>
                    </a:ext>
                  </a:extLst>
                </a:gridCol>
                <a:gridCol w="3240000">
                  <a:extLst>
                    <a:ext uri="{9D8B030D-6E8A-4147-A177-3AD203B41FA5}">
                      <a16:colId xmlns:a16="http://schemas.microsoft.com/office/drawing/2014/main" val="931687176"/>
                    </a:ext>
                  </a:extLst>
                </a:gridCol>
              </a:tblGrid>
              <a:tr h="142745">
                <a:tc rowSpan="2" gridSpan="2">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l"/>
                      <a:endParaRPr kumimoji="1" lang="ja-JP" altLang="en-US" sz="1000" b="1" dirty="0">
                        <a:solidFill>
                          <a:schemeClr val="bg1"/>
                        </a:solidFill>
                        <a:latin typeface="Meiryo UI" panose="020B0604030504040204" pitchFamily="34" charset="-128"/>
                        <a:ea typeface="Meiryo UI" panose="020B0604030504040204" pitchFamily="34" charset="-128"/>
                        <a:cs typeface="Calibri" panose="020F0502020204030204" pitchFamily="34" charset="0"/>
                      </a:endParaRPr>
                    </a:p>
                  </a:txBody>
                  <a:tcPr anchor="ctr">
                    <a:lnL w="12700" cmpd="sng">
                      <a:solidFill>
                        <a:sysClr val="window" lastClr="FFFFFF"/>
                      </a:solidFill>
                    </a:lnL>
                    <a:lnR w="12700" cap="flat" cmpd="sng" algn="ctr">
                      <a:solidFill>
                        <a:schemeClr val="bg1"/>
                      </a:solidFill>
                      <a:prstDash val="solid"/>
                      <a:round/>
                      <a:headEnd type="none" w="med" len="med"/>
                      <a:tailEnd type="none" w="med" len="med"/>
                    </a:lnR>
                    <a:lnT w="12700" cmpd="sng">
                      <a:solidFill>
                        <a:sysClr val="window" lastClr="FFFFFF"/>
                      </a:solid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rowSpan="2" hMerge="1">
                  <a:txBody>
                    <a:bodyPr/>
                    <a:lstStyle/>
                    <a:p>
                      <a:endParaRPr kumimoji="1" lang="ja-JP" altLang="en-US"/>
                    </a:p>
                  </a:txBody>
                  <a:tcPr/>
                </a:tc>
                <a:tc gridSpan="2">
                  <a:txBody>
                    <a:bodyPr/>
                    <a:lstStyle/>
                    <a:p>
                      <a:pPr algn="ctr"/>
                      <a:r>
                        <a:rPr kumimoji="1" lang="en-US" altLang="ja-JP" sz="1000" b="1" dirty="0">
                          <a:solidFill>
                            <a:schemeClr val="bg1"/>
                          </a:solidFill>
                          <a:latin typeface="Meiryo UI" panose="020B0604030504040204" pitchFamily="34" charset="-128"/>
                          <a:ea typeface="Meiryo UI" panose="020B0604030504040204" pitchFamily="34" charset="-128"/>
                          <a:cs typeface="Calibri" panose="020F0502020204030204" pitchFamily="34" charset="0"/>
                        </a:rPr>
                        <a:t>AI-VMD</a:t>
                      </a:r>
                    </a:p>
                  </a:txBody>
                  <a:tcPr anchor="ctr">
                    <a:lnL w="12700" cap="flat" cmpd="sng" algn="ctr">
                      <a:solidFill>
                        <a:schemeClr val="bg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hMerge="1">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endParaRPr kumimoji="1" lang="en-US" altLang="ja-JP" sz="1200" b="0" dirty="0">
                        <a:latin typeface="+mn-lt"/>
                        <a:ea typeface="Yu Gothic UI Semibold" panose="020B0700000000000000" pitchFamily="50" charset="-128"/>
                        <a:cs typeface="Calibri" panose="020F050202020403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119544521"/>
                  </a:ext>
                </a:extLst>
              </a:tr>
              <a:tr h="142745">
                <a:tc gridSpan="2" vMerge="1">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ja-JP" sz="1050" b="1" dirty="0">
                        <a:solidFill>
                          <a:schemeClr val="bg1"/>
                        </a:solidFill>
                        <a:latin typeface="+mn-lt"/>
                        <a:ea typeface="Meiryo UI" panose="020B0604030504040204" pitchFamily="50" charset="-128"/>
                        <a:cs typeface="Calibri" panose="020F0502020204030204" pitchFamily="34" charset="0"/>
                      </a:endParaRPr>
                    </a:p>
                  </a:txBody>
                  <a:tcPr>
                    <a:lnL w="12700" cmpd="sng">
                      <a:solidFill>
                        <a:sysClr val="window" lastClr="FFFFFF"/>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hMerge="1"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ja-JP" altLang="en-US" sz="1000" b="1" dirty="0">
                          <a:solidFill>
                            <a:schemeClr val="bg1"/>
                          </a:solidFill>
                          <a:latin typeface="Meiryo UI" panose="020B0604030504040204" pitchFamily="34" charset="-128"/>
                          <a:ea typeface="Meiryo UI" panose="020B0604030504040204" pitchFamily="34" charset="-128"/>
                          <a:cs typeface="Calibri" panose="020F0502020204030204" pitchFamily="34" charset="0"/>
                        </a:rPr>
                        <a:t>通常画角モード</a:t>
                      </a:r>
                      <a:endParaRPr lang="en-US" altLang="ja-JP" sz="1000" b="1" dirty="0">
                        <a:solidFill>
                          <a:schemeClr val="bg1"/>
                        </a:solidFill>
                        <a:latin typeface="Meiryo UI" panose="020B0604030504040204" pitchFamily="34" charset="-128"/>
                        <a:ea typeface="Meiryo UI" panose="020B0604030504040204" pitchFamily="34"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chemeClr val="bg1"/>
                          </a:solidFill>
                          <a:effectLst/>
                          <a:uLnTx/>
                          <a:uFillTx/>
                          <a:latin typeface="Meiryo UI" panose="020B0604030504040204" pitchFamily="34" charset="-128"/>
                          <a:ea typeface="Meiryo UI" panose="020B0604030504040204" pitchFamily="34" charset="-128"/>
                          <a:cs typeface="Calibri" panose="020F0502020204030204" pitchFamily="34" charset="0"/>
                        </a:rPr>
                        <a:t>真下画角モード</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674329111"/>
                  </a:ext>
                </a:extLst>
              </a:tr>
              <a:tr h="290853">
                <a:tc gridSpan="2">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1000" b="0" dirty="0">
                          <a:solidFill>
                            <a:schemeClr val="tx1"/>
                          </a:solidFill>
                          <a:latin typeface="Meiryo UI" panose="020B0604030504040204" pitchFamily="34" charset="-128"/>
                          <a:ea typeface="Meiryo UI" panose="020B0604030504040204" pitchFamily="34" charset="-128"/>
                          <a:cs typeface="Calibri" panose="020F0502020204030204" pitchFamily="34" charset="0"/>
                        </a:rPr>
                        <a:t>使用例</a:t>
                      </a:r>
                      <a:endParaRPr lang="en-US" altLang="ja-JP" sz="1000" b="0" dirty="0">
                        <a:solidFill>
                          <a:schemeClr val="tx1"/>
                        </a:solidFill>
                        <a:latin typeface="Meiryo UI" panose="020B0604030504040204" pitchFamily="34" charset="-128"/>
                        <a:ea typeface="Meiryo UI" panose="020B0604030504040204" pitchFamily="34" charset="-128"/>
                        <a:cs typeface="Calibri" panose="020F0502020204030204"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anose="020B0604030504040204" pitchFamily="34" charset="-128"/>
                          <a:ea typeface="Meiryo UI" panose="020B0604030504040204" pitchFamily="34" charset="-128"/>
                          <a:cs typeface="Calibri" panose="020F0502020204030204" pitchFamily="34" charset="0"/>
                        </a:rPr>
                        <a:t>通常の監視画角で </a:t>
                      </a:r>
                      <a:r>
                        <a:rPr lang="en-US" altLang="ja-JP" sz="900" dirty="0">
                          <a:solidFill>
                            <a:schemeClr val="tx1"/>
                          </a:solidFill>
                          <a:latin typeface="Meiryo UI" panose="020B0604030504040204" pitchFamily="34" charset="-128"/>
                          <a:ea typeface="Meiryo UI" panose="020B0604030504040204" pitchFamily="34" charset="-128"/>
                          <a:cs typeface="Calibri" panose="020F0502020204030204" pitchFamily="34" charset="0"/>
                        </a:rPr>
                        <a:t>AI-VMD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anose="020B0604030504040204" pitchFamily="34" charset="-128"/>
                          <a:ea typeface="Meiryo UI" panose="020B0604030504040204" pitchFamily="34" charset="-128"/>
                          <a:cs typeface="Calibri" panose="020F0502020204030204" pitchFamily="34" charset="0"/>
                        </a:rPr>
                        <a:t>または車両（自転車）をカウントする場合</a:t>
                      </a:r>
                      <a:endParaRPr lang="en-US" altLang="ja-JP" sz="900" dirty="0">
                        <a:solidFill>
                          <a:schemeClr val="tx1"/>
                        </a:solidFill>
                        <a:latin typeface="Meiryo UI" panose="020B0604030504040204" pitchFamily="34" charset="-128"/>
                        <a:ea typeface="Meiryo UI" panose="020B0604030504040204" pitchFamily="34"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anose="020B0604030504040204" pitchFamily="34" charset="-128"/>
                          <a:ea typeface="Meiryo UI" panose="020B0604030504040204" pitchFamily="34" charset="-128"/>
                          <a:cs typeface="Calibri" panose="020F0502020204030204" pitchFamily="34" charset="0"/>
                        </a:rPr>
                        <a:t>高精度人数カウントの事例</a:t>
                      </a:r>
                      <a:endParaRPr lang="en-US" altLang="ja-JP" sz="900" dirty="0">
                        <a:solidFill>
                          <a:schemeClr val="tx1"/>
                        </a:solidFill>
                        <a:latin typeface="Meiryo UI" panose="020B0604030504040204" pitchFamily="34" charset="-128"/>
                        <a:ea typeface="Meiryo UI" panose="020B0604030504040204"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dirty="0">
                          <a:solidFill>
                            <a:schemeClr val="tx1"/>
                          </a:solidFill>
                          <a:latin typeface="Meiryo UI" panose="020B0604030504040204" pitchFamily="34" charset="-128"/>
                          <a:ea typeface="Meiryo UI" panose="020B0604030504040204" pitchFamily="34" charset="-128"/>
                          <a:cs typeface="Calibri" panose="020F0502020204030204" pitchFamily="34" charset="0"/>
                        </a:rPr>
                        <a:t>※</a:t>
                      </a:r>
                      <a:r>
                        <a:rPr lang="ja-JP" altLang="en-US" sz="900" dirty="0">
                          <a:solidFill>
                            <a:schemeClr val="tx1"/>
                          </a:solidFill>
                          <a:latin typeface="Meiryo UI" panose="020B0604030504040204" pitchFamily="34" charset="-128"/>
                          <a:ea typeface="Meiryo UI" panose="020B0604030504040204" pitchFamily="34" charset="-128"/>
                          <a:cs typeface="Calibri" panose="020F0502020204030204" pitchFamily="34" charset="0"/>
                        </a:rPr>
                        <a:t>監視画角が狭い</a:t>
                      </a:r>
                      <a:endParaRPr kumimoji="1" lang="ja-JP" altLang="en-US" sz="900" b="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Calibri" panose="020F050202020403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446712816"/>
                  </a:ext>
                </a:extLst>
              </a:tr>
              <a:tr h="216000">
                <a:tc gridSpan="2">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1000" b="0" dirty="0">
                          <a:solidFill>
                            <a:schemeClr val="tx1"/>
                          </a:solidFill>
                          <a:latin typeface="Meiryo UI" panose="020B0604030504040204" pitchFamily="34" charset="-128"/>
                          <a:ea typeface="Meiryo UI" panose="020B0604030504040204" pitchFamily="34" charset="-128"/>
                          <a:cs typeface="Calibri" panose="020F0502020204030204" pitchFamily="34" charset="0"/>
                        </a:rPr>
                        <a:t>傾斜角</a:t>
                      </a:r>
                      <a:endParaRPr lang="en-US" altLang="ja-JP" sz="1000" b="0" dirty="0">
                        <a:solidFill>
                          <a:schemeClr val="tx1"/>
                        </a:solidFill>
                        <a:latin typeface="Meiryo UI" panose="020B0604030504040204" pitchFamily="34" charset="-128"/>
                        <a:ea typeface="Meiryo UI" panose="020B0604030504040204" pitchFamily="34" charset="-128"/>
                        <a:cs typeface="Calibri" panose="020F0502020204030204"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hMerge="1">
                  <a:txBody>
                    <a:bodyPr/>
                    <a:lstStyle/>
                    <a:p>
                      <a:endParaRPr kumimoji="1" lang="ja-JP" altLang="en-US"/>
                    </a:p>
                  </a:txBody>
                  <a:tcPr/>
                </a:tc>
                <a:tc rowSpan="2">
                  <a: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ja-JP" altLang="en-US" sz="1000" dirty="0">
                          <a:solidFill>
                            <a:schemeClr val="tx1"/>
                          </a:solidFill>
                          <a:latin typeface="Meiryo UI" panose="020B0604030504040204" pitchFamily="34" charset="-128"/>
                          <a:ea typeface="Meiryo UI" panose="020B0604030504040204" pitchFamily="34" charset="-128"/>
                          <a:cs typeface="Calibri" panose="020F0502020204030204" pitchFamily="34" charset="0"/>
                        </a:rPr>
                        <a:t>人物 </a:t>
                      </a:r>
                      <a:r>
                        <a:rPr lang="en-US" altLang="ja-JP" sz="1000" dirty="0">
                          <a:solidFill>
                            <a:schemeClr val="tx1"/>
                          </a:solidFill>
                          <a:latin typeface="Meiryo UI" panose="020B0604030504040204" pitchFamily="34" charset="-128"/>
                          <a:ea typeface="Meiryo UI" panose="020B0604030504040204" pitchFamily="34" charset="-128"/>
                          <a:cs typeface="Calibri" panose="020F0502020204030204" pitchFamily="34" charset="0"/>
                        </a:rPr>
                        <a:t>/ </a:t>
                      </a:r>
                      <a:r>
                        <a:rPr lang="ja-JP" altLang="en-US" sz="1000" dirty="0">
                          <a:solidFill>
                            <a:schemeClr val="tx1"/>
                          </a:solidFill>
                          <a:latin typeface="Meiryo UI" panose="020B0604030504040204" pitchFamily="34" charset="-128"/>
                          <a:ea typeface="Meiryo UI" panose="020B0604030504040204" pitchFamily="34" charset="-128"/>
                          <a:cs typeface="Calibri" panose="020F0502020204030204" pitchFamily="34" charset="0"/>
                        </a:rPr>
                        <a:t>二輪車</a:t>
                      </a:r>
                      <a:r>
                        <a:rPr lang="en-US" altLang="ja-JP" sz="1000" dirty="0">
                          <a:solidFill>
                            <a:schemeClr val="tx1"/>
                          </a:solidFill>
                          <a:latin typeface="Meiryo UI" panose="020B0604030504040204" pitchFamily="34" charset="-128"/>
                          <a:ea typeface="Meiryo UI" panose="020B0604030504040204" pitchFamily="34" charset="-128"/>
                          <a:cs typeface="Calibri" panose="020F0502020204030204" pitchFamily="34" charset="0"/>
                        </a:rPr>
                        <a:t> : 0 - 45 </a:t>
                      </a:r>
                      <a:r>
                        <a:rPr lang="ja-JP" altLang="en-US" sz="1000" dirty="0">
                          <a:solidFill>
                            <a:schemeClr val="tx1"/>
                          </a:solidFill>
                          <a:latin typeface="Meiryo UI" panose="020B0604030504040204" pitchFamily="34" charset="-128"/>
                          <a:ea typeface="Meiryo UI" panose="020B0604030504040204" pitchFamily="34" charset="-128"/>
                          <a:cs typeface="Calibri" panose="020F0502020204030204" pitchFamily="34" charset="0"/>
                        </a:rPr>
                        <a:t>度</a:t>
                      </a:r>
                      <a:r>
                        <a:rPr lang="en-US" altLang="ja-JP" sz="1000" dirty="0">
                          <a:solidFill>
                            <a:schemeClr val="tx1"/>
                          </a:solidFill>
                          <a:latin typeface="Meiryo UI" panose="020B0604030504040204" pitchFamily="34" charset="-128"/>
                          <a:ea typeface="Meiryo UI" panose="020B0604030504040204" pitchFamily="34" charset="-128"/>
                          <a:cs typeface="Calibri" panose="020F0502020204030204"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ja-JP" altLang="en-US" sz="1000" dirty="0">
                          <a:solidFill>
                            <a:schemeClr val="tx1"/>
                          </a:solidFill>
                          <a:latin typeface="Meiryo UI" panose="020B0604030504040204" pitchFamily="34" charset="-128"/>
                          <a:ea typeface="Meiryo UI" panose="020B0604030504040204" pitchFamily="34" charset="-128"/>
                          <a:cs typeface="Calibri" panose="020F0502020204030204" pitchFamily="34" charset="0"/>
                        </a:rPr>
                        <a:t>自動車</a:t>
                      </a:r>
                      <a:r>
                        <a:rPr lang="en-US" altLang="ja-JP" sz="1000" dirty="0">
                          <a:solidFill>
                            <a:schemeClr val="tx1"/>
                          </a:solidFill>
                          <a:latin typeface="Meiryo UI" panose="020B0604030504040204" pitchFamily="34" charset="-128"/>
                          <a:ea typeface="Meiryo UI" panose="020B0604030504040204" pitchFamily="34" charset="-128"/>
                          <a:cs typeface="Calibri" panose="020F0502020204030204" pitchFamily="34" charset="0"/>
                        </a:rPr>
                        <a:t>          : 0 - 90 </a:t>
                      </a:r>
                      <a:r>
                        <a:rPr lang="ja-JP" altLang="en-US" sz="1000" dirty="0">
                          <a:solidFill>
                            <a:schemeClr val="tx1"/>
                          </a:solidFill>
                          <a:latin typeface="Meiryo UI" panose="020B0604030504040204" pitchFamily="34" charset="-128"/>
                          <a:ea typeface="Meiryo UI" panose="020B0604030504040204" pitchFamily="34" charset="-128"/>
                          <a:cs typeface="Calibri" panose="020F0502020204030204" pitchFamily="34" charset="0"/>
                        </a:rPr>
                        <a:t>度</a:t>
                      </a:r>
                      <a:endParaRPr lang="en-US" altLang="ja-JP" sz="1000" dirty="0">
                        <a:solidFill>
                          <a:schemeClr val="tx1"/>
                        </a:solidFill>
                        <a:latin typeface="Meiryo UI" panose="020B0604030504040204" pitchFamily="34" charset="-128"/>
                        <a:ea typeface="Meiryo UI" panose="020B0604030504040204" pitchFamily="34" charset="-128"/>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Calibri" panose="020F0502020204030204" pitchFamily="34" charset="0"/>
                        </a:rPr>
                        <a:t>90 </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Calibri" panose="020F0502020204030204" pitchFamily="34" charset="0"/>
                        </a:rPr>
                        <a:t>度</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4103512145"/>
                  </a:ext>
                </a:extLst>
              </a:tr>
              <a:tr h="216000">
                <a:tc gridSpan="2">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1000" b="0" dirty="0">
                          <a:solidFill>
                            <a:schemeClr val="tx1"/>
                          </a:solidFill>
                          <a:latin typeface="Meiryo UI" panose="020B0604030504040204" pitchFamily="34" charset="-128"/>
                          <a:ea typeface="Meiryo UI" panose="020B0604030504040204" pitchFamily="34" charset="-128"/>
                          <a:cs typeface="Calibri" panose="020F0502020204030204" pitchFamily="34" charset="0"/>
                        </a:rPr>
                        <a:t>機能</a:t>
                      </a:r>
                      <a:endParaRPr lang="en-US" altLang="ja-JP" sz="1000" b="0" dirty="0">
                        <a:solidFill>
                          <a:schemeClr val="tx1"/>
                        </a:solidFill>
                        <a:latin typeface="Meiryo UI" panose="020B0604030504040204" pitchFamily="34" charset="-128"/>
                        <a:ea typeface="Meiryo UI" panose="020B0604030504040204" pitchFamily="34" charset="-128"/>
                        <a:cs typeface="Calibri" panose="020F0502020204030204" pitchFamily="34" charset="0"/>
                      </a:endParaRPr>
                    </a:p>
                  </a:txBody>
                  <a:tcPr>
                    <a:lnL w="12700" cap="flat" cmpd="sng" algn="ctr">
                      <a:solidFill>
                        <a:sysClr val="window" lastClr="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solidFill>
                  </a:tcPr>
                </a:tc>
                <a:tc hMerge="1">
                  <a:txBody>
                    <a:bodyPr/>
                    <a:lstStyle/>
                    <a:p>
                      <a:endParaRPr kumimoji="1" lang="ja-JP" altLang="en-US"/>
                    </a:p>
                  </a:txBody>
                  <a:tcPr/>
                </a:tc>
                <a:tc vMerge="1">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ja-JP" sz="12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solidFill>
                  </a:tcPr>
                </a:tc>
                <a:tc vMerge="1">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ja-JP" sz="12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3188299604"/>
                  </a:ext>
                </a:extLst>
              </a:tr>
              <a:tr h="160724">
                <a:tc rowSpan="2">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ja-JP" sz="1100" b="0" dirty="0">
                        <a:latin typeface="Meiryo UI" panose="020B0604030504040204" pitchFamily="34" charset="-128"/>
                        <a:ea typeface="Meiryo UI" panose="020B0604030504040204" pitchFamily="34" charset="-128"/>
                        <a:cs typeface="Calibri" panose="020F0502020204030204" pitchFamily="34" charset="0"/>
                      </a:endParaRPr>
                    </a:p>
                  </a:txBody>
                  <a:tcPr vert="eaVert" anchor="ctr">
                    <a:lnL w="12700" cmpd="sng">
                      <a:solidFill>
                        <a:sysClr val="window" lastClr="FFFFFF"/>
                      </a:solid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1000" b="0" dirty="0">
                          <a:latin typeface="Meiryo UI" panose="020B0604030504040204" pitchFamily="34" charset="-128"/>
                          <a:ea typeface="Meiryo UI" panose="020B0604030504040204" pitchFamily="34" charset="-128"/>
                          <a:cs typeface="Calibri" panose="020F0502020204030204" pitchFamily="34" charset="0"/>
                        </a:rPr>
                        <a:t>AI-VMD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ja-JP" altLang="en-US" sz="1000" dirty="0">
                          <a:latin typeface="Meiryo UI" panose="020B0604030504040204" pitchFamily="34" charset="-128"/>
                          <a:ea typeface="Meiryo UI" panose="020B0604030504040204" pitchFamily="34" charset="-128"/>
                          <a:cs typeface="Calibri" panose="020F0502020204030204" pitchFamily="34" charset="0"/>
                        </a:rPr>
                        <a:t>人物 </a:t>
                      </a:r>
                      <a:r>
                        <a:rPr lang="en-US" altLang="ja-JP" sz="1000" dirty="0">
                          <a:latin typeface="Meiryo UI" panose="020B0604030504040204" pitchFamily="34" charset="-128"/>
                          <a:ea typeface="Meiryo UI" panose="020B0604030504040204" pitchFamily="34" charset="-128"/>
                          <a:cs typeface="Calibri" panose="020F0502020204030204" pitchFamily="34" charset="0"/>
                        </a:rPr>
                        <a:t>/ </a:t>
                      </a:r>
                      <a:r>
                        <a:rPr lang="ja-JP" altLang="en-US" sz="1000" dirty="0">
                          <a:latin typeface="Meiryo UI" panose="020B0604030504040204" pitchFamily="34" charset="-128"/>
                          <a:ea typeface="Meiryo UI" panose="020B0604030504040204" pitchFamily="34" charset="-128"/>
                          <a:cs typeface="Calibri" panose="020F0502020204030204" pitchFamily="34" charset="0"/>
                        </a:rPr>
                        <a:t>自動車 </a:t>
                      </a:r>
                      <a:r>
                        <a:rPr lang="en-US" altLang="ja-JP" sz="1000" dirty="0">
                          <a:latin typeface="Meiryo UI" panose="020B0604030504040204" pitchFamily="34" charset="-128"/>
                          <a:ea typeface="Meiryo UI" panose="020B0604030504040204" pitchFamily="34" charset="-128"/>
                          <a:cs typeface="Calibri" panose="020F0502020204030204" pitchFamily="34" charset="0"/>
                        </a:rPr>
                        <a:t>/ </a:t>
                      </a:r>
                      <a:r>
                        <a:rPr lang="ja-JP" altLang="en-US" sz="1000" dirty="0">
                          <a:latin typeface="Meiryo UI" panose="020B0604030504040204" pitchFamily="34" charset="-128"/>
                          <a:ea typeface="Meiryo UI" panose="020B0604030504040204" pitchFamily="34" charset="-128"/>
                          <a:cs typeface="Calibri" panose="020F0502020204030204" pitchFamily="34" charset="0"/>
                        </a:rPr>
                        <a:t>二輪車</a:t>
                      </a:r>
                      <a:endParaRPr lang="en-US" altLang="ja-JP" sz="1000" dirty="0">
                        <a:latin typeface="Meiryo UI" panose="020B0604030504040204" pitchFamily="34" charset="-128"/>
                        <a:ea typeface="Meiryo UI" panose="020B0604030504040204" pitchFamily="34" charset="-128"/>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Calibri" panose="020F0502020204030204" pitchFamily="34" charset="0"/>
                        </a:rPr>
                        <a:t>人物</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023182560"/>
                  </a:ext>
                </a:extLst>
              </a:tr>
              <a:tr h="158984">
                <a:tc vMerge="1">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en-US" altLang="ja-JP" sz="1200" b="0" i="0" u="none" strike="noStrike" kern="0" cap="none" spc="0" normalizeH="0" baseline="0" noProof="0" dirty="0">
                        <a:ln>
                          <a:noFill/>
                        </a:ln>
                        <a:effectLst/>
                        <a:uLnTx/>
                        <a:uFillTx/>
                        <a:latin typeface="Calibri" panose="020F0502020204030204" pitchFamily="34" charset="0"/>
                        <a:ea typeface="Yu Gothic UI" panose="020B0500000000000000" pitchFamily="50" charset="-128"/>
                        <a:cs typeface="Calibri" panose="020F0502020204030204" pitchFamily="34" charset="0"/>
                      </a:endParaRPr>
                    </a:p>
                  </a:txBody>
                  <a:tcPr>
                    <a:lnL w="12700" cmpd="sng">
                      <a:solidFill>
                        <a:sysClr val="window" lastClr="FFFFFF"/>
                      </a:solidFill>
                    </a:lnL>
                    <a:lnR w="12700" cap="flat" cmpd="sng" algn="ctr">
                      <a:solidFill>
                        <a:schemeClr val="bg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1000" b="0" dirty="0">
                          <a:latin typeface="Meiryo UI" panose="020B0604030504040204" pitchFamily="34" charset="-128"/>
                          <a:ea typeface="Meiryo UI" panose="020B0604030504040204" pitchFamily="34" charset="-128"/>
                          <a:cs typeface="Calibri" panose="020F0502020204030204" pitchFamily="34" charset="0"/>
                        </a:rPr>
                        <a:t>ラインクロスカウント</a:t>
                      </a:r>
                      <a:endParaRPr kumimoji="1" lang="en-US" altLang="ja-JP" sz="1000" b="0" i="0" u="none" strike="noStrike" kern="0" cap="none" spc="0" normalizeH="0" baseline="0" noProof="0" dirty="0">
                        <a:ln>
                          <a:noFill/>
                        </a:ln>
                        <a:effectLst/>
                        <a:uLnTx/>
                        <a:uFillTx/>
                        <a:latin typeface="Meiryo UI" panose="020B0604030504040204" pitchFamily="34" charset="-128"/>
                        <a:ea typeface="Meiryo UI" panose="020B0604030504040204" pitchFamily="34"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ja-JP" altLang="en-US" sz="1000" dirty="0">
                          <a:latin typeface="Meiryo UI" panose="020B0604030504040204" pitchFamily="34" charset="-128"/>
                          <a:ea typeface="Meiryo UI" panose="020B0604030504040204" pitchFamily="34" charset="-128"/>
                          <a:cs typeface="Calibri" panose="020F0502020204030204" pitchFamily="34" charset="0"/>
                        </a:rPr>
                        <a:t>人物</a:t>
                      </a:r>
                      <a:r>
                        <a:rPr lang="ja-JP" altLang="en-US" sz="1000" baseline="0" dirty="0">
                          <a:latin typeface="Meiryo UI" panose="020B0604030504040204" pitchFamily="34" charset="-128"/>
                          <a:ea typeface="Meiryo UI" panose="020B0604030504040204" pitchFamily="34" charset="-128"/>
                          <a:cs typeface="Calibri" panose="020F0502020204030204" pitchFamily="34" charset="0"/>
                        </a:rPr>
                        <a:t> </a:t>
                      </a:r>
                      <a:r>
                        <a:rPr lang="en-US" altLang="ja-JP" sz="1000" baseline="0" dirty="0">
                          <a:latin typeface="Meiryo UI" panose="020B0604030504040204" pitchFamily="34" charset="-128"/>
                          <a:ea typeface="Meiryo UI" panose="020B0604030504040204" pitchFamily="34" charset="-128"/>
                          <a:cs typeface="Calibri" panose="020F0502020204030204" pitchFamily="34" charset="0"/>
                        </a:rPr>
                        <a:t>*1 </a:t>
                      </a:r>
                      <a:r>
                        <a:rPr lang="en-US" altLang="ja-JP" sz="1000" dirty="0">
                          <a:latin typeface="Meiryo UI" panose="020B0604030504040204" pitchFamily="34" charset="-128"/>
                          <a:ea typeface="Meiryo UI" panose="020B0604030504040204" pitchFamily="34" charset="-128"/>
                          <a:cs typeface="Calibri" panose="020F0502020204030204" pitchFamily="34" charset="0"/>
                        </a:rPr>
                        <a:t>/ </a:t>
                      </a:r>
                      <a:r>
                        <a:rPr lang="ja-JP" altLang="en-US" sz="1000" dirty="0">
                          <a:latin typeface="Meiryo UI" panose="020B0604030504040204" pitchFamily="34" charset="-128"/>
                          <a:ea typeface="Meiryo UI" panose="020B0604030504040204" pitchFamily="34" charset="-128"/>
                          <a:cs typeface="Calibri" panose="020F0502020204030204" pitchFamily="34" charset="0"/>
                        </a:rPr>
                        <a:t>自動車 </a:t>
                      </a:r>
                      <a:r>
                        <a:rPr lang="en-US" altLang="ja-JP" sz="1000" dirty="0">
                          <a:latin typeface="Meiryo UI" panose="020B0604030504040204" pitchFamily="34" charset="-128"/>
                          <a:ea typeface="Meiryo UI" panose="020B0604030504040204" pitchFamily="34" charset="-128"/>
                          <a:cs typeface="Calibri" panose="020F0502020204030204" pitchFamily="34" charset="0"/>
                        </a:rPr>
                        <a:t>/ </a:t>
                      </a:r>
                      <a:r>
                        <a:rPr lang="ja-JP" altLang="en-US" sz="1000" dirty="0">
                          <a:latin typeface="Meiryo UI" panose="020B0604030504040204" pitchFamily="34" charset="-128"/>
                          <a:ea typeface="Meiryo UI" panose="020B0604030504040204" pitchFamily="34" charset="-128"/>
                          <a:cs typeface="Calibri" panose="020F0502020204030204" pitchFamily="34" charset="0"/>
                        </a:rPr>
                        <a:t>二輪車</a:t>
                      </a:r>
                      <a:endParaRPr lang="en-US" altLang="ja-JP" sz="1000" dirty="0">
                        <a:latin typeface="Meiryo UI" panose="020B0604030504040204" pitchFamily="34" charset="-128"/>
                        <a:ea typeface="Meiryo UI" panose="020B0604030504040204" pitchFamily="34" charset="-128"/>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Calibri" panose="020F0502020204030204" pitchFamily="34" charset="0"/>
                        </a:rPr>
                        <a:t>人物</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Calibri" panose="020F0502020204030204" pitchFamily="34" charset="0"/>
                        </a:rPr>
                        <a:t> *1</a:t>
                      </a:r>
                      <a:endParaRPr kumimoji="1" lang="ja-JP" altLang="en-US" sz="1000" b="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Calibri" panose="020F050202020403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4162342598"/>
                  </a:ext>
                </a:extLst>
              </a:tr>
              <a:tr h="229157">
                <a:tc gridSpan="2">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ja-JP" altLang="en-US" sz="1000" b="0" baseline="0" dirty="0">
                          <a:solidFill>
                            <a:schemeClr val="tx1"/>
                          </a:solidFill>
                          <a:latin typeface="+mn-lt"/>
                          <a:ea typeface="Yu Gothic UI" panose="020B0500000000000000" pitchFamily="50" charset="-128"/>
                          <a:cs typeface="Calibri" panose="020F0502020204030204" pitchFamily="34" charset="0"/>
                        </a:rPr>
                        <a:t>計数精度</a:t>
                      </a:r>
                      <a:r>
                        <a:rPr lang="en-US" altLang="ja-JP" sz="1000" b="0" baseline="0" dirty="0">
                          <a:solidFill>
                            <a:schemeClr val="tx1"/>
                          </a:solidFill>
                          <a:latin typeface="+mn-lt"/>
                          <a:ea typeface="+mn-ea"/>
                          <a:cs typeface="+mn-cs"/>
                        </a:rPr>
                        <a:t>*2</a:t>
                      </a:r>
                      <a:endParaRPr kumimoji="1" lang="ja-JP" altLang="en-US" sz="1000" b="0" i="0" u="none" strike="noStrike" kern="0" cap="none" spc="0" normalizeH="0" baseline="0" noProof="0" dirty="0">
                        <a:ln>
                          <a:noFill/>
                        </a:ln>
                        <a:solidFill>
                          <a:schemeClr val="tx1"/>
                        </a:solidFill>
                        <a:effectLst/>
                        <a:uLnTx/>
                        <a:uFillTx/>
                        <a:latin typeface="+mn-lt"/>
                        <a:ea typeface="Yu Gothic UI" panose="020B0500000000000000" pitchFamily="50" charset="-128"/>
                        <a:cs typeface="Calibri" panose="020F0502020204030204" pitchFamily="34" charset="0"/>
                      </a:endParaRPr>
                    </a:p>
                  </a:txBody>
                  <a:tcPr anchor="ctr">
                    <a:lnL w="12700" cmpd="sng">
                      <a:solidFill>
                        <a:sysClr val="window" lastClr="FFFFFF"/>
                      </a:solidFill>
                    </a:lnL>
                    <a:lnR w="12700" cap="flat" cmpd="sng" algn="ctr">
                      <a:solidFill>
                        <a:schemeClr val="bg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h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n-lt"/>
                          <a:ea typeface="Yu Gothic UI" panose="020B0500000000000000" pitchFamily="50" charset="-128"/>
                          <a:cs typeface="Calibri" panose="020F0502020204030204" pitchFamily="34" charset="0"/>
                        </a:rPr>
                        <a:t>ラインクロスカウント </a:t>
                      </a:r>
                      <a:r>
                        <a:rPr kumimoji="1" lang="en-US" altLang="ja-JP" sz="1000" b="0" i="0" u="none" strike="noStrike" kern="1200" cap="none" spc="0" normalizeH="0" baseline="0" noProof="0" dirty="0">
                          <a:ln>
                            <a:noFill/>
                          </a:ln>
                          <a:solidFill>
                            <a:schemeClr val="tx1"/>
                          </a:solidFill>
                          <a:effectLst/>
                          <a:uLnTx/>
                          <a:uFillTx/>
                          <a:latin typeface="+mn-lt"/>
                          <a:ea typeface="Yu Gothic UI" panose="020B0500000000000000" pitchFamily="50" charset="-128"/>
                          <a:cs typeface="Calibri" panose="020F0502020204030204" pitchFamily="34" charset="0"/>
                        </a:rPr>
                        <a:t>(</a:t>
                      </a:r>
                      <a:r>
                        <a:rPr kumimoji="1" lang="ja-JP" altLang="en-US" sz="1000" b="0" i="0" u="none" strike="noStrike" kern="1200" cap="none" spc="0" normalizeH="0" baseline="0" noProof="0" dirty="0">
                          <a:ln>
                            <a:noFill/>
                          </a:ln>
                          <a:solidFill>
                            <a:schemeClr val="tx1"/>
                          </a:solidFill>
                          <a:effectLst/>
                          <a:uLnTx/>
                          <a:uFillTx/>
                          <a:latin typeface="+mn-lt"/>
                          <a:ea typeface="Yu Gothic UI" panose="020B0500000000000000" pitchFamily="50" charset="-128"/>
                          <a:cs typeface="Calibri" panose="020F0502020204030204" pitchFamily="34" charset="0"/>
                        </a:rPr>
                        <a:t>自動車</a:t>
                      </a:r>
                      <a:r>
                        <a:rPr kumimoji="1" lang="en-US" altLang="ja-JP" sz="1000" b="0" i="0" u="none" strike="noStrike" kern="1200" cap="none" spc="0" normalizeH="0" baseline="0" noProof="0" dirty="0">
                          <a:ln>
                            <a:noFill/>
                          </a:ln>
                          <a:solidFill>
                            <a:schemeClr val="tx1"/>
                          </a:solidFill>
                          <a:effectLst/>
                          <a:uLnTx/>
                          <a:uFillTx/>
                          <a:latin typeface="+mn-lt"/>
                          <a:ea typeface="Yu Gothic UI" panose="020B0500000000000000" pitchFamily="50" charset="-128"/>
                          <a:cs typeface="Calibri" panose="020F0502020204030204" pitchFamily="34" charset="0"/>
                        </a:rPr>
                        <a:t>/</a:t>
                      </a:r>
                      <a:r>
                        <a:rPr kumimoji="1" lang="ja-JP" altLang="en-US" sz="1000" b="0" i="0" u="none" strike="noStrike" kern="1200" cap="none" spc="0" normalizeH="0" baseline="0" noProof="0" dirty="0">
                          <a:ln>
                            <a:noFill/>
                          </a:ln>
                          <a:solidFill>
                            <a:schemeClr val="tx1"/>
                          </a:solidFill>
                          <a:effectLst/>
                          <a:uLnTx/>
                          <a:uFillTx/>
                          <a:latin typeface="+mn-lt"/>
                          <a:ea typeface="Yu Gothic UI" panose="020B0500000000000000" pitchFamily="50" charset="-128"/>
                          <a:cs typeface="Calibri" panose="020F0502020204030204" pitchFamily="34" charset="0"/>
                        </a:rPr>
                        <a:t>自転車</a:t>
                      </a:r>
                      <a:r>
                        <a:rPr kumimoji="1" lang="en-US" altLang="ja-JP" sz="1000" b="0" i="0" u="none" strike="noStrike" kern="1200" cap="none" spc="0" normalizeH="0" baseline="0" noProof="0" dirty="0">
                          <a:ln>
                            <a:noFill/>
                          </a:ln>
                          <a:solidFill>
                            <a:schemeClr val="tx1"/>
                          </a:solidFill>
                          <a:effectLst/>
                          <a:uLnTx/>
                          <a:uFillTx/>
                          <a:latin typeface="+mn-lt"/>
                          <a:ea typeface="Yu Gothic UI" panose="020B0500000000000000" pitchFamily="50" charset="-128"/>
                          <a:cs typeface="Calibri" panose="020F0502020204030204" pitchFamily="34" charset="0"/>
                        </a:rPr>
                        <a:t>) : ± 10%</a:t>
                      </a:r>
                      <a:endParaRPr kumimoji="1" lang="ja-JP" altLang="en-US" sz="1000" b="0" dirty="0">
                        <a:solidFill>
                          <a:schemeClr val="tx1"/>
                        </a:solidFill>
                        <a:latin typeface="+mn-lt"/>
                        <a:ea typeface="Yu Gothic UI" panose="020B0500000000000000" pitchFamily="50" charset="-128"/>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n-lt"/>
                          <a:ea typeface="Yu Gothic UI" panose="020B0500000000000000" pitchFamily="50" charset="-128"/>
                          <a:cs typeface="Calibri" panose="020F0502020204030204" pitchFamily="34" charset="0"/>
                        </a:rPr>
                        <a:t>ラインクロスカウント</a:t>
                      </a:r>
                      <a:r>
                        <a:rPr kumimoji="1" lang="en-US" altLang="ja-JP" sz="1000" b="0" i="0" u="none" strike="noStrike" kern="1200" cap="none" spc="0" normalizeH="0" baseline="0" noProof="0" dirty="0">
                          <a:ln>
                            <a:noFill/>
                          </a:ln>
                          <a:solidFill>
                            <a:schemeClr val="tx1"/>
                          </a:solidFill>
                          <a:effectLst/>
                          <a:uLnTx/>
                          <a:uFillTx/>
                          <a:latin typeface="+mn-lt"/>
                          <a:ea typeface="Yu Gothic UI" panose="020B0500000000000000" pitchFamily="50" charset="-128"/>
                          <a:cs typeface="Calibri" panose="020F0502020204030204" pitchFamily="34" charset="0"/>
                        </a:rPr>
                        <a:t>(</a:t>
                      </a:r>
                      <a:r>
                        <a:rPr kumimoji="1" lang="ja-JP" altLang="en-US" sz="1000" b="0" i="0" u="none" strike="noStrike" kern="1200" cap="none" spc="0" normalizeH="0" baseline="0" noProof="0" dirty="0">
                          <a:ln>
                            <a:noFill/>
                          </a:ln>
                          <a:solidFill>
                            <a:schemeClr val="tx1"/>
                          </a:solidFill>
                          <a:effectLst/>
                          <a:uLnTx/>
                          <a:uFillTx/>
                          <a:latin typeface="+mn-lt"/>
                          <a:ea typeface="Yu Gothic UI" panose="020B0500000000000000" pitchFamily="50" charset="-128"/>
                          <a:cs typeface="Calibri" panose="020F0502020204030204" pitchFamily="34" charset="0"/>
                        </a:rPr>
                        <a:t>人物</a:t>
                      </a:r>
                      <a:r>
                        <a:rPr kumimoji="1" lang="en-US" altLang="ja-JP" sz="1000" b="0" i="0" u="none" strike="noStrike" kern="1200" cap="none" spc="0" normalizeH="0" baseline="0" noProof="0" dirty="0">
                          <a:ln>
                            <a:noFill/>
                          </a:ln>
                          <a:solidFill>
                            <a:schemeClr val="tx1"/>
                          </a:solidFill>
                          <a:effectLst/>
                          <a:uLnTx/>
                          <a:uFillTx/>
                          <a:latin typeface="+mn-lt"/>
                          <a:ea typeface="Yu Gothic UI" panose="020B0500000000000000" pitchFamily="50" charset="-128"/>
                          <a:cs typeface="Calibri" panose="020F0502020204030204" pitchFamily="34" charset="0"/>
                        </a:rPr>
                        <a:t>) : ± 5%</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4181735695"/>
                  </a:ext>
                </a:extLst>
              </a:tr>
            </a:tbl>
          </a:graphicData>
        </a:graphic>
      </p:graphicFrame>
      <p:sp>
        <p:nvSpPr>
          <p:cNvPr id="9" name="テキスト ボックス 8">
            <a:extLst>
              <a:ext uri="{FF2B5EF4-FFF2-40B4-BE49-F238E27FC236}">
                <a16:creationId xmlns:a16="http://schemas.microsoft.com/office/drawing/2014/main" id="{E138081C-C3E1-FF47-A4F5-0555A6736929}"/>
              </a:ext>
            </a:extLst>
          </p:cNvPr>
          <p:cNvSpPr txBox="1"/>
          <p:nvPr/>
        </p:nvSpPr>
        <p:spPr>
          <a:xfrm>
            <a:off x="1810374" y="4496157"/>
            <a:ext cx="6446320" cy="230832"/>
          </a:xfrm>
          <a:prstGeom prst="rect">
            <a:avLst/>
          </a:prstGeom>
          <a:noFill/>
        </p:spPr>
        <p:txBody>
          <a:bodyPr wrap="square" rtlCol="0">
            <a:spAutoFit/>
          </a:bodyPr>
          <a:lstStyle/>
          <a:p>
            <a:r>
              <a:rPr lang="en-US" altLang="ja-JP" sz="900" dirty="0">
                <a:solidFill>
                  <a:srgbClr val="FF0000"/>
                </a:solidFill>
                <a:latin typeface="Meiryo UI" panose="020B0604030504040204" pitchFamily="34" charset="-128"/>
                <a:ea typeface="Meiryo UI" panose="020B0604030504040204" pitchFamily="34" charset="-128"/>
              </a:rPr>
              <a:t>*1</a:t>
            </a:r>
            <a:r>
              <a:rPr lang="ja-JP" altLang="en-US" sz="900" dirty="0">
                <a:solidFill>
                  <a:srgbClr val="FF0000"/>
                </a:solidFill>
                <a:latin typeface="Meiryo UI" panose="020B0604030504040204" pitchFamily="34" charset="-128"/>
                <a:ea typeface="Meiryo UI" panose="020B0604030504040204" pitchFamily="34" charset="-128"/>
              </a:rPr>
              <a:t>人数カウントには「真下角度モード」をお勧めします。　　　　　</a:t>
            </a:r>
            <a:r>
              <a:rPr kumimoji="1" lang="en-US" altLang="ja-JP" sz="900" dirty="0">
                <a:latin typeface="Meiryo UI" panose="020B0604030504040204" pitchFamily="34" charset="-128"/>
                <a:ea typeface="Meiryo UI" panose="020B0604030504040204" pitchFamily="34" charset="-128"/>
              </a:rPr>
              <a:t>*2</a:t>
            </a:r>
            <a:r>
              <a:rPr kumimoji="1" lang="ja-JP" altLang="en-US" sz="900" dirty="0">
                <a:latin typeface="Meiryo UI" panose="020B0604030504040204" pitchFamily="34" charset="-128"/>
                <a:ea typeface="Meiryo UI" panose="020B0604030504040204" pitchFamily="34" charset="-128"/>
              </a:rPr>
              <a:t>精度数値は社内評価による参考値です。 精度は保証されません。</a:t>
            </a:r>
            <a:endParaRPr lang="en-US" altLang="ja-JP" sz="900" dirty="0">
              <a:solidFill>
                <a:prstClr val="black"/>
              </a:solidFill>
              <a:latin typeface="Meiryo UI" panose="020B0604030504040204" pitchFamily="34" charset="-128"/>
              <a:ea typeface="Meiryo UI" panose="020B0604030504040204" pitchFamily="34" charset="-128"/>
              <a:cs typeface="Calibri" panose="020F0502020204030204" pitchFamily="34" charset="0"/>
            </a:endParaRPr>
          </a:p>
        </p:txBody>
      </p:sp>
    </p:spTree>
    <p:extLst>
      <p:ext uri="{BB962C8B-B14F-4D97-AF65-F5344CB8AC3E}">
        <p14:creationId xmlns:p14="http://schemas.microsoft.com/office/powerpoint/2010/main" val="3012695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400" dirty="0"/>
              <a:t>アプリケーションソフトと対応カメラ～</a:t>
            </a:r>
            <a:r>
              <a:rPr lang="en-US" altLang="ja-JP" sz="2400" dirty="0"/>
              <a:t>2022</a:t>
            </a:r>
            <a:r>
              <a:rPr lang="ja-JP" altLang="en-US" sz="2400" dirty="0"/>
              <a:t>年</a:t>
            </a:r>
            <a:r>
              <a:rPr lang="en-US" altLang="ja-JP" sz="2400" dirty="0"/>
              <a:t>11</a:t>
            </a:r>
            <a:r>
              <a:rPr lang="ja-JP" altLang="en-US" sz="2400" dirty="0"/>
              <a:t>月</a:t>
            </a:r>
            <a:r>
              <a:rPr lang="en-US" altLang="ja-JP" sz="2400" dirty="0"/>
              <a:t>1</a:t>
            </a:r>
            <a:r>
              <a:rPr lang="ja-JP" altLang="en-US" sz="2400" dirty="0"/>
              <a:t>日現在</a:t>
            </a:r>
            <a:endParaRPr kumimoji="1" lang="ja-JP" altLang="en-US" sz="2400" dirty="0"/>
          </a:p>
        </p:txBody>
      </p:sp>
      <p:graphicFrame>
        <p:nvGraphicFramePr>
          <p:cNvPr id="3" name="表 2">
            <a:extLst>
              <a:ext uri="{FF2B5EF4-FFF2-40B4-BE49-F238E27FC236}">
                <a16:creationId xmlns:a16="http://schemas.microsoft.com/office/drawing/2014/main" id="{A1E53F5F-0605-4C67-B4D5-EBE60A51109A}"/>
              </a:ext>
            </a:extLst>
          </p:cNvPr>
          <p:cNvGraphicFramePr>
            <a:graphicFrameLocks noGrp="1"/>
          </p:cNvGraphicFramePr>
          <p:nvPr>
            <p:extLst>
              <p:ext uri="{D42A27DB-BD31-4B8C-83A1-F6EECF244321}">
                <p14:modId xmlns:p14="http://schemas.microsoft.com/office/powerpoint/2010/main" val="3962134405"/>
              </p:ext>
            </p:extLst>
          </p:nvPr>
        </p:nvGraphicFramePr>
        <p:xfrm>
          <a:off x="54140" y="527624"/>
          <a:ext cx="9041731" cy="3744238"/>
        </p:xfrm>
        <a:graphic>
          <a:graphicData uri="http://schemas.openxmlformats.org/drawingml/2006/table">
            <a:tbl>
              <a:tblPr firstRow="1" bandRow="1"/>
              <a:tblGrid>
                <a:gridCol w="1350708">
                  <a:extLst>
                    <a:ext uri="{9D8B030D-6E8A-4147-A177-3AD203B41FA5}">
                      <a16:colId xmlns:a16="http://schemas.microsoft.com/office/drawing/2014/main" val="1982311267"/>
                    </a:ext>
                  </a:extLst>
                </a:gridCol>
                <a:gridCol w="2121661">
                  <a:extLst>
                    <a:ext uri="{9D8B030D-6E8A-4147-A177-3AD203B41FA5}">
                      <a16:colId xmlns:a16="http://schemas.microsoft.com/office/drawing/2014/main" val="3407759300"/>
                    </a:ext>
                  </a:extLst>
                </a:gridCol>
                <a:gridCol w="865017">
                  <a:extLst>
                    <a:ext uri="{9D8B030D-6E8A-4147-A177-3AD203B41FA5}">
                      <a16:colId xmlns:a16="http://schemas.microsoft.com/office/drawing/2014/main" val="2960570255"/>
                    </a:ext>
                  </a:extLst>
                </a:gridCol>
                <a:gridCol w="4704345">
                  <a:extLst>
                    <a:ext uri="{9D8B030D-6E8A-4147-A177-3AD203B41FA5}">
                      <a16:colId xmlns:a16="http://schemas.microsoft.com/office/drawing/2014/main" val="2054167450"/>
                    </a:ext>
                  </a:extLst>
                </a:gridCol>
              </a:tblGrid>
              <a:tr h="236498">
                <a:tc>
                  <a:txBody>
                    <a:bodyPr/>
                    <a:lstStyle>
                      <a:lvl1pPr marL="0" algn="l" defTabSz="685800" rtl="0" eaLnBrk="1" latinLnBrk="0" hangingPunct="1">
                        <a:defRPr kumimoji="1" sz="1350" b="1" kern="1200">
                          <a:solidFill>
                            <a:schemeClr val="lt1"/>
                          </a:solidFill>
                          <a:latin typeface="游ゴシック"/>
                        </a:defRPr>
                      </a:lvl1pPr>
                      <a:lvl2pPr marL="342900" algn="l" defTabSz="685800" rtl="0" eaLnBrk="1" latinLnBrk="0" hangingPunct="1">
                        <a:defRPr kumimoji="1" sz="1350" b="1" kern="1200">
                          <a:solidFill>
                            <a:schemeClr val="lt1"/>
                          </a:solidFill>
                          <a:latin typeface="游ゴシック"/>
                        </a:defRPr>
                      </a:lvl2pPr>
                      <a:lvl3pPr marL="685800" algn="l" defTabSz="685800" rtl="0" eaLnBrk="1" latinLnBrk="0" hangingPunct="1">
                        <a:defRPr kumimoji="1" sz="1350" b="1" kern="1200">
                          <a:solidFill>
                            <a:schemeClr val="lt1"/>
                          </a:solidFill>
                          <a:latin typeface="游ゴシック"/>
                        </a:defRPr>
                      </a:lvl3pPr>
                      <a:lvl4pPr marL="1028700" algn="l" defTabSz="685800" rtl="0" eaLnBrk="1" latinLnBrk="0" hangingPunct="1">
                        <a:defRPr kumimoji="1" sz="1350" b="1" kern="1200">
                          <a:solidFill>
                            <a:schemeClr val="lt1"/>
                          </a:solidFill>
                          <a:latin typeface="游ゴシック"/>
                        </a:defRPr>
                      </a:lvl4pPr>
                      <a:lvl5pPr marL="1371600" algn="l" defTabSz="685800" rtl="0" eaLnBrk="1" latinLnBrk="0" hangingPunct="1">
                        <a:defRPr kumimoji="1" sz="1350" b="1" kern="1200">
                          <a:solidFill>
                            <a:schemeClr val="lt1"/>
                          </a:solidFill>
                          <a:latin typeface="游ゴシック"/>
                        </a:defRPr>
                      </a:lvl5pPr>
                      <a:lvl6pPr marL="1714500" algn="l" defTabSz="685800" rtl="0" eaLnBrk="1" latinLnBrk="0" hangingPunct="1">
                        <a:defRPr kumimoji="1" sz="1350" b="1" kern="1200">
                          <a:solidFill>
                            <a:schemeClr val="lt1"/>
                          </a:solidFill>
                          <a:latin typeface="游ゴシック"/>
                        </a:defRPr>
                      </a:lvl6pPr>
                      <a:lvl7pPr marL="2057400" algn="l" defTabSz="685800" rtl="0" eaLnBrk="1" latinLnBrk="0" hangingPunct="1">
                        <a:defRPr kumimoji="1" sz="1350" b="1" kern="1200">
                          <a:solidFill>
                            <a:schemeClr val="lt1"/>
                          </a:solidFill>
                          <a:latin typeface="游ゴシック"/>
                        </a:defRPr>
                      </a:lvl7pPr>
                      <a:lvl8pPr marL="2400300" algn="l" defTabSz="685800" rtl="0" eaLnBrk="1" latinLnBrk="0" hangingPunct="1">
                        <a:defRPr kumimoji="1" sz="1350" b="1" kern="1200">
                          <a:solidFill>
                            <a:schemeClr val="lt1"/>
                          </a:solidFill>
                          <a:latin typeface="游ゴシック"/>
                        </a:defRPr>
                      </a:lvl8pPr>
                      <a:lvl9pPr marL="2743200" algn="l" defTabSz="685800" rtl="0" eaLnBrk="1" latinLnBrk="0" hangingPunct="1">
                        <a:defRPr kumimoji="1" sz="1350" b="1" kern="1200">
                          <a:solidFill>
                            <a:schemeClr val="lt1"/>
                          </a:solidFill>
                          <a:latin typeface="游ゴシック"/>
                        </a:defRPr>
                      </a:lvl9pPr>
                    </a:lstStyle>
                    <a:p>
                      <a:r>
                        <a:rPr kumimoji="1" lang="ja-JP" altLang="en-US" sz="1400" dirty="0">
                          <a:latin typeface="Yu Gothic UI" panose="020B0500000000000000" pitchFamily="34" charset="-128"/>
                          <a:ea typeface="Yu Gothic UI" panose="020B0500000000000000" pitchFamily="34" charset="-128"/>
                        </a:rPr>
                        <a:t>ブランド</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kumimoji="1" sz="1350" b="1" kern="1200">
                          <a:solidFill>
                            <a:schemeClr val="lt1"/>
                          </a:solidFill>
                          <a:latin typeface="游ゴシック"/>
                        </a:defRPr>
                      </a:lvl1pPr>
                      <a:lvl2pPr marL="342900" algn="l" defTabSz="685800" rtl="0" eaLnBrk="1" latinLnBrk="0" hangingPunct="1">
                        <a:defRPr kumimoji="1" sz="1350" b="1" kern="1200">
                          <a:solidFill>
                            <a:schemeClr val="lt1"/>
                          </a:solidFill>
                          <a:latin typeface="游ゴシック"/>
                        </a:defRPr>
                      </a:lvl2pPr>
                      <a:lvl3pPr marL="685800" algn="l" defTabSz="685800" rtl="0" eaLnBrk="1" latinLnBrk="0" hangingPunct="1">
                        <a:defRPr kumimoji="1" sz="1350" b="1" kern="1200">
                          <a:solidFill>
                            <a:schemeClr val="lt1"/>
                          </a:solidFill>
                          <a:latin typeface="游ゴシック"/>
                        </a:defRPr>
                      </a:lvl3pPr>
                      <a:lvl4pPr marL="1028700" algn="l" defTabSz="685800" rtl="0" eaLnBrk="1" latinLnBrk="0" hangingPunct="1">
                        <a:defRPr kumimoji="1" sz="1350" b="1" kern="1200">
                          <a:solidFill>
                            <a:schemeClr val="lt1"/>
                          </a:solidFill>
                          <a:latin typeface="游ゴシック"/>
                        </a:defRPr>
                      </a:lvl4pPr>
                      <a:lvl5pPr marL="1371600" algn="l" defTabSz="685800" rtl="0" eaLnBrk="1" latinLnBrk="0" hangingPunct="1">
                        <a:defRPr kumimoji="1" sz="1350" b="1" kern="1200">
                          <a:solidFill>
                            <a:schemeClr val="lt1"/>
                          </a:solidFill>
                          <a:latin typeface="游ゴシック"/>
                        </a:defRPr>
                      </a:lvl5pPr>
                      <a:lvl6pPr marL="1714500" algn="l" defTabSz="685800" rtl="0" eaLnBrk="1" latinLnBrk="0" hangingPunct="1">
                        <a:defRPr kumimoji="1" sz="1350" b="1" kern="1200">
                          <a:solidFill>
                            <a:schemeClr val="lt1"/>
                          </a:solidFill>
                          <a:latin typeface="游ゴシック"/>
                        </a:defRPr>
                      </a:lvl6pPr>
                      <a:lvl7pPr marL="2057400" algn="l" defTabSz="685800" rtl="0" eaLnBrk="1" latinLnBrk="0" hangingPunct="1">
                        <a:defRPr kumimoji="1" sz="1350" b="1" kern="1200">
                          <a:solidFill>
                            <a:schemeClr val="lt1"/>
                          </a:solidFill>
                          <a:latin typeface="游ゴシック"/>
                        </a:defRPr>
                      </a:lvl7pPr>
                      <a:lvl8pPr marL="2400300" algn="l" defTabSz="685800" rtl="0" eaLnBrk="1" latinLnBrk="0" hangingPunct="1">
                        <a:defRPr kumimoji="1" sz="1350" b="1" kern="1200">
                          <a:solidFill>
                            <a:schemeClr val="lt1"/>
                          </a:solidFill>
                          <a:latin typeface="游ゴシック"/>
                        </a:defRPr>
                      </a:lvl8pPr>
                      <a:lvl9pPr marL="2743200" algn="l" defTabSz="685800" rtl="0" eaLnBrk="1" latinLnBrk="0" hangingPunct="1">
                        <a:defRPr kumimoji="1" sz="1350" b="1" kern="1200">
                          <a:solidFill>
                            <a:schemeClr val="lt1"/>
                          </a:solidFill>
                          <a:latin typeface="游ゴシック"/>
                        </a:defRPr>
                      </a:lvl9pPr>
                    </a:lstStyle>
                    <a:p>
                      <a:r>
                        <a:rPr kumimoji="1" lang="ja-JP" altLang="en-US" sz="1400" dirty="0">
                          <a:latin typeface="Yu Gothic UI" panose="020B0500000000000000" pitchFamily="34" charset="-128"/>
                          <a:ea typeface="Yu Gothic UI" panose="020B0500000000000000" pitchFamily="34" charset="-128"/>
                        </a:rPr>
                        <a:t>アプリ</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2">
                  <a:txBody>
                    <a:bodyPr/>
                    <a:lstStyle>
                      <a:lvl1pPr marL="0" algn="l" defTabSz="685800" rtl="0" eaLnBrk="1" latinLnBrk="0" hangingPunct="1">
                        <a:defRPr kumimoji="1" sz="1350" b="1" kern="1200">
                          <a:solidFill>
                            <a:schemeClr val="lt1"/>
                          </a:solidFill>
                          <a:latin typeface="游ゴシック"/>
                        </a:defRPr>
                      </a:lvl1pPr>
                      <a:lvl2pPr marL="342900" algn="l" defTabSz="685800" rtl="0" eaLnBrk="1" latinLnBrk="0" hangingPunct="1">
                        <a:defRPr kumimoji="1" sz="1350" b="1" kern="1200">
                          <a:solidFill>
                            <a:schemeClr val="lt1"/>
                          </a:solidFill>
                          <a:latin typeface="游ゴシック"/>
                        </a:defRPr>
                      </a:lvl2pPr>
                      <a:lvl3pPr marL="685800" algn="l" defTabSz="685800" rtl="0" eaLnBrk="1" latinLnBrk="0" hangingPunct="1">
                        <a:defRPr kumimoji="1" sz="1350" b="1" kern="1200">
                          <a:solidFill>
                            <a:schemeClr val="lt1"/>
                          </a:solidFill>
                          <a:latin typeface="游ゴシック"/>
                        </a:defRPr>
                      </a:lvl3pPr>
                      <a:lvl4pPr marL="1028700" algn="l" defTabSz="685800" rtl="0" eaLnBrk="1" latinLnBrk="0" hangingPunct="1">
                        <a:defRPr kumimoji="1" sz="1350" b="1" kern="1200">
                          <a:solidFill>
                            <a:schemeClr val="lt1"/>
                          </a:solidFill>
                          <a:latin typeface="游ゴシック"/>
                        </a:defRPr>
                      </a:lvl4pPr>
                      <a:lvl5pPr marL="1371600" algn="l" defTabSz="685800" rtl="0" eaLnBrk="1" latinLnBrk="0" hangingPunct="1">
                        <a:defRPr kumimoji="1" sz="1350" b="1" kern="1200">
                          <a:solidFill>
                            <a:schemeClr val="lt1"/>
                          </a:solidFill>
                          <a:latin typeface="游ゴシック"/>
                        </a:defRPr>
                      </a:lvl5pPr>
                      <a:lvl6pPr marL="1714500" algn="l" defTabSz="685800" rtl="0" eaLnBrk="1" latinLnBrk="0" hangingPunct="1">
                        <a:defRPr kumimoji="1" sz="1350" b="1" kern="1200">
                          <a:solidFill>
                            <a:schemeClr val="lt1"/>
                          </a:solidFill>
                          <a:latin typeface="游ゴシック"/>
                        </a:defRPr>
                      </a:lvl6pPr>
                      <a:lvl7pPr marL="2057400" algn="l" defTabSz="685800" rtl="0" eaLnBrk="1" latinLnBrk="0" hangingPunct="1">
                        <a:defRPr kumimoji="1" sz="1350" b="1" kern="1200">
                          <a:solidFill>
                            <a:schemeClr val="lt1"/>
                          </a:solidFill>
                          <a:latin typeface="游ゴシック"/>
                        </a:defRPr>
                      </a:lvl7pPr>
                      <a:lvl8pPr marL="2400300" algn="l" defTabSz="685800" rtl="0" eaLnBrk="1" latinLnBrk="0" hangingPunct="1">
                        <a:defRPr kumimoji="1" sz="1350" b="1" kern="1200">
                          <a:solidFill>
                            <a:schemeClr val="lt1"/>
                          </a:solidFill>
                          <a:latin typeface="游ゴシック"/>
                        </a:defRPr>
                      </a:lvl8pPr>
                      <a:lvl9pPr marL="2743200" algn="l" defTabSz="685800" rtl="0" eaLnBrk="1" latinLnBrk="0" hangingPunct="1">
                        <a:defRPr kumimoji="1" sz="1350" b="1" kern="1200">
                          <a:solidFill>
                            <a:schemeClr val="lt1"/>
                          </a:solidFill>
                          <a:latin typeface="游ゴシック"/>
                        </a:defRPr>
                      </a:lvl9pPr>
                    </a:lstStyle>
                    <a:p>
                      <a:r>
                        <a:rPr kumimoji="1" lang="ja-JP" altLang="en-US" sz="1400" dirty="0">
                          <a:latin typeface="Yu Gothic UI" panose="020B0500000000000000" pitchFamily="34" charset="-128"/>
                          <a:ea typeface="Yu Gothic UI" panose="020B0500000000000000" pitchFamily="34" charset="-128"/>
                        </a:rPr>
                        <a:t>カメラ</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kumimoji="1" lang="ja-JP" altLang="en-US"/>
                    </a:p>
                  </a:txBody>
                  <a:tcPr/>
                </a:tc>
                <a:extLst>
                  <a:ext uri="{0D108BD9-81ED-4DB2-BD59-A6C34878D82A}">
                    <a16:rowId xmlns:a16="http://schemas.microsoft.com/office/drawing/2014/main" val="4052798655"/>
                  </a:ext>
                </a:extLst>
              </a:tr>
              <a:tr h="370840">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200" dirty="0" err="1">
                          <a:latin typeface="Yu Gothic UI" panose="020B0500000000000000" pitchFamily="34" charset="-128"/>
                          <a:ea typeface="Yu Gothic UI" panose="020B0500000000000000" pitchFamily="34" charset="-128"/>
                        </a:rPr>
                        <a:t>i</a:t>
                      </a:r>
                      <a:r>
                        <a:rPr kumimoji="1" lang="en-US" altLang="ja-JP" sz="1200" dirty="0">
                          <a:latin typeface="Yu Gothic UI" panose="020B0500000000000000" pitchFamily="34" charset="-128"/>
                          <a:ea typeface="Yu Gothic UI" panose="020B0500000000000000" pitchFamily="34" charset="-128"/>
                        </a:rPr>
                        <a:t>-PRO</a:t>
                      </a:r>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200" dirty="0">
                          <a:latin typeface="Yu Gothic UI" panose="020B0500000000000000" pitchFamily="34" charset="-128"/>
                          <a:ea typeface="Yu Gothic UI" panose="020B0500000000000000" pitchFamily="34" charset="-128"/>
                        </a:rPr>
                        <a:t>WV-XAE200WUX</a:t>
                      </a:r>
                      <a:br>
                        <a:rPr kumimoji="1" lang="en-US" altLang="ja-JP" sz="1200" dirty="0">
                          <a:latin typeface="Yu Gothic UI" panose="020B0500000000000000" pitchFamily="34" charset="-128"/>
                          <a:ea typeface="Yu Gothic UI" panose="020B0500000000000000" pitchFamily="34" charset="-128"/>
                        </a:rPr>
                      </a:br>
                      <a:r>
                        <a:rPr kumimoji="1" lang="en-US" altLang="ja-JP" sz="1200" dirty="0">
                          <a:latin typeface="Yu Gothic UI" panose="020B0500000000000000" pitchFamily="34" charset="-128"/>
                          <a:ea typeface="Yu Gothic UI" panose="020B0500000000000000" pitchFamily="34" charset="-128"/>
                        </a:rPr>
                        <a:t>(v3.10)</a:t>
                      </a:r>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ja-JP" altLang="en-US" sz="1200" dirty="0">
                          <a:latin typeface="Yu Gothic UI" panose="020B0500000000000000" pitchFamily="34" charset="-128"/>
                          <a:ea typeface="Yu Gothic UI" panose="020B0500000000000000" pitchFamily="34" charset="-128"/>
                        </a:rPr>
                        <a:t>ドーム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200" dirty="0">
                          <a:latin typeface="Yu Gothic UI" panose="020B0500000000000000" pitchFamily="34" charset="-128"/>
                          <a:ea typeface="Yu Gothic UI" panose="020B0500000000000000" pitchFamily="34" charset="-128"/>
                        </a:rPr>
                        <a:t>S2135UX</a:t>
                      </a:r>
                      <a:br>
                        <a:rPr kumimoji="1" lang="en-US" altLang="ja-JP" sz="1200" dirty="0">
                          <a:latin typeface="Yu Gothic UI" panose="020B0500000000000000" pitchFamily="34" charset="-128"/>
                          <a:ea typeface="Yu Gothic UI" panose="020B0500000000000000" pitchFamily="34" charset="-128"/>
                        </a:rPr>
                      </a:br>
                      <a:r>
                        <a:rPr kumimoji="1" lang="en-US" altLang="ja-JP" sz="1200" dirty="0">
                          <a:latin typeface="Yu Gothic UI" panose="020B0500000000000000" pitchFamily="34" charset="-128"/>
                          <a:ea typeface="Yu Gothic UI" panose="020B0500000000000000" pitchFamily="34" charset="-128"/>
                        </a:rPr>
                        <a:t>S22500-V3L,S25500-V3LN,S25700-V2LN</a:t>
                      </a:r>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69855282"/>
                  </a:ext>
                </a:extLst>
              </a:tr>
              <a:tr h="370840">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200" dirty="0">
                          <a:latin typeface="Yu Gothic UI" panose="020B0500000000000000" pitchFamily="34" charset="-128"/>
                          <a:ea typeface="Yu Gothic UI" panose="020B0500000000000000" pitchFamily="34" charset="-128"/>
                        </a:rPr>
                        <a:t>BOX</a:t>
                      </a:r>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200" dirty="0">
                          <a:latin typeface="Yu Gothic UI" panose="020B0500000000000000" pitchFamily="34" charset="-128"/>
                          <a:ea typeface="Yu Gothic UI" panose="020B0500000000000000" pitchFamily="34" charset="-128"/>
                        </a:rPr>
                        <a:t>S1135VUX,S1536LBUX,S1536LUX</a:t>
                      </a:r>
                      <a:br>
                        <a:rPr kumimoji="1" lang="en-US" altLang="ja-JP" sz="1200" dirty="0">
                          <a:latin typeface="Yu Gothic UI" panose="020B0500000000000000" pitchFamily="34" charset="-128"/>
                          <a:ea typeface="Yu Gothic UI" panose="020B0500000000000000" pitchFamily="34" charset="-128"/>
                        </a:rPr>
                      </a:br>
                      <a:r>
                        <a:rPr kumimoji="1" lang="en-US" altLang="ja-JP" sz="1200" dirty="0">
                          <a:latin typeface="Yu Gothic UI" panose="020B0500000000000000" pitchFamily="34" charset="-128"/>
                          <a:ea typeface="Yu Gothic UI" panose="020B0500000000000000" pitchFamily="34" charset="-128"/>
                        </a:rPr>
                        <a:t>S15500-V3LN,S15700-V2LN,S15700-V2LK</a:t>
                      </a:r>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998850843"/>
                  </a:ext>
                </a:extLst>
              </a:tr>
              <a:tr h="319048">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200" dirty="0">
                          <a:latin typeface="Yu Gothic UI" panose="020B0500000000000000" pitchFamily="34" charset="-128"/>
                          <a:ea typeface="Yu Gothic UI" panose="020B0500000000000000" pitchFamily="34" charset="-128"/>
                        </a:rPr>
                        <a:t>Mini</a:t>
                      </a:r>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200" dirty="0">
                          <a:latin typeface="Yu Gothic UI" panose="020B0500000000000000" pitchFamily="34" charset="-128"/>
                          <a:ea typeface="Yu Gothic UI" panose="020B0500000000000000" pitchFamily="34" charset="-128"/>
                        </a:rPr>
                        <a:t>S7130UX,S7130WUX</a:t>
                      </a:r>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217251583"/>
                  </a:ext>
                </a:extLst>
              </a:tr>
              <a:tr h="370840">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200" dirty="0">
                          <a:solidFill>
                            <a:srgbClr val="FF0000"/>
                          </a:solidFill>
                          <a:latin typeface="Yu Gothic UI" panose="020B0500000000000000" pitchFamily="34" charset="-128"/>
                          <a:ea typeface="Yu Gothic UI" panose="020B0500000000000000" pitchFamily="34" charset="-128"/>
                        </a:rPr>
                        <a:t>PTZ</a:t>
                      </a:r>
                      <a:r>
                        <a:rPr kumimoji="1" lang="en-US" altLang="ja-JP" sz="800" dirty="0">
                          <a:solidFill>
                            <a:srgbClr val="FF0000"/>
                          </a:solidFill>
                          <a:latin typeface="Yu Gothic UI" panose="020B0500000000000000" pitchFamily="34" charset="-128"/>
                          <a:ea typeface="Yu Gothic UI" panose="020B0500000000000000" pitchFamily="34" charset="-128"/>
                        </a:rPr>
                        <a:t>※1</a:t>
                      </a:r>
                      <a:endParaRPr kumimoji="1" lang="ja-JP" altLang="en-US" sz="1200" dirty="0">
                        <a:solidFill>
                          <a:srgbClr val="FF0000"/>
                        </a:solidFill>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200" dirty="0">
                          <a:latin typeface="Yu Gothic UI" panose="020B0500000000000000" pitchFamily="34" charset="-128"/>
                          <a:ea typeface="Yu Gothic UI" panose="020B0500000000000000" pitchFamily="34" charset="-128"/>
                        </a:rPr>
                        <a:t>S61301-Z2,S65340-Z4N,S65340-Z4K</a:t>
                      </a:r>
                    </a:p>
                    <a:p>
                      <a:r>
                        <a:rPr kumimoji="1" lang="en-US" altLang="ja-JP" sz="1200" dirty="0">
                          <a:latin typeface="Yu Gothic UI" panose="020B0500000000000000" pitchFamily="34" charset="-128"/>
                          <a:ea typeface="Yu Gothic UI" panose="020B0500000000000000" pitchFamily="34" charset="-128"/>
                        </a:rPr>
                        <a:t>S65340-Z2N,S65340-Z2K,S61302-Z4</a:t>
                      </a:r>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230978552"/>
                  </a:ext>
                </a:extLst>
              </a:tr>
              <a:tr h="285750">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ja-JP" altLang="en-US" sz="1200" dirty="0">
                          <a:solidFill>
                            <a:srgbClr val="FF0000"/>
                          </a:solidFill>
                          <a:latin typeface="Yu Gothic UI" panose="020B0500000000000000" pitchFamily="34" charset="-128"/>
                          <a:ea typeface="Yu Gothic UI" panose="020B0500000000000000" pitchFamily="34" charset="-128"/>
                        </a:rPr>
                        <a:t>マルチ</a:t>
                      </a:r>
                      <a:r>
                        <a:rPr kumimoji="1" lang="en-US" altLang="ja-JP" sz="800" dirty="0">
                          <a:solidFill>
                            <a:srgbClr val="FF0000"/>
                          </a:solidFill>
                          <a:latin typeface="Yu Gothic UI" panose="020B0500000000000000" pitchFamily="34" charset="-128"/>
                          <a:ea typeface="Yu Gothic UI" panose="020B0500000000000000" pitchFamily="34" charset="-128"/>
                        </a:rPr>
                        <a:t>※2</a:t>
                      </a:r>
                      <a:endParaRPr kumimoji="1" lang="ja-JP" altLang="en-US" sz="1200" dirty="0">
                        <a:solidFill>
                          <a:srgbClr val="FF0000"/>
                        </a:solidFill>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200" dirty="0">
                          <a:latin typeface="Yu Gothic UI" panose="020B0500000000000000" pitchFamily="34" charset="-128"/>
                          <a:ea typeface="Yu Gothic UI" panose="020B0500000000000000" pitchFamily="34" charset="-128"/>
                        </a:rPr>
                        <a:t>S8574LUX,S8573LUX,S8544LUX,S8543LUX</a:t>
                      </a:r>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22192884"/>
                  </a:ext>
                </a:extLst>
              </a:tr>
              <a:tr h="590550">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200" dirty="0">
                          <a:latin typeface="Yu Gothic UI" panose="020B0500000000000000" pitchFamily="34" charset="-128"/>
                          <a:ea typeface="Yu Gothic UI" panose="020B0500000000000000" pitchFamily="34" charset="-128"/>
                        </a:rPr>
                        <a:t>Panasonic</a:t>
                      </a:r>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Yu Gothic UI" panose="020B0500000000000000" pitchFamily="34" charset="-128"/>
                          <a:ea typeface="Yu Gothic UI" panose="020B0500000000000000" pitchFamily="34" charset="-128"/>
                        </a:rPr>
                        <a:t>WV-XAE200W</a:t>
                      </a:r>
                      <a:br>
                        <a:rPr kumimoji="1" lang="en-US" altLang="ja-JP" sz="1200" dirty="0">
                          <a:latin typeface="Yu Gothic UI" panose="020B0500000000000000" pitchFamily="34" charset="-128"/>
                          <a:ea typeface="Yu Gothic UI" panose="020B0500000000000000" pitchFamily="34" charset="-128"/>
                        </a:rPr>
                      </a:br>
                      <a:r>
                        <a:rPr kumimoji="1" lang="en-US" altLang="ja-JP" sz="1200" dirty="0">
                          <a:latin typeface="Yu Gothic UI" panose="020B0500000000000000" pitchFamily="34" charset="-128"/>
                          <a:ea typeface="Yu Gothic UI" panose="020B0500000000000000" pitchFamily="34" charset="-128"/>
                        </a:rPr>
                        <a:t>(v3.10)</a:t>
                      </a:r>
                      <a:endParaRPr kumimoji="1" lang="ja-JP" altLang="en-US" sz="1200" dirty="0">
                        <a:latin typeface="Yu Gothic UI" panose="020B0500000000000000" pitchFamily="34" charset="-128"/>
                        <a:ea typeface="Yu Gothic UI" panose="020B0500000000000000" pitchFamily="34" charset="-128"/>
                      </a:endParaRPr>
                    </a:p>
                    <a:p>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ja-JP" altLang="en-US" sz="1200" dirty="0">
                          <a:latin typeface="Yu Gothic UI" panose="020B0500000000000000" pitchFamily="34" charset="-128"/>
                          <a:ea typeface="Yu Gothic UI" panose="020B0500000000000000" pitchFamily="34" charset="-128"/>
                        </a:rPr>
                        <a:t>ドーム</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Yu Gothic UI" panose="020B0500000000000000" pitchFamily="34" charset="-128"/>
                          <a:ea typeface="Yu Gothic UI" panose="020B0500000000000000" pitchFamily="34" charset="-128"/>
                        </a:rPr>
                        <a:t>S2115,S2116LD,S2116L,S2135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Yu Gothic UI" panose="020B0500000000000000" pitchFamily="34" charset="-128"/>
                          <a:ea typeface="Yu Gothic UI" panose="020B0500000000000000" pitchFamily="34" charset="-128"/>
                        </a:rPr>
                        <a:t>S2136LJ,S2536LTNJ,S2536LNJ</a:t>
                      </a:r>
                      <a:br>
                        <a:rPr kumimoji="1" lang="en-US" altLang="ja-JP" sz="1200" dirty="0">
                          <a:latin typeface="Yu Gothic UI" panose="020B0500000000000000" pitchFamily="34" charset="-128"/>
                          <a:ea typeface="Yu Gothic UI" panose="020B0500000000000000" pitchFamily="34" charset="-128"/>
                        </a:rPr>
                      </a:br>
                      <a:r>
                        <a:rPr kumimoji="1" lang="en-US" altLang="ja-JP" sz="1200" dirty="0">
                          <a:latin typeface="Yu Gothic UI" panose="020B0500000000000000" pitchFamily="34" charset="-128"/>
                          <a:ea typeface="Yu Gothic UI" panose="020B0500000000000000" pitchFamily="34" charset="-128"/>
                        </a:rPr>
                        <a:t>X2232LJ,X2533LNJ,X2571LNJ</a:t>
                      </a:r>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9816717"/>
                  </a:ext>
                </a:extLst>
              </a:tr>
              <a:tr h="370840">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200" dirty="0">
                          <a:latin typeface="Yu Gothic UI" panose="020B0500000000000000" pitchFamily="34" charset="-128"/>
                          <a:ea typeface="Yu Gothic UI" panose="020B0500000000000000" pitchFamily="34" charset="-128"/>
                        </a:rPr>
                        <a:t>BOX</a:t>
                      </a:r>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200" dirty="0">
                          <a:latin typeface="Yu Gothic UI" panose="020B0500000000000000" pitchFamily="34" charset="-128"/>
                          <a:ea typeface="Yu Gothic UI" panose="020B0500000000000000" pitchFamily="34" charset="-128"/>
                        </a:rPr>
                        <a:t>S1115V,S1116D,S1116,S1135V</a:t>
                      </a:r>
                    </a:p>
                    <a:p>
                      <a:r>
                        <a:rPr kumimoji="1" lang="en-US" altLang="ja-JP" sz="1200" dirty="0">
                          <a:latin typeface="Yu Gothic UI" panose="020B0500000000000000" pitchFamily="34" charset="-128"/>
                          <a:ea typeface="Yu Gothic UI" panose="020B0500000000000000" pitchFamily="34" charset="-128"/>
                        </a:rPr>
                        <a:t>S1136J,S1515L,S1516LDN,S1516LN</a:t>
                      </a:r>
                    </a:p>
                    <a:p>
                      <a:r>
                        <a:rPr kumimoji="1" lang="en-US" altLang="ja-JP" sz="1200" dirty="0">
                          <a:latin typeface="Yu Gothic UI" panose="020B0500000000000000" pitchFamily="34" charset="-128"/>
                          <a:ea typeface="Yu Gothic UI" panose="020B0500000000000000" pitchFamily="34" charset="-128"/>
                        </a:rPr>
                        <a:t>S1536LTNJ,S1536LNSJ,S1536LNJ</a:t>
                      </a:r>
                    </a:p>
                    <a:p>
                      <a:r>
                        <a:rPr kumimoji="1" lang="en-US" altLang="ja-JP" sz="1200" dirty="0">
                          <a:latin typeface="Yu Gothic UI" panose="020B0500000000000000" pitchFamily="34" charset="-128"/>
                          <a:ea typeface="Yu Gothic UI" panose="020B0500000000000000" pitchFamily="34" charset="-128"/>
                        </a:rPr>
                        <a:t>X1534LNJ,X1571LNJ</a:t>
                      </a:r>
                      <a:endParaRPr kumimoji="1" lang="ja-JP" altLang="en-US" sz="1200" dirty="0">
                        <a:latin typeface="Yu Gothic UI" panose="020B0500000000000000" pitchFamily="34" charset="-128"/>
                        <a:ea typeface="Yu Gothic UI" panose="020B0500000000000000" pitchFamily="34"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678331635"/>
                  </a:ext>
                </a:extLst>
              </a:tr>
            </a:tbl>
          </a:graphicData>
        </a:graphic>
      </p:graphicFrame>
      <p:sp>
        <p:nvSpPr>
          <p:cNvPr id="9" name="正方形/長方形 8">
            <a:extLst>
              <a:ext uri="{FF2B5EF4-FFF2-40B4-BE49-F238E27FC236}">
                <a16:creationId xmlns:a16="http://schemas.microsoft.com/office/drawing/2014/main" id="{932C94DA-5253-5C54-EAF3-7D49422729F3}"/>
              </a:ext>
            </a:extLst>
          </p:cNvPr>
          <p:cNvSpPr/>
          <p:nvPr/>
        </p:nvSpPr>
        <p:spPr>
          <a:xfrm>
            <a:off x="582378" y="4554549"/>
            <a:ext cx="7979245" cy="307777"/>
          </a:xfrm>
          <a:prstGeom prst="rect">
            <a:avLst/>
          </a:prstGeom>
        </p:spPr>
        <p:txBody>
          <a:bodyPr wrap="square">
            <a:spAutoFit/>
          </a:bodyPr>
          <a:lstStyle/>
          <a:p>
            <a:pPr defTabSz="457200" fontAlgn="base">
              <a:spcBef>
                <a:spcPct val="0"/>
              </a:spcBef>
              <a:spcAft>
                <a:spcPct val="0"/>
              </a:spcAft>
            </a:pPr>
            <a:r>
              <a:rPr lang="en-US" altLang="ja-JP" sz="1400" b="1" dirty="0">
                <a:solidFill>
                  <a:srgbClr val="0000FF"/>
                </a:solidFill>
                <a:latin typeface="Yu Gothic UI" panose="020B0500000000000000" pitchFamily="34" charset="-128"/>
                <a:ea typeface="Yu Gothic UI" panose="020B0500000000000000" pitchFamily="34" charset="-128"/>
                <a:hlinkClick r:id="rId2">
                  <a:extLst>
                    <a:ext uri="{A12FA001-AC4F-418D-AE19-62706E023703}">
                      <ahyp:hlinkClr xmlns:ahyp="http://schemas.microsoft.com/office/drawing/2018/hyperlinkcolor" val="tx"/>
                    </a:ext>
                  </a:extLst>
                </a:hlinkClick>
              </a:rPr>
              <a:t>https://www.psn-web.net/ssbu-t/Japanese/ipro/download/technic/extsoft_model.pdf</a:t>
            </a:r>
            <a:endParaRPr lang="en-US" altLang="ja-JP" sz="1400" b="1" dirty="0">
              <a:solidFill>
                <a:srgbClr val="0000FF"/>
              </a:solidFill>
              <a:latin typeface="Yu Gothic UI" panose="020B0500000000000000" pitchFamily="34" charset="-128"/>
              <a:ea typeface="Yu Gothic UI" panose="020B0500000000000000" pitchFamily="34" charset="-128"/>
            </a:endParaRPr>
          </a:p>
        </p:txBody>
      </p:sp>
      <p:sp>
        <p:nvSpPr>
          <p:cNvPr id="10" name="テキスト ボックス 9">
            <a:extLst>
              <a:ext uri="{FF2B5EF4-FFF2-40B4-BE49-F238E27FC236}">
                <a16:creationId xmlns:a16="http://schemas.microsoft.com/office/drawing/2014/main" id="{9C192113-61FD-C1CC-309B-A3C6922AB2FF}"/>
              </a:ext>
            </a:extLst>
          </p:cNvPr>
          <p:cNvSpPr txBox="1"/>
          <p:nvPr/>
        </p:nvSpPr>
        <p:spPr>
          <a:xfrm>
            <a:off x="582377" y="4286558"/>
            <a:ext cx="4944663" cy="307777"/>
          </a:xfrm>
          <a:prstGeom prst="rect">
            <a:avLst/>
          </a:prstGeom>
          <a:noFill/>
        </p:spPr>
        <p:txBody>
          <a:bodyPr wrap="square" rtlCol="0">
            <a:spAutoFit/>
          </a:bodyPr>
          <a:lstStyle/>
          <a:p>
            <a:pPr defTabSz="457200" fontAlgn="base">
              <a:spcBef>
                <a:spcPct val="0"/>
              </a:spcBef>
              <a:spcAft>
                <a:spcPct val="0"/>
              </a:spcAft>
            </a:pPr>
            <a:r>
              <a:rPr lang="ja-JP" altLang="en-US" sz="1400" b="1" dirty="0">
                <a:solidFill>
                  <a:schemeClr val="accent1">
                    <a:lumMod val="75000"/>
                  </a:schemeClr>
                </a:solidFill>
                <a:latin typeface="Yu Gothic UI" panose="020B0500000000000000" pitchFamily="34" charset="-128"/>
                <a:ea typeface="Yu Gothic UI" panose="020B0500000000000000" pitchFamily="34" charset="-128"/>
                <a:hlinkClick r:id="rId3">
                  <a:extLst>
                    <a:ext uri="{A12FA001-AC4F-418D-AE19-62706E023703}">
                      <ahyp:hlinkClr xmlns:ahyp="http://schemas.microsoft.com/office/drawing/2018/hyperlinkcolor" val="tx"/>
                    </a:ext>
                  </a:extLst>
                </a:hlinkClick>
              </a:rPr>
              <a:t>ソフトウェアの種類と機能の詳細および対応機種一覧</a:t>
            </a:r>
            <a:r>
              <a:rPr lang="en-US" altLang="ja-JP" sz="1400" b="1" dirty="0">
                <a:solidFill>
                  <a:schemeClr val="accent1">
                    <a:lumMod val="75000"/>
                  </a:schemeClr>
                </a:solidFill>
                <a:latin typeface="Yu Gothic UI" panose="020B0500000000000000" pitchFamily="34" charset="-128"/>
                <a:ea typeface="Yu Gothic UI" panose="020B0500000000000000" pitchFamily="34" charset="-128"/>
                <a:hlinkClick r:id="rId3">
                  <a:extLst>
                    <a:ext uri="{A12FA001-AC4F-418D-AE19-62706E023703}">
                      <ahyp:hlinkClr xmlns:ahyp="http://schemas.microsoft.com/office/drawing/2018/hyperlinkcolor" val="tx"/>
                    </a:ext>
                  </a:extLst>
                </a:hlinkClick>
              </a:rPr>
              <a:t>【C0103】</a:t>
            </a:r>
            <a:endParaRPr lang="ja-JP" altLang="en-US" sz="1400" dirty="0">
              <a:solidFill>
                <a:prstClr val="black"/>
              </a:solidFill>
              <a:latin typeface="Yu Gothic UI" panose="020B0500000000000000" pitchFamily="34" charset="-128"/>
              <a:ea typeface="Yu Gothic UI" panose="020B0500000000000000" pitchFamily="34" charset="-128"/>
            </a:endParaRPr>
          </a:p>
        </p:txBody>
      </p:sp>
      <p:sp>
        <p:nvSpPr>
          <p:cNvPr id="11" name="テキスト ボックス 10">
            <a:extLst>
              <a:ext uri="{FF2B5EF4-FFF2-40B4-BE49-F238E27FC236}">
                <a16:creationId xmlns:a16="http://schemas.microsoft.com/office/drawing/2014/main" id="{11EACF3B-3858-4D95-AF6A-66233EC2C2C8}"/>
              </a:ext>
            </a:extLst>
          </p:cNvPr>
          <p:cNvSpPr txBox="1"/>
          <p:nvPr/>
        </p:nvSpPr>
        <p:spPr>
          <a:xfrm>
            <a:off x="6975264" y="4228540"/>
            <a:ext cx="2112421" cy="369332"/>
          </a:xfrm>
          <a:prstGeom prst="rect">
            <a:avLst/>
          </a:prstGeom>
          <a:noFill/>
        </p:spPr>
        <p:txBody>
          <a:bodyPr wrap="square" rtlCol="0">
            <a:spAutoFit/>
          </a:bodyPr>
          <a:lstStyle/>
          <a:p>
            <a:pPr defTabSz="457200" fontAlgn="base">
              <a:spcBef>
                <a:spcPct val="0"/>
              </a:spcBef>
              <a:spcAft>
                <a:spcPct val="0"/>
              </a:spcAft>
            </a:pPr>
            <a:r>
              <a:rPr lang="en-US" altLang="ja-JP" sz="900" u="sng" dirty="0">
                <a:solidFill>
                  <a:srgbClr val="FF0000"/>
                </a:solidFill>
                <a:latin typeface="Yu Gothic UI" panose="020B0500000000000000" pitchFamily="34" charset="-128"/>
                <a:ea typeface="Yu Gothic UI" panose="020B0500000000000000" pitchFamily="34" charset="-128"/>
              </a:rPr>
              <a:t>※1</a:t>
            </a:r>
            <a:r>
              <a:rPr lang="ja-JP" altLang="en-US" sz="900" u="sng" dirty="0">
                <a:solidFill>
                  <a:srgbClr val="FF0000"/>
                </a:solidFill>
                <a:latin typeface="Yu Gothic UI" panose="020B0500000000000000" pitchFamily="34" charset="-128"/>
                <a:ea typeface="Yu Gothic UI" panose="020B0500000000000000" pitchFamily="34" charset="-128"/>
              </a:rPr>
              <a:t>プリセットポジションで運用</a:t>
            </a:r>
            <a:br>
              <a:rPr lang="en-US" altLang="ja-JP" sz="900" u="sng" dirty="0">
                <a:solidFill>
                  <a:srgbClr val="FF0000"/>
                </a:solidFill>
                <a:latin typeface="Yu Gothic UI" panose="020B0500000000000000" pitchFamily="34" charset="-128"/>
                <a:ea typeface="Yu Gothic UI" panose="020B0500000000000000" pitchFamily="34" charset="-128"/>
              </a:rPr>
            </a:br>
            <a:r>
              <a:rPr lang="en-US" altLang="ja-JP" sz="900" u="sng" dirty="0">
                <a:solidFill>
                  <a:srgbClr val="FF0000"/>
                </a:solidFill>
                <a:latin typeface="Yu Gothic UI" panose="020B0500000000000000" pitchFamily="34" charset="-128"/>
                <a:ea typeface="Yu Gothic UI" panose="020B0500000000000000" pitchFamily="34" charset="-128"/>
              </a:rPr>
              <a:t>※2 </a:t>
            </a:r>
            <a:r>
              <a:rPr lang="ja-JP" altLang="en-US" sz="900" u="sng" dirty="0">
                <a:solidFill>
                  <a:srgbClr val="FF0000"/>
                </a:solidFill>
                <a:latin typeface="Yu Gothic UI" panose="020B0500000000000000" pitchFamily="34" charset="-128"/>
                <a:ea typeface="Yu Gothic UI" panose="020B0500000000000000" pitchFamily="34" charset="-128"/>
              </a:rPr>
              <a:t>使用するストリーム分アプリが必要</a:t>
            </a:r>
            <a:endParaRPr lang="ja-JP" altLang="en-US" sz="1200" u="sng" dirty="0">
              <a:solidFill>
                <a:srgbClr val="FF0000"/>
              </a:solidFill>
              <a:latin typeface="Yu Gothic UI" panose="020B0500000000000000" pitchFamily="34" charset="-128"/>
              <a:ea typeface="Yu Gothic UI" panose="020B0500000000000000" pitchFamily="34" charset="-128"/>
            </a:endParaRPr>
          </a:p>
        </p:txBody>
      </p:sp>
      <p:sp>
        <p:nvSpPr>
          <p:cNvPr id="12" name="正方形/長方形 11">
            <a:extLst>
              <a:ext uri="{FF2B5EF4-FFF2-40B4-BE49-F238E27FC236}">
                <a16:creationId xmlns:a16="http://schemas.microsoft.com/office/drawing/2014/main" id="{CDA62B60-3A33-0F16-9253-125A09B2481B}"/>
              </a:ext>
            </a:extLst>
          </p:cNvPr>
          <p:cNvSpPr/>
          <p:nvPr/>
        </p:nvSpPr>
        <p:spPr>
          <a:xfrm>
            <a:off x="54140" y="4295025"/>
            <a:ext cx="504000" cy="216000"/>
          </a:xfrm>
          <a:prstGeom prst="rect">
            <a:avLst/>
          </a:prstGeom>
          <a:noFill/>
          <a:ln w="19050" cap="flat" cmpd="sng" algn="ctr">
            <a:solidFill>
              <a:srgbClr val="0070C0"/>
            </a:solid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ja-JP" sz="900" b="0" i="0" u="none" strike="noStrike" kern="0" cap="none" spc="0" normalizeH="0" baseline="0" noProof="0" dirty="0" err="1">
                <a:ln>
                  <a:noFill/>
                </a:ln>
                <a:solidFill>
                  <a:srgbClr val="0070C0"/>
                </a:solidFill>
                <a:effectLst/>
                <a:uLnTx/>
                <a:uFillTx/>
                <a:latin typeface="Yu Gothic UI" panose="020B0500000000000000" pitchFamily="34" charset="-128"/>
                <a:ea typeface="Yu Gothic UI" panose="020B0500000000000000" pitchFamily="34" charset="-128"/>
              </a:rPr>
              <a:t>i</a:t>
            </a:r>
            <a:r>
              <a:rPr kumimoji="0" lang="en-US" altLang="ja-JP" sz="900" b="0"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rPr>
              <a:t>-PRO</a:t>
            </a:r>
            <a:endParaRPr kumimoji="0" lang="ja-JP" altLang="en-US" sz="900" b="0"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endParaRPr>
          </a:p>
        </p:txBody>
      </p:sp>
      <p:sp>
        <p:nvSpPr>
          <p:cNvPr id="13" name="正方形/長方形 12">
            <a:extLst>
              <a:ext uri="{FF2B5EF4-FFF2-40B4-BE49-F238E27FC236}">
                <a16:creationId xmlns:a16="http://schemas.microsoft.com/office/drawing/2014/main" id="{911A76CC-525F-8E69-5380-B09D4736EF7D}"/>
              </a:ext>
            </a:extLst>
          </p:cNvPr>
          <p:cNvSpPr/>
          <p:nvPr/>
        </p:nvSpPr>
        <p:spPr>
          <a:xfrm>
            <a:off x="56315" y="4574179"/>
            <a:ext cx="504000" cy="216000"/>
          </a:xfrm>
          <a:prstGeom prst="rect">
            <a:avLst/>
          </a:prstGeom>
          <a:noFill/>
          <a:ln w="19050" cap="flat" cmpd="sng" algn="ctr">
            <a:solidFill>
              <a:srgbClr val="0070C0"/>
            </a:solid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ja-JP" sz="900" b="0"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rPr>
              <a:t>Pana</a:t>
            </a:r>
            <a:endParaRPr kumimoji="0" lang="ja-JP" altLang="en-US" sz="900" b="0" i="0" u="none" strike="noStrike" kern="0" cap="none" spc="0" normalizeH="0" baseline="0" noProof="0" dirty="0">
              <a:ln>
                <a:noFill/>
              </a:ln>
              <a:solidFill>
                <a:srgbClr val="0070C0"/>
              </a:solidFill>
              <a:effectLst/>
              <a:uLnTx/>
              <a:uFillTx/>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100639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400" dirty="0"/>
              <a:t>画像解析技術を用いた製品の制約事項</a:t>
            </a:r>
            <a:endParaRPr kumimoji="1" lang="ja-JP" altLang="en-US" sz="2400" dirty="0"/>
          </a:p>
        </p:txBody>
      </p:sp>
      <p:sp>
        <p:nvSpPr>
          <p:cNvPr id="4" name="テキスト ボックス 3">
            <a:extLst>
              <a:ext uri="{FF2B5EF4-FFF2-40B4-BE49-F238E27FC236}">
                <a16:creationId xmlns:a16="http://schemas.microsoft.com/office/drawing/2014/main" id="{E1B9F7B4-4C61-E797-3FE2-19AFE085AAC2}"/>
              </a:ext>
            </a:extLst>
          </p:cNvPr>
          <p:cNvSpPr txBox="1"/>
          <p:nvPr/>
        </p:nvSpPr>
        <p:spPr>
          <a:xfrm>
            <a:off x="356823" y="507977"/>
            <a:ext cx="8397930" cy="4401205"/>
          </a:xfrm>
          <a:prstGeom prst="rect">
            <a:avLst/>
          </a:prstGeom>
          <a:noFill/>
        </p:spPr>
        <p:txBody>
          <a:bodyPr wrap="square" rtlCol="0">
            <a:spAutoFit/>
          </a:bodyPr>
          <a:lstStyle/>
          <a:p>
            <a:pPr defTabSz="914400" fontAlgn="base">
              <a:spcBef>
                <a:spcPct val="0"/>
              </a:spcBef>
              <a:spcAft>
                <a:spcPct val="0"/>
              </a:spcAft>
              <a:defRPr/>
            </a:pPr>
            <a:r>
              <a:rPr lang="ja-JP" altLang="en-US" sz="1800" dirty="0">
                <a:solidFill>
                  <a:srgbClr val="0A54A0"/>
                </a:solidFill>
                <a:latin typeface="Meiryo UI" panose="020B0604030504040204" pitchFamily="34" charset="-128"/>
                <a:ea typeface="Meiryo UI" panose="020B0604030504040204" pitchFamily="34" charset="-128"/>
                <a:cs typeface="Calibri" panose="020F0502020204030204" pitchFamily="34" charset="0"/>
              </a:rPr>
              <a:t>下記のような環境要因により、認識精度に影響を与える場合があります。</a:t>
            </a:r>
            <a:endParaRPr lang="en-US" altLang="ja-JP" sz="1800" dirty="0">
              <a:solidFill>
                <a:srgbClr val="0A54A0"/>
              </a:solidFill>
              <a:latin typeface="Meiryo UI" panose="020B0604030504040204" pitchFamily="34" charset="-128"/>
              <a:ea typeface="Meiryo UI" panose="020B0604030504040204" pitchFamily="34" charset="-128"/>
              <a:cs typeface="Calibri" panose="020F0502020204030204" pitchFamily="34" charset="0"/>
            </a:endParaRPr>
          </a:p>
          <a:p>
            <a:pPr defTabSz="914400" fontAlgn="base">
              <a:spcBef>
                <a:spcPct val="0"/>
              </a:spcBef>
              <a:spcAft>
                <a:spcPct val="0"/>
              </a:spcAft>
              <a:defRPr/>
            </a:pPr>
            <a:r>
              <a:rPr lang="en-US" altLang="ja-JP" sz="1800" dirty="0">
                <a:solidFill>
                  <a:srgbClr val="0A54A0"/>
                </a:solidFill>
                <a:latin typeface="Meiryo UI" panose="020B0604030504040204" pitchFamily="34" charset="-128"/>
                <a:ea typeface="Meiryo UI" panose="020B0604030504040204" pitchFamily="34" charset="-128"/>
                <a:cs typeface="Meiryo UI" panose="020B0604030504040204" pitchFamily="50" charset="-128"/>
              </a:rPr>
              <a:t>AI</a:t>
            </a:r>
            <a:r>
              <a:rPr lang="ja-JP" altLang="en-US" sz="1800" dirty="0">
                <a:solidFill>
                  <a:srgbClr val="0A54A0"/>
                </a:solidFill>
                <a:latin typeface="Meiryo UI" panose="020B0604030504040204" pitchFamily="34" charset="-128"/>
                <a:ea typeface="Meiryo UI" panose="020B0604030504040204" pitchFamily="34" charset="-128"/>
                <a:cs typeface="Meiryo UI" panose="020B0604030504040204" pitchFamily="50" charset="-128"/>
              </a:rPr>
              <a:t>技術により大きく性能改善していますが、</a:t>
            </a:r>
            <a:r>
              <a:rPr lang="ja-JP" altLang="en-US" sz="1800" dirty="0">
                <a:solidFill>
                  <a:prstClr val="black"/>
                </a:solidFill>
                <a:latin typeface="Meiryo UI" panose="020B0604030504040204" pitchFamily="34" charset="-128"/>
                <a:ea typeface="Meiryo UI" panose="020B0604030504040204" pitchFamily="34" charset="-128"/>
                <a:cs typeface="Meiryo UI" panose="020B0604030504040204" pitchFamily="50" charset="-128"/>
              </a:rPr>
              <a:t>これら失報誤報要因が</a:t>
            </a:r>
            <a:r>
              <a:rPr lang="en-US" altLang="ja-JP" sz="1800" dirty="0">
                <a:solidFill>
                  <a:prstClr val="black"/>
                </a:solidFill>
                <a:latin typeface="Meiryo UI" panose="020B0604030504040204" pitchFamily="34" charset="-128"/>
                <a:ea typeface="Meiryo UI" panose="020B0604030504040204" pitchFamily="34" charset="-128"/>
                <a:cs typeface="Meiryo UI" panose="020B0604030504040204" pitchFamily="50" charset="-128"/>
              </a:rPr>
              <a:t>100%</a:t>
            </a:r>
            <a:r>
              <a:rPr lang="ja-JP" altLang="en-US" sz="1800" dirty="0">
                <a:solidFill>
                  <a:prstClr val="black"/>
                </a:solidFill>
                <a:latin typeface="Meiryo UI" panose="020B0604030504040204" pitchFamily="34" charset="-128"/>
                <a:ea typeface="Meiryo UI" panose="020B0604030504040204" pitchFamily="34" charset="-128"/>
                <a:cs typeface="Meiryo UI" panose="020B0604030504040204" pitchFamily="50" charset="-128"/>
              </a:rPr>
              <a:t>無くなるわけではありません。</a:t>
            </a:r>
            <a:endParaRPr lang="en-US" altLang="ja-JP" sz="1800" dirty="0">
              <a:solidFill>
                <a:prstClr val="black"/>
              </a:solidFill>
              <a:latin typeface="Meiryo UI" panose="020B0604030504040204" pitchFamily="34" charset="-128"/>
              <a:ea typeface="Meiryo UI" panose="020B0604030504040204" pitchFamily="34" charset="-128"/>
              <a:cs typeface="Meiryo UI" panose="020B0604030504040204" pitchFamily="50" charset="-128"/>
            </a:endParaRPr>
          </a:p>
          <a:p>
            <a:pPr marL="285750" indent="-285750" defTabSz="914400" fontAlgn="base">
              <a:spcBef>
                <a:spcPct val="0"/>
              </a:spcBef>
              <a:spcAft>
                <a:spcPct val="0"/>
              </a:spcAft>
              <a:buFont typeface="Arial" panose="020B0604020202020204" pitchFamily="34" charset="0"/>
              <a:buChar char="•"/>
              <a:defRPr/>
            </a:pPr>
            <a:endParaRPr lang="en-US" altLang="ja-JP" sz="1100" dirty="0">
              <a:solidFill>
                <a:srgbClr val="0A54A0"/>
              </a:solidFill>
              <a:latin typeface="Meiryo UI" panose="020B0604030504040204" pitchFamily="34" charset="-128"/>
              <a:ea typeface="Meiryo UI" panose="020B0604030504040204" pitchFamily="34" charset="-128"/>
              <a:cs typeface="Meiryo UI" panose="020B0604030504040204" pitchFamily="50" charset="-128"/>
            </a:endParaRPr>
          </a:p>
          <a:p>
            <a:pPr marL="285750" indent="-285750" defTabSz="914400" fontAlgn="base">
              <a:spcBef>
                <a:spcPct val="0"/>
              </a:spcBef>
              <a:spcAft>
                <a:spcPct val="0"/>
              </a:spcAft>
              <a:buFont typeface="Arial" panose="020B0604020202020204" pitchFamily="34" charset="0"/>
              <a:buChar char="•"/>
              <a:defRPr/>
            </a:pPr>
            <a:r>
              <a:rPr lang="ja-JP" altLang="en-US"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rPr>
              <a:t>背景と動いている被写体に輝度</a:t>
            </a:r>
            <a:r>
              <a:rPr lang="en-US" altLang="ja-JP"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rPr>
              <a:t>(</a:t>
            </a:r>
            <a:r>
              <a:rPr lang="ja-JP" altLang="en-US"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rPr>
              <a:t>明るさ</a:t>
            </a:r>
            <a:r>
              <a:rPr lang="en-US" altLang="ja-JP"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rPr>
              <a:t>)</a:t>
            </a:r>
            <a:r>
              <a:rPr lang="ja-JP" altLang="en-US"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rPr>
              <a:t>の差が少ない</a:t>
            </a:r>
            <a:endParaRPr lang="en-US" altLang="ja-JP"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endParaRPr>
          </a:p>
          <a:p>
            <a:pPr marL="285750" indent="-285750" defTabSz="914400" fontAlgn="base">
              <a:spcBef>
                <a:spcPct val="0"/>
              </a:spcBef>
              <a:spcAft>
                <a:spcPct val="0"/>
              </a:spcAft>
              <a:buFont typeface="Arial" panose="020B0604020202020204" pitchFamily="34" charset="0"/>
              <a:buChar char="•"/>
              <a:defRPr/>
            </a:pPr>
            <a:r>
              <a:rPr lang="ja-JP" altLang="en-US"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rPr>
              <a:t>夜間など、映像に輝度が低い</a:t>
            </a:r>
            <a:endParaRPr lang="en-US" altLang="ja-JP"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endParaRPr>
          </a:p>
          <a:p>
            <a:pPr marL="285750" indent="-285750" defTabSz="914400" fontAlgn="base">
              <a:spcBef>
                <a:spcPct val="0"/>
              </a:spcBef>
              <a:spcAft>
                <a:spcPct val="0"/>
              </a:spcAft>
              <a:buFont typeface="Arial" panose="020B0604020202020204" pitchFamily="34" charset="0"/>
              <a:buChar char="•"/>
              <a:defRPr/>
            </a:pPr>
            <a:r>
              <a:rPr lang="ja-JP" altLang="en-US"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rPr>
              <a:t>被写体が小さすぎたり大きすぎたりする</a:t>
            </a:r>
            <a:endParaRPr lang="en-US" altLang="ja-JP"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endParaRPr>
          </a:p>
          <a:p>
            <a:pPr marL="285750" indent="-285750" defTabSz="914400" fontAlgn="base">
              <a:spcBef>
                <a:spcPct val="0"/>
              </a:spcBef>
              <a:spcAft>
                <a:spcPct val="0"/>
              </a:spcAft>
              <a:buFont typeface="Arial" panose="020B0604020202020204" pitchFamily="34" charset="0"/>
              <a:buChar char="•"/>
              <a:defRPr/>
            </a:pPr>
            <a:r>
              <a:rPr lang="ja-JP" altLang="en-US"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rPr>
              <a:t>屋外、窓際など光の状態が変わりやすい</a:t>
            </a:r>
            <a:endParaRPr lang="en-US" altLang="ja-JP"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endParaRPr>
          </a:p>
          <a:p>
            <a:pPr marL="285750" indent="-285750" defTabSz="914400" fontAlgn="base">
              <a:spcBef>
                <a:spcPct val="0"/>
              </a:spcBef>
              <a:spcAft>
                <a:spcPct val="0"/>
              </a:spcAft>
              <a:buFont typeface="Arial" panose="020B0604020202020204" pitchFamily="34" charset="0"/>
              <a:buChar char="•"/>
              <a:defRPr/>
            </a:pPr>
            <a:r>
              <a:rPr lang="ja-JP" altLang="en-US"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rPr>
              <a:t>日光、車のヘッドライトなどの外光が入る</a:t>
            </a:r>
            <a:endParaRPr lang="en-US" altLang="ja-JP"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endParaRPr>
          </a:p>
          <a:p>
            <a:pPr marL="285750" indent="-285750" defTabSz="914400" fontAlgn="base">
              <a:spcBef>
                <a:spcPct val="0"/>
              </a:spcBef>
              <a:spcAft>
                <a:spcPct val="0"/>
              </a:spcAft>
              <a:buFont typeface="Arial" panose="020B0604020202020204" pitchFamily="34" charset="0"/>
              <a:buChar char="•"/>
              <a:defRPr/>
            </a:pPr>
            <a:r>
              <a:rPr lang="ja-JP" altLang="en-US"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rPr>
              <a:t>蛍光灯がちらつく</a:t>
            </a:r>
            <a:endParaRPr lang="en-US" altLang="ja-JP"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endParaRPr>
          </a:p>
          <a:p>
            <a:pPr marL="285750" indent="-285750" defTabSz="914400" fontAlgn="base">
              <a:spcBef>
                <a:spcPct val="0"/>
              </a:spcBef>
              <a:spcAft>
                <a:spcPct val="0"/>
              </a:spcAft>
              <a:buFont typeface="Arial" panose="020B0604020202020204" pitchFamily="34" charset="0"/>
              <a:buChar char="•"/>
              <a:defRPr/>
            </a:pPr>
            <a:r>
              <a:rPr lang="ja-JP" altLang="en-US"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rPr>
              <a:t>カメラのドームに水滴や汚れがついている</a:t>
            </a:r>
            <a:endParaRPr lang="en-US" altLang="ja-JP"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endParaRPr>
          </a:p>
          <a:p>
            <a:pPr marL="285750" indent="-285750" defTabSz="914400" fontAlgn="base">
              <a:spcBef>
                <a:spcPct val="0"/>
              </a:spcBef>
              <a:spcAft>
                <a:spcPct val="0"/>
              </a:spcAft>
              <a:buFont typeface="Arial" panose="020B0604020202020204" pitchFamily="34" charset="0"/>
              <a:buChar char="•"/>
              <a:defRPr/>
            </a:pPr>
            <a:r>
              <a:rPr lang="ja-JP" altLang="en-US"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rPr>
              <a:t>被写体がカメラに向かって真っすぐ移動している</a:t>
            </a:r>
            <a:endParaRPr lang="en-US" altLang="ja-JP"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endParaRPr>
          </a:p>
          <a:p>
            <a:pPr marL="285750" indent="-285750" defTabSz="914400" fontAlgn="base">
              <a:spcBef>
                <a:spcPct val="0"/>
              </a:spcBef>
              <a:spcAft>
                <a:spcPct val="0"/>
              </a:spcAft>
              <a:buFont typeface="Arial" panose="020B0604020202020204" pitchFamily="34" charset="0"/>
              <a:buChar char="•"/>
              <a:defRPr/>
            </a:pPr>
            <a:r>
              <a:rPr lang="ja-JP" altLang="en-US"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rPr>
              <a:t>被写体の動きが速すぎたり遅すぎたりする</a:t>
            </a:r>
            <a:endParaRPr lang="en-US" altLang="ja-JP"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endParaRPr>
          </a:p>
          <a:p>
            <a:pPr marL="285750" indent="-285750" defTabSz="914400" fontAlgn="base">
              <a:spcBef>
                <a:spcPct val="0"/>
              </a:spcBef>
              <a:spcAft>
                <a:spcPct val="0"/>
              </a:spcAft>
              <a:buFont typeface="Arial" panose="020B0604020202020204" pitchFamily="34" charset="0"/>
              <a:buChar char="•"/>
              <a:defRPr/>
            </a:pPr>
            <a:r>
              <a:rPr lang="ja-JP" altLang="en-US"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rPr>
              <a:t>移動物体が多すぎる</a:t>
            </a:r>
            <a:endParaRPr lang="en-US" altLang="ja-JP"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endParaRPr>
          </a:p>
          <a:p>
            <a:pPr marL="285750" indent="-285750" defTabSz="914400" fontAlgn="base">
              <a:spcBef>
                <a:spcPct val="0"/>
              </a:spcBef>
              <a:spcAft>
                <a:spcPct val="0"/>
              </a:spcAft>
              <a:buFont typeface="Arial" panose="020B0604020202020204" pitchFamily="34" charset="0"/>
              <a:buChar char="•"/>
              <a:defRPr/>
            </a:pPr>
            <a:r>
              <a:rPr lang="ja-JP" altLang="en-US"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rPr>
              <a:t>カメラが揺れている</a:t>
            </a:r>
            <a:endParaRPr lang="en-US" altLang="ja-JP"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endParaRPr>
          </a:p>
          <a:p>
            <a:pPr marL="285750" indent="-285750" defTabSz="914400" fontAlgn="base">
              <a:spcBef>
                <a:spcPct val="0"/>
              </a:spcBef>
              <a:spcAft>
                <a:spcPct val="0"/>
              </a:spcAft>
              <a:buFont typeface="Arial" panose="020B0604020202020204" pitchFamily="34" charset="0"/>
              <a:buChar char="•"/>
              <a:defRPr/>
            </a:pPr>
            <a:r>
              <a:rPr lang="ja-JP" altLang="en-US"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rPr>
              <a:t>天候が著しく悪い</a:t>
            </a:r>
            <a:endParaRPr lang="en-US" altLang="ja-JP" sz="1400" dirty="0">
              <a:solidFill>
                <a:srgbClr val="FF0000"/>
              </a:solidFill>
              <a:latin typeface="Meiryo UI" panose="020B0604030504040204" pitchFamily="34" charset="-128"/>
              <a:ea typeface="Meiryo UI" panose="020B0604030504040204" pitchFamily="34" charset="-128"/>
              <a:cs typeface="Meiryo UI" panose="020B0604030504040204" pitchFamily="50" charset="-128"/>
            </a:endParaRPr>
          </a:p>
          <a:p>
            <a:pPr marL="285750" indent="-285750" defTabSz="914400" fontAlgn="base">
              <a:spcBef>
                <a:spcPct val="0"/>
              </a:spcBef>
              <a:spcAft>
                <a:spcPct val="0"/>
              </a:spcAft>
              <a:buFont typeface="Arial" panose="020B0604020202020204" pitchFamily="34" charset="0"/>
              <a:buChar char="•"/>
              <a:defRPr/>
            </a:pPr>
            <a:r>
              <a:rPr lang="ja-JP" altLang="en-US"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rPr>
              <a:t>水溜まりやガラスなどの光の反射が入る</a:t>
            </a:r>
            <a:endParaRPr lang="en-US" altLang="ja-JP"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endParaRPr>
          </a:p>
          <a:p>
            <a:pPr marL="285750" indent="-285750" defTabSz="914400" fontAlgn="base">
              <a:spcBef>
                <a:spcPct val="0"/>
              </a:spcBef>
              <a:spcAft>
                <a:spcPct val="0"/>
              </a:spcAft>
              <a:buFont typeface="Arial" panose="020B0604020202020204" pitchFamily="34" charset="0"/>
              <a:buChar char="•"/>
              <a:defRPr/>
            </a:pPr>
            <a:r>
              <a:rPr lang="ja-JP" altLang="en-US"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rPr>
              <a:t>旗やビニールなどが風などの影響で動いたりする</a:t>
            </a:r>
            <a:endParaRPr lang="en-US" altLang="ja-JP"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endParaRPr>
          </a:p>
          <a:p>
            <a:pPr marL="285750" indent="-285750" defTabSz="914400" fontAlgn="base">
              <a:spcBef>
                <a:spcPct val="0"/>
              </a:spcBef>
              <a:spcAft>
                <a:spcPct val="0"/>
              </a:spcAft>
              <a:buFont typeface="Arial" panose="020B0604020202020204" pitchFamily="34" charset="0"/>
              <a:buChar char="•"/>
              <a:defRPr/>
            </a:pPr>
            <a:r>
              <a:rPr lang="ja-JP" altLang="en-US"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rPr>
              <a:t>虫や動物が入る</a:t>
            </a:r>
            <a:endParaRPr lang="en-US" altLang="ja-JP"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endParaRPr>
          </a:p>
        </p:txBody>
      </p:sp>
      <p:sp>
        <p:nvSpPr>
          <p:cNvPr id="5" name="テキスト ボックス 4">
            <a:extLst>
              <a:ext uri="{FF2B5EF4-FFF2-40B4-BE49-F238E27FC236}">
                <a16:creationId xmlns:a16="http://schemas.microsoft.com/office/drawing/2014/main" id="{6115BA80-9E60-C07F-AD12-D99111DF26FB}"/>
              </a:ext>
            </a:extLst>
          </p:cNvPr>
          <p:cNvSpPr txBox="1"/>
          <p:nvPr/>
        </p:nvSpPr>
        <p:spPr>
          <a:xfrm>
            <a:off x="4572000" y="2220066"/>
            <a:ext cx="4505824" cy="307777"/>
          </a:xfrm>
          <a:prstGeom prst="rect">
            <a:avLst/>
          </a:prstGeom>
          <a:noFill/>
        </p:spPr>
        <p:txBody>
          <a:bodyPr wrap="square" rtlCol="0">
            <a:spAutoFit/>
          </a:bodyPr>
          <a:lstStyle/>
          <a:p>
            <a:pPr defTabSz="914400" fontAlgn="base">
              <a:spcBef>
                <a:spcPct val="0"/>
              </a:spcBef>
              <a:spcAft>
                <a:spcPct val="0"/>
              </a:spcAft>
              <a:defRPr/>
            </a:pPr>
            <a:r>
              <a:rPr lang="ja-JP" altLang="en-US"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rPr>
              <a:t>■ 難しいシーン</a:t>
            </a:r>
            <a:r>
              <a:rPr lang="en-US" altLang="ja-JP"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rPr>
              <a:t>(</a:t>
            </a:r>
            <a:r>
              <a:rPr lang="ja-JP" altLang="en-US"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rPr>
              <a:t>失報・誤報を生じやすいシーン</a:t>
            </a:r>
            <a:r>
              <a:rPr lang="en-US" altLang="ja-JP"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rPr>
              <a:t>) </a:t>
            </a:r>
            <a:r>
              <a:rPr lang="ja-JP" altLang="en-US" sz="1400" dirty="0">
                <a:solidFill>
                  <a:srgbClr val="0A54A0"/>
                </a:solidFill>
                <a:latin typeface="Meiryo UI" panose="020B0604030504040204" pitchFamily="34" charset="-128"/>
                <a:ea typeface="Meiryo UI" panose="020B0604030504040204" pitchFamily="34" charset="-128"/>
                <a:cs typeface="Meiryo UI" panose="020B0604030504040204" pitchFamily="50" charset="-128"/>
              </a:rPr>
              <a:t>の検知精度</a:t>
            </a:r>
          </a:p>
        </p:txBody>
      </p:sp>
      <p:graphicFrame>
        <p:nvGraphicFramePr>
          <p:cNvPr id="6" name="表 5">
            <a:extLst>
              <a:ext uri="{FF2B5EF4-FFF2-40B4-BE49-F238E27FC236}">
                <a16:creationId xmlns:a16="http://schemas.microsoft.com/office/drawing/2014/main" id="{4E4180BD-1A9D-51A2-BE9D-5E2EB7241944}"/>
              </a:ext>
            </a:extLst>
          </p:cNvPr>
          <p:cNvGraphicFramePr>
            <a:graphicFrameLocks noGrp="1"/>
          </p:cNvGraphicFramePr>
          <p:nvPr>
            <p:extLst>
              <p:ext uri="{D42A27DB-BD31-4B8C-83A1-F6EECF244321}">
                <p14:modId xmlns:p14="http://schemas.microsoft.com/office/powerpoint/2010/main" val="3954323550"/>
              </p:ext>
            </p:extLst>
          </p:nvPr>
        </p:nvGraphicFramePr>
        <p:xfrm>
          <a:off x="4904694" y="2549775"/>
          <a:ext cx="3867051" cy="1307962"/>
        </p:xfrm>
        <a:graphic>
          <a:graphicData uri="http://schemas.openxmlformats.org/drawingml/2006/table">
            <a:tbl>
              <a:tblPr firstRow="1"/>
              <a:tblGrid>
                <a:gridCol w="987051">
                  <a:extLst>
                    <a:ext uri="{9D8B030D-6E8A-4147-A177-3AD203B41FA5}">
                      <a16:colId xmlns:a16="http://schemas.microsoft.com/office/drawing/2014/main" val="3323277342"/>
                    </a:ext>
                  </a:extLst>
                </a:gridCol>
                <a:gridCol w="1440000">
                  <a:extLst>
                    <a:ext uri="{9D8B030D-6E8A-4147-A177-3AD203B41FA5}">
                      <a16:colId xmlns:a16="http://schemas.microsoft.com/office/drawing/2014/main" val="2217409004"/>
                    </a:ext>
                  </a:extLst>
                </a:gridCol>
                <a:gridCol w="1440000">
                  <a:extLst>
                    <a:ext uri="{9D8B030D-6E8A-4147-A177-3AD203B41FA5}">
                      <a16:colId xmlns:a16="http://schemas.microsoft.com/office/drawing/2014/main" val="294387348"/>
                    </a:ext>
                  </a:extLst>
                </a:gridCol>
              </a:tblGrid>
              <a:tr h="439548">
                <a:tc>
                  <a:txBody>
                    <a:bodyPr/>
                    <a:lstStyle>
                      <a:lvl1pPr marL="0" algn="l" defTabSz="685800" rtl="0" eaLnBrk="1" latinLnBrk="0" hangingPunct="1">
                        <a:defRPr kumimoji="1" sz="1350" b="1" kern="1200">
                          <a:solidFill>
                            <a:schemeClr val="lt1"/>
                          </a:solidFill>
                          <a:latin typeface="游ゴシック"/>
                        </a:defRPr>
                      </a:lvl1pPr>
                      <a:lvl2pPr marL="342900" algn="l" defTabSz="685800" rtl="0" eaLnBrk="1" latinLnBrk="0" hangingPunct="1">
                        <a:defRPr kumimoji="1" sz="1350" b="1" kern="1200">
                          <a:solidFill>
                            <a:schemeClr val="lt1"/>
                          </a:solidFill>
                          <a:latin typeface="游ゴシック"/>
                        </a:defRPr>
                      </a:lvl2pPr>
                      <a:lvl3pPr marL="685800" algn="l" defTabSz="685800" rtl="0" eaLnBrk="1" latinLnBrk="0" hangingPunct="1">
                        <a:defRPr kumimoji="1" sz="1350" b="1" kern="1200">
                          <a:solidFill>
                            <a:schemeClr val="lt1"/>
                          </a:solidFill>
                          <a:latin typeface="游ゴシック"/>
                        </a:defRPr>
                      </a:lvl3pPr>
                      <a:lvl4pPr marL="1028700" algn="l" defTabSz="685800" rtl="0" eaLnBrk="1" latinLnBrk="0" hangingPunct="1">
                        <a:defRPr kumimoji="1" sz="1350" b="1" kern="1200">
                          <a:solidFill>
                            <a:schemeClr val="lt1"/>
                          </a:solidFill>
                          <a:latin typeface="游ゴシック"/>
                        </a:defRPr>
                      </a:lvl4pPr>
                      <a:lvl5pPr marL="1371600" algn="l" defTabSz="685800" rtl="0" eaLnBrk="1" latinLnBrk="0" hangingPunct="1">
                        <a:defRPr kumimoji="1" sz="1350" b="1" kern="1200">
                          <a:solidFill>
                            <a:schemeClr val="lt1"/>
                          </a:solidFill>
                          <a:latin typeface="游ゴシック"/>
                        </a:defRPr>
                      </a:lvl5pPr>
                      <a:lvl6pPr marL="1714500" algn="l" defTabSz="685800" rtl="0" eaLnBrk="1" latinLnBrk="0" hangingPunct="1">
                        <a:defRPr kumimoji="1" sz="1350" b="1" kern="1200">
                          <a:solidFill>
                            <a:schemeClr val="lt1"/>
                          </a:solidFill>
                          <a:latin typeface="游ゴシック"/>
                        </a:defRPr>
                      </a:lvl6pPr>
                      <a:lvl7pPr marL="2057400" algn="l" defTabSz="685800" rtl="0" eaLnBrk="1" latinLnBrk="0" hangingPunct="1">
                        <a:defRPr kumimoji="1" sz="1350" b="1" kern="1200">
                          <a:solidFill>
                            <a:schemeClr val="lt1"/>
                          </a:solidFill>
                          <a:latin typeface="游ゴシック"/>
                        </a:defRPr>
                      </a:lvl7pPr>
                      <a:lvl8pPr marL="2400300" algn="l" defTabSz="685800" rtl="0" eaLnBrk="1" latinLnBrk="0" hangingPunct="1">
                        <a:defRPr kumimoji="1" sz="1350" b="1" kern="1200">
                          <a:solidFill>
                            <a:schemeClr val="lt1"/>
                          </a:solidFill>
                          <a:latin typeface="游ゴシック"/>
                        </a:defRPr>
                      </a:lvl8pPr>
                      <a:lvl9pPr marL="2743200" algn="l" defTabSz="685800" rtl="0" eaLnBrk="1" latinLnBrk="0" hangingPunct="1">
                        <a:defRPr kumimoji="1" sz="1350" b="1" kern="1200">
                          <a:solidFill>
                            <a:schemeClr val="lt1"/>
                          </a:solidFill>
                          <a:latin typeface="游ゴシック"/>
                        </a:defRPr>
                      </a:lvl9pPr>
                    </a:lstStyle>
                    <a:p>
                      <a:pPr algn="ctr" fontAlgn="ctr"/>
                      <a:r>
                        <a:rPr lang="ja-JP" altLang="en-US" sz="1400" u="none" strike="noStrike" dirty="0">
                          <a:effectLst/>
                          <a:latin typeface="Meiryo UI" panose="020B0604030504040204" pitchFamily="34" charset="-128"/>
                          <a:ea typeface="Meiryo UI" panose="020B0604030504040204" pitchFamily="34" charset="-128"/>
                        </a:rPr>
                        <a:t>　</a:t>
                      </a:r>
                      <a:endParaRPr lang="ja-JP" altLang="en-US" sz="1400" b="1" i="0" u="none" strike="noStrike" dirty="0">
                        <a:solidFill>
                          <a:srgbClr val="FFFFFF"/>
                        </a:solidFill>
                        <a:effectLst/>
                        <a:latin typeface="Meiryo UI" panose="020B0604030504040204" pitchFamily="34" charset="-128"/>
                        <a:ea typeface="Meiryo UI" panose="020B0604030504040204" pitchFamily="34"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kumimoji="1" sz="1350" b="1" kern="1200">
                          <a:solidFill>
                            <a:schemeClr val="lt1"/>
                          </a:solidFill>
                          <a:latin typeface="游ゴシック"/>
                        </a:defRPr>
                      </a:lvl1pPr>
                      <a:lvl2pPr marL="342900" algn="l" defTabSz="685800" rtl="0" eaLnBrk="1" latinLnBrk="0" hangingPunct="1">
                        <a:defRPr kumimoji="1" sz="1350" b="1" kern="1200">
                          <a:solidFill>
                            <a:schemeClr val="lt1"/>
                          </a:solidFill>
                          <a:latin typeface="游ゴシック"/>
                        </a:defRPr>
                      </a:lvl2pPr>
                      <a:lvl3pPr marL="685800" algn="l" defTabSz="685800" rtl="0" eaLnBrk="1" latinLnBrk="0" hangingPunct="1">
                        <a:defRPr kumimoji="1" sz="1350" b="1" kern="1200">
                          <a:solidFill>
                            <a:schemeClr val="lt1"/>
                          </a:solidFill>
                          <a:latin typeface="游ゴシック"/>
                        </a:defRPr>
                      </a:lvl3pPr>
                      <a:lvl4pPr marL="1028700" algn="l" defTabSz="685800" rtl="0" eaLnBrk="1" latinLnBrk="0" hangingPunct="1">
                        <a:defRPr kumimoji="1" sz="1350" b="1" kern="1200">
                          <a:solidFill>
                            <a:schemeClr val="lt1"/>
                          </a:solidFill>
                          <a:latin typeface="游ゴシック"/>
                        </a:defRPr>
                      </a:lvl4pPr>
                      <a:lvl5pPr marL="1371600" algn="l" defTabSz="685800" rtl="0" eaLnBrk="1" latinLnBrk="0" hangingPunct="1">
                        <a:defRPr kumimoji="1" sz="1350" b="1" kern="1200">
                          <a:solidFill>
                            <a:schemeClr val="lt1"/>
                          </a:solidFill>
                          <a:latin typeface="游ゴシック"/>
                        </a:defRPr>
                      </a:lvl5pPr>
                      <a:lvl6pPr marL="1714500" algn="l" defTabSz="685800" rtl="0" eaLnBrk="1" latinLnBrk="0" hangingPunct="1">
                        <a:defRPr kumimoji="1" sz="1350" b="1" kern="1200">
                          <a:solidFill>
                            <a:schemeClr val="lt1"/>
                          </a:solidFill>
                          <a:latin typeface="游ゴシック"/>
                        </a:defRPr>
                      </a:lvl6pPr>
                      <a:lvl7pPr marL="2057400" algn="l" defTabSz="685800" rtl="0" eaLnBrk="1" latinLnBrk="0" hangingPunct="1">
                        <a:defRPr kumimoji="1" sz="1350" b="1" kern="1200">
                          <a:solidFill>
                            <a:schemeClr val="lt1"/>
                          </a:solidFill>
                          <a:latin typeface="游ゴシック"/>
                        </a:defRPr>
                      </a:lvl7pPr>
                      <a:lvl8pPr marL="2400300" algn="l" defTabSz="685800" rtl="0" eaLnBrk="1" latinLnBrk="0" hangingPunct="1">
                        <a:defRPr kumimoji="1" sz="1350" b="1" kern="1200">
                          <a:solidFill>
                            <a:schemeClr val="lt1"/>
                          </a:solidFill>
                          <a:latin typeface="游ゴシック"/>
                        </a:defRPr>
                      </a:lvl8pPr>
                      <a:lvl9pPr marL="2743200" algn="l" defTabSz="685800" rtl="0" eaLnBrk="1" latinLnBrk="0" hangingPunct="1">
                        <a:defRPr kumimoji="1" sz="1350" b="1" kern="1200">
                          <a:solidFill>
                            <a:schemeClr val="lt1"/>
                          </a:solidFill>
                          <a:latin typeface="游ゴシック"/>
                        </a:defRPr>
                      </a:lvl9pPr>
                    </a:lstStyle>
                    <a:p>
                      <a:pPr algn="ctr" fontAlgn="ctr"/>
                      <a:r>
                        <a:rPr lang="en-US" altLang="ja-JP" sz="1400" dirty="0">
                          <a:latin typeface="Meiryo UI" panose="020B0604030504040204" pitchFamily="34" charset="-128"/>
                          <a:ea typeface="Meiryo UI" panose="020B0604030504040204" pitchFamily="34" charset="-128"/>
                        </a:rPr>
                        <a:t>AI</a:t>
                      </a:r>
                      <a:r>
                        <a:rPr lang="ja-JP" altLang="en-US" sz="1400" dirty="0">
                          <a:latin typeface="Meiryo UI" panose="020B0604030504040204" pitchFamily="34" charset="-128"/>
                          <a:ea typeface="Meiryo UI" panose="020B0604030504040204" pitchFamily="34" charset="-128"/>
                        </a:rPr>
                        <a:t>動体検知</a:t>
                      </a:r>
                      <a:endParaRPr lang="en-US" altLang="ja-JP" sz="1400" dirty="0">
                        <a:latin typeface="Meiryo UI" panose="020B0604030504040204" pitchFamily="34" charset="-128"/>
                        <a:ea typeface="Meiryo UI" panose="020B0604030504040204" pitchFamily="34" charset="-128"/>
                      </a:endParaRPr>
                    </a:p>
                    <a:p>
                      <a:pPr marL="0" marR="0" lvl="0" indent="0" algn="ctr" defTabSz="457178" rtl="0" eaLnBrk="1" fontAlgn="ctr" latinLnBrk="0" hangingPunct="1">
                        <a:lnSpc>
                          <a:spcPct val="100000"/>
                        </a:lnSpc>
                        <a:spcBef>
                          <a:spcPts val="0"/>
                        </a:spcBef>
                        <a:spcAft>
                          <a:spcPts val="0"/>
                        </a:spcAft>
                        <a:buClrTx/>
                        <a:buSzTx/>
                        <a:buFontTx/>
                        <a:buNone/>
                        <a:tabLst/>
                        <a:defRPr/>
                      </a:pPr>
                      <a:r>
                        <a:rPr lang="ja-JP" altLang="en-US" sz="1000" dirty="0">
                          <a:latin typeface="Meiryo UI" panose="020B0604030504040204" pitchFamily="34" charset="-128"/>
                          <a:ea typeface="Meiryo UI" panose="020B0604030504040204" pitchFamily="34" charset="-128"/>
                        </a:rPr>
                        <a:t>（</a:t>
                      </a:r>
                      <a:r>
                        <a:rPr lang="en-US" altLang="ja-JP" sz="1000" dirty="0">
                          <a:latin typeface="Meiryo UI" panose="020B0604030504040204" pitchFamily="34" charset="-128"/>
                          <a:ea typeface="Meiryo UI" panose="020B0604030504040204" pitchFamily="34" charset="-128"/>
                        </a:rPr>
                        <a:t>WV-XAE200WUX</a:t>
                      </a:r>
                      <a:r>
                        <a:rPr lang="ja-JP" altLang="en-US" sz="1000" dirty="0">
                          <a:latin typeface="Meiryo UI" panose="020B0604030504040204" pitchFamily="34" charset="-128"/>
                          <a:ea typeface="Meiryo UI" panose="020B0604030504040204" pitchFamily="34" charset="-128"/>
                        </a:rPr>
                        <a:t>）</a:t>
                      </a:r>
                      <a:endParaRPr lang="en-US" altLang="ja-JP" sz="1000" dirty="0">
                        <a:solidFill>
                          <a:prstClr val="white"/>
                        </a:solidFill>
                        <a:latin typeface="Meiryo UI" panose="020B0604030504040204" pitchFamily="34" charset="-128"/>
                        <a:ea typeface="Meiryo UI" panose="020B0604030504040204" pitchFamily="34"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kumimoji="1" sz="1350" b="1" kern="1200">
                          <a:solidFill>
                            <a:schemeClr val="lt1"/>
                          </a:solidFill>
                          <a:latin typeface="游ゴシック"/>
                        </a:defRPr>
                      </a:lvl1pPr>
                      <a:lvl2pPr marL="342900" algn="l" defTabSz="685800" rtl="0" eaLnBrk="1" latinLnBrk="0" hangingPunct="1">
                        <a:defRPr kumimoji="1" sz="1350" b="1" kern="1200">
                          <a:solidFill>
                            <a:schemeClr val="lt1"/>
                          </a:solidFill>
                          <a:latin typeface="游ゴシック"/>
                        </a:defRPr>
                      </a:lvl2pPr>
                      <a:lvl3pPr marL="685800" algn="l" defTabSz="685800" rtl="0" eaLnBrk="1" latinLnBrk="0" hangingPunct="1">
                        <a:defRPr kumimoji="1" sz="1350" b="1" kern="1200">
                          <a:solidFill>
                            <a:schemeClr val="lt1"/>
                          </a:solidFill>
                          <a:latin typeface="游ゴシック"/>
                        </a:defRPr>
                      </a:lvl3pPr>
                      <a:lvl4pPr marL="1028700" algn="l" defTabSz="685800" rtl="0" eaLnBrk="1" latinLnBrk="0" hangingPunct="1">
                        <a:defRPr kumimoji="1" sz="1350" b="1" kern="1200">
                          <a:solidFill>
                            <a:schemeClr val="lt1"/>
                          </a:solidFill>
                          <a:latin typeface="游ゴシック"/>
                        </a:defRPr>
                      </a:lvl4pPr>
                      <a:lvl5pPr marL="1371600" algn="l" defTabSz="685800" rtl="0" eaLnBrk="1" latinLnBrk="0" hangingPunct="1">
                        <a:defRPr kumimoji="1" sz="1350" b="1" kern="1200">
                          <a:solidFill>
                            <a:schemeClr val="lt1"/>
                          </a:solidFill>
                          <a:latin typeface="游ゴシック"/>
                        </a:defRPr>
                      </a:lvl5pPr>
                      <a:lvl6pPr marL="1714500" algn="l" defTabSz="685800" rtl="0" eaLnBrk="1" latinLnBrk="0" hangingPunct="1">
                        <a:defRPr kumimoji="1" sz="1350" b="1" kern="1200">
                          <a:solidFill>
                            <a:schemeClr val="lt1"/>
                          </a:solidFill>
                          <a:latin typeface="游ゴシック"/>
                        </a:defRPr>
                      </a:lvl6pPr>
                      <a:lvl7pPr marL="2057400" algn="l" defTabSz="685800" rtl="0" eaLnBrk="1" latinLnBrk="0" hangingPunct="1">
                        <a:defRPr kumimoji="1" sz="1350" b="1" kern="1200">
                          <a:solidFill>
                            <a:schemeClr val="lt1"/>
                          </a:solidFill>
                          <a:latin typeface="游ゴシック"/>
                        </a:defRPr>
                      </a:lvl7pPr>
                      <a:lvl8pPr marL="2400300" algn="l" defTabSz="685800" rtl="0" eaLnBrk="1" latinLnBrk="0" hangingPunct="1">
                        <a:defRPr kumimoji="1" sz="1350" b="1" kern="1200">
                          <a:solidFill>
                            <a:schemeClr val="lt1"/>
                          </a:solidFill>
                          <a:latin typeface="游ゴシック"/>
                        </a:defRPr>
                      </a:lvl8pPr>
                      <a:lvl9pPr marL="2743200" algn="l" defTabSz="685800" rtl="0" eaLnBrk="1" latinLnBrk="0" hangingPunct="1">
                        <a:defRPr kumimoji="1" sz="1350" b="1" kern="1200">
                          <a:solidFill>
                            <a:schemeClr val="lt1"/>
                          </a:solidFill>
                          <a:latin typeface="游ゴシック"/>
                        </a:defRPr>
                      </a:lvl9pPr>
                    </a:lstStyle>
                    <a:p>
                      <a:pPr algn="ctr" fontAlgn="ctr"/>
                      <a:r>
                        <a:rPr lang="ja-JP" altLang="en-US" sz="1400" u="none" strike="noStrike" dirty="0">
                          <a:effectLst/>
                          <a:latin typeface="Meiryo UI" panose="020B0604030504040204" pitchFamily="34" charset="-128"/>
                          <a:ea typeface="Meiryo UI" panose="020B0604030504040204" pitchFamily="34" charset="-128"/>
                        </a:rPr>
                        <a:t>旧動体検知</a:t>
                      </a:r>
                      <a:endParaRPr lang="en-US" altLang="ja-JP" sz="1400" u="none" strike="noStrike" dirty="0">
                        <a:effectLst/>
                        <a:latin typeface="Meiryo UI" panose="020B0604030504040204" pitchFamily="34" charset="-128"/>
                        <a:ea typeface="Meiryo UI" panose="020B0604030504040204" pitchFamily="34" charset="-128"/>
                      </a:endParaRPr>
                    </a:p>
                    <a:p>
                      <a:pPr algn="ctr" fontAlgn="ctr"/>
                      <a:r>
                        <a:rPr lang="en-US" altLang="ja-JP" sz="1000" u="none" strike="noStrike" dirty="0">
                          <a:effectLst/>
                          <a:latin typeface="Meiryo UI" panose="020B0604030504040204" pitchFamily="34" charset="-128"/>
                          <a:ea typeface="Meiryo UI" panose="020B0604030504040204" pitchFamily="34" charset="-128"/>
                        </a:rPr>
                        <a:t>(WV-SAE200W)</a:t>
                      </a:r>
                      <a:endParaRPr lang="ja-JP" altLang="en-US" sz="1000" b="1" i="0" u="none" strike="noStrike" dirty="0">
                        <a:solidFill>
                          <a:srgbClr val="FFFFFF"/>
                        </a:solidFill>
                        <a:effectLst/>
                        <a:latin typeface="Meiryo UI" panose="020B0604030504040204" pitchFamily="34" charset="-128"/>
                        <a:ea typeface="Meiryo UI" panose="020B0604030504040204" pitchFamily="34"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931955139"/>
                  </a:ext>
                </a:extLst>
              </a:tr>
              <a:tr h="281318">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fontAlgn="ctr"/>
                      <a:r>
                        <a:rPr lang="ja-JP" altLang="en-US" sz="1400" u="none" strike="noStrike" dirty="0">
                          <a:effectLst/>
                          <a:latin typeface="Meiryo UI" panose="020B0604030504040204" pitchFamily="34" charset="-128"/>
                          <a:ea typeface="Meiryo UI" panose="020B0604030504040204" pitchFamily="34" charset="-128"/>
                        </a:rPr>
                        <a:t>正報率</a:t>
                      </a:r>
                      <a:endParaRPr lang="ja-JP" altLang="en-US" sz="1400" b="1" i="0" u="none" strike="noStrike" dirty="0">
                        <a:solidFill>
                          <a:schemeClr val="tx1"/>
                        </a:solidFill>
                        <a:effectLst/>
                        <a:latin typeface="Meiryo UI" panose="020B0604030504040204" pitchFamily="34" charset="-128"/>
                        <a:ea typeface="Meiryo UI" panose="020B0604030504040204" pitchFamily="34" charset="-128"/>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r" fontAlgn="ctr"/>
                      <a:r>
                        <a:rPr lang="en-US" altLang="ja-JP" sz="1600" u="none" strike="noStrike" dirty="0">
                          <a:solidFill>
                            <a:srgbClr val="0070C0"/>
                          </a:solidFill>
                          <a:effectLst/>
                          <a:latin typeface="Meiryo UI" panose="020B0604030504040204" pitchFamily="34" charset="-128"/>
                          <a:ea typeface="Meiryo UI" panose="020B0604030504040204" pitchFamily="34" charset="-128"/>
                        </a:rPr>
                        <a:t>85 %</a:t>
                      </a:r>
                      <a:endParaRPr lang="en-US" altLang="ja-JP" sz="1600" b="1" i="0" u="none" strike="noStrike" dirty="0">
                        <a:solidFill>
                          <a:srgbClr val="0070C0"/>
                        </a:solidFill>
                        <a:effectLst/>
                        <a:latin typeface="Meiryo UI" panose="020B0604030504040204" pitchFamily="34" charset="-128"/>
                        <a:ea typeface="Meiryo UI" panose="020B0604030504040204" pitchFamily="34" charset="-128"/>
                      </a:endParaRPr>
                    </a:p>
                  </a:txBody>
                  <a:tcPr marL="0" marR="7200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r" fontAlgn="ctr"/>
                      <a:r>
                        <a:rPr lang="en-US" altLang="ja-JP" sz="1400" u="none" strike="noStrike" dirty="0">
                          <a:effectLst/>
                          <a:latin typeface="Meiryo UI" panose="020B0604030504040204" pitchFamily="34" charset="-128"/>
                          <a:ea typeface="Meiryo UI" panose="020B0604030504040204" pitchFamily="34" charset="-128"/>
                        </a:rPr>
                        <a:t>69 %</a:t>
                      </a:r>
                      <a:endParaRPr lang="en-US" altLang="ja-JP" sz="1400" b="1" i="0" u="none" strike="noStrike" dirty="0">
                        <a:solidFill>
                          <a:schemeClr val="tx1"/>
                        </a:solidFill>
                        <a:effectLst/>
                        <a:latin typeface="Meiryo UI" panose="020B0604030504040204" pitchFamily="34" charset="-128"/>
                        <a:ea typeface="Meiryo UI" panose="020B0604030504040204" pitchFamily="34" charset="-128"/>
                      </a:endParaRPr>
                    </a:p>
                  </a:txBody>
                  <a:tcPr marL="0" marR="7200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523641083"/>
                  </a:ext>
                </a:extLst>
              </a:tr>
              <a:tr h="293548">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fontAlgn="ctr"/>
                      <a:r>
                        <a:rPr lang="ja-JP" altLang="en-US" sz="1400" u="none" strike="noStrike" dirty="0">
                          <a:effectLst/>
                          <a:latin typeface="Meiryo UI" panose="020B0604030504040204" pitchFamily="34" charset="-128"/>
                          <a:ea typeface="Meiryo UI" panose="020B0604030504040204" pitchFamily="34" charset="-128"/>
                        </a:rPr>
                        <a:t>失報率</a:t>
                      </a:r>
                      <a:endParaRPr lang="ja-JP" altLang="en-US" sz="1400" b="1" i="0" u="none" strike="noStrike" dirty="0">
                        <a:solidFill>
                          <a:schemeClr val="tx1"/>
                        </a:solidFill>
                        <a:effectLst/>
                        <a:latin typeface="Meiryo UI" panose="020B0604030504040204" pitchFamily="34" charset="-128"/>
                        <a:ea typeface="Meiryo UI" panose="020B0604030504040204" pitchFamily="34"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r" fontAlgn="ctr"/>
                      <a:r>
                        <a:rPr lang="en-US" altLang="ja-JP" sz="1600" u="none" strike="noStrike" dirty="0">
                          <a:solidFill>
                            <a:srgbClr val="0070C0"/>
                          </a:solidFill>
                          <a:effectLst/>
                          <a:latin typeface="Meiryo UI" panose="020B0604030504040204" pitchFamily="34" charset="-128"/>
                          <a:ea typeface="Meiryo UI" panose="020B0604030504040204" pitchFamily="34" charset="-128"/>
                        </a:rPr>
                        <a:t>15 %</a:t>
                      </a:r>
                      <a:endParaRPr lang="en-US" altLang="ja-JP" sz="1600" b="1" i="0" u="none" strike="noStrike" dirty="0">
                        <a:solidFill>
                          <a:srgbClr val="0070C0"/>
                        </a:solidFill>
                        <a:effectLst/>
                        <a:latin typeface="Meiryo UI" panose="020B0604030504040204" pitchFamily="34" charset="-128"/>
                        <a:ea typeface="Meiryo UI" panose="020B0604030504040204" pitchFamily="34" charset="-128"/>
                      </a:endParaRPr>
                    </a:p>
                  </a:txBody>
                  <a:tcPr marL="0" marR="720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r" fontAlgn="ctr"/>
                      <a:r>
                        <a:rPr lang="en-US" altLang="ja-JP" sz="1400" u="none" strike="noStrike" dirty="0">
                          <a:effectLst/>
                          <a:latin typeface="Meiryo UI" panose="020B0604030504040204" pitchFamily="34" charset="-128"/>
                          <a:ea typeface="Meiryo UI" panose="020B0604030504040204" pitchFamily="34" charset="-128"/>
                        </a:rPr>
                        <a:t>31 %</a:t>
                      </a:r>
                      <a:endParaRPr lang="en-US" altLang="ja-JP" sz="1400" b="1" i="0" u="none" strike="noStrike" dirty="0">
                        <a:solidFill>
                          <a:schemeClr val="tx1"/>
                        </a:solidFill>
                        <a:effectLst/>
                        <a:latin typeface="Meiryo UI" panose="020B0604030504040204" pitchFamily="34" charset="-128"/>
                        <a:ea typeface="Meiryo UI" panose="020B0604030504040204" pitchFamily="34" charset="-128"/>
                      </a:endParaRPr>
                    </a:p>
                  </a:txBody>
                  <a:tcPr marL="0" marR="720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872942305"/>
                  </a:ext>
                </a:extLst>
              </a:tr>
              <a:tr h="293548">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fontAlgn="ctr"/>
                      <a:r>
                        <a:rPr lang="ja-JP" altLang="en-US" sz="1400" u="none" strike="noStrike" dirty="0">
                          <a:effectLst/>
                          <a:latin typeface="Meiryo UI" panose="020B0604030504040204" pitchFamily="34" charset="-128"/>
                          <a:ea typeface="Meiryo UI" panose="020B0604030504040204" pitchFamily="34" charset="-128"/>
                        </a:rPr>
                        <a:t>誤報率</a:t>
                      </a:r>
                      <a:endParaRPr lang="ja-JP" altLang="en-US" sz="1400" b="1" i="0" u="none" strike="noStrike" dirty="0">
                        <a:solidFill>
                          <a:schemeClr val="tx1"/>
                        </a:solidFill>
                        <a:effectLst/>
                        <a:latin typeface="Meiryo UI" panose="020B0604030504040204" pitchFamily="34" charset="-128"/>
                        <a:ea typeface="Meiryo UI" panose="020B0604030504040204" pitchFamily="34"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r" fontAlgn="ctr"/>
                      <a:r>
                        <a:rPr lang="en-US" altLang="ja-JP" sz="1600" u="none" strike="noStrike" dirty="0">
                          <a:solidFill>
                            <a:srgbClr val="0070C0"/>
                          </a:solidFill>
                          <a:effectLst/>
                          <a:latin typeface="Meiryo UI" panose="020B0604030504040204" pitchFamily="34" charset="-128"/>
                          <a:ea typeface="Meiryo UI" panose="020B0604030504040204" pitchFamily="34" charset="-128"/>
                        </a:rPr>
                        <a:t>15 %</a:t>
                      </a:r>
                      <a:endParaRPr lang="en-US" altLang="ja-JP" sz="1600" b="1" i="0" u="none" strike="noStrike" dirty="0">
                        <a:solidFill>
                          <a:srgbClr val="0070C0"/>
                        </a:solidFill>
                        <a:effectLst/>
                        <a:latin typeface="Meiryo UI" panose="020B0604030504040204" pitchFamily="34" charset="-128"/>
                        <a:ea typeface="Meiryo UI" panose="020B0604030504040204" pitchFamily="34" charset="-128"/>
                      </a:endParaRPr>
                    </a:p>
                  </a:txBody>
                  <a:tcPr marL="0" marR="720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r" fontAlgn="ctr"/>
                      <a:r>
                        <a:rPr lang="en-US" altLang="ja-JP" sz="1400" u="none" strike="noStrike" dirty="0">
                          <a:effectLst/>
                          <a:latin typeface="Meiryo UI" panose="020B0604030504040204" pitchFamily="34" charset="-128"/>
                          <a:ea typeface="Meiryo UI" panose="020B0604030504040204" pitchFamily="34" charset="-128"/>
                        </a:rPr>
                        <a:t>43 %</a:t>
                      </a:r>
                      <a:endParaRPr lang="en-US" altLang="ja-JP" sz="1400" b="1" i="0" u="none" strike="noStrike" dirty="0">
                        <a:solidFill>
                          <a:schemeClr val="tx1"/>
                        </a:solidFill>
                        <a:effectLst/>
                        <a:latin typeface="Meiryo UI" panose="020B0604030504040204" pitchFamily="34" charset="-128"/>
                        <a:ea typeface="Meiryo UI" panose="020B0604030504040204" pitchFamily="34" charset="-128"/>
                      </a:endParaRPr>
                    </a:p>
                  </a:txBody>
                  <a:tcPr marL="0" marR="7200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92470893"/>
                  </a:ext>
                </a:extLst>
              </a:tr>
            </a:tbl>
          </a:graphicData>
        </a:graphic>
      </p:graphicFrame>
      <p:sp>
        <p:nvSpPr>
          <p:cNvPr id="7" name="テキスト ボックス 6">
            <a:extLst>
              <a:ext uri="{FF2B5EF4-FFF2-40B4-BE49-F238E27FC236}">
                <a16:creationId xmlns:a16="http://schemas.microsoft.com/office/drawing/2014/main" id="{DD1E2E10-D6E2-AB8F-E749-B1FCE3E59D68}"/>
              </a:ext>
            </a:extLst>
          </p:cNvPr>
          <p:cNvSpPr txBox="1"/>
          <p:nvPr/>
        </p:nvSpPr>
        <p:spPr>
          <a:xfrm>
            <a:off x="5838442" y="3879669"/>
            <a:ext cx="2924807" cy="261610"/>
          </a:xfrm>
          <a:prstGeom prst="rect">
            <a:avLst/>
          </a:prstGeom>
          <a:noFill/>
        </p:spPr>
        <p:txBody>
          <a:bodyPr wrap="square" rtlCol="0">
            <a:spAutoFit/>
          </a:bodyPr>
          <a:lstStyle/>
          <a:p>
            <a:pPr algn="r" defTabSz="457200" fontAlgn="base">
              <a:spcBef>
                <a:spcPct val="0"/>
              </a:spcBef>
              <a:spcAft>
                <a:spcPct val="0"/>
              </a:spcAft>
              <a:defRPr/>
            </a:pPr>
            <a:r>
              <a:rPr lang="en-US" altLang="ja-JP" sz="1100" dirty="0">
                <a:solidFill>
                  <a:prstClr val="black"/>
                </a:solidFill>
                <a:latin typeface="Meiryo UI" panose="020B0604030504040204" pitchFamily="34" charset="-128"/>
                <a:ea typeface="Meiryo UI" panose="020B0604030504040204" pitchFamily="34" charset="-128"/>
              </a:rPr>
              <a:t>※</a:t>
            </a:r>
            <a:r>
              <a:rPr lang="ja-JP" altLang="en-US" sz="1100" dirty="0">
                <a:solidFill>
                  <a:prstClr val="black"/>
                </a:solidFill>
                <a:latin typeface="Meiryo UI" panose="020B0604030504040204" pitchFamily="34" charset="-128"/>
                <a:ea typeface="Meiryo UI" panose="020B0604030504040204" pitchFamily="34" charset="-128"/>
              </a:rPr>
              <a:t>ご参考 弊社内実験環境による結果です</a:t>
            </a:r>
          </a:p>
        </p:txBody>
      </p:sp>
    </p:spTree>
    <p:extLst>
      <p:ext uri="{BB962C8B-B14F-4D97-AF65-F5344CB8AC3E}">
        <p14:creationId xmlns:p14="http://schemas.microsoft.com/office/powerpoint/2010/main" val="928063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400" dirty="0"/>
              <a:t>より精度良くお使いいただくために</a:t>
            </a:r>
            <a:endParaRPr kumimoji="1" lang="ja-JP" altLang="en-US" sz="2400" dirty="0"/>
          </a:p>
        </p:txBody>
      </p:sp>
      <p:sp>
        <p:nvSpPr>
          <p:cNvPr id="3" name="テキスト ボックス 2">
            <a:extLst>
              <a:ext uri="{FF2B5EF4-FFF2-40B4-BE49-F238E27FC236}">
                <a16:creationId xmlns:a16="http://schemas.microsoft.com/office/drawing/2014/main" id="{D8D6C7AF-E7EC-8E57-87FD-21852007271B}"/>
              </a:ext>
            </a:extLst>
          </p:cNvPr>
          <p:cNvSpPr txBox="1"/>
          <p:nvPr/>
        </p:nvSpPr>
        <p:spPr>
          <a:xfrm>
            <a:off x="20540" y="536230"/>
            <a:ext cx="8114030" cy="369332"/>
          </a:xfrm>
          <a:prstGeom prst="rect">
            <a:avLst/>
          </a:prstGeom>
          <a:noFill/>
        </p:spPr>
        <p:txBody>
          <a:bodyPr wrap="square" rtlCol="0">
            <a:spAutoFit/>
          </a:bodyPr>
          <a:lstStyle/>
          <a:p>
            <a:pPr defTabSz="457200" fontAlgn="base">
              <a:spcBef>
                <a:spcPct val="0"/>
              </a:spcBef>
              <a:spcAft>
                <a:spcPct val="0"/>
              </a:spcAft>
              <a:defRPr/>
            </a:pPr>
            <a:r>
              <a:rPr lang="ja-JP" altLang="en-US" sz="1800" dirty="0">
                <a:solidFill>
                  <a:prstClr val="black"/>
                </a:solidFill>
                <a:latin typeface="Meiryo UI" panose="020B0604030504040204" pitchFamily="34" charset="-128"/>
                <a:ea typeface="Meiryo UI" panose="020B0604030504040204" pitchFamily="34" charset="-128"/>
              </a:rPr>
              <a:t>◆検出可能な設置環境（距離・高さ・画角など）をシュミレーションする</a:t>
            </a:r>
          </a:p>
        </p:txBody>
      </p:sp>
      <p:pic>
        <p:nvPicPr>
          <p:cNvPr id="9" name="図 8">
            <a:extLst>
              <a:ext uri="{FF2B5EF4-FFF2-40B4-BE49-F238E27FC236}">
                <a16:creationId xmlns:a16="http://schemas.microsoft.com/office/drawing/2014/main" id="{0F99B210-51DD-7F71-10DA-072D6F64BFC3}"/>
              </a:ext>
            </a:extLst>
          </p:cNvPr>
          <p:cNvPicPr>
            <a:picLocks noChangeAspect="1"/>
          </p:cNvPicPr>
          <p:nvPr/>
        </p:nvPicPr>
        <p:blipFill>
          <a:blip r:embed="rId2"/>
          <a:stretch>
            <a:fillRect/>
          </a:stretch>
        </p:blipFill>
        <p:spPr>
          <a:xfrm>
            <a:off x="245064" y="905562"/>
            <a:ext cx="5226750" cy="3874045"/>
          </a:xfrm>
          <a:prstGeom prst="rect">
            <a:avLst/>
          </a:prstGeom>
        </p:spPr>
      </p:pic>
      <p:pic>
        <p:nvPicPr>
          <p:cNvPr id="10" name="図 9">
            <a:extLst>
              <a:ext uri="{FF2B5EF4-FFF2-40B4-BE49-F238E27FC236}">
                <a16:creationId xmlns:a16="http://schemas.microsoft.com/office/drawing/2014/main" id="{31F9F834-7655-BC72-9372-29A058F5419B}"/>
              </a:ext>
            </a:extLst>
          </p:cNvPr>
          <p:cNvPicPr>
            <a:picLocks noChangeAspect="1"/>
          </p:cNvPicPr>
          <p:nvPr/>
        </p:nvPicPr>
        <p:blipFill>
          <a:blip r:embed="rId3"/>
          <a:stretch>
            <a:fillRect/>
          </a:stretch>
        </p:blipFill>
        <p:spPr>
          <a:xfrm>
            <a:off x="5818788" y="1891122"/>
            <a:ext cx="2682753" cy="2716148"/>
          </a:xfrm>
          <a:prstGeom prst="rect">
            <a:avLst/>
          </a:prstGeom>
        </p:spPr>
      </p:pic>
      <p:sp>
        <p:nvSpPr>
          <p:cNvPr id="11" name="テキスト ボックス 10">
            <a:extLst>
              <a:ext uri="{FF2B5EF4-FFF2-40B4-BE49-F238E27FC236}">
                <a16:creationId xmlns:a16="http://schemas.microsoft.com/office/drawing/2014/main" id="{BFD852E1-7F8F-B78A-08DE-C952AFB62823}"/>
              </a:ext>
            </a:extLst>
          </p:cNvPr>
          <p:cNvSpPr txBox="1"/>
          <p:nvPr/>
        </p:nvSpPr>
        <p:spPr>
          <a:xfrm>
            <a:off x="5696338" y="957698"/>
            <a:ext cx="256952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kern="0" dirty="0">
                <a:solidFill>
                  <a:prstClr val="black"/>
                </a:solidFill>
                <a:latin typeface="Meiryo UI" panose="020B0604030504040204" pitchFamily="50" charset="-128"/>
                <a:ea typeface="Meiryo UI" panose="020B0604030504040204" pitchFamily="50" charset="-128"/>
              </a:rPr>
              <a:t>システムデザインツールを使うと</a:t>
            </a:r>
            <a:endParaRPr kumimoji="0" lang="en-US" altLang="ja-JP" sz="1400" kern="0" dirty="0">
              <a:solidFill>
                <a:prstClr val="black"/>
              </a:solidFill>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kern="0" dirty="0">
                <a:solidFill>
                  <a:prstClr val="black"/>
                </a:solidFill>
                <a:latin typeface="Meiryo UI" panose="020B0604030504040204" pitchFamily="50" charset="-128"/>
                <a:ea typeface="Meiryo UI" panose="020B0604030504040204" pitchFamily="50" charset="-128"/>
              </a:rPr>
              <a:t>シミュレーションすることができます。</a:t>
            </a:r>
            <a:endPar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71647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400" dirty="0"/>
              <a:t>より精度良くお使いいただくために</a:t>
            </a:r>
            <a:endParaRPr kumimoji="1" lang="ja-JP" altLang="en-US" sz="2400" dirty="0"/>
          </a:p>
        </p:txBody>
      </p:sp>
      <p:sp>
        <p:nvSpPr>
          <p:cNvPr id="7" name="テキスト ボックス 6">
            <a:extLst>
              <a:ext uri="{FF2B5EF4-FFF2-40B4-BE49-F238E27FC236}">
                <a16:creationId xmlns:a16="http://schemas.microsoft.com/office/drawing/2014/main" id="{956A8AB1-138C-F131-9808-2F8B8D01DA37}"/>
              </a:ext>
            </a:extLst>
          </p:cNvPr>
          <p:cNvSpPr txBox="1"/>
          <p:nvPr/>
        </p:nvSpPr>
        <p:spPr>
          <a:xfrm>
            <a:off x="20540" y="536230"/>
            <a:ext cx="8114030" cy="369332"/>
          </a:xfrm>
          <a:prstGeom prst="rect">
            <a:avLst/>
          </a:prstGeom>
          <a:noFill/>
        </p:spPr>
        <p:txBody>
          <a:bodyPr wrap="square" rtlCol="0">
            <a:spAutoFit/>
          </a:bodyPr>
          <a:lstStyle/>
          <a:p>
            <a:pPr defTabSz="457200" fontAlgn="base">
              <a:spcBef>
                <a:spcPct val="0"/>
              </a:spcBef>
              <a:spcAft>
                <a:spcPct val="0"/>
              </a:spcAft>
              <a:defRPr/>
            </a:pPr>
            <a:r>
              <a:rPr lang="ja-JP" altLang="en-US" sz="1800" dirty="0">
                <a:solidFill>
                  <a:prstClr val="black"/>
                </a:solidFill>
                <a:latin typeface="Meiryo UI" panose="020B0604030504040204" pitchFamily="34" charset="-128"/>
                <a:ea typeface="Meiryo UI" panose="020B0604030504040204" pitchFamily="34" charset="-128"/>
              </a:rPr>
              <a:t>◆適切な被写体サイズを撮影する</a:t>
            </a:r>
          </a:p>
        </p:txBody>
      </p:sp>
      <p:sp>
        <p:nvSpPr>
          <p:cNvPr id="8" name="テキスト ボックス 7">
            <a:extLst>
              <a:ext uri="{FF2B5EF4-FFF2-40B4-BE49-F238E27FC236}">
                <a16:creationId xmlns:a16="http://schemas.microsoft.com/office/drawing/2014/main" id="{830F4F3F-268F-2CA1-B467-09658DC4B8F3}"/>
              </a:ext>
            </a:extLst>
          </p:cNvPr>
          <p:cNvSpPr txBox="1"/>
          <p:nvPr/>
        </p:nvSpPr>
        <p:spPr>
          <a:xfrm>
            <a:off x="245064" y="854258"/>
            <a:ext cx="697152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kern="0" dirty="0">
                <a:solidFill>
                  <a:prstClr val="black"/>
                </a:solidFill>
                <a:latin typeface="Meiryo UI" panose="020B0604030504040204" pitchFamily="50" charset="-128"/>
                <a:ea typeface="Meiryo UI" panose="020B0604030504040204" pitchFamily="50" charset="-128"/>
              </a:rPr>
              <a:t>ライブ画面で「グリッド表示」アイコンをクリックするとグリッド表示します。</a:t>
            </a:r>
            <a:endPar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1FCF3127-C3D1-4419-780F-F95E18937EF5}"/>
              </a:ext>
            </a:extLst>
          </p:cNvPr>
          <p:cNvPicPr>
            <a:picLocks noChangeAspect="1"/>
          </p:cNvPicPr>
          <p:nvPr/>
        </p:nvPicPr>
        <p:blipFill rotWithShape="1">
          <a:blip r:embed="rId2"/>
          <a:srcRect t="9232" r="2754" b="14943"/>
          <a:stretch/>
        </p:blipFill>
        <p:spPr>
          <a:xfrm>
            <a:off x="245064" y="1219308"/>
            <a:ext cx="7044270" cy="295032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2" name="楕円 11">
            <a:extLst>
              <a:ext uri="{FF2B5EF4-FFF2-40B4-BE49-F238E27FC236}">
                <a16:creationId xmlns:a16="http://schemas.microsoft.com/office/drawing/2014/main" id="{A28A489C-1F0D-30ED-68DC-C0A6B785EFB8}"/>
              </a:ext>
            </a:extLst>
          </p:cNvPr>
          <p:cNvSpPr/>
          <p:nvPr/>
        </p:nvSpPr>
        <p:spPr>
          <a:xfrm>
            <a:off x="6311153" y="1135140"/>
            <a:ext cx="586288" cy="55733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3F87A85-FE99-0B9B-F484-F2AB65EA2614}"/>
              </a:ext>
            </a:extLst>
          </p:cNvPr>
          <p:cNvSpPr txBox="1"/>
          <p:nvPr/>
        </p:nvSpPr>
        <p:spPr>
          <a:xfrm>
            <a:off x="7264993" y="819974"/>
            <a:ext cx="1739153"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kern="0" dirty="0">
                <a:solidFill>
                  <a:prstClr val="black"/>
                </a:solidFill>
                <a:latin typeface="Meiryo UI" panose="020B0604030504040204" pitchFamily="50" charset="-128"/>
                <a:ea typeface="Meiryo UI" panose="020B0604030504040204" pitchFamily="50" charset="-128"/>
              </a:rPr>
              <a:t>「グリッド表示」アイコン</a:t>
            </a:r>
            <a:endPar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cxnSp>
        <p:nvCxnSpPr>
          <p:cNvPr id="15" name="直線コネクタ 14">
            <a:extLst>
              <a:ext uri="{FF2B5EF4-FFF2-40B4-BE49-F238E27FC236}">
                <a16:creationId xmlns:a16="http://schemas.microsoft.com/office/drawing/2014/main" id="{63EDE453-D45B-15AB-C90E-AC04459FBDDE}"/>
              </a:ext>
            </a:extLst>
          </p:cNvPr>
          <p:cNvCxnSpPr>
            <a:stCxn id="12" idx="7"/>
            <a:endCxn id="13" idx="1"/>
          </p:cNvCxnSpPr>
          <p:nvPr/>
        </p:nvCxnSpPr>
        <p:spPr>
          <a:xfrm flipV="1">
            <a:off x="6811581" y="973863"/>
            <a:ext cx="453412" cy="2428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541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400" dirty="0"/>
              <a:t>より精度良くお使いいただくために</a:t>
            </a:r>
            <a:endParaRPr kumimoji="1" lang="ja-JP" altLang="en-US" sz="2400" dirty="0"/>
          </a:p>
        </p:txBody>
      </p:sp>
      <p:sp>
        <p:nvSpPr>
          <p:cNvPr id="7" name="テキスト ボックス 6">
            <a:extLst>
              <a:ext uri="{FF2B5EF4-FFF2-40B4-BE49-F238E27FC236}">
                <a16:creationId xmlns:a16="http://schemas.microsoft.com/office/drawing/2014/main" id="{956A8AB1-138C-F131-9808-2F8B8D01DA37}"/>
              </a:ext>
            </a:extLst>
          </p:cNvPr>
          <p:cNvSpPr txBox="1"/>
          <p:nvPr/>
        </p:nvSpPr>
        <p:spPr>
          <a:xfrm>
            <a:off x="20540" y="536230"/>
            <a:ext cx="8114030"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◆適切な被写体サイズを撮影する</a:t>
            </a:r>
          </a:p>
        </p:txBody>
      </p:sp>
      <p:sp>
        <p:nvSpPr>
          <p:cNvPr id="8" name="テキスト ボックス 7">
            <a:extLst>
              <a:ext uri="{FF2B5EF4-FFF2-40B4-BE49-F238E27FC236}">
                <a16:creationId xmlns:a16="http://schemas.microsoft.com/office/drawing/2014/main" id="{830F4F3F-268F-2CA1-B467-09658DC4B8F3}"/>
              </a:ext>
            </a:extLst>
          </p:cNvPr>
          <p:cNvSpPr txBox="1"/>
          <p:nvPr/>
        </p:nvSpPr>
        <p:spPr>
          <a:xfrm>
            <a:off x="245064" y="854258"/>
            <a:ext cx="80642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kern="0" dirty="0">
                <a:solidFill>
                  <a:prstClr val="black"/>
                </a:solidFill>
                <a:latin typeface="Meiryo UI" panose="020B0604030504040204" pitchFamily="50" charset="-128"/>
                <a:ea typeface="Meiryo UI" panose="020B0604030504040204" pitchFamily="50" charset="-128"/>
              </a:rPr>
              <a:t>被写体のサイズがお使いのカメラ・拡張ソフトウェアの推奨サイズを満たしているか、グリッド数で確認できます。</a:t>
            </a:r>
            <a:endPar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 name="図 2">
            <a:extLst>
              <a:ext uri="{FF2B5EF4-FFF2-40B4-BE49-F238E27FC236}">
                <a16:creationId xmlns:a16="http://schemas.microsoft.com/office/drawing/2014/main" id="{9F3D0B92-D048-5BBF-CD3C-3C674A7D1EA5}"/>
              </a:ext>
            </a:extLst>
          </p:cNvPr>
          <p:cNvPicPr>
            <a:picLocks noChangeAspect="1"/>
          </p:cNvPicPr>
          <p:nvPr/>
        </p:nvPicPr>
        <p:blipFill>
          <a:blip r:embed="rId2"/>
          <a:stretch>
            <a:fillRect/>
          </a:stretch>
        </p:blipFill>
        <p:spPr>
          <a:xfrm>
            <a:off x="227135" y="1101667"/>
            <a:ext cx="7812733" cy="3442244"/>
          </a:xfrm>
          <a:prstGeom prst="rect">
            <a:avLst/>
          </a:prstGeom>
        </p:spPr>
      </p:pic>
      <p:sp>
        <p:nvSpPr>
          <p:cNvPr id="4" name="正方形/長方形 3">
            <a:extLst>
              <a:ext uri="{FF2B5EF4-FFF2-40B4-BE49-F238E27FC236}">
                <a16:creationId xmlns:a16="http://schemas.microsoft.com/office/drawing/2014/main" id="{894FE65B-6F77-3E8C-1C44-FEFE5852246E}"/>
              </a:ext>
            </a:extLst>
          </p:cNvPr>
          <p:cNvSpPr/>
          <p:nvPr/>
        </p:nvSpPr>
        <p:spPr>
          <a:xfrm>
            <a:off x="245064" y="1999160"/>
            <a:ext cx="7731545" cy="1971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CE2AA2E-93FC-4E46-E99E-F8451452376A}"/>
              </a:ext>
            </a:extLst>
          </p:cNvPr>
          <p:cNvSpPr txBox="1"/>
          <p:nvPr/>
        </p:nvSpPr>
        <p:spPr>
          <a:xfrm>
            <a:off x="3203782" y="4328270"/>
            <a:ext cx="5244353" cy="475836"/>
          </a:xfrm>
          <a:prstGeom prst="rect">
            <a:avLst/>
          </a:prstGeom>
          <a:noFill/>
        </p:spPr>
        <p:txBody>
          <a:bodyPr wrap="square">
            <a:spAutoFit/>
          </a:bodyPr>
          <a:lstStyle/>
          <a:p>
            <a:pPr>
              <a:lnSpc>
                <a:spcPct val="120000"/>
              </a:lnSpc>
            </a:pPr>
            <a:r>
              <a:rPr lang="ja-JP" altLang="en-US" sz="1100" b="0" i="0" dirty="0">
                <a:solidFill>
                  <a:srgbClr val="000000"/>
                </a:solidFill>
                <a:effectLst/>
                <a:latin typeface="Meiryo UI" panose="020B0604030504040204" pitchFamily="34" charset="-128"/>
                <a:ea typeface="Meiryo UI" panose="020B0604030504040204" pitchFamily="34" charset="-128"/>
              </a:rPr>
              <a:t>機能拡張ソフトウェア毎の調整サイズについては、サポートウェブサイトに掲載されています。</a:t>
            </a:r>
            <a:endParaRPr lang="en-US" altLang="ja-JP" sz="1100" b="0" i="0" dirty="0">
              <a:solidFill>
                <a:srgbClr val="000000"/>
              </a:solidFill>
              <a:effectLst/>
              <a:latin typeface="Meiryo UI" panose="020B0604030504040204" pitchFamily="34" charset="-128"/>
              <a:ea typeface="Meiryo UI" panose="020B0604030504040204" pitchFamily="34" charset="-128"/>
            </a:endParaRPr>
          </a:p>
          <a:p>
            <a:pPr>
              <a:lnSpc>
                <a:spcPct val="120000"/>
              </a:lnSpc>
            </a:pPr>
            <a:r>
              <a:rPr lang="ja-JP" altLang="en-US" sz="1100" dirty="0">
                <a:latin typeface="Meiryo UI" panose="020B0604030504040204" pitchFamily="34" charset="-128"/>
                <a:ea typeface="Meiryo UI" panose="020B0604030504040204" pitchFamily="34" charset="-128"/>
                <a:hlinkClick r:id="rId3"/>
              </a:rPr>
              <a:t>機能拡張ソフトウェアの適切な被写体サイズ（</a:t>
            </a:r>
            <a:r>
              <a:rPr lang="en-US" altLang="ja-JP" sz="1100" dirty="0">
                <a:latin typeface="Meiryo UI" panose="020B0604030504040204" pitchFamily="34" charset="-128"/>
                <a:ea typeface="Meiryo UI" panose="020B0604030504040204" pitchFamily="34" charset="-128"/>
                <a:hlinkClick r:id="rId3"/>
              </a:rPr>
              <a:t>C0320</a:t>
            </a:r>
            <a:r>
              <a:rPr lang="ja-JP" altLang="en-US" sz="1100" dirty="0">
                <a:latin typeface="Meiryo UI" panose="020B0604030504040204" pitchFamily="34" charset="-128"/>
                <a:ea typeface="Meiryo UI" panose="020B0604030504040204" pitchFamily="34" charset="-128"/>
                <a:hlinkClick r:id="rId3"/>
              </a:rPr>
              <a:t>）</a:t>
            </a:r>
            <a:endParaRPr lang="ja-JP" altLang="en-US" sz="11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262329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400" dirty="0"/>
              <a:t>より精度良くお使いいただくために</a:t>
            </a:r>
            <a:endParaRPr kumimoji="1" lang="ja-JP" altLang="en-US" sz="2400" dirty="0"/>
          </a:p>
        </p:txBody>
      </p:sp>
      <p:sp>
        <p:nvSpPr>
          <p:cNvPr id="7" name="テキスト ボックス 6">
            <a:extLst>
              <a:ext uri="{FF2B5EF4-FFF2-40B4-BE49-F238E27FC236}">
                <a16:creationId xmlns:a16="http://schemas.microsoft.com/office/drawing/2014/main" id="{956A8AB1-138C-F131-9808-2F8B8D01DA37}"/>
              </a:ext>
            </a:extLst>
          </p:cNvPr>
          <p:cNvSpPr txBox="1"/>
          <p:nvPr/>
        </p:nvSpPr>
        <p:spPr>
          <a:xfrm>
            <a:off x="20540" y="536230"/>
            <a:ext cx="8114030"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◆画面内に誤検知しやすい被写体がある場所は、マスクエリアを設定してください</a:t>
            </a:r>
          </a:p>
        </p:txBody>
      </p:sp>
      <p:pic>
        <p:nvPicPr>
          <p:cNvPr id="4" name="図 3">
            <a:extLst>
              <a:ext uri="{FF2B5EF4-FFF2-40B4-BE49-F238E27FC236}">
                <a16:creationId xmlns:a16="http://schemas.microsoft.com/office/drawing/2014/main" id="{3C19D1AC-B5FD-A0F1-6F97-A392CB9D7F98}"/>
              </a:ext>
            </a:extLst>
          </p:cNvPr>
          <p:cNvPicPr>
            <a:picLocks noChangeAspect="1"/>
          </p:cNvPicPr>
          <p:nvPr/>
        </p:nvPicPr>
        <p:blipFill>
          <a:blip r:embed="rId2"/>
          <a:stretch>
            <a:fillRect/>
          </a:stretch>
        </p:blipFill>
        <p:spPr>
          <a:xfrm>
            <a:off x="489595" y="1409329"/>
            <a:ext cx="1591942" cy="1911572"/>
          </a:xfrm>
          <a:prstGeom prst="rect">
            <a:avLst/>
          </a:prstGeom>
        </p:spPr>
      </p:pic>
      <p:pic>
        <p:nvPicPr>
          <p:cNvPr id="5" name="図 4">
            <a:extLst>
              <a:ext uri="{FF2B5EF4-FFF2-40B4-BE49-F238E27FC236}">
                <a16:creationId xmlns:a16="http://schemas.microsoft.com/office/drawing/2014/main" id="{F6F97B47-C352-C924-0B0C-E46623C2FBAC}"/>
              </a:ext>
            </a:extLst>
          </p:cNvPr>
          <p:cNvPicPr>
            <a:picLocks noChangeAspect="1"/>
          </p:cNvPicPr>
          <p:nvPr/>
        </p:nvPicPr>
        <p:blipFill>
          <a:blip r:embed="rId3"/>
          <a:stretch>
            <a:fillRect/>
          </a:stretch>
        </p:blipFill>
        <p:spPr>
          <a:xfrm>
            <a:off x="2564223" y="1768328"/>
            <a:ext cx="1270312" cy="2252170"/>
          </a:xfrm>
          <a:prstGeom prst="rect">
            <a:avLst/>
          </a:prstGeom>
        </p:spPr>
      </p:pic>
      <p:pic>
        <p:nvPicPr>
          <p:cNvPr id="6" name="図 5">
            <a:extLst>
              <a:ext uri="{FF2B5EF4-FFF2-40B4-BE49-F238E27FC236}">
                <a16:creationId xmlns:a16="http://schemas.microsoft.com/office/drawing/2014/main" id="{5C17CA96-7A69-001F-6609-A29A00BD051C}"/>
              </a:ext>
            </a:extLst>
          </p:cNvPr>
          <p:cNvPicPr>
            <a:picLocks noChangeAspect="1"/>
          </p:cNvPicPr>
          <p:nvPr/>
        </p:nvPicPr>
        <p:blipFill>
          <a:blip r:embed="rId4"/>
          <a:stretch>
            <a:fillRect/>
          </a:stretch>
        </p:blipFill>
        <p:spPr>
          <a:xfrm>
            <a:off x="4462746" y="1335148"/>
            <a:ext cx="1170952" cy="2122641"/>
          </a:xfrm>
          <a:prstGeom prst="rect">
            <a:avLst/>
          </a:prstGeom>
        </p:spPr>
      </p:pic>
      <p:pic>
        <p:nvPicPr>
          <p:cNvPr id="9" name="図 8">
            <a:extLst>
              <a:ext uri="{FF2B5EF4-FFF2-40B4-BE49-F238E27FC236}">
                <a16:creationId xmlns:a16="http://schemas.microsoft.com/office/drawing/2014/main" id="{8FFBD6A5-9083-73BC-EDF7-E8E5D6748287}"/>
              </a:ext>
            </a:extLst>
          </p:cNvPr>
          <p:cNvPicPr>
            <a:picLocks noChangeAspect="1"/>
          </p:cNvPicPr>
          <p:nvPr/>
        </p:nvPicPr>
        <p:blipFill>
          <a:blip r:embed="rId5"/>
          <a:stretch>
            <a:fillRect/>
          </a:stretch>
        </p:blipFill>
        <p:spPr>
          <a:xfrm>
            <a:off x="6358704" y="1855515"/>
            <a:ext cx="1287947" cy="1805533"/>
          </a:xfrm>
          <a:prstGeom prst="rect">
            <a:avLst/>
          </a:prstGeom>
        </p:spPr>
      </p:pic>
      <p:sp>
        <p:nvSpPr>
          <p:cNvPr id="10" name="正方形/長方形 9">
            <a:extLst>
              <a:ext uri="{FF2B5EF4-FFF2-40B4-BE49-F238E27FC236}">
                <a16:creationId xmlns:a16="http://schemas.microsoft.com/office/drawing/2014/main" id="{28C657C7-5316-4E7E-6CC3-913E1ADB6494}"/>
              </a:ext>
            </a:extLst>
          </p:cNvPr>
          <p:cNvSpPr/>
          <p:nvPr/>
        </p:nvSpPr>
        <p:spPr>
          <a:xfrm>
            <a:off x="638907" y="3707933"/>
            <a:ext cx="1236784" cy="433754"/>
          </a:xfrm>
          <a:prstGeom prst="rect">
            <a:avLst/>
          </a:prstGeom>
          <a:solidFill>
            <a:srgbClr val="FFFF00"/>
          </a:solidFill>
          <a:ln w="19050" cap="flat" cmpd="sng" algn="ctr">
            <a:solidFill>
              <a:srgbClr val="FF0000"/>
            </a:solid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ポスター</a:t>
            </a:r>
          </a:p>
        </p:txBody>
      </p:sp>
      <p:sp>
        <p:nvSpPr>
          <p:cNvPr id="11" name="正方形/長方形 10">
            <a:extLst>
              <a:ext uri="{FF2B5EF4-FFF2-40B4-BE49-F238E27FC236}">
                <a16:creationId xmlns:a16="http://schemas.microsoft.com/office/drawing/2014/main" id="{3E8D4A35-F760-02B7-EA50-67FD7BAEA1B3}"/>
              </a:ext>
            </a:extLst>
          </p:cNvPr>
          <p:cNvSpPr/>
          <p:nvPr/>
        </p:nvSpPr>
        <p:spPr>
          <a:xfrm>
            <a:off x="2514242" y="4141687"/>
            <a:ext cx="1236784" cy="433754"/>
          </a:xfrm>
          <a:prstGeom prst="rect">
            <a:avLst/>
          </a:prstGeom>
          <a:solidFill>
            <a:srgbClr val="FFFF00"/>
          </a:solidFill>
          <a:ln w="19050" cap="flat" cmpd="sng" algn="ctr">
            <a:solidFill>
              <a:srgbClr val="FF0000"/>
            </a:solid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コーン</a:t>
            </a:r>
          </a:p>
        </p:txBody>
      </p:sp>
      <p:sp>
        <p:nvSpPr>
          <p:cNvPr id="12" name="正方形/長方形 11">
            <a:extLst>
              <a:ext uri="{FF2B5EF4-FFF2-40B4-BE49-F238E27FC236}">
                <a16:creationId xmlns:a16="http://schemas.microsoft.com/office/drawing/2014/main" id="{A25BE1CB-758F-02AF-06FB-BE4EADE10211}"/>
              </a:ext>
            </a:extLst>
          </p:cNvPr>
          <p:cNvSpPr/>
          <p:nvPr/>
        </p:nvSpPr>
        <p:spPr>
          <a:xfrm>
            <a:off x="4437176" y="3707927"/>
            <a:ext cx="1236784" cy="433754"/>
          </a:xfrm>
          <a:prstGeom prst="rect">
            <a:avLst/>
          </a:prstGeom>
          <a:solidFill>
            <a:srgbClr val="FFFF00"/>
          </a:solidFill>
          <a:ln w="19050" cap="flat" cmpd="sng" algn="ctr">
            <a:solidFill>
              <a:srgbClr val="FF0000"/>
            </a:solid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動物</a:t>
            </a:r>
          </a:p>
        </p:txBody>
      </p:sp>
      <p:sp>
        <p:nvSpPr>
          <p:cNvPr id="13" name="正方形/長方形 12">
            <a:extLst>
              <a:ext uri="{FF2B5EF4-FFF2-40B4-BE49-F238E27FC236}">
                <a16:creationId xmlns:a16="http://schemas.microsoft.com/office/drawing/2014/main" id="{3D8BFCC6-92C3-289A-AE83-B2B8F64007FE}"/>
              </a:ext>
            </a:extLst>
          </p:cNvPr>
          <p:cNvSpPr/>
          <p:nvPr/>
        </p:nvSpPr>
        <p:spPr>
          <a:xfrm>
            <a:off x="6875210" y="3948243"/>
            <a:ext cx="1236784" cy="533406"/>
          </a:xfrm>
          <a:prstGeom prst="rect">
            <a:avLst/>
          </a:prstGeom>
          <a:solidFill>
            <a:srgbClr val="FFFF00"/>
          </a:solidFill>
          <a:ln w="19050" cap="flat" cmpd="sng" algn="ctr">
            <a:solidFill>
              <a:srgbClr val="FF0000"/>
            </a:solid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植物や</a:t>
            </a:r>
            <a:endParaRPr kumimoji="0" lang="en-US" altLang="ja-JP" sz="18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構造物</a:t>
            </a:r>
          </a:p>
        </p:txBody>
      </p:sp>
      <p:pic>
        <p:nvPicPr>
          <p:cNvPr id="14" name="図 13">
            <a:extLst>
              <a:ext uri="{FF2B5EF4-FFF2-40B4-BE49-F238E27FC236}">
                <a16:creationId xmlns:a16="http://schemas.microsoft.com/office/drawing/2014/main" id="{30E29834-0371-BA0C-9955-CA5C25968AA6}"/>
              </a:ext>
            </a:extLst>
          </p:cNvPr>
          <p:cNvPicPr>
            <a:picLocks noChangeAspect="1"/>
          </p:cNvPicPr>
          <p:nvPr/>
        </p:nvPicPr>
        <p:blipFill>
          <a:blip r:embed="rId6"/>
          <a:stretch>
            <a:fillRect/>
          </a:stretch>
        </p:blipFill>
        <p:spPr>
          <a:xfrm>
            <a:off x="7843762" y="1854354"/>
            <a:ext cx="1114581" cy="1800476"/>
          </a:xfrm>
          <a:prstGeom prst="rect">
            <a:avLst/>
          </a:prstGeom>
        </p:spPr>
      </p:pic>
    </p:spTree>
    <p:extLst>
      <p:ext uri="{BB962C8B-B14F-4D97-AF65-F5344CB8AC3E}">
        <p14:creationId xmlns:p14="http://schemas.microsoft.com/office/powerpoint/2010/main" val="1499281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目次</a:t>
            </a:r>
          </a:p>
        </p:txBody>
      </p:sp>
      <p:sp>
        <p:nvSpPr>
          <p:cNvPr id="3" name="コンテンツ プレースホルダー 2"/>
          <p:cNvSpPr>
            <a:spLocks noGrp="1"/>
          </p:cNvSpPr>
          <p:nvPr>
            <p:ph idx="1"/>
          </p:nvPr>
        </p:nvSpPr>
        <p:spPr>
          <a:prstGeom prst="rect">
            <a:avLst/>
          </a:prstGeom>
        </p:spPr>
        <p:txBody>
          <a:bodyPr/>
          <a:lstStyle/>
          <a:p>
            <a:r>
              <a:rPr lang="ja-JP" altLang="en-US" sz="2100" dirty="0"/>
              <a:t>はじめに</a:t>
            </a:r>
            <a:endParaRPr lang="en-US" altLang="ja-JP" sz="2100" dirty="0"/>
          </a:p>
          <a:p>
            <a:r>
              <a:rPr lang="en-US" altLang="ja-JP" sz="2100" dirty="0"/>
              <a:t>AI-VMD</a:t>
            </a:r>
            <a:r>
              <a:rPr lang="ja-JP" altLang="en-US" sz="2100" dirty="0"/>
              <a:t>の概要</a:t>
            </a:r>
            <a:endParaRPr lang="en-US" altLang="ja-JP" sz="2100" dirty="0"/>
          </a:p>
          <a:p>
            <a:r>
              <a:rPr lang="ja-JP" altLang="en-US" sz="2100" dirty="0"/>
              <a:t>事前準備</a:t>
            </a:r>
            <a:endParaRPr lang="en-US" altLang="ja-JP" sz="2100" dirty="0"/>
          </a:p>
          <a:p>
            <a:r>
              <a:rPr lang="ja-JP" altLang="en-US" sz="2100" dirty="0"/>
              <a:t>カメラ設置</a:t>
            </a:r>
            <a:endParaRPr lang="en-US" altLang="ja-JP" sz="2100" dirty="0"/>
          </a:p>
          <a:p>
            <a:r>
              <a:rPr lang="ja-JP" altLang="en-US" sz="2100" dirty="0"/>
              <a:t>検知機能設定</a:t>
            </a:r>
            <a:endParaRPr lang="en-US" altLang="ja-JP" sz="2100" dirty="0"/>
          </a:p>
          <a:p>
            <a:r>
              <a:rPr lang="ja-JP" altLang="en-US" sz="2100" dirty="0"/>
              <a:t>動作確認</a:t>
            </a:r>
            <a:endParaRPr lang="en-US" altLang="ja-JP" sz="2100" dirty="0"/>
          </a:p>
          <a:p>
            <a:r>
              <a:rPr lang="ja-JP" altLang="en-US" sz="2100" dirty="0"/>
              <a:t>保守</a:t>
            </a:r>
            <a:endParaRPr lang="en-US" altLang="ja-JP" sz="2100" dirty="0"/>
          </a:p>
          <a:p>
            <a:r>
              <a:rPr lang="ja-JP" altLang="en-US" sz="2100" dirty="0"/>
              <a:t>留意点</a:t>
            </a:r>
            <a:endParaRPr lang="en-US" altLang="ja-JP" sz="2100" dirty="0"/>
          </a:p>
        </p:txBody>
      </p:sp>
    </p:spTree>
    <p:extLst>
      <p:ext uri="{BB962C8B-B14F-4D97-AF65-F5344CB8AC3E}">
        <p14:creationId xmlns:p14="http://schemas.microsoft.com/office/powerpoint/2010/main" val="1714811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事前準備</a:t>
            </a:r>
          </a:p>
        </p:txBody>
      </p:sp>
    </p:spTree>
    <p:extLst>
      <p:ext uri="{BB962C8B-B14F-4D97-AF65-F5344CB8AC3E}">
        <p14:creationId xmlns:p14="http://schemas.microsoft.com/office/powerpoint/2010/main" val="3005632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事前準備</a:t>
            </a:r>
          </a:p>
        </p:txBody>
      </p:sp>
      <p:sp>
        <p:nvSpPr>
          <p:cNvPr id="3" name="正方形/長方形 2">
            <a:extLst>
              <a:ext uri="{FF2B5EF4-FFF2-40B4-BE49-F238E27FC236}">
                <a16:creationId xmlns:a16="http://schemas.microsoft.com/office/drawing/2014/main" id="{6FB823BC-2F74-B2DC-2E5A-E75BAE699E7F}"/>
              </a:ext>
            </a:extLst>
          </p:cNvPr>
          <p:cNvSpPr/>
          <p:nvPr/>
        </p:nvSpPr>
        <p:spPr>
          <a:xfrm>
            <a:off x="6277498" y="556430"/>
            <a:ext cx="2781801" cy="3906208"/>
          </a:xfrm>
          <a:prstGeom prst="rect">
            <a:avLst/>
          </a:prstGeom>
          <a:solidFill>
            <a:srgbClr val="70AD47">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4" name="正方形/長方形 3">
            <a:extLst>
              <a:ext uri="{FF2B5EF4-FFF2-40B4-BE49-F238E27FC236}">
                <a16:creationId xmlns:a16="http://schemas.microsoft.com/office/drawing/2014/main" id="{A3B38E73-7643-BCD3-16DF-8222BA0CFA4B}"/>
              </a:ext>
            </a:extLst>
          </p:cNvPr>
          <p:cNvSpPr/>
          <p:nvPr/>
        </p:nvSpPr>
        <p:spPr>
          <a:xfrm>
            <a:off x="84701" y="575317"/>
            <a:ext cx="6004280" cy="3887321"/>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15" name="Picture 11" descr="C:\Users\3594908.PCC-AD\AppData\Local\Microsoft\Windows\Temporary Internet Files\Content.IE5\E04F7LQX\MC900431576[1].png">
            <a:extLst>
              <a:ext uri="{FF2B5EF4-FFF2-40B4-BE49-F238E27FC236}">
                <a16:creationId xmlns:a16="http://schemas.microsoft.com/office/drawing/2014/main" id="{CA0D4CDE-EE57-5EB1-646F-953F6D045D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9227" y="3829463"/>
            <a:ext cx="514993" cy="51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テキスト ボックス 15">
            <a:extLst>
              <a:ext uri="{FF2B5EF4-FFF2-40B4-BE49-F238E27FC236}">
                <a16:creationId xmlns:a16="http://schemas.microsoft.com/office/drawing/2014/main" id="{C6CB6CB8-662F-A00B-70E5-D2BA250CEB08}"/>
              </a:ext>
            </a:extLst>
          </p:cNvPr>
          <p:cNvSpPr txBox="1"/>
          <p:nvPr/>
        </p:nvSpPr>
        <p:spPr>
          <a:xfrm>
            <a:off x="6312078" y="2728292"/>
            <a:ext cx="720501" cy="338554"/>
          </a:xfrm>
          <a:prstGeom prst="rect">
            <a:avLst/>
          </a:prstGeom>
          <a:solidFill>
            <a:srgbClr val="9BBB59">
              <a:lumMod val="40000"/>
              <a:lumOff val="60000"/>
            </a:srgbClr>
          </a:solidFill>
        </p:spPr>
        <p:txBody>
          <a:bodyPr wrap="square" lIns="36000" rIns="36000">
            <a:spAutoFit/>
          </a:bodyPr>
          <a:lstStyle/>
          <a:p>
            <a:pPr algn="ctr" defTabSz="633062" fontAlgn="base">
              <a:spcBef>
                <a:spcPct val="0"/>
              </a:spcBef>
              <a:spcAft>
                <a:spcPct val="0"/>
              </a:spcAft>
              <a:defRPr/>
            </a:pPr>
            <a:r>
              <a:rPr lang="en-US" altLang="ja-JP" sz="8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JPEG</a:t>
            </a:r>
            <a:r>
              <a:rPr lang="ja-JP" altLang="en-US" sz="8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/H.265</a:t>
            </a:r>
          </a:p>
          <a:p>
            <a:pPr algn="ctr" defTabSz="633062" fontAlgn="base">
              <a:spcBef>
                <a:spcPct val="0"/>
              </a:spcBef>
              <a:spcAft>
                <a:spcPct val="0"/>
              </a:spcAft>
              <a:defRPr/>
            </a:pPr>
            <a:r>
              <a:rPr lang="ja-JP" altLang="en-US" sz="8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常時録画</a:t>
            </a:r>
          </a:p>
        </p:txBody>
      </p:sp>
      <p:sp>
        <p:nvSpPr>
          <p:cNvPr id="22" name="テキスト ボックス 62">
            <a:extLst>
              <a:ext uri="{FF2B5EF4-FFF2-40B4-BE49-F238E27FC236}">
                <a16:creationId xmlns:a16="http://schemas.microsoft.com/office/drawing/2014/main" id="{27D6FE81-9F19-170D-8E36-DC5B0E619DC4}"/>
              </a:ext>
            </a:extLst>
          </p:cNvPr>
          <p:cNvSpPr txBox="1">
            <a:spLocks noChangeArrowheads="1"/>
          </p:cNvSpPr>
          <p:nvPr/>
        </p:nvSpPr>
        <p:spPr bwMode="auto">
          <a:xfrm>
            <a:off x="6729253" y="3748509"/>
            <a:ext cx="657552"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633062" eaLnBrk="1" fontAlgn="base" hangingPunct="1">
              <a:spcBef>
                <a:spcPct val="0"/>
              </a:spcBef>
              <a:spcAft>
                <a:spcPct val="0"/>
              </a:spcAft>
            </a:pPr>
            <a:r>
              <a:rPr lang="en-US" altLang="ja-JP" sz="831" dirty="0">
                <a:solidFill>
                  <a:prstClr val="black"/>
                </a:solidFill>
                <a:latin typeface="Meiryo UI" pitchFamily="50" charset="-128"/>
                <a:ea typeface="Meiryo UI" pitchFamily="50" charset="-128"/>
                <a:cs typeface="Meiryo UI" pitchFamily="50" charset="-128"/>
              </a:rPr>
              <a:t>NX</a:t>
            </a:r>
            <a:r>
              <a:rPr lang="ja-JP" altLang="en-US" sz="831" dirty="0">
                <a:solidFill>
                  <a:prstClr val="black"/>
                </a:solidFill>
                <a:latin typeface="Meiryo UI" pitchFamily="50" charset="-128"/>
                <a:ea typeface="Meiryo UI" pitchFamily="50" charset="-128"/>
                <a:cs typeface="Meiryo UI" pitchFamily="50" charset="-128"/>
              </a:rPr>
              <a:t>シリーズ</a:t>
            </a:r>
          </a:p>
        </p:txBody>
      </p:sp>
      <p:sp>
        <p:nvSpPr>
          <p:cNvPr id="24" name="テキスト ボックス 63">
            <a:extLst>
              <a:ext uri="{FF2B5EF4-FFF2-40B4-BE49-F238E27FC236}">
                <a16:creationId xmlns:a16="http://schemas.microsoft.com/office/drawing/2014/main" id="{49BC017C-39AE-1AC9-5331-C2817B816B6B}"/>
              </a:ext>
            </a:extLst>
          </p:cNvPr>
          <p:cNvSpPr txBox="1">
            <a:spLocks noChangeArrowheads="1"/>
          </p:cNvSpPr>
          <p:nvPr/>
        </p:nvSpPr>
        <p:spPr bwMode="auto">
          <a:xfrm>
            <a:off x="7816651" y="3735766"/>
            <a:ext cx="1091966"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633062" eaLnBrk="1" fontAlgn="base" hangingPunct="1">
              <a:spcBef>
                <a:spcPct val="0"/>
              </a:spcBef>
              <a:spcAft>
                <a:spcPct val="0"/>
              </a:spcAft>
            </a:pPr>
            <a:r>
              <a:rPr lang="en-US" altLang="ja-JP" sz="831" dirty="0">
                <a:solidFill>
                  <a:prstClr val="black"/>
                </a:solidFill>
                <a:latin typeface="Meiryo UI" pitchFamily="50" charset="-128"/>
                <a:ea typeface="Meiryo UI" pitchFamily="50" charset="-128"/>
                <a:cs typeface="Meiryo UI" pitchFamily="50" charset="-128"/>
              </a:rPr>
              <a:t>WV-ASM300WUX</a:t>
            </a:r>
            <a:endParaRPr lang="ja-JP" altLang="en-US" sz="831" dirty="0">
              <a:solidFill>
                <a:prstClr val="black"/>
              </a:solidFill>
              <a:latin typeface="Meiryo UI" pitchFamily="50" charset="-128"/>
              <a:ea typeface="Meiryo UI" pitchFamily="50" charset="-128"/>
              <a:cs typeface="Meiryo UI" pitchFamily="50" charset="-128"/>
            </a:endParaRPr>
          </a:p>
        </p:txBody>
      </p:sp>
      <p:sp>
        <p:nvSpPr>
          <p:cNvPr id="25" name="テキスト ボックス 24">
            <a:extLst>
              <a:ext uri="{FF2B5EF4-FFF2-40B4-BE49-F238E27FC236}">
                <a16:creationId xmlns:a16="http://schemas.microsoft.com/office/drawing/2014/main" id="{ADB1EA06-D551-A9AE-DA35-D66157098F30}"/>
              </a:ext>
            </a:extLst>
          </p:cNvPr>
          <p:cNvSpPr txBox="1"/>
          <p:nvPr/>
        </p:nvSpPr>
        <p:spPr>
          <a:xfrm>
            <a:off x="8296012" y="2726616"/>
            <a:ext cx="723080" cy="215444"/>
          </a:xfrm>
          <a:prstGeom prst="rect">
            <a:avLst/>
          </a:prstGeom>
          <a:solidFill>
            <a:srgbClr val="F79646">
              <a:lumMod val="40000"/>
              <a:lumOff val="60000"/>
            </a:srgbClr>
          </a:solidFill>
        </p:spPr>
        <p:txBody>
          <a:bodyPr wrap="square">
            <a:spAutoFit/>
          </a:bodyPr>
          <a:lstStyle/>
          <a:p>
            <a:pPr algn="ctr" defTabSz="633062" fontAlgn="base">
              <a:spcBef>
                <a:spcPct val="0"/>
              </a:spcBef>
              <a:spcAft>
                <a:spcPct val="0"/>
              </a:spcAft>
              <a:defRPr/>
            </a:pPr>
            <a:r>
              <a:rPr lang="ja-JP" altLang="en-US" sz="8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アラーム通知</a:t>
            </a:r>
          </a:p>
        </p:txBody>
      </p:sp>
      <p:sp>
        <p:nvSpPr>
          <p:cNvPr id="28" name="テキスト ボックス 7">
            <a:extLst>
              <a:ext uri="{FF2B5EF4-FFF2-40B4-BE49-F238E27FC236}">
                <a16:creationId xmlns:a16="http://schemas.microsoft.com/office/drawing/2014/main" id="{64293EB1-9C5C-CDC9-F1AD-6B0FDE3D69E6}"/>
              </a:ext>
            </a:extLst>
          </p:cNvPr>
          <p:cNvSpPr txBox="1">
            <a:spLocks noChangeArrowheads="1"/>
          </p:cNvSpPr>
          <p:nvPr/>
        </p:nvSpPr>
        <p:spPr bwMode="auto">
          <a:xfrm>
            <a:off x="6287325" y="575317"/>
            <a:ext cx="13708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633062" eaLnBrk="1" fontAlgn="base" hangingPunct="1">
              <a:spcBef>
                <a:spcPct val="0"/>
              </a:spcBef>
              <a:spcAft>
                <a:spcPct val="0"/>
              </a:spcAft>
            </a:pPr>
            <a:r>
              <a:rPr lang="ja-JP" altLang="en-US" sz="1500" dirty="0">
                <a:solidFill>
                  <a:prstClr val="black"/>
                </a:solidFill>
                <a:latin typeface="Meiryo UI" pitchFamily="50" charset="-128"/>
                <a:ea typeface="Meiryo UI" pitchFamily="50" charset="-128"/>
                <a:cs typeface="Meiryo UI" pitchFamily="50" charset="-128"/>
              </a:rPr>
              <a:t>システム構成例</a:t>
            </a:r>
          </a:p>
        </p:txBody>
      </p:sp>
      <p:grpSp>
        <p:nvGrpSpPr>
          <p:cNvPr id="29" name="グループ化 28">
            <a:extLst>
              <a:ext uri="{FF2B5EF4-FFF2-40B4-BE49-F238E27FC236}">
                <a16:creationId xmlns:a16="http://schemas.microsoft.com/office/drawing/2014/main" id="{45209AF7-8AC6-F536-DEC6-C50824FAAA15}"/>
              </a:ext>
            </a:extLst>
          </p:cNvPr>
          <p:cNvGrpSpPr/>
          <p:nvPr/>
        </p:nvGrpSpPr>
        <p:grpSpPr>
          <a:xfrm>
            <a:off x="153069" y="861586"/>
            <a:ext cx="6013545" cy="3485570"/>
            <a:chOff x="141691" y="702586"/>
            <a:chExt cx="8018060" cy="4647425"/>
          </a:xfrm>
        </p:grpSpPr>
        <p:sp>
          <p:nvSpPr>
            <p:cNvPr id="30" name="正方形/長方形 29">
              <a:extLst>
                <a:ext uri="{FF2B5EF4-FFF2-40B4-BE49-F238E27FC236}">
                  <a16:creationId xmlns:a16="http://schemas.microsoft.com/office/drawing/2014/main" id="{8DE38B10-1221-6356-97C0-B8002540D420}"/>
                </a:ext>
              </a:extLst>
            </p:cNvPr>
            <p:cNvSpPr/>
            <p:nvPr/>
          </p:nvSpPr>
          <p:spPr>
            <a:xfrm>
              <a:off x="141691" y="702586"/>
              <a:ext cx="8018060" cy="4647425"/>
            </a:xfrm>
            <a:prstGeom prst="rect">
              <a:avLst/>
            </a:prstGeom>
          </p:spPr>
          <p:txBody>
            <a:bodyPr wrap="square">
              <a:spAutoFit/>
            </a:bodyPr>
            <a:lstStyle/>
            <a:p>
              <a:pPr marL="342900" marR="0" lvl="0" indent="-342900" defTabSz="633062" eaLnBrk="1" fontAlgn="base" latinLnBrk="0" hangingPunct="1">
                <a:lnSpc>
                  <a:spcPct val="100000"/>
                </a:lnSpc>
                <a:spcBef>
                  <a:spcPct val="0"/>
                </a:spcBef>
                <a:spcAft>
                  <a:spcPct val="0"/>
                </a:spcAft>
                <a:buClrTx/>
                <a:buSzTx/>
                <a:buFontTx/>
                <a:buAutoNum type="arabicPeriod"/>
                <a:tabLst/>
                <a:defRPr/>
              </a:pPr>
              <a:r>
                <a:rPr kumimoji="0" lang="ja-JP" altLang="en-US" sz="15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ファームウェア更新</a:t>
              </a:r>
              <a:endParaRPr kumimoji="0" lang="en-US" altLang="ja-JP" sz="15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r>
                <a:rPr kumimoji="0" lang="en-US" altLang="ja-JP" sz="15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カメラのファームウェアをそれぞれ最新版に更新してください。</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37398" marR="0" lvl="0" indent="-237398" defTabSz="633062" eaLnBrk="1" fontAlgn="base" latinLnBrk="0" hangingPunct="1">
                <a:lnSpc>
                  <a:spcPct val="100000"/>
                </a:lnSpc>
                <a:spcBef>
                  <a:spcPct val="0"/>
                </a:spcBef>
                <a:spcAft>
                  <a:spcPct val="0"/>
                </a:spcAft>
                <a:buClrTx/>
                <a:buSzTx/>
                <a:buFont typeface="+mj-lt"/>
                <a:buAutoNum type="arabicPeriod"/>
                <a:tabLst/>
                <a:defRPr/>
              </a:pPr>
              <a:endParaRPr kumimoji="0" lang="en-US" altLang="ja-JP" sz="18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endParaRPr kumimoji="0" lang="en-US" altLang="ja-JP" sz="18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endParaRPr kumimoji="0" lang="en-US" altLang="ja-JP" sz="105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endParaRPr kumimoji="0" lang="en-US" altLang="ja-JP" sz="105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r>
                <a:rPr kumimoji="0" lang="en-US" altLang="ja-JP" sz="15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2. </a:t>
              </a:r>
              <a:r>
                <a:rPr kumimoji="0" lang="ja-JP" altLang="en-US" sz="15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機能拡張ソフトウェアの入手および解除キーの登録</a:t>
              </a:r>
              <a:endParaRPr kumimoji="0" lang="en-US" altLang="ja-JP" sz="15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機能拡張ソフトウェア</a:t>
              </a:r>
              <a:r>
                <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[WV-XAE200W]</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をカメラにインストールし、</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解除キーの登録を行ってください。</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endParaRPr kumimoji="0" lang="en-US" altLang="ja-JP"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endParaRPr kumimoji="0" lang="en-US" altLang="ja-JP"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endParaRPr kumimoji="0" lang="en-US" altLang="ja-JP"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r>
                <a:rPr kumimoji="0" lang="en-US" altLang="ja-JP" sz="15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3. </a:t>
              </a:r>
              <a:r>
                <a:rPr kumimoji="0" lang="ja-JP" altLang="en-US" sz="15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ネットワーク設定</a:t>
              </a:r>
              <a:endParaRPr kumimoji="0" lang="en-US" altLang="ja-JP" sz="15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r>
                <a:rPr kumimoji="0" lang="en-US" altLang="ja-JP" sz="15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運用システムに合わせてカメラのネットワークを設定してください。</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03951C29-1656-6AC7-8055-958BC054BA7B}"/>
                </a:ext>
              </a:extLst>
            </p:cNvPr>
            <p:cNvSpPr/>
            <p:nvPr/>
          </p:nvSpPr>
          <p:spPr>
            <a:xfrm>
              <a:off x="1059762" y="1427826"/>
              <a:ext cx="6910092" cy="861774"/>
            </a:xfrm>
            <a:prstGeom prst="rect">
              <a:avLst/>
            </a:prstGeom>
            <a:solidFill>
              <a:sysClr val="window" lastClr="FFFFFF">
                <a:lumMod val="85000"/>
              </a:sysClr>
            </a:solidFill>
          </p:spPr>
          <p:txBody>
            <a:bodyPr wrap="square">
              <a:spAutoFit/>
            </a:bodyPr>
            <a:lstStyle/>
            <a:p>
              <a:pPr marL="0" marR="0" lvl="0" indent="0" defTabSz="633062" eaLnBrk="1" fontAlgn="base" latinLnBrk="0" hangingPunct="1">
                <a:lnSpc>
                  <a:spcPct val="100000"/>
                </a:lnSpc>
                <a:spcBef>
                  <a:spcPct val="0"/>
                </a:spcBef>
                <a:spcAft>
                  <a:spcPct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カメラの取扱説明書を参照ください。</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endParaRPr kumimoji="0" lang="en-US" altLang="ja-JP" sz="9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16531" marR="0" lvl="1" indent="0" defTabSz="633062" eaLnBrk="1" fontAlgn="base" latinLnBrk="0" hangingPunct="1">
                <a:lnSpc>
                  <a:spcPct val="100000"/>
                </a:lnSpc>
                <a:spcBef>
                  <a:spcPct val="0"/>
                </a:spcBef>
                <a:spcAft>
                  <a:spcPct val="0"/>
                </a:spcAft>
                <a:buClrTx/>
                <a:buSzTx/>
                <a:buFontTx/>
                <a:buNone/>
                <a:tabLst/>
                <a:defRPr/>
              </a:pP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E41E90CF-6005-997B-46B5-900AFD775632}"/>
                </a:ext>
              </a:extLst>
            </p:cNvPr>
            <p:cNvSpPr/>
            <p:nvPr/>
          </p:nvSpPr>
          <p:spPr>
            <a:xfrm>
              <a:off x="1059762" y="3468856"/>
              <a:ext cx="6916599" cy="923329"/>
            </a:xfrm>
            <a:prstGeom prst="rect">
              <a:avLst/>
            </a:prstGeom>
            <a:solidFill>
              <a:sysClr val="window" lastClr="FFFFFF">
                <a:lumMod val="85000"/>
              </a:sysClr>
            </a:solidFill>
          </p:spPr>
          <p:txBody>
            <a:bodyPr wrap="square">
              <a:spAutoFit/>
            </a:bodyPr>
            <a:lstStyle/>
            <a:p>
              <a:pPr marL="0" marR="0" lvl="0" indent="0" defTabSz="633062" eaLnBrk="1" fontAlgn="base" latinLnBrk="0" hangingPunct="1">
                <a:lnSpc>
                  <a:spcPct val="100000"/>
                </a:lnSpc>
                <a:spcBef>
                  <a:spcPct val="0"/>
                </a:spcBef>
                <a:spcAft>
                  <a:spcPct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機能拡張ソフトウェアの取扱説明書を参照ください。</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endParaRPr kumimoji="0" lang="en-US" altLang="ja-JP" sz="9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633062" eaLnBrk="1" fontAlgn="base" latinLnBrk="0" hangingPunct="1">
                <a:lnSpc>
                  <a:spcPct val="100000"/>
                </a:lnSpc>
                <a:spcBef>
                  <a:spcPct val="0"/>
                </a:spcBef>
                <a:spcAft>
                  <a:spcPct val="0"/>
                </a:spcAft>
                <a:buClrTx/>
                <a:buSzTx/>
                <a:buFontTx/>
                <a:buNone/>
                <a:tabLst/>
                <a:defRPr/>
              </a:pP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16531" marR="0" lvl="1" indent="0" defTabSz="633062" eaLnBrk="1" fontAlgn="base" latinLnBrk="0" hangingPunct="1">
                <a:lnSpc>
                  <a:spcPct val="100000"/>
                </a:lnSpc>
                <a:spcBef>
                  <a:spcPct val="0"/>
                </a:spcBef>
                <a:spcAft>
                  <a:spcPct val="0"/>
                </a:spcAft>
                <a:buClrTx/>
                <a:buSzTx/>
                <a:buFontTx/>
                <a:buNone/>
                <a:tabLst/>
                <a:defRPr/>
              </a:pPr>
              <a:endParaRPr kumimoji="0" lang="en-US" altLang="ja-JP" sz="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4" name="テキスト ボックス 33">
            <a:extLst>
              <a:ext uri="{FF2B5EF4-FFF2-40B4-BE49-F238E27FC236}">
                <a16:creationId xmlns:a16="http://schemas.microsoft.com/office/drawing/2014/main" id="{F868EFE3-4626-76A4-06A2-06A9EAE89AA5}"/>
              </a:ext>
            </a:extLst>
          </p:cNvPr>
          <p:cNvSpPr txBox="1"/>
          <p:nvPr/>
        </p:nvSpPr>
        <p:spPr>
          <a:xfrm>
            <a:off x="113468" y="555078"/>
            <a:ext cx="748923" cy="415498"/>
          </a:xfrm>
          <a:prstGeom prst="rect">
            <a:avLst/>
          </a:prstGeom>
          <a:noFill/>
        </p:spPr>
        <p:txBody>
          <a:bodyPr wrap="none" rtlCol="0">
            <a:spAutoFit/>
          </a:bodyPr>
          <a:lstStyle/>
          <a:p>
            <a:r>
              <a:rPr lang="ja-JP" altLang="en-US" sz="2100" dirty="0">
                <a:solidFill>
                  <a:srgbClr val="002060"/>
                </a:solidFill>
                <a:latin typeface="Meiryo UI" panose="020B0604030504040204" pitchFamily="50" charset="-128"/>
                <a:ea typeface="Meiryo UI" panose="020B0604030504040204" pitchFamily="50" charset="-128"/>
              </a:rPr>
              <a:t>カメラ</a:t>
            </a:r>
          </a:p>
        </p:txBody>
      </p:sp>
      <p:sp>
        <p:nvSpPr>
          <p:cNvPr id="35" name="テキスト ボックス 7">
            <a:extLst>
              <a:ext uri="{FF2B5EF4-FFF2-40B4-BE49-F238E27FC236}">
                <a16:creationId xmlns:a16="http://schemas.microsoft.com/office/drawing/2014/main" id="{668F9CF9-B938-CC45-5A7E-E158B106A9A4}"/>
              </a:ext>
            </a:extLst>
          </p:cNvPr>
          <p:cNvSpPr txBox="1">
            <a:spLocks noChangeArrowheads="1"/>
          </p:cNvSpPr>
          <p:nvPr/>
        </p:nvSpPr>
        <p:spPr bwMode="auto">
          <a:xfrm>
            <a:off x="6734890" y="1131462"/>
            <a:ext cx="980537"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633062" eaLnBrk="1" fontAlgn="base" hangingPunct="1">
              <a:spcBef>
                <a:spcPct val="0"/>
              </a:spcBef>
              <a:spcAft>
                <a:spcPct val="0"/>
              </a:spcAft>
            </a:pPr>
            <a:r>
              <a:rPr lang="en-US" altLang="ja-JP" sz="831" dirty="0">
                <a:solidFill>
                  <a:prstClr val="black"/>
                </a:solidFill>
                <a:latin typeface="Meiryo UI" pitchFamily="50" charset="-128"/>
                <a:ea typeface="Meiryo UI" pitchFamily="50" charset="-128"/>
                <a:cs typeface="Meiryo UI" pitchFamily="50" charset="-128"/>
              </a:rPr>
              <a:t>WV-S1536LUX</a:t>
            </a:r>
            <a:endParaRPr lang="ja-JP" altLang="en-US" sz="831" dirty="0">
              <a:solidFill>
                <a:prstClr val="black"/>
              </a:solidFill>
              <a:latin typeface="Meiryo UI" pitchFamily="50" charset="-128"/>
              <a:ea typeface="Meiryo UI" pitchFamily="50" charset="-128"/>
              <a:cs typeface="Meiryo UI" pitchFamily="50" charset="-128"/>
            </a:endParaRPr>
          </a:p>
        </p:txBody>
      </p:sp>
      <p:sp>
        <p:nvSpPr>
          <p:cNvPr id="37" name="正方形/長方形 36">
            <a:extLst>
              <a:ext uri="{FF2B5EF4-FFF2-40B4-BE49-F238E27FC236}">
                <a16:creationId xmlns:a16="http://schemas.microsoft.com/office/drawing/2014/main" id="{476F198F-0AF3-90DD-6882-F7023EAEC031}"/>
              </a:ext>
            </a:extLst>
          </p:cNvPr>
          <p:cNvSpPr/>
          <p:nvPr/>
        </p:nvSpPr>
        <p:spPr>
          <a:xfrm>
            <a:off x="6689375" y="977429"/>
            <a:ext cx="1953159" cy="857148"/>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40" name="テキスト ボックス 7">
            <a:extLst>
              <a:ext uri="{FF2B5EF4-FFF2-40B4-BE49-F238E27FC236}">
                <a16:creationId xmlns:a16="http://schemas.microsoft.com/office/drawing/2014/main" id="{0DCD4005-A201-C2FA-2462-AC08CF6767CE}"/>
              </a:ext>
            </a:extLst>
          </p:cNvPr>
          <p:cNvSpPr txBox="1">
            <a:spLocks noChangeArrowheads="1"/>
          </p:cNvSpPr>
          <p:nvPr/>
        </p:nvSpPr>
        <p:spPr bwMode="auto">
          <a:xfrm>
            <a:off x="7632242" y="1131138"/>
            <a:ext cx="1074333"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633062" eaLnBrk="1" fontAlgn="base" hangingPunct="1">
              <a:spcBef>
                <a:spcPct val="0"/>
              </a:spcBef>
              <a:spcAft>
                <a:spcPct val="0"/>
              </a:spcAft>
            </a:pPr>
            <a:r>
              <a:rPr lang="en-US" altLang="ja-JP" sz="831" dirty="0">
                <a:solidFill>
                  <a:prstClr val="black"/>
                </a:solidFill>
                <a:latin typeface="Meiryo UI" pitchFamily="50" charset="-128"/>
                <a:ea typeface="Meiryo UI" pitchFamily="50" charset="-128"/>
                <a:cs typeface="Meiryo UI" pitchFamily="50" charset="-128"/>
              </a:rPr>
              <a:t>WV-XAE200WUX</a:t>
            </a:r>
            <a:endParaRPr lang="ja-JP" altLang="en-US" sz="831" dirty="0">
              <a:solidFill>
                <a:prstClr val="black"/>
              </a:solidFill>
              <a:latin typeface="Meiryo UI" pitchFamily="50" charset="-128"/>
              <a:ea typeface="Meiryo UI" pitchFamily="50" charset="-128"/>
              <a:cs typeface="Meiryo UI" pitchFamily="50" charset="-128"/>
            </a:endParaRPr>
          </a:p>
        </p:txBody>
      </p:sp>
      <p:sp>
        <p:nvSpPr>
          <p:cNvPr id="43" name="フローチャート: カード 42">
            <a:extLst>
              <a:ext uri="{FF2B5EF4-FFF2-40B4-BE49-F238E27FC236}">
                <a16:creationId xmlns:a16="http://schemas.microsoft.com/office/drawing/2014/main" id="{A471E639-20BA-9473-91AF-32E88E040728}"/>
              </a:ext>
            </a:extLst>
          </p:cNvPr>
          <p:cNvSpPr/>
          <p:nvPr/>
        </p:nvSpPr>
        <p:spPr>
          <a:xfrm>
            <a:off x="7904055" y="1306391"/>
            <a:ext cx="436923" cy="465933"/>
          </a:xfrm>
          <a:prstGeom prst="flowChartPunchedCard">
            <a:avLst/>
          </a:prstGeom>
          <a:solidFill>
            <a:sysClr val="window" lastClr="FFFFFF">
              <a:lumMod val="85000"/>
            </a:sys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900" b="0" i="0" u="none" strike="noStrike" kern="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ext</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0" name="加算 47">
            <a:extLst>
              <a:ext uri="{FF2B5EF4-FFF2-40B4-BE49-F238E27FC236}">
                <a16:creationId xmlns:a16="http://schemas.microsoft.com/office/drawing/2014/main" id="{F328B364-91CC-750E-67C7-84CB06A3B287}"/>
              </a:ext>
            </a:extLst>
          </p:cNvPr>
          <p:cNvSpPr/>
          <p:nvPr/>
        </p:nvSpPr>
        <p:spPr>
          <a:xfrm>
            <a:off x="7548739" y="1323756"/>
            <a:ext cx="166688" cy="159272"/>
          </a:xfrm>
          <a:prstGeom prst="mathPlus">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1" name="テキスト ボックス 50">
            <a:extLst>
              <a:ext uri="{FF2B5EF4-FFF2-40B4-BE49-F238E27FC236}">
                <a16:creationId xmlns:a16="http://schemas.microsoft.com/office/drawing/2014/main" id="{485498F6-5B40-CA4E-7812-2FFA23CC157B}"/>
              </a:ext>
            </a:extLst>
          </p:cNvPr>
          <p:cNvSpPr txBox="1"/>
          <p:nvPr/>
        </p:nvSpPr>
        <p:spPr>
          <a:xfrm>
            <a:off x="6947328" y="969455"/>
            <a:ext cx="466794" cy="253916"/>
          </a:xfrm>
          <a:prstGeom prst="rect">
            <a:avLst/>
          </a:prstGeom>
          <a:noFill/>
        </p:spPr>
        <p:txBody>
          <a:bodyPr wrap="none" rtlCol="0">
            <a:spAutoFit/>
          </a:bodyPr>
          <a:lstStyle/>
          <a:p>
            <a:r>
              <a:rPr lang="ja-JP" altLang="en-US" sz="1050" dirty="0">
                <a:solidFill>
                  <a:srgbClr val="002060"/>
                </a:solidFill>
                <a:latin typeface="Meiryo UI" panose="020B0604030504040204" pitchFamily="50" charset="-128"/>
                <a:ea typeface="Meiryo UI" panose="020B0604030504040204" pitchFamily="50" charset="-128"/>
              </a:rPr>
              <a:t>カメラ</a:t>
            </a:r>
          </a:p>
        </p:txBody>
      </p:sp>
      <p:sp>
        <p:nvSpPr>
          <p:cNvPr id="54" name="テキスト ボックス 53">
            <a:extLst>
              <a:ext uri="{FF2B5EF4-FFF2-40B4-BE49-F238E27FC236}">
                <a16:creationId xmlns:a16="http://schemas.microsoft.com/office/drawing/2014/main" id="{823FF69D-C60F-4DCB-84A2-CBEBAAB905F6}"/>
              </a:ext>
            </a:extLst>
          </p:cNvPr>
          <p:cNvSpPr txBox="1"/>
          <p:nvPr/>
        </p:nvSpPr>
        <p:spPr>
          <a:xfrm>
            <a:off x="7742303" y="965744"/>
            <a:ext cx="740908" cy="253916"/>
          </a:xfrm>
          <a:prstGeom prst="rect">
            <a:avLst/>
          </a:prstGeom>
          <a:noFill/>
        </p:spPr>
        <p:txBody>
          <a:bodyPr wrap="none" rtlCol="0">
            <a:spAutoFit/>
          </a:bodyPr>
          <a:lstStyle/>
          <a:p>
            <a:r>
              <a:rPr lang="ja-JP" altLang="en-US" sz="1050" dirty="0">
                <a:solidFill>
                  <a:srgbClr val="002060"/>
                </a:solidFill>
                <a:latin typeface="Meiryo UI" panose="020B0604030504040204" pitchFamily="50" charset="-128"/>
                <a:ea typeface="Meiryo UI" panose="020B0604030504040204" pitchFamily="50" charset="-128"/>
              </a:rPr>
              <a:t>拡張ソフト</a:t>
            </a:r>
            <a:endParaRPr lang="en-US" altLang="ja-JP" sz="1050" dirty="0">
              <a:solidFill>
                <a:srgbClr val="002060"/>
              </a:solidFill>
              <a:latin typeface="Meiryo UI" panose="020B0604030504040204" pitchFamily="50" charset="-128"/>
              <a:ea typeface="Meiryo UI" panose="020B0604030504040204" pitchFamily="50" charset="-128"/>
            </a:endParaRPr>
          </a:p>
        </p:txBody>
      </p:sp>
      <p:sp>
        <p:nvSpPr>
          <p:cNvPr id="55" name="正方形/長方形 54">
            <a:extLst>
              <a:ext uri="{FF2B5EF4-FFF2-40B4-BE49-F238E27FC236}">
                <a16:creationId xmlns:a16="http://schemas.microsoft.com/office/drawing/2014/main" id="{164BD4FF-EF77-FEE8-EC51-0BCF1E2E4562}"/>
              </a:ext>
            </a:extLst>
          </p:cNvPr>
          <p:cNvSpPr/>
          <p:nvPr/>
        </p:nvSpPr>
        <p:spPr>
          <a:xfrm>
            <a:off x="6374646" y="3580191"/>
            <a:ext cx="1287854" cy="727239"/>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6" name="テキスト ボックス 55">
            <a:extLst>
              <a:ext uri="{FF2B5EF4-FFF2-40B4-BE49-F238E27FC236}">
                <a16:creationId xmlns:a16="http://schemas.microsoft.com/office/drawing/2014/main" id="{C7231191-A39C-A58E-6C1D-FBB6352B1769}"/>
              </a:ext>
            </a:extLst>
          </p:cNvPr>
          <p:cNvSpPr txBox="1"/>
          <p:nvPr/>
        </p:nvSpPr>
        <p:spPr>
          <a:xfrm>
            <a:off x="6712453" y="3580191"/>
            <a:ext cx="697627" cy="253916"/>
          </a:xfrm>
          <a:prstGeom prst="rect">
            <a:avLst/>
          </a:prstGeom>
          <a:noFill/>
        </p:spPr>
        <p:txBody>
          <a:bodyPr wrap="none" rtlCol="0">
            <a:spAutoFit/>
          </a:bodyPr>
          <a:lstStyle/>
          <a:p>
            <a:r>
              <a:rPr lang="ja-JP" altLang="en-US" sz="1050" dirty="0">
                <a:solidFill>
                  <a:srgbClr val="002060"/>
                </a:solidFill>
                <a:latin typeface="Meiryo UI" panose="020B0604030504040204" pitchFamily="50" charset="-128"/>
                <a:ea typeface="Meiryo UI" panose="020B0604030504040204" pitchFamily="50" charset="-128"/>
              </a:rPr>
              <a:t>レコーダー</a:t>
            </a:r>
            <a:endParaRPr lang="en-US" altLang="ja-JP" sz="1050" dirty="0">
              <a:solidFill>
                <a:srgbClr val="002060"/>
              </a:solidFill>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C2D17195-4606-36E4-26F1-3048AFB310E5}"/>
              </a:ext>
            </a:extLst>
          </p:cNvPr>
          <p:cNvSpPr/>
          <p:nvPr/>
        </p:nvSpPr>
        <p:spPr>
          <a:xfrm>
            <a:off x="7765404" y="3575791"/>
            <a:ext cx="1194461" cy="727239"/>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8" name="テキスト ボックス 57">
            <a:extLst>
              <a:ext uri="{FF2B5EF4-FFF2-40B4-BE49-F238E27FC236}">
                <a16:creationId xmlns:a16="http://schemas.microsoft.com/office/drawing/2014/main" id="{A6E73417-07B4-D137-E262-753F44C794E5}"/>
              </a:ext>
            </a:extLst>
          </p:cNvPr>
          <p:cNvSpPr txBox="1"/>
          <p:nvPr/>
        </p:nvSpPr>
        <p:spPr>
          <a:xfrm>
            <a:off x="7857528" y="3575791"/>
            <a:ext cx="1010213" cy="253916"/>
          </a:xfrm>
          <a:prstGeom prst="rect">
            <a:avLst/>
          </a:prstGeom>
          <a:noFill/>
        </p:spPr>
        <p:txBody>
          <a:bodyPr wrap="none" rtlCol="0">
            <a:spAutoFit/>
          </a:bodyPr>
          <a:lstStyle/>
          <a:p>
            <a:r>
              <a:rPr lang="ja-JP" altLang="en-US" sz="1050" dirty="0">
                <a:solidFill>
                  <a:srgbClr val="002060"/>
                </a:solidFill>
                <a:latin typeface="Meiryo UI" panose="020B0604030504040204" pitchFamily="50" charset="-128"/>
                <a:ea typeface="Meiryo UI" panose="020B0604030504040204" pitchFamily="50" charset="-128"/>
              </a:rPr>
              <a:t>映像監視ソフト</a:t>
            </a:r>
            <a:endParaRPr lang="en-US" altLang="ja-JP" sz="1050" dirty="0">
              <a:solidFill>
                <a:srgbClr val="002060"/>
              </a:solidFill>
              <a:latin typeface="Meiryo UI" panose="020B0604030504040204" pitchFamily="50" charset="-128"/>
              <a:ea typeface="Meiryo UI" panose="020B0604030504040204" pitchFamily="50" charset="-128"/>
            </a:endParaRPr>
          </a:p>
        </p:txBody>
      </p:sp>
      <p:grpSp>
        <p:nvGrpSpPr>
          <p:cNvPr id="75" name="グループ化 74">
            <a:extLst>
              <a:ext uri="{FF2B5EF4-FFF2-40B4-BE49-F238E27FC236}">
                <a16:creationId xmlns:a16="http://schemas.microsoft.com/office/drawing/2014/main" id="{8F865B24-6EC1-2739-46B3-B2E83415F801}"/>
              </a:ext>
            </a:extLst>
          </p:cNvPr>
          <p:cNvGrpSpPr/>
          <p:nvPr/>
        </p:nvGrpSpPr>
        <p:grpSpPr>
          <a:xfrm>
            <a:off x="6716539" y="1829355"/>
            <a:ext cx="1882154" cy="1746436"/>
            <a:chOff x="6716539" y="1703270"/>
            <a:chExt cx="1882154" cy="1300919"/>
          </a:xfrm>
        </p:grpSpPr>
        <p:sp>
          <p:nvSpPr>
            <p:cNvPr id="6" name="Line 62">
              <a:extLst>
                <a:ext uri="{FF2B5EF4-FFF2-40B4-BE49-F238E27FC236}">
                  <a16:creationId xmlns:a16="http://schemas.microsoft.com/office/drawing/2014/main" id="{1AE299B0-B793-0392-1176-B9333A90023E}"/>
                </a:ext>
              </a:extLst>
            </p:cNvPr>
            <p:cNvSpPr>
              <a:spLocks noChangeShapeType="1"/>
            </p:cNvSpPr>
            <p:nvPr/>
          </p:nvSpPr>
          <p:spPr bwMode="auto">
            <a:xfrm flipH="1" flipV="1">
              <a:off x="7063563" y="2123332"/>
              <a:ext cx="1660" cy="880857"/>
            </a:xfrm>
            <a:prstGeom prst="line">
              <a:avLst/>
            </a:prstGeom>
            <a:noFill/>
            <a:ln w="190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33062" fontAlgn="base">
                <a:spcBef>
                  <a:spcPct val="0"/>
                </a:spcBef>
                <a:spcAft>
                  <a:spcPct val="0"/>
                </a:spcAft>
                <a:defRPr/>
              </a:pPr>
              <a:endParaRPr lang="ja-JP" altLang="en-US" sz="1247" kern="0">
                <a:solidFill>
                  <a:prstClr val="black"/>
                </a:solidFill>
                <a:ea typeface="游ゴシック" panose="020B0400000000000000" pitchFamily="34" charset="-128"/>
              </a:endParaRPr>
            </a:p>
          </p:txBody>
        </p:sp>
        <p:sp>
          <p:nvSpPr>
            <p:cNvPr id="12" name="Line 62">
              <a:extLst>
                <a:ext uri="{FF2B5EF4-FFF2-40B4-BE49-F238E27FC236}">
                  <a16:creationId xmlns:a16="http://schemas.microsoft.com/office/drawing/2014/main" id="{A558CD25-33E2-ED14-578A-324F5AB560D9}"/>
                </a:ext>
              </a:extLst>
            </p:cNvPr>
            <p:cNvSpPr>
              <a:spLocks noChangeShapeType="1"/>
            </p:cNvSpPr>
            <p:nvPr/>
          </p:nvSpPr>
          <p:spPr bwMode="auto">
            <a:xfrm flipH="1" flipV="1">
              <a:off x="8238730" y="2123332"/>
              <a:ext cx="3329" cy="876459"/>
            </a:xfrm>
            <a:prstGeom prst="line">
              <a:avLst/>
            </a:prstGeom>
            <a:noFill/>
            <a:ln w="190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33062" fontAlgn="base">
                <a:spcBef>
                  <a:spcPct val="0"/>
                </a:spcBef>
                <a:spcAft>
                  <a:spcPct val="0"/>
                </a:spcAft>
                <a:defRPr/>
              </a:pPr>
              <a:endParaRPr lang="ja-JP" altLang="en-US" sz="1247" kern="0">
                <a:solidFill>
                  <a:prstClr val="black"/>
                </a:solidFill>
                <a:ea typeface="游ゴシック" panose="020B0400000000000000" pitchFamily="34" charset="-128"/>
              </a:endParaRPr>
            </a:p>
          </p:txBody>
        </p:sp>
        <p:sp>
          <p:nvSpPr>
            <p:cNvPr id="14" name="Line 62">
              <a:extLst>
                <a:ext uri="{FF2B5EF4-FFF2-40B4-BE49-F238E27FC236}">
                  <a16:creationId xmlns:a16="http://schemas.microsoft.com/office/drawing/2014/main" id="{2A4D4BF7-53E4-0AA7-07D7-ADC36E76FA1E}"/>
                </a:ext>
              </a:extLst>
            </p:cNvPr>
            <p:cNvSpPr>
              <a:spLocks noChangeShapeType="1"/>
            </p:cNvSpPr>
            <p:nvPr/>
          </p:nvSpPr>
          <p:spPr bwMode="auto">
            <a:xfrm flipH="1" flipV="1">
              <a:off x="7662500" y="1703270"/>
              <a:ext cx="0" cy="284247"/>
            </a:xfrm>
            <a:prstGeom prst="line">
              <a:avLst/>
            </a:prstGeom>
            <a:noFill/>
            <a:ln w="190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33062" fontAlgn="base">
                <a:spcBef>
                  <a:spcPct val="0"/>
                </a:spcBef>
                <a:spcAft>
                  <a:spcPct val="0"/>
                </a:spcAft>
                <a:defRPr/>
              </a:pPr>
              <a:endParaRPr lang="ja-JP" altLang="en-US" sz="1247" kern="0">
                <a:solidFill>
                  <a:prstClr val="black"/>
                </a:solidFill>
                <a:ea typeface="游ゴシック" panose="020B0400000000000000" pitchFamily="34" charset="-128"/>
              </a:endParaRPr>
            </a:p>
          </p:txBody>
        </p:sp>
        <p:cxnSp>
          <p:nvCxnSpPr>
            <p:cNvPr id="59" name="カギ線コネクタ 70">
              <a:extLst>
                <a:ext uri="{FF2B5EF4-FFF2-40B4-BE49-F238E27FC236}">
                  <a16:creationId xmlns:a16="http://schemas.microsoft.com/office/drawing/2014/main" id="{5887ECE3-96A0-8629-B5D4-75F0954B75C4}"/>
                </a:ext>
              </a:extLst>
            </p:cNvPr>
            <p:cNvCxnSpPr/>
            <p:nvPr/>
          </p:nvCxnSpPr>
          <p:spPr>
            <a:xfrm rot="5400000">
              <a:off x="6661039" y="2173119"/>
              <a:ext cx="1295636" cy="355939"/>
            </a:xfrm>
            <a:prstGeom prst="bentConnector3">
              <a:avLst/>
            </a:prstGeom>
            <a:noFill/>
            <a:ln w="28575" cap="flat" cmpd="sng" algn="ctr">
              <a:solidFill>
                <a:srgbClr val="70AD47">
                  <a:lumMod val="75000"/>
                </a:srgbClr>
              </a:solidFill>
              <a:prstDash val="solid"/>
              <a:miter lim="800000"/>
              <a:tailEnd type="triangle"/>
            </a:ln>
            <a:effectLst/>
          </p:spPr>
        </p:cxnSp>
        <p:cxnSp>
          <p:nvCxnSpPr>
            <p:cNvPr id="60" name="カギ線コネクタ 92">
              <a:extLst>
                <a:ext uri="{FF2B5EF4-FFF2-40B4-BE49-F238E27FC236}">
                  <a16:creationId xmlns:a16="http://schemas.microsoft.com/office/drawing/2014/main" id="{FDA4C5CD-9B3F-1117-D17B-613A64A70D9B}"/>
                </a:ext>
              </a:extLst>
            </p:cNvPr>
            <p:cNvCxnSpPr/>
            <p:nvPr/>
          </p:nvCxnSpPr>
          <p:spPr>
            <a:xfrm rot="16200000" flipH="1">
              <a:off x="7354543" y="2178715"/>
              <a:ext cx="1295634" cy="344747"/>
            </a:xfrm>
            <a:prstGeom prst="bentConnector3">
              <a:avLst/>
            </a:prstGeom>
            <a:noFill/>
            <a:ln w="28575" cap="flat" cmpd="sng" algn="ctr">
              <a:solidFill>
                <a:srgbClr val="ED7D31">
                  <a:lumMod val="75000"/>
                </a:srgbClr>
              </a:solidFill>
              <a:prstDash val="solid"/>
              <a:miter lim="800000"/>
              <a:tailEnd type="triangle"/>
            </a:ln>
            <a:effectLst/>
          </p:spPr>
        </p:cxnSp>
        <p:sp>
          <p:nvSpPr>
            <p:cNvPr id="61" name="正方形/長方形 60">
              <a:extLst>
                <a:ext uri="{FF2B5EF4-FFF2-40B4-BE49-F238E27FC236}">
                  <a16:creationId xmlns:a16="http://schemas.microsoft.com/office/drawing/2014/main" id="{A2FF9220-56BF-3948-0EE4-70C72F871936}"/>
                </a:ext>
              </a:extLst>
            </p:cNvPr>
            <p:cNvSpPr/>
            <p:nvPr/>
          </p:nvSpPr>
          <p:spPr>
            <a:xfrm>
              <a:off x="6716539" y="1930632"/>
              <a:ext cx="1882154" cy="240727"/>
            </a:xfrm>
            <a:prstGeom prst="rect">
              <a:avLst/>
            </a:prstGeom>
            <a:solidFill>
              <a:srgbClr val="70AD47">
                <a:lumMod val="60000"/>
                <a:lumOff val="4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34" charset="-128"/>
                  <a:cs typeface="+mn-cs"/>
                </a:rPr>
                <a:t>Network switch</a:t>
              </a:r>
              <a:endParaRPr kumimoji="0" lang="ja-JP" altLang="en-US" sz="1800" b="0" i="0" u="none" strike="noStrike" kern="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34" charset="-128"/>
                <a:cs typeface="+mn-cs"/>
              </a:endParaRPr>
            </a:p>
          </p:txBody>
        </p:sp>
        <p:cxnSp>
          <p:nvCxnSpPr>
            <p:cNvPr id="66" name="カギ線コネクタ 103">
              <a:extLst>
                <a:ext uri="{FF2B5EF4-FFF2-40B4-BE49-F238E27FC236}">
                  <a16:creationId xmlns:a16="http://schemas.microsoft.com/office/drawing/2014/main" id="{37CBF643-B5E7-E387-A2E4-DC7EB74A1BB9}"/>
                </a:ext>
              </a:extLst>
            </p:cNvPr>
            <p:cNvCxnSpPr/>
            <p:nvPr/>
          </p:nvCxnSpPr>
          <p:spPr>
            <a:xfrm>
              <a:off x="7232708" y="2440035"/>
              <a:ext cx="784517" cy="561887"/>
            </a:xfrm>
            <a:prstGeom prst="bentConnector3">
              <a:avLst>
                <a:gd name="adj1" fmla="val 99779"/>
              </a:avLst>
            </a:prstGeom>
            <a:noFill/>
            <a:ln w="28575" cap="flat" cmpd="sng" algn="ctr">
              <a:solidFill>
                <a:srgbClr val="70AD47">
                  <a:lumMod val="75000"/>
                </a:srgbClr>
              </a:solidFill>
              <a:prstDash val="solid"/>
              <a:miter lim="800000"/>
              <a:tailEnd type="triangle"/>
            </a:ln>
            <a:effectLst/>
          </p:spPr>
        </p:cxnSp>
        <p:cxnSp>
          <p:nvCxnSpPr>
            <p:cNvPr id="67" name="直線コネクタ 66">
              <a:extLst>
                <a:ext uri="{FF2B5EF4-FFF2-40B4-BE49-F238E27FC236}">
                  <a16:creationId xmlns:a16="http://schemas.microsoft.com/office/drawing/2014/main" id="{4911BDCC-47F2-8C14-2C97-0CA5CEA82E7D}"/>
                </a:ext>
              </a:extLst>
            </p:cNvPr>
            <p:cNvCxnSpPr/>
            <p:nvPr/>
          </p:nvCxnSpPr>
          <p:spPr>
            <a:xfrm>
              <a:off x="7237471" y="2430510"/>
              <a:ext cx="0" cy="561887"/>
            </a:xfrm>
            <a:prstGeom prst="line">
              <a:avLst/>
            </a:prstGeom>
            <a:noFill/>
            <a:ln w="28575" cap="flat" cmpd="sng" algn="ctr">
              <a:solidFill>
                <a:srgbClr val="70AD47">
                  <a:lumMod val="75000"/>
                </a:srgbClr>
              </a:solidFill>
              <a:prstDash val="solid"/>
              <a:miter lim="800000"/>
            </a:ln>
            <a:effectLst/>
          </p:spPr>
        </p:cxnSp>
      </p:grpSp>
      <p:cxnSp>
        <p:nvCxnSpPr>
          <p:cNvPr id="68" name="直線コネクタ 67">
            <a:extLst>
              <a:ext uri="{FF2B5EF4-FFF2-40B4-BE49-F238E27FC236}">
                <a16:creationId xmlns:a16="http://schemas.microsoft.com/office/drawing/2014/main" id="{B3A603ED-23D0-8791-46AB-E3B4701ACAE4}"/>
              </a:ext>
            </a:extLst>
          </p:cNvPr>
          <p:cNvCxnSpPr>
            <a:cxnSpLocks/>
          </p:cNvCxnSpPr>
          <p:nvPr/>
        </p:nvCxnSpPr>
        <p:spPr>
          <a:xfrm>
            <a:off x="6199865" y="598222"/>
            <a:ext cx="7296" cy="3864416"/>
          </a:xfrm>
          <a:prstGeom prst="line">
            <a:avLst/>
          </a:prstGeom>
          <a:noFill/>
          <a:ln w="19050" cap="flat" cmpd="sng" algn="ctr">
            <a:solidFill>
              <a:srgbClr val="E7E6E6">
                <a:lumMod val="90000"/>
              </a:srgbClr>
            </a:solidFill>
            <a:prstDash val="solid"/>
            <a:miter lim="800000"/>
          </a:ln>
          <a:effectLst/>
        </p:spPr>
      </p:cxnSp>
      <p:sp>
        <p:nvSpPr>
          <p:cNvPr id="73" name="正方形/長方形 72">
            <a:extLst>
              <a:ext uri="{FF2B5EF4-FFF2-40B4-BE49-F238E27FC236}">
                <a16:creationId xmlns:a16="http://schemas.microsoft.com/office/drawing/2014/main" id="{BA64E3C3-ED4C-5A34-9247-9EB43409378C}"/>
              </a:ext>
            </a:extLst>
          </p:cNvPr>
          <p:cNvSpPr/>
          <p:nvPr/>
        </p:nvSpPr>
        <p:spPr>
          <a:xfrm>
            <a:off x="969267" y="1612664"/>
            <a:ext cx="5006675" cy="400110"/>
          </a:xfrm>
          <a:prstGeom prst="rect">
            <a:avLst/>
          </a:prstGeom>
        </p:spPr>
        <p:txBody>
          <a:bodyPr wrap="square">
            <a:spAutoFit/>
          </a:bodyPr>
          <a:lstStyle/>
          <a:p>
            <a:pPr indent="-26369" defTabSz="633062" fontAlgn="base">
              <a:spcBef>
                <a:spcPct val="0"/>
              </a:spcBef>
              <a:spcAft>
                <a:spcPct val="0"/>
              </a:spcAft>
              <a:defRPr/>
            </a:pPr>
            <a:r>
              <a:rPr lang="en-US" altLang="ja-JP" sz="1000" b="1" dirty="0">
                <a:solidFill>
                  <a:srgbClr val="0000FF"/>
                </a:solidFill>
                <a:latin typeface="+mn-ea"/>
                <a:hlinkClick r:id="rId3">
                  <a:extLst>
                    <a:ext uri="{A12FA001-AC4F-418D-AE19-62706E023703}">
                      <ahyp:hlinkClr xmlns:ahyp="http://schemas.microsoft.com/office/drawing/2018/hyperlinkcolor" val="tx"/>
                    </a:ext>
                  </a:extLst>
                </a:hlinkClick>
              </a:rPr>
              <a:t>https://i-pro.com/products_and_solutions/ja/surveillance/documentation-database</a:t>
            </a:r>
            <a:endParaRPr lang="en-US" altLang="ja-JP" sz="1000" b="1" dirty="0">
              <a:solidFill>
                <a:srgbClr val="0000FF"/>
              </a:solidFill>
              <a:latin typeface="+mn-ea"/>
            </a:endParaRPr>
          </a:p>
          <a:p>
            <a:pPr indent="-26369" defTabSz="633062" fontAlgn="base">
              <a:spcBef>
                <a:spcPct val="0"/>
              </a:spcBef>
              <a:spcAft>
                <a:spcPct val="0"/>
              </a:spcAft>
              <a:defRPr/>
            </a:pPr>
            <a:endParaRPr lang="en-US" altLang="ja-JP" sz="1000" b="1" dirty="0">
              <a:solidFill>
                <a:srgbClr val="0000FF"/>
              </a:solidFill>
              <a:latin typeface="+mn-ea"/>
            </a:endParaRPr>
          </a:p>
        </p:txBody>
      </p:sp>
      <p:pic>
        <p:nvPicPr>
          <p:cNvPr id="13" name="図 12">
            <a:extLst>
              <a:ext uri="{FF2B5EF4-FFF2-40B4-BE49-F238E27FC236}">
                <a16:creationId xmlns:a16="http://schemas.microsoft.com/office/drawing/2014/main" id="{80DE5A92-4306-9762-BA2F-FC6666F96EA5}"/>
              </a:ext>
            </a:extLst>
          </p:cNvPr>
          <p:cNvPicPr>
            <a:picLocks noChangeAspect="1"/>
          </p:cNvPicPr>
          <p:nvPr/>
        </p:nvPicPr>
        <p:blipFill>
          <a:blip r:embed="rId4"/>
          <a:stretch>
            <a:fillRect/>
          </a:stretch>
        </p:blipFill>
        <p:spPr>
          <a:xfrm>
            <a:off x="6786845" y="1370690"/>
            <a:ext cx="664369" cy="350615"/>
          </a:xfrm>
          <a:prstGeom prst="rect">
            <a:avLst/>
          </a:prstGeom>
        </p:spPr>
      </p:pic>
      <p:pic>
        <p:nvPicPr>
          <p:cNvPr id="18" name="図 17">
            <a:extLst>
              <a:ext uri="{FF2B5EF4-FFF2-40B4-BE49-F238E27FC236}">
                <a16:creationId xmlns:a16="http://schemas.microsoft.com/office/drawing/2014/main" id="{D2EC83AB-F899-637A-E93F-7D7493B8D3AD}"/>
              </a:ext>
            </a:extLst>
          </p:cNvPr>
          <p:cNvPicPr>
            <a:picLocks noChangeAspect="1"/>
          </p:cNvPicPr>
          <p:nvPr/>
        </p:nvPicPr>
        <p:blipFill>
          <a:blip r:embed="rId5"/>
          <a:stretch>
            <a:fillRect/>
          </a:stretch>
        </p:blipFill>
        <p:spPr>
          <a:xfrm>
            <a:off x="6586154" y="3960858"/>
            <a:ext cx="886968" cy="289179"/>
          </a:xfrm>
          <a:prstGeom prst="rect">
            <a:avLst/>
          </a:prstGeom>
        </p:spPr>
      </p:pic>
      <p:sp>
        <p:nvSpPr>
          <p:cNvPr id="5" name="正方形/長方形 4">
            <a:extLst>
              <a:ext uri="{FF2B5EF4-FFF2-40B4-BE49-F238E27FC236}">
                <a16:creationId xmlns:a16="http://schemas.microsoft.com/office/drawing/2014/main" id="{EB8CA9AE-1A5F-43B1-D1FF-F37B15C1AD4C}"/>
              </a:ext>
            </a:extLst>
          </p:cNvPr>
          <p:cNvSpPr/>
          <p:nvPr/>
        </p:nvSpPr>
        <p:spPr>
          <a:xfrm>
            <a:off x="969267" y="3159851"/>
            <a:ext cx="5006675" cy="400110"/>
          </a:xfrm>
          <a:prstGeom prst="rect">
            <a:avLst/>
          </a:prstGeom>
        </p:spPr>
        <p:txBody>
          <a:bodyPr wrap="square">
            <a:spAutoFit/>
          </a:bodyPr>
          <a:lstStyle/>
          <a:p>
            <a:pPr indent="-26369" defTabSz="633062" fontAlgn="base">
              <a:spcBef>
                <a:spcPct val="0"/>
              </a:spcBef>
              <a:spcAft>
                <a:spcPct val="0"/>
              </a:spcAft>
              <a:defRPr/>
            </a:pPr>
            <a:r>
              <a:rPr lang="en-US" altLang="ja-JP" sz="1000" b="1" dirty="0">
                <a:solidFill>
                  <a:srgbClr val="0000FF"/>
                </a:solidFill>
                <a:latin typeface="+mn-ea"/>
                <a:hlinkClick r:id="rId3">
                  <a:extLst>
                    <a:ext uri="{A12FA001-AC4F-418D-AE19-62706E023703}">
                      <ahyp:hlinkClr xmlns:ahyp="http://schemas.microsoft.com/office/drawing/2018/hyperlinkcolor" val="tx"/>
                    </a:ext>
                  </a:extLst>
                </a:hlinkClick>
              </a:rPr>
              <a:t>https://i-pro.com/products_and_solutions/ja/surveillance/documentation-database</a:t>
            </a:r>
            <a:endParaRPr lang="en-US" altLang="ja-JP" sz="1000" b="1" dirty="0">
              <a:solidFill>
                <a:srgbClr val="0000FF"/>
              </a:solidFill>
              <a:latin typeface="+mn-ea"/>
            </a:endParaRPr>
          </a:p>
          <a:p>
            <a:pPr indent="-26369" defTabSz="633062" fontAlgn="base">
              <a:spcBef>
                <a:spcPct val="0"/>
              </a:spcBef>
              <a:spcAft>
                <a:spcPct val="0"/>
              </a:spcAft>
              <a:defRPr/>
            </a:pPr>
            <a:endParaRPr lang="en-US" altLang="ja-JP" sz="1000" b="1" dirty="0">
              <a:solidFill>
                <a:srgbClr val="0000FF"/>
              </a:solidFill>
              <a:latin typeface="+mn-ea"/>
            </a:endParaRPr>
          </a:p>
        </p:txBody>
      </p:sp>
    </p:spTree>
    <p:extLst>
      <p:ext uri="{BB962C8B-B14F-4D97-AF65-F5344CB8AC3E}">
        <p14:creationId xmlns:p14="http://schemas.microsoft.com/office/powerpoint/2010/main" val="3140202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カメラ設置</a:t>
            </a:r>
            <a:endParaRPr kumimoji="1" lang="ja-JP" altLang="en-US" dirty="0"/>
          </a:p>
        </p:txBody>
      </p:sp>
    </p:spTree>
    <p:extLst>
      <p:ext uri="{BB962C8B-B14F-4D97-AF65-F5344CB8AC3E}">
        <p14:creationId xmlns:p14="http://schemas.microsoft.com/office/powerpoint/2010/main" val="241109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設置時の基本事項</a:t>
            </a:r>
          </a:p>
        </p:txBody>
      </p:sp>
      <p:sp>
        <p:nvSpPr>
          <p:cNvPr id="92" name="正方形/長方形 91">
            <a:extLst>
              <a:ext uri="{FF2B5EF4-FFF2-40B4-BE49-F238E27FC236}">
                <a16:creationId xmlns:a16="http://schemas.microsoft.com/office/drawing/2014/main" id="{156EC6F9-BCAE-99DF-5491-6EBA05C203BF}"/>
              </a:ext>
            </a:extLst>
          </p:cNvPr>
          <p:cNvSpPr/>
          <p:nvPr/>
        </p:nvSpPr>
        <p:spPr>
          <a:xfrm>
            <a:off x="5216716" y="2994008"/>
            <a:ext cx="3886076" cy="1754496"/>
          </a:xfrm>
          <a:prstGeom prst="rect">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93" name="正方形/長方形 92">
            <a:extLst>
              <a:ext uri="{FF2B5EF4-FFF2-40B4-BE49-F238E27FC236}">
                <a16:creationId xmlns:a16="http://schemas.microsoft.com/office/drawing/2014/main" id="{FBF34392-C897-72FE-3CED-0EECFA31F49C}"/>
              </a:ext>
            </a:extLst>
          </p:cNvPr>
          <p:cNvSpPr/>
          <p:nvPr/>
        </p:nvSpPr>
        <p:spPr>
          <a:xfrm>
            <a:off x="57600" y="546734"/>
            <a:ext cx="5110742" cy="2777368"/>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94" name="正方形/長方形 93">
            <a:extLst>
              <a:ext uri="{FF2B5EF4-FFF2-40B4-BE49-F238E27FC236}">
                <a16:creationId xmlns:a16="http://schemas.microsoft.com/office/drawing/2014/main" id="{0309A28D-55DB-B581-9317-6B86F5C52798}"/>
              </a:ext>
            </a:extLst>
          </p:cNvPr>
          <p:cNvSpPr/>
          <p:nvPr/>
        </p:nvSpPr>
        <p:spPr>
          <a:xfrm>
            <a:off x="57600" y="532111"/>
            <a:ext cx="9045193" cy="2412049"/>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08" name="テキスト ボックス 107">
            <a:extLst>
              <a:ext uri="{FF2B5EF4-FFF2-40B4-BE49-F238E27FC236}">
                <a16:creationId xmlns:a16="http://schemas.microsoft.com/office/drawing/2014/main" id="{60C41A4A-A5AB-1F47-53A5-0FF8BDCFD686}"/>
              </a:ext>
            </a:extLst>
          </p:cNvPr>
          <p:cNvSpPr txBox="1"/>
          <p:nvPr/>
        </p:nvSpPr>
        <p:spPr>
          <a:xfrm>
            <a:off x="99075" y="533503"/>
            <a:ext cx="3168804" cy="386779"/>
          </a:xfrm>
          <a:prstGeom prst="rect">
            <a:avLst/>
          </a:prstGeom>
          <a:noFill/>
        </p:spPr>
        <p:txBody>
          <a:bodyPr wrap="square" rtlCol="0">
            <a:spAutoFit/>
          </a:bodyPr>
          <a:lstStyle/>
          <a:p>
            <a:r>
              <a:rPr lang="ja-JP" altLang="en-US" sz="2100" dirty="0">
                <a:solidFill>
                  <a:srgbClr val="002060"/>
                </a:solidFill>
                <a:latin typeface="Meiryo UI" panose="020B0604030504040204" pitchFamily="50" charset="-128"/>
                <a:ea typeface="Meiryo UI" panose="020B0604030504040204" pitchFamily="50" charset="-128"/>
              </a:rPr>
              <a:t>推奨</a:t>
            </a:r>
            <a:r>
              <a:rPr lang="zh-TW" altLang="en-US" sz="2100" dirty="0">
                <a:solidFill>
                  <a:srgbClr val="002060"/>
                </a:solidFill>
                <a:latin typeface="Meiryo UI" panose="020B0604030504040204" pitchFamily="50" charset="-128"/>
                <a:ea typeface="Meiryo UI" panose="020B0604030504040204" pitchFamily="50" charset="-128"/>
              </a:rPr>
              <a:t>設置</a:t>
            </a:r>
            <a:r>
              <a:rPr lang="ja-JP" altLang="en-US" sz="2100" dirty="0">
                <a:solidFill>
                  <a:srgbClr val="002060"/>
                </a:solidFill>
                <a:latin typeface="Meiryo UI" panose="020B0604030504040204" pitchFamily="50" charset="-128"/>
                <a:ea typeface="Meiryo UI" panose="020B0604030504040204" pitchFamily="50" charset="-128"/>
              </a:rPr>
              <a:t>環境</a:t>
            </a:r>
            <a:endParaRPr lang="zh-TW" altLang="en-US" sz="2100" dirty="0">
              <a:solidFill>
                <a:srgbClr val="002060"/>
              </a:solidFill>
              <a:latin typeface="Meiryo UI" panose="020B0604030504040204" pitchFamily="50" charset="-128"/>
              <a:ea typeface="Meiryo UI" panose="020B0604030504040204" pitchFamily="50" charset="-128"/>
            </a:endParaRPr>
          </a:p>
        </p:txBody>
      </p:sp>
      <p:sp>
        <p:nvSpPr>
          <p:cNvPr id="119" name="正方形/長方形 118">
            <a:extLst>
              <a:ext uri="{FF2B5EF4-FFF2-40B4-BE49-F238E27FC236}">
                <a16:creationId xmlns:a16="http://schemas.microsoft.com/office/drawing/2014/main" id="{12144A1F-0D63-AF08-612A-890856B74E83}"/>
              </a:ext>
            </a:extLst>
          </p:cNvPr>
          <p:cNvSpPr/>
          <p:nvPr/>
        </p:nvSpPr>
        <p:spPr>
          <a:xfrm>
            <a:off x="57601" y="3372039"/>
            <a:ext cx="8389370" cy="1397810"/>
          </a:xfrm>
          <a:prstGeom prst="rect">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0" name="Rectangle 3">
            <a:extLst>
              <a:ext uri="{FF2B5EF4-FFF2-40B4-BE49-F238E27FC236}">
                <a16:creationId xmlns:a16="http://schemas.microsoft.com/office/drawing/2014/main" id="{D5E5233B-7E5B-DE7B-825A-D7AD8E880CF7}"/>
              </a:ext>
            </a:extLst>
          </p:cNvPr>
          <p:cNvSpPr>
            <a:spLocks noChangeArrowheads="1"/>
          </p:cNvSpPr>
          <p:nvPr/>
        </p:nvSpPr>
        <p:spPr bwMode="auto">
          <a:xfrm>
            <a:off x="187978" y="3651947"/>
            <a:ext cx="4161252" cy="65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検知対象がカメラ画角を横切るような設置を推奨します。</a:t>
            </a:r>
            <a:endParaRPr lang="en-US" altLang="ja-JP" sz="13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indent="0" fontAlgn="base">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〇：横切る場合　→　画面上の移動量を確保しやすいため</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indent="0" fontAlgn="base">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△：直進する場合　→　画面上の移動量が小さいため</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 name="グループ化 3">
            <a:extLst>
              <a:ext uri="{FF2B5EF4-FFF2-40B4-BE49-F238E27FC236}">
                <a16:creationId xmlns:a16="http://schemas.microsoft.com/office/drawing/2014/main" id="{DDA10B83-38F2-F98D-5A9F-926D52A086D9}"/>
              </a:ext>
            </a:extLst>
          </p:cNvPr>
          <p:cNvGrpSpPr/>
          <p:nvPr/>
        </p:nvGrpSpPr>
        <p:grpSpPr>
          <a:xfrm>
            <a:off x="5787742" y="3077938"/>
            <a:ext cx="1428457" cy="810456"/>
            <a:chOff x="7413851" y="3069988"/>
            <a:chExt cx="1428457" cy="810456"/>
          </a:xfrm>
        </p:grpSpPr>
        <p:pic>
          <p:nvPicPr>
            <p:cNvPr id="122" name="Picture 4">
              <a:extLst>
                <a:ext uri="{FF2B5EF4-FFF2-40B4-BE49-F238E27FC236}">
                  <a16:creationId xmlns:a16="http://schemas.microsoft.com/office/drawing/2014/main" id="{E5DD4C64-0603-732F-41C3-979A29B6588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639653" y="3069988"/>
              <a:ext cx="1202655" cy="775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 name="円/楕円 82">
              <a:extLst>
                <a:ext uri="{FF2B5EF4-FFF2-40B4-BE49-F238E27FC236}">
                  <a16:creationId xmlns:a16="http://schemas.microsoft.com/office/drawing/2014/main" id="{144FAAF1-9470-D5AD-909D-56E2432EC879}"/>
                </a:ext>
              </a:extLst>
            </p:cNvPr>
            <p:cNvSpPr/>
            <p:nvPr/>
          </p:nvSpPr>
          <p:spPr>
            <a:xfrm>
              <a:off x="8062510" y="3565720"/>
              <a:ext cx="244167" cy="314724"/>
            </a:xfrm>
            <a:prstGeom prst="ellipse">
              <a:avLst/>
            </a:prstGeom>
            <a:ln>
              <a:solidFill>
                <a:srgbClr val="FF0000"/>
              </a:solidFill>
            </a:ln>
          </p:spPr>
          <p:txBody>
            <a:bodyPr wrap="none" rtlCol="0" anchor="ctr">
              <a:noAutofit/>
            </a:bodyPr>
            <a:lstStyle/>
            <a:p>
              <a:pPr algn="ctr" fontAlgn="base">
                <a:spcBef>
                  <a:spcPct val="0"/>
                </a:spcBef>
                <a:spcAft>
                  <a:spcPct val="0"/>
                </a:spcAft>
                <a:defRPr/>
              </a:pPr>
              <a:endParaRPr kumimoji="0" lang="ja-JP" altLang="en-US" sz="1200" kern="0">
                <a:solidFill>
                  <a:prstClr val="black"/>
                </a:solidFill>
                <a:ea typeface="游ゴシック" panose="020B0400000000000000" pitchFamily="34" charset="-128"/>
              </a:endParaRPr>
            </a:p>
          </p:txBody>
        </p:sp>
        <p:sp>
          <p:nvSpPr>
            <p:cNvPr id="127" name="円/楕円 83">
              <a:extLst>
                <a:ext uri="{FF2B5EF4-FFF2-40B4-BE49-F238E27FC236}">
                  <a16:creationId xmlns:a16="http://schemas.microsoft.com/office/drawing/2014/main" id="{F8B8E9BB-CA17-B66A-0D9D-6E69D5B030F7}"/>
                </a:ext>
              </a:extLst>
            </p:cNvPr>
            <p:cNvSpPr/>
            <p:nvPr/>
          </p:nvSpPr>
          <p:spPr>
            <a:xfrm>
              <a:off x="8192311" y="3150667"/>
              <a:ext cx="128788" cy="211980"/>
            </a:xfrm>
            <a:prstGeom prst="ellipse">
              <a:avLst/>
            </a:prstGeom>
            <a:ln>
              <a:solidFill>
                <a:srgbClr val="FF0000"/>
              </a:solidFill>
            </a:ln>
          </p:spPr>
          <p:txBody>
            <a:bodyPr wrap="none" rtlCol="0" anchor="ctr">
              <a:noAutofit/>
            </a:bodyPr>
            <a:lstStyle/>
            <a:p>
              <a:pPr algn="ctr" fontAlgn="base">
                <a:spcBef>
                  <a:spcPct val="0"/>
                </a:spcBef>
                <a:spcAft>
                  <a:spcPct val="0"/>
                </a:spcAft>
                <a:defRPr/>
              </a:pPr>
              <a:endParaRPr kumimoji="0" lang="ja-JP" altLang="en-US" sz="1200" kern="0">
                <a:solidFill>
                  <a:prstClr val="black"/>
                </a:solidFill>
                <a:ea typeface="游ゴシック" panose="020B0400000000000000" pitchFamily="34" charset="-128"/>
              </a:endParaRPr>
            </a:p>
          </p:txBody>
        </p:sp>
        <p:sp>
          <p:nvSpPr>
            <p:cNvPr id="131" name="フローチャート : 抜出し 84">
              <a:extLst>
                <a:ext uri="{FF2B5EF4-FFF2-40B4-BE49-F238E27FC236}">
                  <a16:creationId xmlns:a16="http://schemas.microsoft.com/office/drawing/2014/main" id="{8E48C58B-A4A5-D56D-D140-22ABF6815F03}"/>
                </a:ext>
              </a:extLst>
            </p:cNvPr>
            <p:cNvSpPr/>
            <p:nvPr/>
          </p:nvSpPr>
          <p:spPr>
            <a:xfrm>
              <a:off x="7413851" y="3091389"/>
              <a:ext cx="176027" cy="156172"/>
            </a:xfrm>
            <a:prstGeom prst="flowChartExtract">
              <a:avLst/>
            </a:prstGeom>
            <a:noFill/>
            <a:ln w="38100" cap="flat" cmpd="sng" algn="ctr">
              <a:solidFill>
                <a:srgbClr val="FFC000"/>
              </a:solidFill>
              <a:prstDash val="solid"/>
            </a:ln>
            <a:effectLst/>
          </p:spPr>
          <p:txBody>
            <a:bodyPr wrap="square" rtlCol="0" anchor="ctr">
              <a:noAutofit/>
            </a:bodyPr>
            <a:lstStyle/>
            <a:p>
              <a:pPr algn="ctr" fontAlgn="base">
                <a:spcBef>
                  <a:spcPct val="0"/>
                </a:spcBef>
                <a:spcAft>
                  <a:spcPct val="0"/>
                </a:spcAft>
                <a:defRPr/>
              </a:pPr>
              <a:endParaRPr kumimoji="0" lang="ja-JP" altLang="en-US" sz="1200" kern="0">
                <a:solidFill>
                  <a:prstClr val="black"/>
                </a:solidFill>
                <a:ea typeface="ＭＳ Ｐゴシック"/>
              </a:endParaRPr>
            </a:p>
          </p:txBody>
        </p:sp>
        <p:sp>
          <p:nvSpPr>
            <p:cNvPr id="132" name="上下矢印 79">
              <a:extLst>
                <a:ext uri="{FF2B5EF4-FFF2-40B4-BE49-F238E27FC236}">
                  <a16:creationId xmlns:a16="http://schemas.microsoft.com/office/drawing/2014/main" id="{A9BDC3DD-E7B8-11A9-BFBA-C3B3C55FBC87}"/>
                </a:ext>
              </a:extLst>
            </p:cNvPr>
            <p:cNvSpPr/>
            <p:nvPr/>
          </p:nvSpPr>
          <p:spPr>
            <a:xfrm>
              <a:off x="8390813" y="3206052"/>
              <a:ext cx="98983" cy="570833"/>
            </a:xfrm>
            <a:prstGeom prst="upDownArrow">
              <a:avLst/>
            </a:prstGeom>
            <a:solidFill>
              <a:srgbClr val="FFC000"/>
            </a:solidFill>
            <a:ln w="25400" cap="flat" cmpd="sng" algn="ctr">
              <a:noFill/>
              <a:prstDash val="solid"/>
            </a:ln>
            <a:effectLst/>
          </p:spPr>
          <p:txBody>
            <a:bodyPr vert="eaVert" wrap="none" rtlCol="0" anchor="ctr">
              <a:noAutofit/>
            </a:bodyPr>
            <a:lstStyle/>
            <a:p>
              <a:pPr algn="ctr" fontAlgn="base">
                <a:spcBef>
                  <a:spcPct val="0"/>
                </a:spcBef>
                <a:spcAft>
                  <a:spcPct val="0"/>
                </a:spcAft>
                <a:defRPr/>
              </a:pPr>
              <a:endParaRPr kumimoji="0" lang="ja-JP" altLang="en-US"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74" name="テキスト ボックス 173">
            <a:extLst>
              <a:ext uri="{FF2B5EF4-FFF2-40B4-BE49-F238E27FC236}">
                <a16:creationId xmlns:a16="http://schemas.microsoft.com/office/drawing/2014/main" id="{FB233ABB-062A-83FA-D5BD-E7AA2932C495}"/>
              </a:ext>
            </a:extLst>
          </p:cNvPr>
          <p:cNvSpPr txBox="1"/>
          <p:nvPr/>
        </p:nvSpPr>
        <p:spPr>
          <a:xfrm>
            <a:off x="106276" y="3345447"/>
            <a:ext cx="1007535" cy="300828"/>
          </a:xfrm>
          <a:prstGeom prst="rect">
            <a:avLst/>
          </a:prstGeom>
          <a:noFill/>
        </p:spPr>
        <p:txBody>
          <a:bodyPr wrap="none" rtlCol="0">
            <a:spAutoFit/>
          </a:bodyPr>
          <a:lstStyle/>
          <a:p>
            <a:r>
              <a:rPr lang="ja-JP" altLang="en-US" sz="1500" dirty="0">
                <a:solidFill>
                  <a:srgbClr val="70AD47">
                    <a:lumMod val="50000"/>
                  </a:srgbClr>
                </a:solidFill>
                <a:latin typeface="Meiryo UI" panose="020B0604030504040204" pitchFamily="50" charset="-128"/>
                <a:ea typeface="Meiryo UI" panose="020B0604030504040204" pitchFamily="50" charset="-128"/>
              </a:rPr>
              <a:t>カメラの向き</a:t>
            </a:r>
            <a:endParaRPr lang="zh-TW" altLang="en-US" sz="1500" dirty="0">
              <a:solidFill>
                <a:srgbClr val="70AD47">
                  <a:lumMod val="50000"/>
                </a:srgbClr>
              </a:solidFill>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94556C70-2422-FFCD-E5DC-3C4AF2EBFCE8}"/>
              </a:ext>
            </a:extLst>
          </p:cNvPr>
          <p:cNvGrpSpPr/>
          <p:nvPr/>
        </p:nvGrpSpPr>
        <p:grpSpPr>
          <a:xfrm>
            <a:off x="7354954" y="3067635"/>
            <a:ext cx="1454938" cy="786239"/>
            <a:chOff x="5881756" y="3059168"/>
            <a:chExt cx="1454938" cy="786239"/>
          </a:xfrm>
        </p:grpSpPr>
        <p:pic>
          <p:nvPicPr>
            <p:cNvPr id="121" name="Picture 2">
              <a:extLst>
                <a:ext uri="{FF2B5EF4-FFF2-40B4-BE49-F238E27FC236}">
                  <a16:creationId xmlns:a16="http://schemas.microsoft.com/office/drawing/2014/main" id="{3F833331-C48E-99CA-A8D8-134E9DF9C90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32464" y="3059168"/>
              <a:ext cx="1204230" cy="786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0" name="円/楕円 86">
              <a:extLst>
                <a:ext uri="{FF2B5EF4-FFF2-40B4-BE49-F238E27FC236}">
                  <a16:creationId xmlns:a16="http://schemas.microsoft.com/office/drawing/2014/main" id="{BF6669CB-A2C2-01CE-A0E5-89AC6BC95EBB}"/>
                </a:ext>
              </a:extLst>
            </p:cNvPr>
            <p:cNvSpPr/>
            <p:nvPr/>
          </p:nvSpPr>
          <p:spPr>
            <a:xfrm>
              <a:off x="6643711" y="3289609"/>
              <a:ext cx="174851" cy="252773"/>
            </a:xfrm>
            <a:prstGeom prst="ellipse">
              <a:avLst/>
            </a:prstGeom>
            <a:ln>
              <a:solidFill>
                <a:srgbClr val="FF0000"/>
              </a:solidFill>
            </a:ln>
          </p:spPr>
          <p:txBody>
            <a:bodyPr wrap="none" rtlCol="0" anchor="ctr">
              <a:noAutofit/>
            </a:bodyPr>
            <a:lstStyle/>
            <a:p>
              <a:pPr algn="ctr" fontAlgn="base">
                <a:spcBef>
                  <a:spcPct val="0"/>
                </a:spcBef>
                <a:spcAft>
                  <a:spcPct val="0"/>
                </a:spcAft>
                <a:defRPr/>
              </a:pPr>
              <a:endParaRPr kumimoji="0" lang="ja-JP" altLang="en-US" sz="1200" kern="0">
                <a:solidFill>
                  <a:prstClr val="black"/>
                </a:solidFill>
                <a:ea typeface="游ゴシック" panose="020B0400000000000000" pitchFamily="34" charset="-128"/>
              </a:endParaRPr>
            </a:p>
          </p:txBody>
        </p:sp>
        <p:sp>
          <p:nvSpPr>
            <p:cNvPr id="172" name="円/楕円 87">
              <a:extLst>
                <a:ext uri="{FF2B5EF4-FFF2-40B4-BE49-F238E27FC236}">
                  <a16:creationId xmlns:a16="http://schemas.microsoft.com/office/drawing/2014/main" id="{04B9A334-D845-F761-2A75-A9C3587EAC54}"/>
                </a:ext>
              </a:extLst>
            </p:cNvPr>
            <p:cNvSpPr/>
            <p:nvPr/>
          </p:nvSpPr>
          <p:spPr>
            <a:xfrm>
              <a:off x="6192883" y="3262468"/>
              <a:ext cx="181095" cy="234657"/>
            </a:xfrm>
            <a:prstGeom prst="ellipse">
              <a:avLst/>
            </a:prstGeom>
            <a:ln>
              <a:solidFill>
                <a:srgbClr val="FF0000"/>
              </a:solidFill>
            </a:ln>
          </p:spPr>
          <p:txBody>
            <a:bodyPr wrap="none" rtlCol="0" anchor="ctr">
              <a:noAutofit/>
            </a:bodyPr>
            <a:lstStyle/>
            <a:p>
              <a:pPr algn="ctr" fontAlgn="base">
                <a:spcBef>
                  <a:spcPct val="0"/>
                </a:spcBef>
                <a:spcAft>
                  <a:spcPct val="0"/>
                </a:spcAft>
                <a:defRPr/>
              </a:pPr>
              <a:endParaRPr kumimoji="0" lang="ja-JP" altLang="en-US" sz="1200" kern="0">
                <a:solidFill>
                  <a:prstClr val="black"/>
                </a:solidFill>
                <a:ea typeface="游ゴシック" panose="020B0400000000000000" pitchFamily="34" charset="-128"/>
              </a:endParaRPr>
            </a:p>
          </p:txBody>
        </p:sp>
        <p:sp>
          <p:nvSpPr>
            <p:cNvPr id="173" name="左右矢印 96">
              <a:extLst>
                <a:ext uri="{FF2B5EF4-FFF2-40B4-BE49-F238E27FC236}">
                  <a16:creationId xmlns:a16="http://schemas.microsoft.com/office/drawing/2014/main" id="{00C2B9E1-1799-C6E5-3DF8-5C2EDB77C816}"/>
                </a:ext>
              </a:extLst>
            </p:cNvPr>
            <p:cNvSpPr/>
            <p:nvPr/>
          </p:nvSpPr>
          <p:spPr>
            <a:xfrm>
              <a:off x="6144638" y="3598286"/>
              <a:ext cx="649277" cy="110571"/>
            </a:xfrm>
            <a:prstGeom prst="leftRightArrow">
              <a:avLst/>
            </a:prstGeom>
            <a:solidFill>
              <a:srgbClr val="00B050"/>
            </a:solidFill>
            <a:ln w="25400" cap="flat" cmpd="sng" algn="ctr">
              <a:noFill/>
              <a:prstDash val="solid"/>
            </a:ln>
            <a:effectLst/>
          </p:spPr>
          <p:txBody>
            <a:bodyPr vert="horz" wrap="none" rtlCol="0" anchor="ctr">
              <a:noAutofit/>
            </a:bodyPr>
            <a:lstStyle/>
            <a:p>
              <a:pPr algn="ctr" fontAlgn="base">
                <a:spcBef>
                  <a:spcPct val="0"/>
                </a:spcBef>
                <a:spcAft>
                  <a:spcPct val="0"/>
                </a:spcAft>
                <a:defRPr/>
              </a:pPr>
              <a:endPar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5" name="楕円 174">
              <a:extLst>
                <a:ext uri="{FF2B5EF4-FFF2-40B4-BE49-F238E27FC236}">
                  <a16:creationId xmlns:a16="http://schemas.microsoft.com/office/drawing/2014/main" id="{606941BE-E4C5-6434-F2F7-74F3ACA92E07}"/>
                </a:ext>
              </a:extLst>
            </p:cNvPr>
            <p:cNvSpPr/>
            <p:nvPr/>
          </p:nvSpPr>
          <p:spPr>
            <a:xfrm>
              <a:off x="5881756" y="3085689"/>
              <a:ext cx="184218" cy="183001"/>
            </a:xfrm>
            <a:prstGeom prst="ellipse">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grpSp>
      <p:sp>
        <p:nvSpPr>
          <p:cNvPr id="209" name="正方形/長方形 208">
            <a:extLst>
              <a:ext uri="{FF2B5EF4-FFF2-40B4-BE49-F238E27FC236}">
                <a16:creationId xmlns:a16="http://schemas.microsoft.com/office/drawing/2014/main" id="{7B480389-7DF1-43EE-5CB0-69498078E0AA}"/>
              </a:ext>
            </a:extLst>
          </p:cNvPr>
          <p:cNvSpPr/>
          <p:nvPr/>
        </p:nvSpPr>
        <p:spPr>
          <a:xfrm>
            <a:off x="6731264" y="564996"/>
            <a:ext cx="2289502" cy="1455834"/>
          </a:xfrm>
          <a:prstGeom prst="rect">
            <a:avLst/>
          </a:prstGeom>
          <a:solidFill>
            <a:sysClr val="window" lastClr="FFFFFF"/>
          </a:solidFill>
          <a:ln w="19050">
            <a:solidFill>
              <a:sysClr val="window" lastClr="FFFFFF">
                <a:lumMod val="50000"/>
              </a:sysClr>
            </a:solidFill>
          </a:ln>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ea typeface="游ゴシック" panose="020B0400000000000000" pitchFamily="34" charset="-128"/>
            </a:endParaRPr>
          </a:p>
        </p:txBody>
      </p:sp>
      <p:sp>
        <p:nvSpPr>
          <p:cNvPr id="210" name="テキスト ボックス 209">
            <a:extLst>
              <a:ext uri="{FF2B5EF4-FFF2-40B4-BE49-F238E27FC236}">
                <a16:creationId xmlns:a16="http://schemas.microsoft.com/office/drawing/2014/main" id="{30E3A378-333B-CEF5-D2E4-09299879ADAA}"/>
              </a:ext>
            </a:extLst>
          </p:cNvPr>
          <p:cNvSpPr txBox="1"/>
          <p:nvPr/>
        </p:nvSpPr>
        <p:spPr>
          <a:xfrm>
            <a:off x="6783495" y="1723014"/>
            <a:ext cx="2289503" cy="276999"/>
          </a:xfrm>
          <a:prstGeom prst="rect">
            <a:avLst/>
          </a:prstGeom>
          <a:noFill/>
          <a:effectLst>
            <a:innerShdw blurRad="63500" dist="50800" dir="13500000">
              <a:prstClr val="black">
                <a:alpha val="50000"/>
              </a:prstClr>
            </a:innerShdw>
          </a:effectLst>
        </p:spPr>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rPr>
              <a:t>検知サイズのイメージ</a:t>
            </a:r>
            <a:r>
              <a:rPr lang="ja-JP" altLang="en-US" sz="1000" dirty="0">
                <a:solidFill>
                  <a:prstClr val="black"/>
                </a:solidFill>
                <a:latin typeface="Meiryo UI" panose="020B0604030504040204" pitchFamily="50" charset="-128"/>
                <a:ea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rPr>
              <a:t>FHD</a:t>
            </a:r>
            <a:r>
              <a:rPr lang="ja-JP" altLang="en-US" sz="1000" dirty="0">
                <a:solidFill>
                  <a:prstClr val="black"/>
                </a:solidFill>
                <a:latin typeface="Meiryo UI" panose="020B0604030504040204" pitchFamily="50" charset="-128"/>
                <a:ea typeface="Meiryo UI" panose="020B0604030504040204" pitchFamily="50" charset="-128"/>
              </a:rPr>
              <a:t>モデル）</a:t>
            </a:r>
            <a:endParaRPr lang="ja-JP" altLang="en-US" sz="1200" dirty="0">
              <a:solidFill>
                <a:prstClr val="black"/>
              </a:solidFill>
              <a:latin typeface="Meiryo UI" panose="020B0604030504040204" pitchFamily="50" charset="-128"/>
              <a:ea typeface="Meiryo UI" panose="020B0604030504040204" pitchFamily="50" charset="-128"/>
            </a:endParaRPr>
          </a:p>
        </p:txBody>
      </p:sp>
      <p:cxnSp>
        <p:nvCxnSpPr>
          <p:cNvPr id="211" name="直線矢印コネクタ 210">
            <a:extLst>
              <a:ext uri="{FF2B5EF4-FFF2-40B4-BE49-F238E27FC236}">
                <a16:creationId xmlns:a16="http://schemas.microsoft.com/office/drawing/2014/main" id="{827128A8-0DF2-F35C-9E9B-5266CE633EA8}"/>
              </a:ext>
            </a:extLst>
          </p:cNvPr>
          <p:cNvCxnSpPr/>
          <p:nvPr/>
        </p:nvCxnSpPr>
        <p:spPr>
          <a:xfrm flipH="1">
            <a:off x="6974249" y="636729"/>
            <a:ext cx="2" cy="1128618"/>
          </a:xfrm>
          <a:prstGeom prst="straightConnector1">
            <a:avLst/>
          </a:prstGeom>
          <a:noFill/>
          <a:ln w="19050" cap="flat" cmpd="sng" algn="ctr">
            <a:solidFill>
              <a:sysClr val="windowText" lastClr="000000"/>
            </a:solidFill>
            <a:prstDash val="solid"/>
            <a:miter lim="800000"/>
            <a:headEnd type="triangle"/>
            <a:tailEnd type="triangle"/>
          </a:ln>
          <a:effectLst/>
        </p:spPr>
      </p:cxnSp>
      <p:sp>
        <p:nvSpPr>
          <p:cNvPr id="212" name="テキスト ボックス 211">
            <a:extLst>
              <a:ext uri="{FF2B5EF4-FFF2-40B4-BE49-F238E27FC236}">
                <a16:creationId xmlns:a16="http://schemas.microsoft.com/office/drawing/2014/main" id="{3DC1B8EF-D97B-AB6F-161D-4DD0BCACDD41}"/>
              </a:ext>
            </a:extLst>
          </p:cNvPr>
          <p:cNvSpPr txBox="1"/>
          <p:nvPr/>
        </p:nvSpPr>
        <p:spPr>
          <a:xfrm rot="16200000">
            <a:off x="6472047" y="934857"/>
            <a:ext cx="739061" cy="279340"/>
          </a:xfrm>
          <a:prstGeom prst="rect">
            <a:avLst/>
          </a:prstGeom>
          <a:noFill/>
        </p:spPr>
        <p:txBody>
          <a:bodyPr wrap="square" rtlCol="0">
            <a:spAutoFit/>
          </a:bodyPr>
          <a:lstStyle/>
          <a:p>
            <a:r>
              <a:rPr lang="ja-JP" altLang="en-US" dirty="0">
                <a:solidFill>
                  <a:prstClr val="black"/>
                </a:solidFill>
                <a:latin typeface="Meiryo UI" panose="020B0604030504040204" pitchFamily="50" charset="-128"/>
                <a:ea typeface="Meiryo UI" panose="020B0604030504040204" pitchFamily="50" charset="-128"/>
              </a:rPr>
              <a:t>縦画角</a:t>
            </a:r>
          </a:p>
        </p:txBody>
      </p:sp>
      <p:pic>
        <p:nvPicPr>
          <p:cNvPr id="213" name="図 212">
            <a:extLst>
              <a:ext uri="{FF2B5EF4-FFF2-40B4-BE49-F238E27FC236}">
                <a16:creationId xmlns:a16="http://schemas.microsoft.com/office/drawing/2014/main" id="{40FF6723-ADEB-BF20-B00B-E4D7796BA0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79688" y="648133"/>
            <a:ext cx="1850435" cy="1103524"/>
          </a:xfrm>
          <a:prstGeom prst="rect">
            <a:avLst/>
          </a:prstGeom>
        </p:spPr>
      </p:pic>
      <p:cxnSp>
        <p:nvCxnSpPr>
          <p:cNvPr id="214" name="直線矢印コネクタ 213">
            <a:extLst>
              <a:ext uri="{FF2B5EF4-FFF2-40B4-BE49-F238E27FC236}">
                <a16:creationId xmlns:a16="http://schemas.microsoft.com/office/drawing/2014/main" id="{4397E0B3-860A-B0C5-CE13-B96C47E761FC}"/>
              </a:ext>
            </a:extLst>
          </p:cNvPr>
          <p:cNvCxnSpPr/>
          <p:nvPr/>
        </p:nvCxnSpPr>
        <p:spPr>
          <a:xfrm flipH="1">
            <a:off x="7744472" y="1344418"/>
            <a:ext cx="1" cy="420930"/>
          </a:xfrm>
          <a:prstGeom prst="straightConnector1">
            <a:avLst/>
          </a:prstGeom>
          <a:noFill/>
          <a:ln w="19050" cap="flat" cmpd="sng" algn="ctr">
            <a:solidFill>
              <a:srgbClr val="FFC000">
                <a:lumMod val="60000"/>
                <a:lumOff val="40000"/>
              </a:srgbClr>
            </a:solidFill>
            <a:prstDash val="solid"/>
            <a:miter lim="800000"/>
            <a:headEnd type="triangle"/>
            <a:tailEnd type="triangle"/>
          </a:ln>
          <a:effectLst/>
        </p:spPr>
      </p:cxnSp>
      <p:cxnSp>
        <p:nvCxnSpPr>
          <p:cNvPr id="215" name="直線矢印コネクタ 214">
            <a:extLst>
              <a:ext uri="{FF2B5EF4-FFF2-40B4-BE49-F238E27FC236}">
                <a16:creationId xmlns:a16="http://schemas.microsoft.com/office/drawing/2014/main" id="{CC137AB8-4E53-A1C6-2867-5D21879D3BCD}"/>
              </a:ext>
            </a:extLst>
          </p:cNvPr>
          <p:cNvCxnSpPr/>
          <p:nvPr/>
        </p:nvCxnSpPr>
        <p:spPr>
          <a:xfrm flipH="1">
            <a:off x="8024110" y="696071"/>
            <a:ext cx="4467" cy="132310"/>
          </a:xfrm>
          <a:prstGeom prst="straightConnector1">
            <a:avLst/>
          </a:prstGeom>
          <a:noFill/>
          <a:ln w="19050" cap="flat" cmpd="sng" algn="ctr">
            <a:solidFill>
              <a:srgbClr val="FFC000">
                <a:lumMod val="60000"/>
                <a:lumOff val="40000"/>
              </a:srgbClr>
            </a:solidFill>
            <a:prstDash val="solid"/>
            <a:miter lim="800000"/>
            <a:headEnd type="triangle"/>
            <a:tailEnd type="triangle"/>
          </a:ln>
          <a:effectLst/>
        </p:spPr>
      </p:cxnSp>
      <p:sp>
        <p:nvSpPr>
          <p:cNvPr id="216" name="テキスト ボックス 215">
            <a:extLst>
              <a:ext uri="{FF2B5EF4-FFF2-40B4-BE49-F238E27FC236}">
                <a16:creationId xmlns:a16="http://schemas.microsoft.com/office/drawing/2014/main" id="{B10F2A09-1CE8-7244-3BA2-5C7EEBD7DDC7}"/>
              </a:ext>
            </a:extLst>
          </p:cNvPr>
          <p:cNvSpPr txBox="1"/>
          <p:nvPr/>
        </p:nvSpPr>
        <p:spPr>
          <a:xfrm rot="16200000">
            <a:off x="7387231" y="1400161"/>
            <a:ext cx="444975" cy="279340"/>
          </a:xfrm>
          <a:prstGeom prst="rect">
            <a:avLst/>
          </a:prstGeom>
          <a:noFill/>
        </p:spPr>
        <p:txBody>
          <a:bodyPr wrap="none" rtlCol="0">
            <a:spAutoFit/>
          </a:bodyPr>
          <a:lstStyle/>
          <a:p>
            <a:r>
              <a:rPr lang="en-US" altLang="ja-JP" dirty="0">
                <a:solidFill>
                  <a:srgbClr val="FFC000">
                    <a:lumMod val="60000"/>
                    <a:lumOff val="40000"/>
                  </a:srgbClr>
                </a:solidFill>
                <a:latin typeface="Meiryo UI" panose="020B0604030504040204" pitchFamily="50" charset="-128"/>
                <a:ea typeface="Meiryo UI" panose="020B0604030504040204" pitchFamily="50" charset="-128"/>
              </a:rPr>
              <a:t>1/3</a:t>
            </a:r>
            <a:endParaRPr lang="ja-JP" altLang="en-US" dirty="0">
              <a:solidFill>
                <a:srgbClr val="FFC000">
                  <a:lumMod val="60000"/>
                  <a:lumOff val="40000"/>
                </a:srgbClr>
              </a:solidFill>
              <a:latin typeface="Meiryo UI" panose="020B0604030504040204" pitchFamily="50" charset="-128"/>
              <a:ea typeface="Meiryo UI" panose="020B0604030504040204" pitchFamily="50" charset="-128"/>
            </a:endParaRPr>
          </a:p>
        </p:txBody>
      </p:sp>
      <p:sp>
        <p:nvSpPr>
          <p:cNvPr id="217" name="テキスト ボックス 216">
            <a:extLst>
              <a:ext uri="{FF2B5EF4-FFF2-40B4-BE49-F238E27FC236}">
                <a16:creationId xmlns:a16="http://schemas.microsoft.com/office/drawing/2014/main" id="{70EA9C1E-EC40-99F4-6DFF-B835A2ED7B58}"/>
              </a:ext>
            </a:extLst>
          </p:cNvPr>
          <p:cNvSpPr txBox="1"/>
          <p:nvPr/>
        </p:nvSpPr>
        <p:spPr>
          <a:xfrm rot="16200000">
            <a:off x="7609712" y="712077"/>
            <a:ext cx="544953" cy="279340"/>
          </a:xfrm>
          <a:prstGeom prst="rect">
            <a:avLst/>
          </a:prstGeom>
          <a:noFill/>
        </p:spPr>
        <p:txBody>
          <a:bodyPr wrap="none" rtlCol="0">
            <a:spAutoFit/>
          </a:bodyPr>
          <a:lstStyle/>
          <a:p>
            <a:r>
              <a:rPr lang="en-US" altLang="ja-JP" dirty="0">
                <a:solidFill>
                  <a:srgbClr val="FFC000">
                    <a:lumMod val="60000"/>
                    <a:lumOff val="40000"/>
                  </a:srgbClr>
                </a:solidFill>
                <a:latin typeface="Meiryo UI" panose="020B0604030504040204" pitchFamily="50" charset="-128"/>
                <a:ea typeface="Meiryo UI" panose="020B0604030504040204" pitchFamily="50" charset="-128"/>
              </a:rPr>
              <a:t>1/12</a:t>
            </a:r>
            <a:endParaRPr lang="ja-JP" altLang="en-US" dirty="0">
              <a:solidFill>
                <a:srgbClr val="FFC000">
                  <a:lumMod val="60000"/>
                  <a:lumOff val="40000"/>
                </a:srgbClr>
              </a:solidFill>
              <a:latin typeface="Meiryo UI" panose="020B0604030504040204" pitchFamily="50" charset="-128"/>
              <a:ea typeface="Meiryo UI" panose="020B0604030504040204" pitchFamily="50" charset="-128"/>
            </a:endParaRPr>
          </a:p>
        </p:txBody>
      </p:sp>
      <p:grpSp>
        <p:nvGrpSpPr>
          <p:cNvPr id="218" name="グループ化 217">
            <a:extLst>
              <a:ext uri="{FF2B5EF4-FFF2-40B4-BE49-F238E27FC236}">
                <a16:creationId xmlns:a16="http://schemas.microsoft.com/office/drawing/2014/main" id="{856C5DBA-D658-D077-BDFA-7E4B12312671}"/>
              </a:ext>
            </a:extLst>
          </p:cNvPr>
          <p:cNvGrpSpPr/>
          <p:nvPr/>
        </p:nvGrpSpPr>
        <p:grpSpPr>
          <a:xfrm>
            <a:off x="4957910" y="340554"/>
            <a:ext cx="1705955" cy="1680276"/>
            <a:chOff x="4835298" y="495994"/>
            <a:chExt cx="4205845" cy="3592566"/>
          </a:xfrm>
        </p:grpSpPr>
        <p:sp>
          <p:nvSpPr>
            <p:cNvPr id="219" name="正方形/長方形 218">
              <a:extLst>
                <a:ext uri="{FF2B5EF4-FFF2-40B4-BE49-F238E27FC236}">
                  <a16:creationId xmlns:a16="http://schemas.microsoft.com/office/drawing/2014/main" id="{30F79E66-A590-6D3D-56C1-F0EBA8B51E7A}"/>
                </a:ext>
              </a:extLst>
            </p:cNvPr>
            <p:cNvSpPr/>
            <p:nvPr/>
          </p:nvSpPr>
          <p:spPr>
            <a:xfrm>
              <a:off x="5649227" y="990748"/>
              <a:ext cx="3391916" cy="3097812"/>
            </a:xfrm>
            <a:prstGeom prst="rect">
              <a:avLst/>
            </a:prstGeom>
            <a:solidFill>
              <a:sysClr val="window" lastClr="FFFFFF"/>
            </a:solidFill>
            <a:ln w="19050">
              <a:solidFill>
                <a:sysClr val="window" lastClr="FFFFFF">
                  <a:lumMod val="50000"/>
                </a:sysClr>
              </a:solidFill>
            </a:ln>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ea typeface="游ゴシック" panose="020B0400000000000000" pitchFamily="34" charset="-128"/>
              </a:endParaRPr>
            </a:p>
          </p:txBody>
        </p:sp>
        <p:sp>
          <p:nvSpPr>
            <p:cNvPr id="220" name="テキスト ボックス 219">
              <a:extLst>
                <a:ext uri="{FF2B5EF4-FFF2-40B4-BE49-F238E27FC236}">
                  <a16:creationId xmlns:a16="http://schemas.microsoft.com/office/drawing/2014/main" id="{E2A1BFAA-C3A1-0F5F-8E49-F70390EDF908}"/>
                </a:ext>
              </a:extLst>
            </p:cNvPr>
            <p:cNvSpPr txBox="1"/>
            <p:nvPr/>
          </p:nvSpPr>
          <p:spPr>
            <a:xfrm>
              <a:off x="5765095" y="3016787"/>
              <a:ext cx="3068906" cy="987077"/>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水平を基準とした</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下方向の角度</a:t>
              </a:r>
            </a:p>
          </p:txBody>
        </p:sp>
        <p:grpSp>
          <p:nvGrpSpPr>
            <p:cNvPr id="221" name="グループ化 220">
              <a:extLst>
                <a:ext uri="{FF2B5EF4-FFF2-40B4-BE49-F238E27FC236}">
                  <a16:creationId xmlns:a16="http://schemas.microsoft.com/office/drawing/2014/main" id="{E2AC38CF-BD81-DF82-773B-D960645C4681}"/>
                </a:ext>
              </a:extLst>
            </p:cNvPr>
            <p:cNvGrpSpPr/>
            <p:nvPr/>
          </p:nvGrpSpPr>
          <p:grpSpPr>
            <a:xfrm>
              <a:off x="4835298" y="495994"/>
              <a:ext cx="3752952" cy="2397008"/>
              <a:chOff x="4681293" y="428618"/>
              <a:chExt cx="3752952" cy="2397008"/>
            </a:xfrm>
          </p:grpSpPr>
          <p:grpSp>
            <p:nvGrpSpPr>
              <p:cNvPr id="222" name="グループ化 221">
                <a:extLst>
                  <a:ext uri="{FF2B5EF4-FFF2-40B4-BE49-F238E27FC236}">
                    <a16:creationId xmlns:a16="http://schemas.microsoft.com/office/drawing/2014/main" id="{24AA35EE-DC5E-1B02-1F15-563D5773B17F}"/>
                  </a:ext>
                </a:extLst>
              </p:cNvPr>
              <p:cNvGrpSpPr/>
              <p:nvPr/>
            </p:nvGrpSpPr>
            <p:grpSpPr>
              <a:xfrm>
                <a:off x="5635429" y="1422103"/>
                <a:ext cx="2680923" cy="327902"/>
                <a:chOff x="5635429" y="1726904"/>
                <a:chExt cx="2680923" cy="327902"/>
              </a:xfrm>
            </p:grpSpPr>
            <p:cxnSp>
              <p:nvCxnSpPr>
                <p:cNvPr id="231" name="直線コネクタ 230">
                  <a:extLst>
                    <a:ext uri="{FF2B5EF4-FFF2-40B4-BE49-F238E27FC236}">
                      <a16:creationId xmlns:a16="http://schemas.microsoft.com/office/drawing/2014/main" id="{A3B30FE8-3C42-B62B-226E-AF3790D247E8}"/>
                    </a:ext>
                  </a:extLst>
                </p:cNvPr>
                <p:cNvCxnSpPr/>
                <p:nvPr/>
              </p:nvCxnSpPr>
              <p:spPr>
                <a:xfrm>
                  <a:off x="6275536" y="1889815"/>
                  <a:ext cx="2040816" cy="0"/>
                </a:xfrm>
                <a:prstGeom prst="line">
                  <a:avLst/>
                </a:prstGeom>
                <a:noFill/>
                <a:ln w="19050" cap="flat" cmpd="sng" algn="ctr">
                  <a:solidFill>
                    <a:sysClr val="window" lastClr="FFFFFF">
                      <a:lumMod val="50000"/>
                    </a:sysClr>
                  </a:solidFill>
                  <a:prstDash val="solid"/>
                  <a:tailEnd type="none" w="lg" len="lg"/>
                </a:ln>
                <a:effectLst/>
              </p:spPr>
            </p:cxnSp>
            <p:grpSp>
              <p:nvGrpSpPr>
                <p:cNvPr id="232" name="グループ化 231">
                  <a:extLst>
                    <a:ext uri="{FF2B5EF4-FFF2-40B4-BE49-F238E27FC236}">
                      <a16:creationId xmlns:a16="http://schemas.microsoft.com/office/drawing/2014/main" id="{1E3241C3-BCEF-6A37-6AF0-AB578E2F646D}"/>
                    </a:ext>
                  </a:extLst>
                </p:cNvPr>
                <p:cNvGrpSpPr>
                  <a:grpSpLocks/>
                </p:cNvGrpSpPr>
                <p:nvPr/>
              </p:nvGrpSpPr>
              <p:grpSpPr bwMode="auto">
                <a:xfrm>
                  <a:off x="5635429" y="1726904"/>
                  <a:ext cx="640106" cy="327902"/>
                  <a:chOff x="-2361" y="415480"/>
                  <a:chExt cx="786932" cy="393020"/>
                </a:xfrm>
                <a:solidFill>
                  <a:srgbClr val="4472C4">
                    <a:lumMod val="60000"/>
                    <a:lumOff val="40000"/>
                    <a:alpha val="75000"/>
                  </a:srgbClr>
                </a:solidFill>
              </p:grpSpPr>
              <p:sp>
                <p:nvSpPr>
                  <p:cNvPr id="233" name="台形 232">
                    <a:extLst>
                      <a:ext uri="{FF2B5EF4-FFF2-40B4-BE49-F238E27FC236}">
                        <a16:creationId xmlns:a16="http://schemas.microsoft.com/office/drawing/2014/main" id="{782327C3-E736-0636-831E-C879A452F35C}"/>
                      </a:ext>
                    </a:extLst>
                  </p:cNvPr>
                  <p:cNvSpPr/>
                  <p:nvPr/>
                </p:nvSpPr>
                <p:spPr>
                  <a:xfrm rot="16200000">
                    <a:off x="482474" y="503909"/>
                    <a:ext cx="390526" cy="213668"/>
                  </a:xfrm>
                  <a:prstGeom prst="trapezoid">
                    <a:avLst>
                      <a:gd name="adj" fmla="val 43268"/>
                    </a:avLst>
                  </a:prstGeom>
                  <a:grp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825" b="0" i="0" u="none" strike="noStrike" kern="0" cap="none" spc="0" normalizeH="0" baseline="0" noProof="0" dirty="0">
                      <a:ln>
                        <a:noFill/>
                      </a:ln>
                      <a:solidFill>
                        <a:prstClr val="white"/>
                      </a:solidFill>
                      <a:effectLst/>
                      <a:uLnTx/>
                      <a:uFillTx/>
                      <a:latin typeface="游ゴシック" panose="020F0502020204030204"/>
                      <a:ea typeface="ＭＳ Ｐゴシック"/>
                      <a:cs typeface="+mn-cs"/>
                    </a:endParaRPr>
                  </a:p>
                </p:txBody>
              </p:sp>
              <p:sp>
                <p:nvSpPr>
                  <p:cNvPr id="234" name="正方形/長方形 233">
                    <a:extLst>
                      <a:ext uri="{FF2B5EF4-FFF2-40B4-BE49-F238E27FC236}">
                        <a16:creationId xmlns:a16="http://schemas.microsoft.com/office/drawing/2014/main" id="{5A8F863E-5DA3-EA95-9AB3-482BFE3B3A14}"/>
                      </a:ext>
                    </a:extLst>
                  </p:cNvPr>
                  <p:cNvSpPr/>
                  <p:nvPr/>
                </p:nvSpPr>
                <p:spPr>
                  <a:xfrm>
                    <a:off x="-2361" y="417974"/>
                    <a:ext cx="576906" cy="390526"/>
                  </a:xfrm>
                  <a:prstGeom prst="rect">
                    <a:avLst/>
                  </a:prstGeom>
                  <a:grp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825" b="0" i="0" u="none" strike="noStrike" kern="0" cap="none" spc="0" normalizeH="0" baseline="0" noProof="0" dirty="0">
                      <a:ln>
                        <a:noFill/>
                      </a:ln>
                      <a:solidFill>
                        <a:prstClr val="white"/>
                      </a:solidFill>
                      <a:effectLst/>
                      <a:uLnTx/>
                      <a:uFillTx/>
                      <a:latin typeface="游ゴシック" panose="020F0502020204030204"/>
                      <a:ea typeface="ＭＳ Ｐゴシック"/>
                      <a:cs typeface="+mn-cs"/>
                    </a:endParaRPr>
                  </a:p>
                </p:txBody>
              </p:sp>
            </p:grpSp>
          </p:grpSp>
          <p:sp>
            <p:nvSpPr>
              <p:cNvPr id="223" name="正方形/長方形 222">
                <a:extLst>
                  <a:ext uri="{FF2B5EF4-FFF2-40B4-BE49-F238E27FC236}">
                    <a16:creationId xmlns:a16="http://schemas.microsoft.com/office/drawing/2014/main" id="{37FC9580-56AA-1757-1242-F66F7759DA75}"/>
                  </a:ext>
                </a:extLst>
              </p:cNvPr>
              <p:cNvSpPr/>
              <p:nvPr/>
            </p:nvSpPr>
            <p:spPr>
              <a:xfrm>
                <a:off x="7127513" y="1737849"/>
                <a:ext cx="1306732" cy="64319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俯角</a:t>
                </a:r>
                <a:endParaRPr kumimoji="0" lang="ja-JP" altLang="en-US" sz="1500" b="0" i="0" u="none" strike="noStrike" kern="0" cap="none" spc="0" normalizeH="0" baseline="0" noProof="0" dirty="0">
                  <a:ln>
                    <a:noFill/>
                  </a:ln>
                  <a:solidFill>
                    <a:srgbClr val="002060"/>
                  </a:solidFill>
                  <a:effectLst/>
                  <a:uLnTx/>
                  <a:uFillTx/>
                  <a:latin typeface="游ゴシック" panose="020F0502020204030204"/>
                  <a:ea typeface="游ゴシック" panose="020B0400000000000000" pitchFamily="34" charset="-128"/>
                </a:endParaRPr>
              </a:p>
            </p:txBody>
          </p:sp>
          <p:grpSp>
            <p:nvGrpSpPr>
              <p:cNvPr id="224" name="グループ化 223">
                <a:extLst>
                  <a:ext uri="{FF2B5EF4-FFF2-40B4-BE49-F238E27FC236}">
                    <a16:creationId xmlns:a16="http://schemas.microsoft.com/office/drawing/2014/main" id="{824B37BF-7234-9F68-D9D0-6664771B986A}"/>
                  </a:ext>
                </a:extLst>
              </p:cNvPr>
              <p:cNvGrpSpPr/>
              <p:nvPr/>
            </p:nvGrpSpPr>
            <p:grpSpPr>
              <a:xfrm rot="1675385">
                <a:off x="5503774" y="1939208"/>
                <a:ext cx="2680923" cy="327902"/>
                <a:chOff x="5635429" y="1726904"/>
                <a:chExt cx="2680923" cy="327902"/>
              </a:xfrm>
            </p:grpSpPr>
            <p:cxnSp>
              <p:nvCxnSpPr>
                <p:cNvPr id="227" name="直線コネクタ 226">
                  <a:extLst>
                    <a:ext uri="{FF2B5EF4-FFF2-40B4-BE49-F238E27FC236}">
                      <a16:creationId xmlns:a16="http://schemas.microsoft.com/office/drawing/2014/main" id="{962126C8-DA91-23CC-7EF6-5C71A1D1F601}"/>
                    </a:ext>
                  </a:extLst>
                </p:cNvPr>
                <p:cNvCxnSpPr/>
                <p:nvPr/>
              </p:nvCxnSpPr>
              <p:spPr>
                <a:xfrm>
                  <a:off x="6275536" y="1889815"/>
                  <a:ext cx="2040816" cy="0"/>
                </a:xfrm>
                <a:prstGeom prst="line">
                  <a:avLst/>
                </a:prstGeom>
                <a:noFill/>
                <a:ln w="19050" cap="flat" cmpd="sng" algn="ctr">
                  <a:solidFill>
                    <a:sysClr val="window" lastClr="FFFFFF">
                      <a:lumMod val="50000"/>
                    </a:sysClr>
                  </a:solidFill>
                  <a:prstDash val="solid"/>
                  <a:tailEnd type="none" w="lg" len="lg"/>
                </a:ln>
                <a:effectLst/>
              </p:spPr>
            </p:cxnSp>
            <p:grpSp>
              <p:nvGrpSpPr>
                <p:cNvPr id="228" name="グループ化 227">
                  <a:extLst>
                    <a:ext uri="{FF2B5EF4-FFF2-40B4-BE49-F238E27FC236}">
                      <a16:creationId xmlns:a16="http://schemas.microsoft.com/office/drawing/2014/main" id="{34DF4181-D8C9-545D-040F-796A1A1A06B0}"/>
                    </a:ext>
                  </a:extLst>
                </p:cNvPr>
                <p:cNvGrpSpPr>
                  <a:grpSpLocks/>
                </p:cNvGrpSpPr>
                <p:nvPr/>
              </p:nvGrpSpPr>
              <p:grpSpPr bwMode="auto">
                <a:xfrm>
                  <a:off x="5635429" y="1726904"/>
                  <a:ext cx="640107" cy="327902"/>
                  <a:chOff x="-2361" y="415480"/>
                  <a:chExt cx="786933" cy="393020"/>
                </a:xfrm>
                <a:solidFill>
                  <a:srgbClr val="4472C4">
                    <a:lumMod val="60000"/>
                    <a:lumOff val="40000"/>
                    <a:alpha val="75000"/>
                  </a:srgbClr>
                </a:solidFill>
              </p:grpSpPr>
              <p:sp>
                <p:nvSpPr>
                  <p:cNvPr id="229" name="台形 228">
                    <a:extLst>
                      <a:ext uri="{FF2B5EF4-FFF2-40B4-BE49-F238E27FC236}">
                        <a16:creationId xmlns:a16="http://schemas.microsoft.com/office/drawing/2014/main" id="{41268B6F-B73B-E804-9519-9B1971373076}"/>
                      </a:ext>
                    </a:extLst>
                  </p:cNvPr>
                  <p:cNvSpPr/>
                  <p:nvPr/>
                </p:nvSpPr>
                <p:spPr>
                  <a:xfrm rot="16200000">
                    <a:off x="482475" y="503909"/>
                    <a:ext cx="390526" cy="213668"/>
                  </a:xfrm>
                  <a:prstGeom prst="trapezoid">
                    <a:avLst>
                      <a:gd name="adj" fmla="val 45371"/>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825" b="0" i="0" u="none" strike="noStrike" kern="0" cap="none" spc="0" normalizeH="0" baseline="0" noProof="0" dirty="0">
                      <a:ln>
                        <a:noFill/>
                      </a:ln>
                      <a:solidFill>
                        <a:prstClr val="white"/>
                      </a:solidFill>
                      <a:effectLst/>
                      <a:uLnTx/>
                      <a:uFillTx/>
                      <a:latin typeface="游ゴシック" panose="020F0502020204030204"/>
                      <a:ea typeface="ＭＳ Ｐゴシック"/>
                      <a:cs typeface="+mn-cs"/>
                    </a:endParaRPr>
                  </a:p>
                </p:txBody>
              </p:sp>
              <p:sp>
                <p:nvSpPr>
                  <p:cNvPr id="230" name="正方形/長方形 229">
                    <a:extLst>
                      <a:ext uri="{FF2B5EF4-FFF2-40B4-BE49-F238E27FC236}">
                        <a16:creationId xmlns:a16="http://schemas.microsoft.com/office/drawing/2014/main" id="{2D4FAA60-CAD9-DE5B-81DD-1C8D1E5302D6}"/>
                      </a:ext>
                    </a:extLst>
                  </p:cNvPr>
                  <p:cNvSpPr/>
                  <p:nvPr/>
                </p:nvSpPr>
                <p:spPr>
                  <a:xfrm>
                    <a:off x="-2361" y="417974"/>
                    <a:ext cx="576906" cy="390526"/>
                  </a:xfrm>
                  <a:prstGeom prst="rect">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825" b="0" i="0" u="none" strike="noStrike" kern="0" cap="none" spc="0" normalizeH="0" baseline="0" noProof="0" dirty="0">
                      <a:ln>
                        <a:noFill/>
                      </a:ln>
                      <a:solidFill>
                        <a:prstClr val="white"/>
                      </a:solidFill>
                      <a:effectLst/>
                      <a:uLnTx/>
                      <a:uFillTx/>
                      <a:latin typeface="游ゴシック" panose="020F0502020204030204"/>
                      <a:ea typeface="ＭＳ Ｐゴシック"/>
                      <a:cs typeface="+mn-cs"/>
                    </a:endParaRPr>
                  </a:p>
                </p:txBody>
              </p:sp>
            </p:grpSp>
          </p:grpSp>
          <p:sp>
            <p:nvSpPr>
              <p:cNvPr id="225" name="テキスト ボックス 224">
                <a:extLst>
                  <a:ext uri="{FF2B5EF4-FFF2-40B4-BE49-F238E27FC236}">
                    <a16:creationId xmlns:a16="http://schemas.microsoft.com/office/drawing/2014/main" id="{79F43204-DD71-1B52-B389-26EA712E5779}"/>
                  </a:ext>
                </a:extLst>
              </p:cNvPr>
              <p:cNvSpPr txBox="1"/>
              <p:nvPr/>
            </p:nvSpPr>
            <p:spPr>
              <a:xfrm>
                <a:off x="5392977" y="1951226"/>
                <a:ext cx="1757907" cy="5513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rPr>
                  <a:t>Camera</a:t>
                </a:r>
                <a:endParaRPr kumimoji="0" lang="ja-JP" altLang="en-US" sz="1200" b="0"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endParaRPr>
              </a:p>
            </p:txBody>
          </p:sp>
          <p:sp>
            <p:nvSpPr>
              <p:cNvPr id="226" name="環状矢印 160">
                <a:extLst>
                  <a:ext uri="{FF2B5EF4-FFF2-40B4-BE49-F238E27FC236}">
                    <a16:creationId xmlns:a16="http://schemas.microsoft.com/office/drawing/2014/main" id="{49B5D70E-76EF-240C-1E6B-FEB0EE8B569D}"/>
                  </a:ext>
                </a:extLst>
              </p:cNvPr>
              <p:cNvSpPr/>
              <p:nvPr/>
            </p:nvSpPr>
            <p:spPr>
              <a:xfrm rot="540000">
                <a:off x="4681293" y="428618"/>
                <a:ext cx="2399057" cy="2397008"/>
              </a:xfrm>
              <a:prstGeom prst="circularArrow">
                <a:avLst>
                  <a:gd name="adj1" fmla="val 4112"/>
                  <a:gd name="adj2" fmla="val 631295"/>
                  <a:gd name="adj3" fmla="val 291808"/>
                  <a:gd name="adj4" fmla="val 21100778"/>
                  <a:gd name="adj5" fmla="val 4715"/>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grpSp>
      </p:grpSp>
      <p:sp>
        <p:nvSpPr>
          <p:cNvPr id="235" name="正方形/長方形 234">
            <a:extLst>
              <a:ext uri="{FF2B5EF4-FFF2-40B4-BE49-F238E27FC236}">
                <a16:creationId xmlns:a16="http://schemas.microsoft.com/office/drawing/2014/main" id="{937BD443-36E1-D1FD-92BF-BF36A047408E}"/>
              </a:ext>
            </a:extLst>
          </p:cNvPr>
          <p:cNvSpPr/>
          <p:nvPr/>
        </p:nvSpPr>
        <p:spPr>
          <a:xfrm>
            <a:off x="5071533" y="2040175"/>
            <a:ext cx="3977491" cy="784830"/>
          </a:xfrm>
          <a:prstGeom prst="rect">
            <a:avLst/>
          </a:prstGeom>
        </p:spPr>
        <p:txBody>
          <a:bodyPr wrap="square">
            <a:spAutoFit/>
          </a:bodyPr>
          <a:lstStyle/>
          <a:p>
            <a:pPr fontAlgn="base">
              <a:spcBef>
                <a:spcPct val="0"/>
              </a:spcBef>
              <a:spcAft>
                <a:spcPct val="0"/>
              </a:spcAft>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高さの上限については、検知サイズに依存します。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俯角が取れず正面画角となる場合、検知できないことがあります。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環境により異なるため、現場での動作確認が必要です。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 </a:t>
            </a:r>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内蔵</a:t>
            </a:r>
            <a:r>
              <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IR-LED</a:t>
            </a:r>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では、カメラのモデルに関係なく、カメラから被写体までの</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有効検知距離の目安は</a:t>
            </a:r>
            <a:r>
              <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10m</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になります。</a:t>
            </a:r>
          </a:p>
        </p:txBody>
      </p:sp>
      <p:graphicFrame>
        <p:nvGraphicFramePr>
          <p:cNvPr id="237" name="表 236">
            <a:extLst>
              <a:ext uri="{FF2B5EF4-FFF2-40B4-BE49-F238E27FC236}">
                <a16:creationId xmlns:a16="http://schemas.microsoft.com/office/drawing/2014/main" id="{FFFA08E2-1CE5-4313-5FA2-B7408F71E563}"/>
              </a:ext>
            </a:extLst>
          </p:cNvPr>
          <p:cNvGraphicFramePr>
            <a:graphicFrameLocks noGrp="1" noChangeAspect="1"/>
          </p:cNvGraphicFramePr>
          <p:nvPr>
            <p:extLst>
              <p:ext uri="{D42A27DB-BD31-4B8C-83A1-F6EECF244321}">
                <p14:modId xmlns:p14="http://schemas.microsoft.com/office/powerpoint/2010/main" val="776839106"/>
              </p:ext>
            </p:extLst>
          </p:nvPr>
        </p:nvGraphicFramePr>
        <p:xfrm>
          <a:off x="94976" y="945698"/>
          <a:ext cx="4819995" cy="2299680"/>
        </p:xfrm>
        <a:graphic>
          <a:graphicData uri="http://schemas.openxmlformats.org/drawingml/2006/table">
            <a:tbl>
              <a:tblPr firstRow="1" bandRow="1"/>
              <a:tblGrid>
                <a:gridCol w="951881">
                  <a:extLst>
                    <a:ext uri="{9D8B030D-6E8A-4147-A177-3AD203B41FA5}">
                      <a16:colId xmlns:a16="http://schemas.microsoft.com/office/drawing/2014/main" val="4281872748"/>
                    </a:ext>
                  </a:extLst>
                </a:gridCol>
                <a:gridCol w="792000">
                  <a:extLst>
                    <a:ext uri="{9D8B030D-6E8A-4147-A177-3AD203B41FA5}">
                      <a16:colId xmlns:a16="http://schemas.microsoft.com/office/drawing/2014/main" val="395837543"/>
                    </a:ext>
                  </a:extLst>
                </a:gridCol>
                <a:gridCol w="904207">
                  <a:extLst>
                    <a:ext uri="{9D8B030D-6E8A-4147-A177-3AD203B41FA5}">
                      <a16:colId xmlns:a16="http://schemas.microsoft.com/office/drawing/2014/main" val="2425569434"/>
                    </a:ext>
                  </a:extLst>
                </a:gridCol>
                <a:gridCol w="861067">
                  <a:extLst>
                    <a:ext uri="{9D8B030D-6E8A-4147-A177-3AD203B41FA5}">
                      <a16:colId xmlns:a16="http://schemas.microsoft.com/office/drawing/2014/main" val="2753414350"/>
                    </a:ext>
                  </a:extLst>
                </a:gridCol>
                <a:gridCol w="1310840">
                  <a:extLst>
                    <a:ext uri="{9D8B030D-6E8A-4147-A177-3AD203B41FA5}">
                      <a16:colId xmlns:a16="http://schemas.microsoft.com/office/drawing/2014/main" val="1231151057"/>
                    </a:ext>
                  </a:extLst>
                </a:gridCol>
              </a:tblGrid>
              <a:tr h="288000">
                <a:tc gridSpan="4">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200" b="0" dirty="0">
                          <a:latin typeface="Meiryo UI" panose="020B0604030504040204" pitchFamily="50" charset="-128"/>
                          <a:ea typeface="Meiryo UI" panose="020B0604030504040204" pitchFamily="50" charset="-128"/>
                        </a:rPr>
                        <a:t>項目</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200" b="0" dirty="0">
                          <a:latin typeface="Meiryo UI" panose="020B0604030504040204" pitchFamily="50" charset="-128"/>
                          <a:ea typeface="Meiryo UI" panose="020B0604030504040204" pitchFamily="50" charset="-128"/>
                        </a:rPr>
                        <a:t>値</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91404897"/>
                  </a:ext>
                </a:extLst>
              </a:tr>
              <a:tr h="216000">
                <a:tc gridSpan="4">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b="0" dirty="0">
                          <a:latin typeface="Meiryo UI" panose="020B0604030504040204" pitchFamily="50" charset="-128"/>
                          <a:ea typeface="Meiryo UI" panose="020B0604030504040204" pitchFamily="50" charset="-128"/>
                        </a:rPr>
                        <a:t>設置高さ </a:t>
                      </a:r>
                      <a:r>
                        <a:rPr kumimoji="1" lang="en-US" altLang="ja-JP" sz="900" b="0" dirty="0">
                          <a:latin typeface="Meiryo UI" panose="020B0604030504040204" pitchFamily="50" charset="-128"/>
                          <a:ea typeface="Meiryo UI" panose="020B0604030504040204" pitchFamily="50" charset="-128"/>
                        </a:rPr>
                        <a:t>(*1)</a:t>
                      </a:r>
                      <a:endParaRPr kumimoji="1" lang="ja-JP" altLang="en-US" sz="900" b="0" dirty="0">
                        <a:latin typeface="Meiryo UI" panose="020B0604030504040204" pitchFamily="50" charset="-128"/>
                        <a:ea typeface="Meiryo UI" panose="020B0604030504040204" pitchFamily="50" charset="-128"/>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b="0" dirty="0">
                          <a:latin typeface="Meiryo UI" panose="020B0604030504040204" pitchFamily="50" charset="-128"/>
                          <a:ea typeface="Meiryo UI" panose="020B0604030504040204" pitchFamily="50" charset="-128"/>
                        </a:rPr>
                        <a:t>3</a:t>
                      </a:r>
                      <a:r>
                        <a:rPr kumimoji="1" lang="en-US" altLang="ja-JP" sz="1200" b="0" baseline="0" dirty="0">
                          <a:latin typeface="Meiryo UI" panose="020B0604030504040204" pitchFamily="50" charset="-128"/>
                          <a:ea typeface="Meiryo UI" panose="020B0604030504040204" pitchFamily="50" charset="-128"/>
                        </a:rPr>
                        <a:t> </a:t>
                      </a:r>
                      <a:r>
                        <a:rPr kumimoji="1" lang="en-US" altLang="ja-JP" sz="1200" b="0" dirty="0">
                          <a:latin typeface="Meiryo UI" panose="020B0604030504040204" pitchFamily="50" charset="-128"/>
                          <a:ea typeface="Meiryo UI" panose="020B0604030504040204" pitchFamily="50" charset="-128"/>
                        </a:rPr>
                        <a:t>m</a:t>
                      </a:r>
                      <a:r>
                        <a:rPr kumimoji="1" lang="ja-JP" altLang="en-US" sz="1200" b="0" baseline="0" dirty="0">
                          <a:latin typeface="Meiryo UI" panose="020B0604030504040204" pitchFamily="50" charset="-128"/>
                          <a:ea typeface="Meiryo UI" panose="020B0604030504040204" pitchFamily="50" charset="-128"/>
                        </a:rPr>
                        <a:t> </a:t>
                      </a:r>
                      <a:r>
                        <a:rPr kumimoji="1" lang="ja-JP" altLang="en-US" sz="1200" b="0" dirty="0">
                          <a:latin typeface="Meiryo UI" panose="020B0604030504040204" pitchFamily="50" charset="-128"/>
                          <a:ea typeface="Meiryo UI" panose="020B0604030504040204" pitchFamily="50" charset="-128"/>
                        </a:rPr>
                        <a:t>以上</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897705846"/>
                  </a:ext>
                </a:extLst>
              </a:tr>
              <a:tr h="216000">
                <a:tc gridSpan="4">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rPr>
                        <a:t>俯角</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b="0" dirty="0">
                          <a:latin typeface="Meiryo UI" panose="020B0604030504040204" pitchFamily="50" charset="-128"/>
                          <a:ea typeface="Meiryo UI" panose="020B0604030504040204" pitchFamily="50" charset="-128"/>
                        </a:rPr>
                        <a:t>10 </a:t>
                      </a:r>
                      <a:r>
                        <a:rPr kumimoji="1" lang="ja-JP" altLang="en-US" sz="1200" b="0" dirty="0">
                          <a:latin typeface="Meiryo UI" panose="020B0604030504040204" pitchFamily="50" charset="-128"/>
                          <a:ea typeface="Meiryo UI" panose="020B0604030504040204" pitchFamily="50" charset="-128"/>
                        </a:rPr>
                        <a:t>～</a:t>
                      </a:r>
                      <a:r>
                        <a:rPr kumimoji="1" lang="en-US" altLang="ja-JP" sz="1200" b="0" baseline="0" dirty="0">
                          <a:latin typeface="Meiryo UI" panose="020B0604030504040204" pitchFamily="50" charset="-128"/>
                          <a:ea typeface="Meiryo UI" panose="020B0604030504040204" pitchFamily="50" charset="-128"/>
                        </a:rPr>
                        <a:t> 45 °</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264985426"/>
                  </a:ext>
                </a:extLst>
              </a:tr>
              <a:tr h="216000">
                <a:tc rowSpan="5">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b="0" dirty="0">
                          <a:latin typeface="Meiryo UI" panose="020B0604030504040204" pitchFamily="50" charset="-128"/>
                          <a:ea typeface="Meiryo UI" panose="020B0604030504040204" pitchFamily="50" charset="-128"/>
                        </a:rPr>
                        <a:t>検知サイズ</a:t>
                      </a:r>
                      <a:endParaRPr kumimoji="1" lang="en-US" altLang="ja-JP" sz="1200" b="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rowSpan="3">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b="0" dirty="0">
                          <a:latin typeface="Meiryo UI" panose="020B0604030504040204" pitchFamily="50" charset="-128"/>
                          <a:ea typeface="Meiryo UI" panose="020B0604030504040204" pitchFamily="50" charset="-128"/>
                        </a:rPr>
                        <a:t>ピクセル数</a:t>
                      </a:r>
                      <a:endParaRPr kumimoji="1" lang="en-US" altLang="ja-JP" sz="1200" b="0"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gridSpan="2">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b="0" dirty="0">
                        <a:latin typeface="Meiryo UI" panose="020B0604030504040204" pitchFamily="50" charset="-128"/>
                        <a:ea typeface="Meiryo UI" panose="020B0604030504040204" pitchFamily="50" charset="-128"/>
                      </a:endParaRPr>
                    </a:p>
                  </a:txBody>
                  <a:tcPr marL="68580" marR="68580" marT="34290" marB="34290" anchor="ctr">
                    <a:lnL w="12700" cap="flat" cmpd="sng" algn="ctr">
                      <a:no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hMerge="1">
                  <a:txBody>
                    <a:bodyPr/>
                    <a:lstStyle/>
                    <a:p>
                      <a:endParaRPr kumimoji="1" lang="ja-JP" altLang="en-US"/>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a:latin typeface="Meiryo UI" panose="020B0604030504040204" pitchFamily="50" charset="-128"/>
                          <a:ea typeface="Meiryo UI" panose="020B0604030504040204" pitchFamily="50" charset="-128"/>
                        </a:rPr>
                        <a:t>90 </a:t>
                      </a:r>
                      <a:r>
                        <a:rPr kumimoji="1" lang="ja-JP" altLang="en-US" sz="1200" b="0" dirty="0">
                          <a:latin typeface="Meiryo UI" panose="020B0604030504040204" pitchFamily="50" charset="-128"/>
                          <a:ea typeface="Meiryo UI" panose="020B0604030504040204" pitchFamily="50" charset="-128"/>
                        </a:rPr>
                        <a:t>～ </a:t>
                      </a:r>
                      <a:r>
                        <a:rPr kumimoji="1" lang="en-US" altLang="ja-JP" sz="1200" b="0" dirty="0">
                          <a:latin typeface="Meiryo UI" panose="020B0604030504040204" pitchFamily="50" charset="-128"/>
                          <a:ea typeface="Meiryo UI" panose="020B0604030504040204" pitchFamily="50" charset="-128"/>
                        </a:rPr>
                        <a:t>360pix</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637398622"/>
                  </a:ext>
                </a:extLst>
              </a:tr>
              <a:tr h="216000">
                <a:tc vMerge="1">
                  <a:txBody>
                    <a:bodyPr/>
                    <a:lstStyle/>
                    <a:p>
                      <a:endParaRPr kumimoji="1" lang="ja-JP" altLang="en-US"/>
                    </a:p>
                  </a:txBody>
                  <a:tcPr/>
                </a:tc>
                <a:tc vMerge="1">
                  <a:txBody>
                    <a:bodyPr/>
                    <a:lstStyle/>
                    <a:p>
                      <a:endParaRPr kumimoji="1" lang="ja-JP" altLang="en-US" sz="1600" b="0"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b="0" dirty="0">
                          <a:latin typeface="Meiryo UI" panose="020B0604030504040204" pitchFamily="50" charset="-128"/>
                          <a:ea typeface="Meiryo UI" panose="020B0604030504040204" pitchFamily="50" charset="-128"/>
                        </a:rPr>
                        <a:t>【</a:t>
                      </a:r>
                      <a:r>
                        <a:rPr kumimoji="1" lang="ja-JP" altLang="en-US" sz="1200" b="0" dirty="0">
                          <a:latin typeface="Meiryo UI" panose="020B0604030504040204" pitchFamily="50" charset="-128"/>
                          <a:ea typeface="Meiryo UI" panose="020B0604030504040204" pitchFamily="50" charset="-128"/>
                        </a:rPr>
                        <a:t>参考</a:t>
                      </a:r>
                      <a:r>
                        <a:rPr kumimoji="1" lang="en-US" altLang="ja-JP" sz="1200" b="0" dirty="0">
                          <a:latin typeface="Meiryo UI" panose="020B0604030504040204" pitchFamily="50" charset="-128"/>
                          <a:ea typeface="Meiryo UI" panose="020B0604030504040204" pitchFamily="50" charset="-128"/>
                        </a:rPr>
                        <a:t>】</a:t>
                      </a:r>
                    </a:p>
                    <a:p>
                      <a:r>
                        <a:rPr kumimoji="1" lang="ja-JP" altLang="en-US" sz="1200" b="0" dirty="0">
                          <a:latin typeface="Meiryo UI" panose="020B0604030504040204" pitchFamily="50" charset="-128"/>
                          <a:ea typeface="Meiryo UI" panose="020B0604030504040204" pitchFamily="50" charset="-128"/>
                        </a:rPr>
                        <a:t>縦画角比</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b="0" dirty="0">
                          <a:latin typeface="Meiryo UI" panose="020B0604030504040204" pitchFamily="50" charset="-128"/>
                          <a:ea typeface="Meiryo UI" panose="020B0604030504040204" pitchFamily="50" charset="-128"/>
                        </a:rPr>
                        <a:t>FHD</a:t>
                      </a:r>
                      <a:r>
                        <a:rPr kumimoji="1" lang="ja-JP" altLang="en-US" sz="1200" b="0" dirty="0">
                          <a:latin typeface="Meiryo UI" panose="020B0604030504040204" pitchFamily="50" charset="-128"/>
                          <a:ea typeface="Meiryo UI" panose="020B0604030504040204" pitchFamily="50" charset="-128"/>
                        </a:rPr>
                        <a:t>モデル</a:t>
                      </a:r>
                    </a:p>
                  </a:txBody>
                  <a:tcPr marL="68580" marR="68580"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1/12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1/3</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339121179"/>
                  </a:ext>
                </a:extLst>
              </a:tr>
              <a:tr h="216000">
                <a:tc vMerge="1">
                  <a:txBody>
                    <a:bodyPr/>
                    <a:lstStyle/>
                    <a:p>
                      <a:endParaRPr kumimoji="1" lang="ja-JP" altLang="en-US"/>
                    </a:p>
                  </a:txBody>
                  <a:tcPr/>
                </a:tc>
                <a:tc vMerge="1">
                  <a:txBody>
                    <a:bodyPr/>
                    <a:lstStyle/>
                    <a:p>
                      <a:endParaRPr kumimoji="1" lang="ja-JP" altLang="en-US" sz="1600" b="0"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600" b="0"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b="0" dirty="0">
                          <a:latin typeface="Meiryo UI" panose="020B0604030504040204" pitchFamily="50" charset="-128"/>
                          <a:ea typeface="Meiryo UI" panose="020B0604030504040204" pitchFamily="50" charset="-128"/>
                        </a:rPr>
                        <a:t>4K</a:t>
                      </a:r>
                      <a:r>
                        <a:rPr kumimoji="1" lang="ja-JP" altLang="en-US" sz="1200" b="0" dirty="0">
                          <a:latin typeface="Meiryo UI" panose="020B0604030504040204" pitchFamily="50" charset="-128"/>
                          <a:ea typeface="Meiryo UI" panose="020B0604030504040204" pitchFamily="50" charset="-128"/>
                        </a:rPr>
                        <a:t>モデル</a:t>
                      </a:r>
                    </a:p>
                  </a:txBody>
                  <a:tcPr marL="68580" marR="68580"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1/24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endParaRPr kumimoji="1" lang="en-US" altLang="ja-JP" sz="900" b="0" dirty="0">
                        <a:latin typeface="Meiryo UI" panose="020B0604030504040204" pitchFamily="50" charset="-128"/>
                        <a:ea typeface="Meiryo UI" panose="020B0604030504040204" pitchFamily="50" charset="-128"/>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246078721"/>
                  </a:ext>
                </a:extLst>
              </a:tr>
              <a:tr h="216000">
                <a:tc vMerge="1">
                  <a:txBody>
                    <a:bodyPr/>
                    <a:lstStyle/>
                    <a:p>
                      <a:endParaRPr kumimoji="1" lang="ja-JP" altLang="en-US"/>
                    </a:p>
                  </a:txBody>
                  <a:tcPr/>
                </a:tc>
                <a:tc rowSpan="2">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b="0" dirty="0">
                          <a:latin typeface="Meiryo UI" panose="020B0604030504040204" pitchFamily="50" charset="-128"/>
                          <a:ea typeface="Meiryo UI" panose="020B0604030504040204" pitchFamily="50" charset="-128"/>
                        </a:rPr>
                        <a:t>PPM</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gridSpan="2">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b="0" dirty="0">
                          <a:latin typeface="Meiryo UI" panose="020B0604030504040204" pitchFamily="50" charset="-128"/>
                          <a:ea typeface="Meiryo UI" panose="020B0604030504040204" pitchFamily="50" charset="-128"/>
                        </a:rPr>
                        <a:t>人物・二輪車</a:t>
                      </a:r>
                      <a:endParaRPr kumimoji="1" lang="en-US" altLang="ja-JP" sz="1200" b="0"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hMerge="1">
                  <a:txBody>
                    <a:bodyPr/>
                    <a:lstStyle/>
                    <a:p>
                      <a:endParaRPr kumimoji="1" lang="ja-JP" altLang="en-US"/>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a:latin typeface="Meiryo UI" panose="020B0604030504040204" pitchFamily="50" charset="-128"/>
                          <a:ea typeface="Meiryo UI" panose="020B0604030504040204" pitchFamily="50" charset="-128"/>
                        </a:rPr>
                        <a:t>57 </a:t>
                      </a:r>
                      <a:r>
                        <a:rPr kumimoji="1" lang="ja-JP" altLang="en-US" sz="1200" b="0" dirty="0">
                          <a:latin typeface="Meiryo UI" panose="020B0604030504040204" pitchFamily="50" charset="-128"/>
                          <a:ea typeface="Meiryo UI" panose="020B0604030504040204" pitchFamily="50" charset="-128"/>
                        </a:rPr>
                        <a:t>～ </a:t>
                      </a:r>
                      <a:r>
                        <a:rPr kumimoji="1" lang="en-US" altLang="ja-JP" sz="1200" b="0" dirty="0">
                          <a:latin typeface="Meiryo UI" panose="020B0604030504040204" pitchFamily="50" charset="-128"/>
                          <a:ea typeface="Meiryo UI" panose="020B0604030504040204" pitchFamily="50" charset="-128"/>
                        </a:rPr>
                        <a:t>225PPM</a:t>
                      </a:r>
                      <a:endParaRPr kumimoji="1" lang="ja-JP" altLang="en-US" sz="1200" b="0" dirty="0">
                        <a:latin typeface="Meiryo UI" panose="020B0604030504040204" pitchFamily="50" charset="-128"/>
                        <a:ea typeface="Meiryo UI" panose="020B0604030504040204" pitchFamily="50" charset="-128"/>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482287084"/>
                  </a:ext>
                </a:extLst>
              </a:tr>
              <a:tr h="216000">
                <a:tc vMerge="1">
                  <a:txBody>
                    <a:bodyPr/>
                    <a:lstStyle/>
                    <a:p>
                      <a:endParaRPr kumimoji="1" lang="ja-JP" altLang="en-US"/>
                    </a:p>
                  </a:txBody>
                  <a:tcPr/>
                </a:tc>
                <a:tc vMerge="1">
                  <a:txBody>
                    <a:bodyPr/>
                    <a:lstStyle/>
                    <a:p>
                      <a:endParaRPr kumimoji="1" lang="en-US" altLang="ja-JP" sz="1600" b="0"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gridSpan="2">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b="0" dirty="0">
                          <a:latin typeface="Meiryo UI" panose="020B0604030504040204" pitchFamily="50" charset="-128"/>
                          <a:ea typeface="Meiryo UI" panose="020B0604030504040204" pitchFamily="50" charset="-128"/>
                        </a:rPr>
                        <a:t>自動車</a:t>
                      </a:r>
                      <a:endParaRPr kumimoji="1" lang="en-US" altLang="ja-JP" sz="1200" b="0" dirty="0">
                        <a:latin typeface="Meiryo UI" panose="020B0604030504040204" pitchFamily="50" charset="-128"/>
                        <a:ea typeface="Meiryo UI" panose="020B0604030504040204" pitchFamily="50" charset="-128"/>
                      </a:endParaRPr>
                    </a:p>
                  </a:txBody>
                  <a:tcPr marL="68580" marR="68580"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hMerge="1">
                  <a:txBody>
                    <a:bodyPr/>
                    <a:lstStyle/>
                    <a:p>
                      <a:endParaRPr kumimoji="1" lang="ja-JP" altLang="en-US"/>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a:latin typeface="Meiryo UI" panose="020B0604030504040204" pitchFamily="50" charset="-128"/>
                          <a:ea typeface="Meiryo UI" panose="020B0604030504040204" pitchFamily="50" charset="-128"/>
                        </a:rPr>
                        <a:t>45 </a:t>
                      </a:r>
                      <a:r>
                        <a:rPr kumimoji="1" lang="ja-JP" altLang="en-US" sz="1200" b="0" dirty="0">
                          <a:latin typeface="Meiryo UI" panose="020B0604030504040204" pitchFamily="50" charset="-128"/>
                          <a:ea typeface="Meiryo UI" panose="020B0604030504040204" pitchFamily="50" charset="-128"/>
                        </a:rPr>
                        <a:t>～ </a:t>
                      </a:r>
                      <a:r>
                        <a:rPr kumimoji="1" lang="en-US" altLang="ja-JP" sz="1200" b="0" dirty="0">
                          <a:latin typeface="Meiryo UI" panose="020B0604030504040204" pitchFamily="50" charset="-128"/>
                          <a:ea typeface="Meiryo UI" panose="020B0604030504040204" pitchFamily="50" charset="-128"/>
                        </a:rPr>
                        <a:t>180PPM</a:t>
                      </a:r>
                      <a:endParaRPr kumimoji="1" lang="ja-JP" altLang="en-US" sz="1200" b="0" dirty="0">
                        <a:latin typeface="Meiryo UI" panose="020B0604030504040204" pitchFamily="50" charset="-128"/>
                        <a:ea typeface="Meiryo UI" panose="020B0604030504040204" pitchFamily="50" charset="-128"/>
                      </a:endParaRPr>
                    </a:p>
                  </a:txBody>
                  <a:tcPr marL="68580" marR="68580" marT="34290" marB="3429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510581106"/>
                  </a:ext>
                </a:extLst>
              </a:tr>
              <a:tr h="216000">
                <a:tc gridSpan="4">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b="0" dirty="0">
                          <a:latin typeface="Meiryo UI" panose="020B0604030504040204" pitchFamily="50" charset="-128"/>
                          <a:ea typeface="Meiryo UI" panose="020B0604030504040204" pitchFamily="50" charset="-128"/>
                        </a:rPr>
                        <a:t>照度 </a:t>
                      </a:r>
                      <a:r>
                        <a:rPr kumimoji="1" lang="en-US" altLang="ja-JP" sz="900" b="0" dirty="0">
                          <a:latin typeface="Meiryo UI" panose="020B0604030504040204" pitchFamily="50" charset="-128"/>
                          <a:ea typeface="Meiryo UI" panose="020B0604030504040204" pitchFamily="50" charset="-128"/>
                        </a:rPr>
                        <a:t>(*4)</a:t>
                      </a:r>
                      <a:endParaRPr kumimoji="1" lang="ja-JP" altLang="en-US" sz="900" b="0" dirty="0">
                        <a:latin typeface="Meiryo UI" panose="020B0604030504040204" pitchFamily="50" charset="-128"/>
                        <a:ea typeface="Meiryo UI" panose="020B0604030504040204" pitchFamily="50" charset="-128"/>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b="0" dirty="0">
                          <a:latin typeface="Meiryo UI" panose="020B0604030504040204" pitchFamily="50" charset="-128"/>
                          <a:ea typeface="Meiryo UI" panose="020B0604030504040204" pitchFamily="50" charset="-128"/>
                        </a:rPr>
                        <a:t>3 lx </a:t>
                      </a:r>
                      <a:r>
                        <a:rPr kumimoji="1" lang="ja-JP" altLang="en-US" sz="1200" b="0" dirty="0">
                          <a:latin typeface="Meiryo UI" panose="020B0604030504040204" pitchFamily="50" charset="-128"/>
                          <a:ea typeface="Meiryo UI" panose="020B0604030504040204" pitchFamily="50" charset="-128"/>
                        </a:rPr>
                        <a:t>以上</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285182287"/>
                  </a:ext>
                </a:extLst>
              </a:tr>
            </a:tbl>
          </a:graphicData>
        </a:graphic>
      </p:graphicFrame>
      <p:grpSp>
        <p:nvGrpSpPr>
          <p:cNvPr id="239" name="グループ化 238">
            <a:extLst>
              <a:ext uri="{FF2B5EF4-FFF2-40B4-BE49-F238E27FC236}">
                <a16:creationId xmlns:a16="http://schemas.microsoft.com/office/drawing/2014/main" id="{18FE3D88-A214-9E08-0549-F99C3A1AC650}"/>
              </a:ext>
            </a:extLst>
          </p:cNvPr>
          <p:cNvGrpSpPr>
            <a:grpSpLocks noChangeAspect="1"/>
          </p:cNvGrpSpPr>
          <p:nvPr/>
        </p:nvGrpSpPr>
        <p:grpSpPr>
          <a:xfrm>
            <a:off x="4586839" y="3585577"/>
            <a:ext cx="4408044" cy="1256359"/>
            <a:chOff x="5914686" y="4616029"/>
            <a:chExt cx="5622550" cy="1602517"/>
          </a:xfrm>
        </p:grpSpPr>
        <p:sp>
          <p:nvSpPr>
            <p:cNvPr id="240" name="フリーフォーム 100">
              <a:extLst>
                <a:ext uri="{FF2B5EF4-FFF2-40B4-BE49-F238E27FC236}">
                  <a16:creationId xmlns:a16="http://schemas.microsoft.com/office/drawing/2014/main" id="{5B3F1E36-F43B-321C-EF3B-32C6092F7310}"/>
                </a:ext>
              </a:extLst>
            </p:cNvPr>
            <p:cNvSpPr/>
            <p:nvPr/>
          </p:nvSpPr>
          <p:spPr>
            <a:xfrm>
              <a:off x="6703642" y="5106371"/>
              <a:ext cx="4744167" cy="976034"/>
            </a:xfrm>
            <a:custGeom>
              <a:avLst/>
              <a:gdLst>
                <a:gd name="connsiteX0" fmla="*/ 261257 w 8229599"/>
                <a:gd name="connsiteY0" fmla="*/ 609600 h 1494972"/>
                <a:gd name="connsiteX1" fmla="*/ 0 w 8229599"/>
                <a:gd name="connsiteY1" fmla="*/ 870857 h 1494972"/>
                <a:gd name="connsiteX2" fmla="*/ 5936342 w 8229599"/>
                <a:gd name="connsiteY2" fmla="*/ 1494972 h 1494972"/>
                <a:gd name="connsiteX3" fmla="*/ 8229599 w 8229599"/>
                <a:gd name="connsiteY3" fmla="*/ 0 h 1494972"/>
                <a:gd name="connsiteX4" fmla="*/ 261257 w 8229599"/>
                <a:gd name="connsiteY4" fmla="*/ 609600 h 1494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99" h="1494972">
                  <a:moveTo>
                    <a:pt x="261257" y="609600"/>
                  </a:moveTo>
                  <a:lnTo>
                    <a:pt x="0" y="870857"/>
                  </a:lnTo>
                  <a:lnTo>
                    <a:pt x="5936342" y="1494972"/>
                  </a:lnTo>
                  <a:lnTo>
                    <a:pt x="8229599" y="0"/>
                  </a:lnTo>
                  <a:lnTo>
                    <a:pt x="261257" y="609600"/>
                  </a:lnTo>
                  <a:close/>
                </a:path>
              </a:pathLst>
            </a:custGeom>
            <a:solidFill>
              <a:sysClr val="window" lastClr="FFFFFF">
                <a:lumMod val="95000"/>
              </a:sysClr>
            </a:solidFill>
          </p:spPr>
          <p:txBody>
            <a:bodyPr wrap="non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a typeface="游ゴシック" panose="020B0400000000000000" pitchFamily="34" charset="-128"/>
              </a:endParaRPr>
            </a:p>
          </p:txBody>
        </p:sp>
        <p:cxnSp>
          <p:nvCxnSpPr>
            <p:cNvPr id="241" name="直線コネクタ 240">
              <a:extLst>
                <a:ext uri="{FF2B5EF4-FFF2-40B4-BE49-F238E27FC236}">
                  <a16:creationId xmlns:a16="http://schemas.microsoft.com/office/drawing/2014/main" id="{2A961631-2A83-C44A-FA16-20A4600BAC8F}"/>
                </a:ext>
              </a:extLst>
            </p:cNvPr>
            <p:cNvCxnSpPr/>
            <p:nvPr/>
          </p:nvCxnSpPr>
          <p:spPr>
            <a:xfrm>
              <a:off x="6065146" y="5584592"/>
              <a:ext cx="5410244" cy="1"/>
            </a:xfrm>
            <a:prstGeom prst="line">
              <a:avLst/>
            </a:prstGeom>
            <a:noFill/>
            <a:ln w="9525" cap="flat" cmpd="sng" algn="ctr">
              <a:solidFill>
                <a:sysClr val="windowText" lastClr="000000">
                  <a:shade val="95000"/>
                  <a:satMod val="105000"/>
                </a:sysClr>
              </a:solidFill>
              <a:prstDash val="solid"/>
              <a:tailEnd type="triangle" w="lg" len="lg"/>
            </a:ln>
            <a:effectLst/>
          </p:spPr>
        </p:cxnSp>
        <p:cxnSp>
          <p:nvCxnSpPr>
            <p:cNvPr id="242" name="直線コネクタ 241">
              <a:extLst>
                <a:ext uri="{FF2B5EF4-FFF2-40B4-BE49-F238E27FC236}">
                  <a16:creationId xmlns:a16="http://schemas.microsoft.com/office/drawing/2014/main" id="{C4747AA1-DED9-CE6F-3019-0EA0B0C3D461}"/>
                </a:ext>
              </a:extLst>
            </p:cNvPr>
            <p:cNvCxnSpPr/>
            <p:nvPr/>
          </p:nvCxnSpPr>
          <p:spPr>
            <a:xfrm>
              <a:off x="6056882" y="4857326"/>
              <a:ext cx="0" cy="732565"/>
            </a:xfrm>
            <a:prstGeom prst="line">
              <a:avLst/>
            </a:prstGeom>
            <a:noFill/>
            <a:ln w="9525" cap="flat" cmpd="sng" algn="ctr">
              <a:solidFill>
                <a:sysClr val="windowText" lastClr="000000">
                  <a:shade val="95000"/>
                  <a:satMod val="105000"/>
                </a:sysClr>
              </a:solidFill>
              <a:prstDash val="solid"/>
            </a:ln>
            <a:effectLst/>
          </p:spPr>
        </p:cxnSp>
        <p:grpSp>
          <p:nvGrpSpPr>
            <p:cNvPr id="243" name="グループ化 242">
              <a:extLst>
                <a:ext uri="{FF2B5EF4-FFF2-40B4-BE49-F238E27FC236}">
                  <a16:creationId xmlns:a16="http://schemas.microsoft.com/office/drawing/2014/main" id="{82CAC35D-9AF8-826F-37FB-CCB20447D36E}"/>
                </a:ext>
              </a:extLst>
            </p:cNvPr>
            <p:cNvGrpSpPr/>
            <p:nvPr/>
          </p:nvGrpSpPr>
          <p:grpSpPr>
            <a:xfrm>
              <a:off x="6645070" y="5077942"/>
              <a:ext cx="4892166" cy="1023898"/>
              <a:chOff x="1291771" y="2815771"/>
              <a:chExt cx="8486327" cy="1568284"/>
            </a:xfrm>
          </p:grpSpPr>
          <p:cxnSp>
            <p:nvCxnSpPr>
              <p:cNvPr id="266" name="直線コネクタ 265">
                <a:extLst>
                  <a:ext uri="{FF2B5EF4-FFF2-40B4-BE49-F238E27FC236}">
                    <a16:creationId xmlns:a16="http://schemas.microsoft.com/office/drawing/2014/main" id="{99AB67CA-6F30-1B52-925C-1AF0B2824543}"/>
                  </a:ext>
                </a:extLst>
              </p:cNvPr>
              <p:cNvCxnSpPr/>
              <p:nvPr/>
            </p:nvCxnSpPr>
            <p:spPr>
              <a:xfrm flipH="1">
                <a:off x="1301175" y="3601936"/>
                <a:ext cx="177317" cy="138118"/>
              </a:xfrm>
              <a:prstGeom prst="line">
                <a:avLst/>
              </a:prstGeom>
              <a:noFill/>
              <a:ln w="9525" cap="flat" cmpd="sng" algn="ctr">
                <a:solidFill>
                  <a:sysClr val="windowText" lastClr="000000">
                    <a:shade val="95000"/>
                    <a:satMod val="105000"/>
                  </a:sysClr>
                </a:solidFill>
                <a:prstDash val="solid"/>
              </a:ln>
              <a:effectLst/>
            </p:spPr>
          </p:cxnSp>
          <p:cxnSp>
            <p:nvCxnSpPr>
              <p:cNvPr id="267" name="直線コネクタ 266">
                <a:extLst>
                  <a:ext uri="{FF2B5EF4-FFF2-40B4-BE49-F238E27FC236}">
                    <a16:creationId xmlns:a16="http://schemas.microsoft.com/office/drawing/2014/main" id="{E65D489A-B7E3-A180-F68B-C58233FB0BA0}"/>
                  </a:ext>
                </a:extLst>
              </p:cNvPr>
              <p:cNvCxnSpPr/>
              <p:nvPr/>
            </p:nvCxnSpPr>
            <p:spPr>
              <a:xfrm flipH="1">
                <a:off x="7324989" y="3585424"/>
                <a:ext cx="1249217" cy="798631"/>
              </a:xfrm>
              <a:prstGeom prst="line">
                <a:avLst/>
              </a:prstGeom>
              <a:noFill/>
              <a:ln w="9525" cap="flat" cmpd="sng" algn="ctr">
                <a:solidFill>
                  <a:sysClr val="windowText" lastClr="000000">
                    <a:shade val="95000"/>
                    <a:satMod val="105000"/>
                  </a:sysClr>
                </a:solidFill>
                <a:prstDash val="solid"/>
              </a:ln>
              <a:effectLst/>
            </p:spPr>
          </p:cxnSp>
          <p:cxnSp>
            <p:nvCxnSpPr>
              <p:cNvPr id="268" name="直線コネクタ 267">
                <a:extLst>
                  <a:ext uri="{FF2B5EF4-FFF2-40B4-BE49-F238E27FC236}">
                    <a16:creationId xmlns:a16="http://schemas.microsoft.com/office/drawing/2014/main" id="{86BD13A3-DA59-BA2D-BCC5-8F6F620D5081}"/>
                  </a:ext>
                </a:extLst>
              </p:cNvPr>
              <p:cNvCxnSpPr/>
              <p:nvPr/>
            </p:nvCxnSpPr>
            <p:spPr>
              <a:xfrm>
                <a:off x="1291771" y="3744686"/>
                <a:ext cx="6033217" cy="639369"/>
              </a:xfrm>
              <a:prstGeom prst="line">
                <a:avLst/>
              </a:prstGeom>
              <a:noFill/>
              <a:ln w="9525" cap="flat" cmpd="sng" algn="ctr">
                <a:solidFill>
                  <a:sysClr val="windowText" lastClr="000000">
                    <a:shade val="95000"/>
                    <a:satMod val="105000"/>
                  </a:sysClr>
                </a:solidFill>
                <a:prstDash val="solid"/>
              </a:ln>
              <a:effectLst/>
            </p:spPr>
          </p:cxnSp>
          <p:cxnSp>
            <p:nvCxnSpPr>
              <p:cNvPr id="269" name="直線コネクタ 268">
                <a:extLst>
                  <a:ext uri="{FF2B5EF4-FFF2-40B4-BE49-F238E27FC236}">
                    <a16:creationId xmlns:a16="http://schemas.microsoft.com/office/drawing/2014/main" id="{9F37565E-47A3-A6BB-547C-8587FA9FCECC}"/>
                  </a:ext>
                </a:extLst>
              </p:cNvPr>
              <p:cNvCxnSpPr/>
              <p:nvPr/>
            </p:nvCxnSpPr>
            <p:spPr>
              <a:xfrm flipV="1">
                <a:off x="1693915" y="2815771"/>
                <a:ext cx="8084181" cy="630671"/>
              </a:xfrm>
              <a:prstGeom prst="line">
                <a:avLst/>
              </a:prstGeom>
              <a:noFill/>
              <a:ln w="9525" cap="flat" cmpd="sng" algn="ctr">
                <a:solidFill>
                  <a:sysClr val="windowText" lastClr="000000">
                    <a:shade val="95000"/>
                    <a:satMod val="105000"/>
                  </a:sysClr>
                </a:solidFill>
                <a:prstDash val="dash"/>
              </a:ln>
              <a:effectLst/>
            </p:spPr>
          </p:cxnSp>
          <p:cxnSp>
            <p:nvCxnSpPr>
              <p:cNvPr id="270" name="直線コネクタ 269">
                <a:extLst>
                  <a:ext uri="{FF2B5EF4-FFF2-40B4-BE49-F238E27FC236}">
                    <a16:creationId xmlns:a16="http://schemas.microsoft.com/office/drawing/2014/main" id="{E18AADCF-7551-767C-C74F-C851BEB7EB3A}"/>
                  </a:ext>
                </a:extLst>
              </p:cNvPr>
              <p:cNvCxnSpPr/>
              <p:nvPr/>
            </p:nvCxnSpPr>
            <p:spPr>
              <a:xfrm flipH="1">
                <a:off x="8551545" y="2815771"/>
                <a:ext cx="1226553" cy="784142"/>
              </a:xfrm>
              <a:prstGeom prst="line">
                <a:avLst/>
              </a:prstGeom>
              <a:noFill/>
              <a:ln w="9525" cap="flat" cmpd="sng" algn="ctr">
                <a:solidFill>
                  <a:sysClr val="windowText" lastClr="000000">
                    <a:shade val="95000"/>
                    <a:satMod val="105000"/>
                  </a:sysClr>
                </a:solidFill>
                <a:prstDash val="dash"/>
              </a:ln>
              <a:effectLst/>
            </p:spPr>
          </p:cxnSp>
          <p:cxnSp>
            <p:nvCxnSpPr>
              <p:cNvPr id="271" name="直線コネクタ 270">
                <a:extLst>
                  <a:ext uri="{FF2B5EF4-FFF2-40B4-BE49-F238E27FC236}">
                    <a16:creationId xmlns:a16="http://schemas.microsoft.com/office/drawing/2014/main" id="{32EE46BA-A6E1-FA92-5E4B-0D229921B820}"/>
                  </a:ext>
                </a:extLst>
              </p:cNvPr>
              <p:cNvCxnSpPr/>
              <p:nvPr/>
            </p:nvCxnSpPr>
            <p:spPr>
              <a:xfrm flipH="1">
                <a:off x="1509116" y="3459175"/>
                <a:ext cx="142221" cy="137598"/>
              </a:xfrm>
              <a:prstGeom prst="line">
                <a:avLst/>
              </a:prstGeom>
              <a:noFill/>
              <a:ln w="9525" cap="flat" cmpd="sng" algn="ctr">
                <a:solidFill>
                  <a:sysClr val="windowText" lastClr="000000">
                    <a:shade val="95000"/>
                    <a:satMod val="105000"/>
                  </a:sysClr>
                </a:solidFill>
                <a:prstDash val="dash"/>
              </a:ln>
              <a:effectLst/>
            </p:spPr>
          </p:cxnSp>
        </p:grpSp>
        <p:cxnSp>
          <p:nvCxnSpPr>
            <p:cNvPr id="244" name="直線コネクタ 243">
              <a:extLst>
                <a:ext uri="{FF2B5EF4-FFF2-40B4-BE49-F238E27FC236}">
                  <a16:creationId xmlns:a16="http://schemas.microsoft.com/office/drawing/2014/main" id="{F10D7280-43A7-C99A-560C-DF52369A43B5}"/>
                </a:ext>
              </a:extLst>
            </p:cNvPr>
            <p:cNvCxnSpPr/>
            <p:nvPr/>
          </p:nvCxnSpPr>
          <p:spPr>
            <a:xfrm>
              <a:off x="6135650" y="4865759"/>
              <a:ext cx="517789" cy="820239"/>
            </a:xfrm>
            <a:prstGeom prst="line">
              <a:avLst/>
            </a:prstGeom>
            <a:noFill/>
            <a:ln w="9525" cap="flat" cmpd="sng" algn="ctr">
              <a:solidFill>
                <a:sysClr val="windowText" lastClr="000000">
                  <a:shade val="95000"/>
                  <a:satMod val="105000"/>
                </a:sysClr>
              </a:solidFill>
              <a:prstDash val="solid"/>
            </a:ln>
            <a:effectLst/>
          </p:spPr>
        </p:cxnSp>
        <p:cxnSp>
          <p:nvCxnSpPr>
            <p:cNvPr id="245" name="直線コネクタ 244">
              <a:extLst>
                <a:ext uri="{FF2B5EF4-FFF2-40B4-BE49-F238E27FC236}">
                  <a16:creationId xmlns:a16="http://schemas.microsoft.com/office/drawing/2014/main" id="{8025A424-B897-3C74-A0FC-3731A8F5B324}"/>
                </a:ext>
              </a:extLst>
            </p:cNvPr>
            <p:cNvCxnSpPr/>
            <p:nvPr/>
          </p:nvCxnSpPr>
          <p:spPr>
            <a:xfrm flipV="1">
              <a:off x="6135650" y="4752010"/>
              <a:ext cx="708364" cy="112162"/>
            </a:xfrm>
            <a:prstGeom prst="line">
              <a:avLst/>
            </a:prstGeom>
            <a:noFill/>
            <a:ln w="9525" cap="flat" cmpd="sng" algn="ctr">
              <a:solidFill>
                <a:sysClr val="windowText" lastClr="000000">
                  <a:shade val="95000"/>
                  <a:satMod val="105000"/>
                </a:sysClr>
              </a:solidFill>
              <a:prstDash val="solid"/>
            </a:ln>
            <a:effectLst/>
          </p:spPr>
        </p:cxnSp>
        <p:cxnSp>
          <p:nvCxnSpPr>
            <p:cNvPr id="246" name="直線コネクタ 245">
              <a:extLst>
                <a:ext uri="{FF2B5EF4-FFF2-40B4-BE49-F238E27FC236}">
                  <a16:creationId xmlns:a16="http://schemas.microsoft.com/office/drawing/2014/main" id="{12F264FD-2B70-0853-CB15-D7F8D1F85DDC}"/>
                </a:ext>
              </a:extLst>
            </p:cNvPr>
            <p:cNvCxnSpPr/>
            <p:nvPr/>
          </p:nvCxnSpPr>
          <p:spPr>
            <a:xfrm flipH="1">
              <a:off x="6839404" y="4684328"/>
              <a:ext cx="91338" cy="64959"/>
            </a:xfrm>
            <a:prstGeom prst="line">
              <a:avLst/>
            </a:prstGeom>
            <a:noFill/>
            <a:ln w="9525" cap="flat" cmpd="sng" algn="ctr">
              <a:solidFill>
                <a:sysClr val="windowText" lastClr="000000">
                  <a:shade val="95000"/>
                  <a:satMod val="105000"/>
                </a:sysClr>
              </a:solidFill>
              <a:prstDash val="solid"/>
            </a:ln>
            <a:effectLst/>
          </p:spPr>
        </p:cxnSp>
        <p:cxnSp>
          <p:nvCxnSpPr>
            <p:cNvPr id="247" name="直線コネクタ 246">
              <a:extLst>
                <a:ext uri="{FF2B5EF4-FFF2-40B4-BE49-F238E27FC236}">
                  <a16:creationId xmlns:a16="http://schemas.microsoft.com/office/drawing/2014/main" id="{3CFE0D18-9175-01FC-B5A9-5D1A6870BD7A}"/>
                </a:ext>
              </a:extLst>
            </p:cNvPr>
            <p:cNvCxnSpPr/>
            <p:nvPr/>
          </p:nvCxnSpPr>
          <p:spPr>
            <a:xfrm flipV="1">
              <a:off x="6852351" y="4616029"/>
              <a:ext cx="176169" cy="873666"/>
            </a:xfrm>
            <a:prstGeom prst="line">
              <a:avLst/>
            </a:prstGeom>
            <a:noFill/>
            <a:ln w="9525" cap="flat" cmpd="sng" algn="ctr">
              <a:solidFill>
                <a:sysClr val="windowText" lastClr="000000">
                  <a:shade val="95000"/>
                  <a:satMod val="105000"/>
                </a:sysClr>
              </a:solidFill>
              <a:prstDash val="dash"/>
            </a:ln>
            <a:effectLst/>
          </p:spPr>
        </p:cxnSp>
        <p:cxnSp>
          <p:nvCxnSpPr>
            <p:cNvPr id="248" name="直線コネクタ 247">
              <a:extLst>
                <a:ext uri="{FF2B5EF4-FFF2-40B4-BE49-F238E27FC236}">
                  <a16:creationId xmlns:a16="http://schemas.microsoft.com/office/drawing/2014/main" id="{EB435879-C8B9-C9AE-8CF4-0152F840A31C}"/>
                </a:ext>
              </a:extLst>
            </p:cNvPr>
            <p:cNvCxnSpPr/>
            <p:nvPr/>
          </p:nvCxnSpPr>
          <p:spPr>
            <a:xfrm flipV="1">
              <a:off x="6649651" y="4750422"/>
              <a:ext cx="182969" cy="935995"/>
            </a:xfrm>
            <a:prstGeom prst="line">
              <a:avLst/>
            </a:prstGeom>
            <a:noFill/>
            <a:ln w="9525" cap="flat" cmpd="sng" algn="ctr">
              <a:solidFill>
                <a:sysClr val="windowText" lastClr="000000">
                  <a:shade val="95000"/>
                  <a:satMod val="105000"/>
                </a:sysClr>
              </a:solidFill>
              <a:prstDash val="solid"/>
            </a:ln>
            <a:effectLst/>
          </p:spPr>
        </p:cxnSp>
        <p:pic>
          <p:nvPicPr>
            <p:cNvPr id="249" name="図 248">
              <a:extLst>
                <a:ext uri="{FF2B5EF4-FFF2-40B4-BE49-F238E27FC236}">
                  <a16:creationId xmlns:a16="http://schemas.microsoft.com/office/drawing/2014/main" id="{59E7D466-9521-1182-BDD0-C239242CDF17}"/>
                </a:ext>
              </a:extLst>
            </p:cNvPr>
            <p:cNvPicPr>
              <a:picLocks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8269" y="5290930"/>
              <a:ext cx="148581" cy="32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 name="図 249">
              <a:extLst>
                <a:ext uri="{FF2B5EF4-FFF2-40B4-BE49-F238E27FC236}">
                  <a16:creationId xmlns:a16="http://schemas.microsoft.com/office/drawing/2014/main" id="{3487291C-DAA6-D620-D3AE-B31D7934EF0A}"/>
                </a:ext>
              </a:extLst>
            </p:cNvPr>
            <p:cNvPicPr>
              <a:picLocks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91992" y="5086897"/>
              <a:ext cx="144990" cy="32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1" name="直線コネクタ 250">
              <a:extLst>
                <a:ext uri="{FF2B5EF4-FFF2-40B4-BE49-F238E27FC236}">
                  <a16:creationId xmlns:a16="http://schemas.microsoft.com/office/drawing/2014/main" id="{96D3F962-55FC-C22C-59E2-C3A898254D06}"/>
                </a:ext>
              </a:extLst>
            </p:cNvPr>
            <p:cNvCxnSpPr/>
            <p:nvPr/>
          </p:nvCxnSpPr>
          <p:spPr>
            <a:xfrm flipH="1">
              <a:off x="5914686" y="5459900"/>
              <a:ext cx="320040" cy="231720"/>
            </a:xfrm>
            <a:prstGeom prst="line">
              <a:avLst/>
            </a:prstGeom>
            <a:noFill/>
            <a:ln w="9525" cap="flat" cmpd="sng" algn="ctr">
              <a:solidFill>
                <a:sysClr val="windowText" lastClr="000000">
                  <a:shade val="95000"/>
                  <a:satMod val="105000"/>
                </a:sysClr>
              </a:solidFill>
              <a:prstDash val="solid"/>
            </a:ln>
            <a:effectLst/>
          </p:spPr>
        </p:cxnSp>
        <p:pic>
          <p:nvPicPr>
            <p:cNvPr id="252" name="図 251">
              <a:extLst>
                <a:ext uri="{FF2B5EF4-FFF2-40B4-BE49-F238E27FC236}">
                  <a16:creationId xmlns:a16="http://schemas.microsoft.com/office/drawing/2014/main" id="{CD8BC9A6-18B9-E0A9-3B53-6F8FD75D6D09}"/>
                </a:ext>
              </a:extLst>
            </p:cNvPr>
            <p:cNvPicPr>
              <a:picLocks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30157" y="5290930"/>
              <a:ext cx="144990" cy="32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 name="図 252">
              <a:extLst>
                <a:ext uri="{FF2B5EF4-FFF2-40B4-BE49-F238E27FC236}">
                  <a16:creationId xmlns:a16="http://schemas.microsoft.com/office/drawing/2014/main" id="{E1BC0623-44C3-088A-8599-1EF75BA310AC}"/>
                </a:ext>
              </a:extLst>
            </p:cNvPr>
            <p:cNvPicPr>
              <a:picLocks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2836" y="5803131"/>
              <a:ext cx="144990" cy="32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4" name="直線コネクタ 253">
              <a:extLst>
                <a:ext uri="{FF2B5EF4-FFF2-40B4-BE49-F238E27FC236}">
                  <a16:creationId xmlns:a16="http://schemas.microsoft.com/office/drawing/2014/main" id="{0E836359-9C02-8734-E491-A0E7DC3BA0BB}"/>
                </a:ext>
              </a:extLst>
            </p:cNvPr>
            <p:cNvCxnSpPr/>
            <p:nvPr/>
          </p:nvCxnSpPr>
          <p:spPr>
            <a:xfrm flipH="1" flipV="1">
              <a:off x="6139901" y="4861725"/>
              <a:ext cx="711022" cy="626299"/>
            </a:xfrm>
            <a:prstGeom prst="line">
              <a:avLst/>
            </a:prstGeom>
            <a:noFill/>
            <a:ln w="9525" cap="flat" cmpd="sng" algn="ctr">
              <a:solidFill>
                <a:sysClr val="windowText" lastClr="000000">
                  <a:shade val="95000"/>
                  <a:satMod val="105000"/>
                </a:sysClr>
              </a:solidFill>
              <a:prstDash val="dash"/>
            </a:ln>
            <a:effectLst/>
          </p:spPr>
        </p:cxnSp>
        <p:sp>
          <p:nvSpPr>
            <p:cNvPr id="255" name="楕円 254">
              <a:extLst>
                <a:ext uri="{FF2B5EF4-FFF2-40B4-BE49-F238E27FC236}">
                  <a16:creationId xmlns:a16="http://schemas.microsoft.com/office/drawing/2014/main" id="{F7C1E4D7-3F58-6B93-1F2F-A6541D0F0B3C}"/>
                </a:ext>
              </a:extLst>
            </p:cNvPr>
            <p:cNvSpPr/>
            <p:nvPr/>
          </p:nvSpPr>
          <p:spPr>
            <a:xfrm>
              <a:off x="9470788" y="5075484"/>
              <a:ext cx="263863" cy="262118"/>
            </a:xfrm>
            <a:prstGeom prst="ellipse">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56" name="上下矢印 117">
              <a:extLst>
                <a:ext uri="{FF2B5EF4-FFF2-40B4-BE49-F238E27FC236}">
                  <a16:creationId xmlns:a16="http://schemas.microsoft.com/office/drawing/2014/main" id="{DDC862D2-DDF1-6CEB-7D34-9BBBFBACD3B3}"/>
                </a:ext>
              </a:extLst>
            </p:cNvPr>
            <p:cNvSpPr/>
            <p:nvPr/>
          </p:nvSpPr>
          <p:spPr>
            <a:xfrm rot="5400000">
              <a:off x="8929818" y="3898939"/>
              <a:ext cx="369248" cy="3311640"/>
            </a:xfrm>
            <a:prstGeom prst="upDownArrow">
              <a:avLst>
                <a:gd name="adj1" fmla="val 44910"/>
                <a:gd name="adj2" fmla="val 44307"/>
              </a:avLst>
            </a:prstGeom>
            <a:solidFill>
              <a:srgbClr val="FFC000">
                <a:alpha val="85000"/>
              </a:srgbClr>
            </a:solidFill>
            <a:ln w="25400" cap="flat" cmpd="sng" algn="ctr">
              <a:noFill/>
              <a:prstDash val="solid"/>
            </a:ln>
            <a:effectLst/>
          </p:spPr>
          <p:txBody>
            <a:bodyPr vert="eaVert" wrap="non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7" name="上下矢印 123">
              <a:extLst>
                <a:ext uri="{FF2B5EF4-FFF2-40B4-BE49-F238E27FC236}">
                  <a16:creationId xmlns:a16="http://schemas.microsoft.com/office/drawing/2014/main" id="{C5ED2BF4-9C02-1B0F-9019-5A74A66C9854}"/>
                </a:ext>
              </a:extLst>
            </p:cNvPr>
            <p:cNvSpPr/>
            <p:nvPr/>
          </p:nvSpPr>
          <p:spPr>
            <a:xfrm rot="2964175">
              <a:off x="9502080" y="5122689"/>
              <a:ext cx="369248" cy="892490"/>
            </a:xfrm>
            <a:prstGeom prst="upDownArrow">
              <a:avLst>
                <a:gd name="adj1" fmla="val 44910"/>
                <a:gd name="adj2" fmla="val 44307"/>
              </a:avLst>
            </a:prstGeom>
            <a:solidFill>
              <a:srgbClr val="00B050">
                <a:alpha val="85000"/>
              </a:srgbClr>
            </a:solidFill>
            <a:ln w="25400" cap="flat" cmpd="sng" algn="ctr">
              <a:noFill/>
              <a:prstDash val="solid"/>
            </a:ln>
            <a:effectLst/>
          </p:spPr>
          <p:txBody>
            <a:bodyPr vert="eaVert" wrap="non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58" name="図 257">
              <a:extLst>
                <a:ext uri="{FF2B5EF4-FFF2-40B4-BE49-F238E27FC236}">
                  <a16:creationId xmlns:a16="http://schemas.microsoft.com/office/drawing/2014/main" id="{1C315DF7-90E7-3E1B-A0F3-123B49E15423}"/>
                </a:ext>
              </a:extLst>
            </p:cNvPr>
            <p:cNvPicPr>
              <a:picLocks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97194" y="5290930"/>
              <a:ext cx="144990" cy="32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 name="フローチャート : 抜出し 84">
              <a:extLst>
                <a:ext uri="{FF2B5EF4-FFF2-40B4-BE49-F238E27FC236}">
                  <a16:creationId xmlns:a16="http://schemas.microsoft.com/office/drawing/2014/main" id="{D584BF7F-FB40-93DC-E57B-65400163ECCB}"/>
                </a:ext>
              </a:extLst>
            </p:cNvPr>
            <p:cNvSpPr/>
            <p:nvPr/>
          </p:nvSpPr>
          <p:spPr>
            <a:xfrm>
              <a:off x="7668205" y="5092433"/>
              <a:ext cx="252130" cy="223691"/>
            </a:xfrm>
            <a:prstGeom prst="flowChartExtract">
              <a:avLst/>
            </a:prstGeom>
            <a:noFill/>
            <a:ln w="38100" cap="flat" cmpd="sng" algn="ctr">
              <a:solidFill>
                <a:srgbClr val="FFC000"/>
              </a:solidFill>
              <a:prstDash val="solid"/>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600" b="0" i="0" u="none" strike="noStrike" kern="0" cap="none" spc="0" normalizeH="0" baseline="0" noProof="0">
                <a:ln>
                  <a:noFill/>
                </a:ln>
                <a:solidFill>
                  <a:prstClr val="black"/>
                </a:solidFill>
                <a:effectLst/>
                <a:uLnTx/>
                <a:uFillTx/>
                <a:ea typeface="ＭＳ Ｐゴシック"/>
              </a:endParaRPr>
            </a:p>
          </p:txBody>
        </p:sp>
        <p:cxnSp>
          <p:nvCxnSpPr>
            <p:cNvPr id="260" name="直線コネクタ 259">
              <a:extLst>
                <a:ext uri="{FF2B5EF4-FFF2-40B4-BE49-F238E27FC236}">
                  <a16:creationId xmlns:a16="http://schemas.microsoft.com/office/drawing/2014/main" id="{6AAFEC46-32A5-DD41-493C-7AC4A11D2CD0}"/>
                </a:ext>
              </a:extLst>
            </p:cNvPr>
            <p:cNvCxnSpPr>
              <a:endCxn id="264" idx="0"/>
            </p:cNvCxnSpPr>
            <p:nvPr/>
          </p:nvCxnSpPr>
          <p:spPr>
            <a:xfrm flipH="1">
              <a:off x="6108207" y="4622178"/>
              <a:ext cx="911185" cy="239638"/>
            </a:xfrm>
            <a:prstGeom prst="line">
              <a:avLst/>
            </a:prstGeom>
            <a:noFill/>
            <a:ln w="9525" cap="flat" cmpd="sng" algn="ctr">
              <a:solidFill>
                <a:sysClr val="windowText" lastClr="000000">
                  <a:shade val="95000"/>
                  <a:satMod val="105000"/>
                </a:sysClr>
              </a:solidFill>
              <a:prstDash val="dash"/>
            </a:ln>
            <a:effectLst/>
          </p:spPr>
        </p:cxnSp>
        <p:cxnSp>
          <p:nvCxnSpPr>
            <p:cNvPr id="261" name="直線コネクタ 260">
              <a:extLst>
                <a:ext uri="{FF2B5EF4-FFF2-40B4-BE49-F238E27FC236}">
                  <a16:creationId xmlns:a16="http://schemas.microsoft.com/office/drawing/2014/main" id="{AFF05C13-1B63-D168-2EAB-795799845209}"/>
                </a:ext>
              </a:extLst>
            </p:cNvPr>
            <p:cNvCxnSpPr/>
            <p:nvPr/>
          </p:nvCxnSpPr>
          <p:spPr>
            <a:xfrm flipH="1">
              <a:off x="6923043" y="4622421"/>
              <a:ext cx="103951" cy="67808"/>
            </a:xfrm>
            <a:prstGeom prst="line">
              <a:avLst/>
            </a:prstGeom>
            <a:noFill/>
            <a:ln w="9525" cap="flat" cmpd="sng" algn="ctr">
              <a:solidFill>
                <a:sysClr val="windowText" lastClr="000000">
                  <a:shade val="95000"/>
                  <a:satMod val="105000"/>
                </a:sysClr>
              </a:solidFill>
              <a:prstDash val="dash"/>
            </a:ln>
            <a:effectLst/>
          </p:spPr>
        </p:cxnSp>
        <p:sp>
          <p:nvSpPr>
            <p:cNvPr id="262" name="テキスト ボックス 261">
              <a:extLst>
                <a:ext uri="{FF2B5EF4-FFF2-40B4-BE49-F238E27FC236}">
                  <a16:creationId xmlns:a16="http://schemas.microsoft.com/office/drawing/2014/main" id="{04762467-E1D0-1A4B-4720-506CA6545B22}"/>
                </a:ext>
              </a:extLst>
            </p:cNvPr>
            <p:cNvSpPr txBox="1"/>
            <p:nvPr/>
          </p:nvSpPr>
          <p:spPr>
            <a:xfrm>
              <a:off x="6759271" y="5825969"/>
              <a:ext cx="1151554" cy="3925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移動経路</a:t>
              </a:r>
            </a:p>
          </p:txBody>
        </p:sp>
        <p:grpSp>
          <p:nvGrpSpPr>
            <p:cNvPr id="263" name="グループ化 262">
              <a:extLst>
                <a:ext uri="{FF2B5EF4-FFF2-40B4-BE49-F238E27FC236}">
                  <a16:creationId xmlns:a16="http://schemas.microsoft.com/office/drawing/2014/main" id="{AF337889-5BA7-4D25-B4AA-7F3C7B3F0A6F}"/>
                </a:ext>
              </a:extLst>
            </p:cNvPr>
            <p:cNvGrpSpPr/>
            <p:nvPr/>
          </p:nvGrpSpPr>
          <p:grpSpPr>
            <a:xfrm rot="21183944">
              <a:off x="5968541" y="4769535"/>
              <a:ext cx="189798" cy="168392"/>
              <a:chOff x="1925317" y="4888306"/>
              <a:chExt cx="564505" cy="442230"/>
            </a:xfrm>
          </p:grpSpPr>
          <p:sp>
            <p:nvSpPr>
              <p:cNvPr id="264" name="台形 263">
                <a:extLst>
                  <a:ext uri="{FF2B5EF4-FFF2-40B4-BE49-F238E27FC236}">
                    <a16:creationId xmlns:a16="http://schemas.microsoft.com/office/drawing/2014/main" id="{CBC9971D-DFB5-35AC-513A-27288026FA0D}"/>
                  </a:ext>
                </a:extLst>
              </p:cNvPr>
              <p:cNvSpPr/>
              <p:nvPr/>
            </p:nvSpPr>
            <p:spPr bwMode="auto">
              <a:xfrm rot="17875385">
                <a:off x="2256343" y="5097057"/>
                <a:ext cx="304519" cy="162439"/>
              </a:xfrm>
              <a:prstGeom prst="trapezoid">
                <a:avLst>
                  <a:gd name="adj" fmla="val 45371"/>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游ゴシック" panose="020F0502020204030204"/>
                  <a:ea typeface="ＭＳ Ｐゴシック"/>
                  <a:cs typeface="+mn-cs"/>
                </a:endParaRPr>
              </a:p>
            </p:txBody>
          </p:sp>
          <p:sp>
            <p:nvSpPr>
              <p:cNvPr id="265" name="正方形/長方形 264">
                <a:extLst>
                  <a:ext uri="{FF2B5EF4-FFF2-40B4-BE49-F238E27FC236}">
                    <a16:creationId xmlns:a16="http://schemas.microsoft.com/office/drawing/2014/main" id="{02BAD102-B0F1-7836-6384-EF13240E57D2}"/>
                  </a:ext>
                </a:extLst>
              </p:cNvPr>
              <p:cNvSpPr/>
              <p:nvPr/>
            </p:nvSpPr>
            <p:spPr bwMode="auto">
              <a:xfrm rot="1675385">
                <a:off x="1925317" y="4888306"/>
                <a:ext cx="438588" cy="304520"/>
              </a:xfrm>
              <a:prstGeom prst="rect">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100" b="0" i="0" u="none" strike="noStrike" kern="0" cap="none" spc="0" normalizeH="0" baseline="0" noProof="0">
                  <a:ln>
                    <a:noFill/>
                  </a:ln>
                  <a:solidFill>
                    <a:prstClr val="white"/>
                  </a:solidFill>
                  <a:effectLst/>
                  <a:uLnTx/>
                  <a:uFillTx/>
                  <a:latin typeface="游ゴシック" panose="020F0502020204030204"/>
                  <a:ea typeface="ＭＳ Ｐゴシック"/>
                  <a:cs typeface="+mn-cs"/>
                </a:endParaRPr>
              </a:p>
            </p:txBody>
          </p:sp>
        </p:grpSp>
      </p:grpSp>
    </p:spTree>
    <p:extLst>
      <p:ext uri="{BB962C8B-B14F-4D97-AF65-F5344CB8AC3E}">
        <p14:creationId xmlns:p14="http://schemas.microsoft.com/office/powerpoint/2010/main" val="1632869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設置時の基本事項</a:t>
            </a:r>
            <a:r>
              <a:rPr lang="ja-JP" altLang="en-US" dirty="0"/>
              <a:t>（真下画角モード）</a:t>
            </a:r>
            <a:endParaRPr kumimoji="1" lang="ja-JP" altLang="en-US" dirty="0"/>
          </a:p>
        </p:txBody>
      </p:sp>
      <p:sp>
        <p:nvSpPr>
          <p:cNvPr id="94" name="正方形/長方形 93">
            <a:extLst>
              <a:ext uri="{FF2B5EF4-FFF2-40B4-BE49-F238E27FC236}">
                <a16:creationId xmlns:a16="http://schemas.microsoft.com/office/drawing/2014/main" id="{0309A28D-55DB-B581-9317-6B86F5C52798}"/>
              </a:ext>
            </a:extLst>
          </p:cNvPr>
          <p:cNvSpPr/>
          <p:nvPr/>
        </p:nvSpPr>
        <p:spPr>
          <a:xfrm>
            <a:off x="87302" y="585680"/>
            <a:ext cx="4366894" cy="4129903"/>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08" name="テキスト ボックス 107">
            <a:extLst>
              <a:ext uri="{FF2B5EF4-FFF2-40B4-BE49-F238E27FC236}">
                <a16:creationId xmlns:a16="http://schemas.microsoft.com/office/drawing/2014/main" id="{60C41A4A-A5AB-1F47-53A5-0FF8BDCFD686}"/>
              </a:ext>
            </a:extLst>
          </p:cNvPr>
          <p:cNvSpPr txBox="1"/>
          <p:nvPr/>
        </p:nvSpPr>
        <p:spPr>
          <a:xfrm>
            <a:off x="99075" y="533503"/>
            <a:ext cx="4318292"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真下画角モードの推奨</a:t>
            </a:r>
            <a:r>
              <a:rPr kumimoji="1" lang="zh-TW" altLang="en-US" sz="21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設置</a:t>
            </a:r>
            <a:r>
              <a:rPr kumimoji="1" lang="ja-JP" altLang="en-US" sz="21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環境</a:t>
            </a:r>
            <a:endParaRPr kumimoji="1" lang="zh-TW" altLang="en-US" sz="21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119" name="正方形/長方形 118">
            <a:extLst>
              <a:ext uri="{FF2B5EF4-FFF2-40B4-BE49-F238E27FC236}">
                <a16:creationId xmlns:a16="http://schemas.microsoft.com/office/drawing/2014/main" id="{12144A1F-0D63-AF08-612A-890856B74E83}"/>
              </a:ext>
            </a:extLst>
          </p:cNvPr>
          <p:cNvSpPr/>
          <p:nvPr/>
        </p:nvSpPr>
        <p:spPr>
          <a:xfrm>
            <a:off x="4547743" y="585680"/>
            <a:ext cx="4538655" cy="4129902"/>
          </a:xfrm>
          <a:prstGeom prst="rect">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0" name="Rectangle 3">
            <a:extLst>
              <a:ext uri="{FF2B5EF4-FFF2-40B4-BE49-F238E27FC236}">
                <a16:creationId xmlns:a16="http://schemas.microsoft.com/office/drawing/2014/main" id="{D5E5233B-7E5B-DE7B-825A-D7AD8E880CF7}"/>
              </a:ext>
            </a:extLst>
          </p:cNvPr>
          <p:cNvSpPr>
            <a:spLocks noChangeArrowheads="1"/>
          </p:cNvSpPr>
          <p:nvPr/>
        </p:nvSpPr>
        <p:spPr bwMode="auto">
          <a:xfrm>
            <a:off x="5360772" y="3663529"/>
            <a:ext cx="2854735" cy="65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marR="0" lvl="0" indent="0" algn="l" defTabSz="685800" rtl="0" eaLnBrk="0" fontAlgn="base" latinLnBrk="0" hangingPunct="0">
              <a:lnSpc>
                <a:spcPct val="100000"/>
              </a:lnSpc>
              <a:spcBef>
                <a:spcPct val="200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検知対象がカメラ画角を上下方向あるいは左右方向に横切るような設置を推奨します。</a:t>
            </a:r>
            <a:endParaRPr kumimoji="1" lang="en-US" altLang="ja-JP" sz="13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4" name="テキスト ボックス 173">
            <a:extLst>
              <a:ext uri="{FF2B5EF4-FFF2-40B4-BE49-F238E27FC236}">
                <a16:creationId xmlns:a16="http://schemas.microsoft.com/office/drawing/2014/main" id="{FB233ABB-062A-83FA-D5BD-E7AA2932C495}"/>
              </a:ext>
            </a:extLst>
          </p:cNvPr>
          <p:cNvSpPr txBox="1"/>
          <p:nvPr/>
        </p:nvSpPr>
        <p:spPr>
          <a:xfrm>
            <a:off x="4559991" y="613790"/>
            <a:ext cx="1007535" cy="30082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n-cs"/>
              </a:rPr>
              <a:t>カメラの向き</a:t>
            </a:r>
            <a:endParaRPr kumimoji="1" lang="zh-TW" altLang="en-US" sz="1500" b="0" i="0" u="none" strike="noStrike" kern="120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n-cs"/>
            </a:endParaRPr>
          </a:p>
        </p:txBody>
      </p:sp>
      <p:sp>
        <p:nvSpPr>
          <p:cNvPr id="235" name="正方形/長方形 234">
            <a:extLst>
              <a:ext uri="{FF2B5EF4-FFF2-40B4-BE49-F238E27FC236}">
                <a16:creationId xmlns:a16="http://schemas.microsoft.com/office/drawing/2014/main" id="{937BD443-36E1-D1FD-92BF-BF36A047408E}"/>
              </a:ext>
            </a:extLst>
          </p:cNvPr>
          <p:cNvSpPr/>
          <p:nvPr/>
        </p:nvSpPr>
        <p:spPr>
          <a:xfrm>
            <a:off x="245064" y="2979291"/>
            <a:ext cx="3835805" cy="415498"/>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eiryo UI" panose="020B0604030504040204" pitchFamily="50" charset="-128"/>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eiryo UI" panose="020B0604030504040204" pitchFamily="50" charset="-128"/>
              </a:rPr>
              <a:t>カメラの機種やズーム倍率により設置高さの目安が異なりますので、実際に設置する前に必ず</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eiryo UI" panose="020B0604030504040204" pitchFamily="50" charset="-128"/>
              </a:rPr>
              <a:t>SDT</a:t>
            </a:r>
            <a:r>
              <a:rPr lang="ja-JP" altLang="en-US" sz="1050" dirty="0">
                <a:solidFill>
                  <a:prstClr val="black"/>
                </a:solidFill>
                <a:latin typeface="Meiryo UI" panose="020B0604030504040204" pitchFamily="34" charset="-128"/>
                <a:ea typeface="Meiryo UI" panose="020B0604030504040204" pitchFamily="34" charset="-128"/>
                <a:cs typeface="Meiryo UI" panose="020B0604030504040204" pitchFamily="50" charset="-128"/>
              </a:rPr>
              <a:t>で</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eiryo UI" panose="020B0604030504040204" pitchFamily="50" charset="-128"/>
              </a:rPr>
              <a:t>ご確認ください。</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eiryo UI" panose="020B0604030504040204" pitchFamily="50" charset="-128"/>
            </a:endParaRPr>
          </a:p>
        </p:txBody>
      </p:sp>
      <p:graphicFrame>
        <p:nvGraphicFramePr>
          <p:cNvPr id="237" name="表 236">
            <a:extLst>
              <a:ext uri="{FF2B5EF4-FFF2-40B4-BE49-F238E27FC236}">
                <a16:creationId xmlns:a16="http://schemas.microsoft.com/office/drawing/2014/main" id="{FFFA08E2-1CE5-4313-5FA2-B7408F71E563}"/>
              </a:ext>
            </a:extLst>
          </p:cNvPr>
          <p:cNvGraphicFramePr>
            <a:graphicFrameLocks noGrp="1" noChangeAspect="1"/>
          </p:cNvGraphicFramePr>
          <p:nvPr>
            <p:extLst>
              <p:ext uri="{D42A27DB-BD31-4B8C-83A1-F6EECF244321}">
                <p14:modId xmlns:p14="http://schemas.microsoft.com/office/powerpoint/2010/main" val="1148584773"/>
              </p:ext>
            </p:extLst>
          </p:nvPr>
        </p:nvGraphicFramePr>
        <p:xfrm>
          <a:off x="458221" y="985349"/>
          <a:ext cx="3600000" cy="1796760"/>
        </p:xfrm>
        <a:graphic>
          <a:graphicData uri="http://schemas.openxmlformats.org/drawingml/2006/table">
            <a:tbl>
              <a:tblPr firstRow="1" bandRow="1"/>
              <a:tblGrid>
                <a:gridCol w="1800000">
                  <a:extLst>
                    <a:ext uri="{9D8B030D-6E8A-4147-A177-3AD203B41FA5}">
                      <a16:colId xmlns:a16="http://schemas.microsoft.com/office/drawing/2014/main" val="4281872748"/>
                    </a:ext>
                  </a:extLst>
                </a:gridCol>
                <a:gridCol w="1800000">
                  <a:extLst>
                    <a:ext uri="{9D8B030D-6E8A-4147-A177-3AD203B41FA5}">
                      <a16:colId xmlns:a16="http://schemas.microsoft.com/office/drawing/2014/main" val="1231151057"/>
                    </a:ext>
                  </a:extLst>
                </a:gridCol>
              </a:tblGrid>
              <a:tr h="288000">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400" b="0" dirty="0">
                          <a:latin typeface="Meiryo UI" panose="020B0604030504040204" pitchFamily="34" charset="-128"/>
                          <a:ea typeface="Meiryo UI" panose="020B0604030504040204" pitchFamily="34" charset="-128"/>
                        </a:rPr>
                        <a:t>項目</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400" b="0" dirty="0">
                          <a:latin typeface="Meiryo UI" panose="020B0604030504040204" pitchFamily="34" charset="-128"/>
                          <a:ea typeface="Meiryo UI" panose="020B0604030504040204" pitchFamily="34" charset="-128"/>
                        </a:rPr>
                        <a:t>値</a:t>
                      </a:r>
                    </a:p>
                  </a:txBody>
                  <a:tcPr marL="68580" marR="68580"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91404897"/>
                  </a:ext>
                </a:extLst>
              </a:tr>
              <a:tr h="216000">
                <a:tc>
                  <a:txBody>
                    <a:bodyPr/>
                    <a:lstStyle/>
                    <a:p>
                      <a:r>
                        <a:rPr kumimoji="1" lang="ja-JP" altLang="en-US" sz="1200" b="0" dirty="0">
                          <a:latin typeface="Meiryo UI" panose="020B0604030504040204" pitchFamily="34" charset="-128"/>
                          <a:ea typeface="Meiryo UI" panose="020B0604030504040204" pitchFamily="34" charset="-128"/>
                        </a:rPr>
                        <a:t>設置場所</a:t>
                      </a:r>
                    </a:p>
                  </a:txBody>
                  <a:tcPr marL="68580" marR="68580" marT="34290" marB="3429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p>
                      <a:r>
                        <a:rPr kumimoji="1" lang="ja-JP" altLang="en-US" sz="1200" b="0" dirty="0">
                          <a:latin typeface="Meiryo UI" panose="020B0604030504040204" pitchFamily="34" charset="-128"/>
                          <a:ea typeface="Meiryo UI" panose="020B0604030504040204" pitchFamily="34" charset="-128"/>
                        </a:rPr>
                        <a:t>屋内</a:t>
                      </a:r>
                    </a:p>
                  </a:txBody>
                  <a:tcPr marL="68580" marR="68580"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32158616"/>
                  </a:ext>
                </a:extLst>
              </a:tr>
              <a:tr h="216000">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b="0" dirty="0">
                          <a:latin typeface="Meiryo UI" panose="020B0604030504040204" pitchFamily="34" charset="-128"/>
                          <a:ea typeface="Meiryo UI" panose="020B0604030504040204" pitchFamily="34" charset="-128"/>
                        </a:rPr>
                        <a:t>設置高さ </a:t>
                      </a:r>
                      <a:r>
                        <a:rPr kumimoji="1" lang="en-US" altLang="ja-JP" sz="1200" b="0" dirty="0">
                          <a:latin typeface="Meiryo UI" panose="020B0604030504040204" pitchFamily="34" charset="-128"/>
                          <a:ea typeface="Meiryo UI" panose="020B0604030504040204" pitchFamily="34" charset="-128"/>
                        </a:rPr>
                        <a:t>(*1)</a:t>
                      </a:r>
                      <a:endParaRPr kumimoji="1" lang="ja-JP" altLang="en-US" sz="1200" b="0" dirty="0">
                        <a:latin typeface="Meiryo UI" panose="020B0604030504040204" pitchFamily="34" charset="-128"/>
                        <a:ea typeface="Meiryo UI" panose="020B0604030504040204" pitchFamily="34" charset="-128"/>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b="0" dirty="0">
                          <a:latin typeface="Meiryo UI" panose="020B0604030504040204" pitchFamily="34" charset="-128"/>
                          <a:ea typeface="Meiryo UI" panose="020B0604030504040204" pitchFamily="34" charset="-128"/>
                        </a:rPr>
                        <a:t>2.5</a:t>
                      </a:r>
                      <a:r>
                        <a:rPr kumimoji="1" lang="en-US" altLang="ja-JP" sz="1200" b="0" baseline="0" dirty="0">
                          <a:latin typeface="Meiryo UI" panose="020B0604030504040204" pitchFamily="34" charset="-128"/>
                          <a:ea typeface="Meiryo UI" panose="020B0604030504040204" pitchFamily="34" charset="-128"/>
                        </a:rPr>
                        <a:t> </a:t>
                      </a:r>
                      <a:r>
                        <a:rPr kumimoji="1" lang="en-US" altLang="ja-JP" sz="1200" b="0" dirty="0">
                          <a:latin typeface="Meiryo UI" panose="020B0604030504040204" pitchFamily="34" charset="-128"/>
                          <a:ea typeface="Meiryo UI" panose="020B0604030504040204" pitchFamily="34" charset="-128"/>
                        </a:rPr>
                        <a:t>m </a:t>
                      </a:r>
                      <a:r>
                        <a:rPr kumimoji="1" lang="ja-JP" altLang="en-US" sz="1200" b="0" dirty="0">
                          <a:latin typeface="Meiryo UI" panose="020B0604030504040204" pitchFamily="34" charset="-128"/>
                          <a:ea typeface="Meiryo UI" panose="020B0604030504040204" pitchFamily="34" charset="-128"/>
                        </a:rPr>
                        <a:t>以上</a:t>
                      </a:r>
                    </a:p>
                  </a:txBody>
                  <a:tcPr marL="68580" marR="68580"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897705846"/>
                  </a:ext>
                </a:extLst>
              </a:tr>
              <a:tr h="216000">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34" charset="-128"/>
                          <a:ea typeface="Meiryo UI" panose="020B0604030504040204" pitchFamily="34" charset="-128"/>
                        </a:rPr>
                        <a:t>俯角</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b="0" dirty="0">
                          <a:latin typeface="Meiryo UI" panose="020B0604030504040204" pitchFamily="34" charset="-128"/>
                          <a:ea typeface="Meiryo UI" panose="020B0604030504040204" pitchFamily="34" charset="-128"/>
                        </a:rPr>
                        <a:t>90</a:t>
                      </a:r>
                      <a:r>
                        <a:rPr kumimoji="1" lang="en-US" altLang="ja-JP" sz="1200" b="0" baseline="0" dirty="0">
                          <a:latin typeface="Meiryo UI" panose="020B0604030504040204" pitchFamily="34" charset="-128"/>
                          <a:ea typeface="Meiryo UI" panose="020B0604030504040204" pitchFamily="34" charset="-128"/>
                        </a:rPr>
                        <a:t> °</a:t>
                      </a:r>
                    </a:p>
                  </a:txBody>
                  <a:tcPr marL="68580" marR="68580"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264985426"/>
                  </a:ext>
                </a:extLst>
              </a:tr>
              <a:tr h="2160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入口からの距離（</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a</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txBody>
                  <a:tcPr marL="68580" marR="68580" marT="34290" marB="3429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p>
                      <a:r>
                        <a:rPr kumimoji="1" lang="en-US" altLang="ja-JP" sz="1200" b="0" baseline="0" dirty="0">
                          <a:latin typeface="Meiryo UI" panose="020B0604030504040204" pitchFamily="34" charset="-128"/>
                          <a:ea typeface="Meiryo UI" panose="020B0604030504040204" pitchFamily="34" charset="-128"/>
                        </a:rPr>
                        <a:t>1.0</a:t>
                      </a:r>
                      <a:r>
                        <a:rPr kumimoji="1" lang="ja-JP" altLang="en-US" sz="1200" b="0" baseline="0" dirty="0">
                          <a:latin typeface="Meiryo UI" panose="020B0604030504040204" pitchFamily="34" charset="-128"/>
                          <a:ea typeface="Meiryo UI" panose="020B0604030504040204" pitchFamily="34" charset="-128"/>
                        </a:rPr>
                        <a:t> </a:t>
                      </a:r>
                      <a:r>
                        <a:rPr kumimoji="1" lang="en-US" altLang="ja-JP" sz="1200" b="0" baseline="0" dirty="0">
                          <a:latin typeface="Meiryo UI" panose="020B0604030504040204" pitchFamily="34" charset="-128"/>
                          <a:ea typeface="Meiryo UI" panose="020B0604030504040204" pitchFamily="34" charset="-128"/>
                        </a:rPr>
                        <a:t>m </a:t>
                      </a:r>
                      <a:r>
                        <a:rPr kumimoji="1" lang="ja-JP" altLang="en-US" sz="1200" b="0" baseline="0" dirty="0">
                          <a:latin typeface="Meiryo UI" panose="020B0604030504040204" pitchFamily="34" charset="-128"/>
                          <a:ea typeface="Meiryo UI" panose="020B0604030504040204" pitchFamily="34" charset="-128"/>
                        </a:rPr>
                        <a:t>以上</a:t>
                      </a:r>
                      <a:endParaRPr kumimoji="1" lang="en-US" altLang="ja-JP" sz="1200" b="0" baseline="0" dirty="0">
                        <a:latin typeface="Meiryo UI" panose="020B0604030504040204" pitchFamily="34" charset="-128"/>
                        <a:ea typeface="Meiryo UI" panose="020B0604030504040204" pitchFamily="34" charset="-128"/>
                      </a:endParaRPr>
                    </a:p>
                  </a:txBody>
                  <a:tcPr marL="68580" marR="68580"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89483129"/>
                  </a:ext>
                </a:extLst>
              </a:tr>
              <a:tr h="216000">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b="0" dirty="0">
                          <a:latin typeface="Meiryo UI" panose="020B0604030504040204" pitchFamily="34" charset="-128"/>
                          <a:ea typeface="Meiryo UI" panose="020B0604030504040204" pitchFamily="34" charset="-128"/>
                        </a:rPr>
                        <a:t>照度 </a:t>
                      </a:r>
                    </a:p>
                  </a:txBody>
                  <a:tcPr marL="68580" marR="68580" marT="34290" marB="3429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b="0" dirty="0">
                          <a:latin typeface="Meiryo UI" panose="020B0604030504040204" pitchFamily="34" charset="-128"/>
                          <a:ea typeface="Meiryo UI" panose="020B0604030504040204" pitchFamily="34" charset="-128"/>
                        </a:rPr>
                        <a:t>50 lx </a:t>
                      </a:r>
                      <a:r>
                        <a:rPr kumimoji="1" lang="ja-JP" altLang="en-US" sz="1200" b="0" dirty="0">
                          <a:latin typeface="Meiryo UI" panose="020B0604030504040204" pitchFamily="34" charset="-128"/>
                          <a:ea typeface="Meiryo UI" panose="020B0604030504040204" pitchFamily="34" charset="-128"/>
                        </a:rPr>
                        <a:t>以上</a:t>
                      </a:r>
                    </a:p>
                  </a:txBody>
                  <a:tcPr marL="68580" marR="68580"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285182287"/>
                  </a:ext>
                </a:extLst>
              </a:tr>
              <a:tr h="216000">
                <a:tc>
                  <a:txBody>
                    <a:bodyPr/>
                    <a:lstStyle/>
                    <a:p>
                      <a:r>
                        <a:rPr kumimoji="1" lang="en-US" altLang="ja-JP" sz="1200" b="0" dirty="0">
                          <a:latin typeface="Meiryo UI" panose="020B0604030504040204" pitchFamily="34" charset="-128"/>
                          <a:ea typeface="Meiryo UI" panose="020B0604030504040204" pitchFamily="34" charset="-128"/>
                        </a:rPr>
                        <a:t>IR-LED</a:t>
                      </a:r>
                      <a:endParaRPr kumimoji="1" lang="ja-JP" altLang="en-US" sz="1200" b="0" dirty="0">
                        <a:latin typeface="Meiryo UI" panose="020B0604030504040204" pitchFamily="34" charset="-128"/>
                        <a:ea typeface="Meiryo UI" panose="020B0604030504040204" pitchFamily="34" charset="-128"/>
                      </a:endParaRPr>
                    </a:p>
                  </a:txBody>
                  <a:tcPr marL="68580" marR="68580" marT="34290" marB="3429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r>
                        <a:rPr kumimoji="1" lang="ja-JP" altLang="en-US" sz="1200" b="0" dirty="0">
                          <a:latin typeface="Meiryo UI" panose="020B0604030504040204" pitchFamily="34" charset="-128"/>
                          <a:ea typeface="Meiryo UI" panose="020B0604030504040204" pitchFamily="34" charset="-128"/>
                        </a:rPr>
                        <a:t>非対応</a:t>
                      </a:r>
                    </a:p>
                  </a:txBody>
                  <a:tcPr marL="68580" marR="68580"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848468589"/>
                  </a:ext>
                </a:extLst>
              </a:tr>
            </a:tbl>
          </a:graphicData>
        </a:graphic>
      </p:graphicFrame>
      <p:grpSp>
        <p:nvGrpSpPr>
          <p:cNvPr id="46" name="グループ化 45">
            <a:extLst>
              <a:ext uri="{FF2B5EF4-FFF2-40B4-BE49-F238E27FC236}">
                <a16:creationId xmlns:a16="http://schemas.microsoft.com/office/drawing/2014/main" id="{95B51B2E-7EB9-92B6-119A-50936A62C5FC}"/>
              </a:ext>
            </a:extLst>
          </p:cNvPr>
          <p:cNvGrpSpPr/>
          <p:nvPr/>
        </p:nvGrpSpPr>
        <p:grpSpPr>
          <a:xfrm>
            <a:off x="4825115" y="1048044"/>
            <a:ext cx="4261282" cy="2346745"/>
            <a:chOff x="5077680" y="565813"/>
            <a:chExt cx="4261282" cy="2346745"/>
          </a:xfrm>
        </p:grpSpPr>
        <p:grpSp>
          <p:nvGrpSpPr>
            <p:cNvPr id="39" name="グループ化 38">
              <a:extLst>
                <a:ext uri="{FF2B5EF4-FFF2-40B4-BE49-F238E27FC236}">
                  <a16:creationId xmlns:a16="http://schemas.microsoft.com/office/drawing/2014/main" id="{13CF8FB3-5393-2781-6911-79B2E79A4831}"/>
                </a:ext>
              </a:extLst>
            </p:cNvPr>
            <p:cNvGrpSpPr/>
            <p:nvPr/>
          </p:nvGrpSpPr>
          <p:grpSpPr>
            <a:xfrm>
              <a:off x="5530329" y="565813"/>
              <a:ext cx="2701772" cy="2346745"/>
              <a:chOff x="6029796" y="2030794"/>
              <a:chExt cx="2701772" cy="2346745"/>
            </a:xfrm>
          </p:grpSpPr>
          <p:sp>
            <p:nvSpPr>
              <p:cNvPr id="22" name="正方形/長方形 21">
                <a:extLst>
                  <a:ext uri="{FF2B5EF4-FFF2-40B4-BE49-F238E27FC236}">
                    <a16:creationId xmlns:a16="http://schemas.microsoft.com/office/drawing/2014/main" id="{B98D428B-8B39-BB83-4565-6585B5A9DA1F}"/>
                  </a:ext>
                </a:extLst>
              </p:cNvPr>
              <p:cNvSpPr/>
              <p:nvPr/>
            </p:nvSpPr>
            <p:spPr>
              <a:xfrm>
                <a:off x="6719922" y="2525173"/>
                <a:ext cx="1243591" cy="66786"/>
              </a:xfrm>
              <a:prstGeom prst="rect">
                <a:avLst/>
              </a:prstGeom>
              <a:solidFill>
                <a:srgbClr val="FFFF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endParaRPr>
              </a:p>
            </p:txBody>
          </p:sp>
          <p:cxnSp>
            <p:nvCxnSpPr>
              <p:cNvPr id="23" name="直線矢印コネクタ 22">
                <a:extLst>
                  <a:ext uri="{FF2B5EF4-FFF2-40B4-BE49-F238E27FC236}">
                    <a16:creationId xmlns:a16="http://schemas.microsoft.com/office/drawing/2014/main" id="{4B38E028-91C2-FB2D-34EE-09C1B801617D}"/>
                  </a:ext>
                </a:extLst>
              </p:cNvPr>
              <p:cNvCxnSpPr/>
              <p:nvPr/>
            </p:nvCxnSpPr>
            <p:spPr>
              <a:xfrm flipV="1">
                <a:off x="6731250" y="2592419"/>
                <a:ext cx="262438" cy="320981"/>
              </a:xfrm>
              <a:prstGeom prst="straightConnector1">
                <a:avLst/>
              </a:prstGeom>
              <a:noFill/>
              <a:ln w="19050" cap="flat" cmpd="sng" algn="ctr">
                <a:solidFill>
                  <a:srgbClr val="70AD47">
                    <a:lumMod val="75000"/>
                  </a:srgbClr>
                </a:solidFill>
                <a:prstDash val="solid"/>
                <a:miter lim="800000"/>
                <a:tailEnd type="arrow"/>
              </a:ln>
              <a:effectLst/>
            </p:spPr>
          </p:cxnSp>
          <p:cxnSp>
            <p:nvCxnSpPr>
              <p:cNvPr id="24" name="直線矢印コネクタ 23">
                <a:extLst>
                  <a:ext uri="{FF2B5EF4-FFF2-40B4-BE49-F238E27FC236}">
                    <a16:creationId xmlns:a16="http://schemas.microsoft.com/office/drawing/2014/main" id="{C783C08E-3742-EFA1-76AE-15130B77B33A}"/>
                  </a:ext>
                </a:extLst>
              </p:cNvPr>
              <p:cNvCxnSpPr>
                <a:endCxn id="35" idx="7"/>
              </p:cNvCxnSpPr>
              <p:nvPr/>
            </p:nvCxnSpPr>
            <p:spPr>
              <a:xfrm flipH="1">
                <a:off x="7418205" y="2215461"/>
                <a:ext cx="342163" cy="274176"/>
              </a:xfrm>
              <a:prstGeom prst="straightConnector1">
                <a:avLst/>
              </a:prstGeom>
              <a:noFill/>
              <a:ln w="19050" cap="flat" cmpd="sng" algn="ctr">
                <a:solidFill>
                  <a:srgbClr val="44546A">
                    <a:lumMod val="50000"/>
                  </a:srgbClr>
                </a:solidFill>
                <a:prstDash val="solid"/>
                <a:miter lim="800000"/>
                <a:tailEnd type="arrow"/>
              </a:ln>
              <a:effectLst/>
            </p:spPr>
          </p:cxnSp>
          <p:sp>
            <p:nvSpPr>
              <p:cNvPr id="25" name="Text Box 14">
                <a:extLst>
                  <a:ext uri="{FF2B5EF4-FFF2-40B4-BE49-F238E27FC236}">
                    <a16:creationId xmlns:a16="http://schemas.microsoft.com/office/drawing/2014/main" id="{E7ACCA30-6AF5-A78B-0119-040FD94E466E}"/>
                  </a:ext>
                </a:extLst>
              </p:cNvPr>
              <p:cNvSpPr txBox="1">
                <a:spLocks noChangeArrowheads="1"/>
              </p:cNvSpPr>
              <p:nvPr/>
            </p:nvSpPr>
            <p:spPr bwMode="auto">
              <a:xfrm rot="16200000">
                <a:off x="7907662" y="2008191"/>
                <a:ext cx="369332" cy="4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20000"/>
                  </a:spcBef>
                  <a:buChar char="–"/>
                  <a:defRPr kumimoji="1" sz="1600">
                    <a:solidFill>
                      <a:schemeClr val="tx1"/>
                    </a:solidFill>
                    <a:latin typeface="HGP創英角ｺﾞｼｯｸUB" pitchFamily="50" charset="-128"/>
                    <a:ea typeface="HGP創英角ｺﾞｼｯｸUB" pitchFamily="50" charset="-128"/>
                  </a:defRPr>
                </a:lvl2pPr>
                <a:lvl3pPr marL="1143000" indent="-228600" eaLnBrk="0" hangingPunct="0">
                  <a:spcBef>
                    <a:spcPct val="20000"/>
                  </a:spcBef>
                  <a:buChar char="•"/>
                  <a:defRPr kumimoji="1" sz="12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buChar char="–"/>
                  <a:defRPr kumimoji="1" sz="1000">
                    <a:solidFill>
                      <a:schemeClr val="tx1"/>
                    </a:solidFill>
                    <a:latin typeface="HGP創英角ｺﾞｼｯｸUB" pitchFamily="50" charset="-128"/>
                    <a:ea typeface="HGP創英角ｺﾞｼｯｸUB" pitchFamily="50" charset="-128"/>
                  </a:defRPr>
                </a:lvl4pPr>
                <a:lvl5pPr marL="2057400" indent="-228600" eaLnBrk="0" hangingPunct="0">
                  <a:spcBef>
                    <a:spcPct val="20000"/>
                  </a:spcBef>
                  <a:buChar char="»"/>
                  <a:defRPr kumimoji="1" sz="10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9pPr>
              </a:lstStyle>
              <a:p>
                <a:pPr eaLnBrk="1" hangingPunct="1">
                  <a:buSzPct val="100000"/>
                  <a:buFontTx/>
                  <a:buNone/>
                </a:pPr>
                <a:r>
                  <a:rPr lang="ja-JP" altLang="en-US" sz="1200" dirty="0">
                    <a:solidFill>
                      <a:srgbClr val="44546A"/>
                    </a:solidFill>
                    <a:latin typeface="Meiryo UI" panose="020B0604030504040204" pitchFamily="34" charset="-128"/>
                    <a:ea typeface="Meiryo UI" panose="020B0604030504040204" pitchFamily="34" charset="-128"/>
                    <a:cs typeface="Calibri" panose="020F0502020204030204" pitchFamily="34" charset="0"/>
                  </a:rPr>
                  <a:t>カメラ</a:t>
                </a:r>
                <a:endParaRPr lang="en-US" altLang="ja-JP" sz="1200" dirty="0">
                  <a:solidFill>
                    <a:srgbClr val="44546A"/>
                  </a:solidFill>
                  <a:latin typeface="Meiryo UI" panose="020B0604030504040204" pitchFamily="34" charset="-128"/>
                  <a:ea typeface="Meiryo UI" panose="020B0604030504040204" pitchFamily="34" charset="-128"/>
                  <a:cs typeface="Calibri" panose="020F0502020204030204" pitchFamily="34" charset="0"/>
                </a:endParaRPr>
              </a:p>
            </p:txBody>
          </p:sp>
          <p:cxnSp>
            <p:nvCxnSpPr>
              <p:cNvPr id="26" name="直線コネクタ 25">
                <a:extLst>
                  <a:ext uri="{FF2B5EF4-FFF2-40B4-BE49-F238E27FC236}">
                    <a16:creationId xmlns:a16="http://schemas.microsoft.com/office/drawing/2014/main" id="{36B78CB4-3727-2DA7-426B-B2FB5CDEC0E3}"/>
                  </a:ext>
                </a:extLst>
              </p:cNvPr>
              <p:cNvCxnSpPr/>
              <p:nvPr/>
            </p:nvCxnSpPr>
            <p:spPr>
              <a:xfrm flipV="1">
                <a:off x="6029796" y="3785705"/>
                <a:ext cx="2662830" cy="4245"/>
              </a:xfrm>
              <a:prstGeom prst="line">
                <a:avLst/>
              </a:prstGeom>
              <a:noFill/>
              <a:ln w="19050" cap="flat" cmpd="sng" algn="ctr">
                <a:solidFill>
                  <a:sysClr val="windowText" lastClr="000000"/>
                </a:solidFill>
                <a:prstDash val="solid"/>
                <a:miter lim="800000"/>
              </a:ln>
              <a:effectLst/>
            </p:spPr>
          </p:cxnSp>
          <p:sp>
            <p:nvSpPr>
              <p:cNvPr id="27" name="Text Box 14">
                <a:extLst>
                  <a:ext uri="{FF2B5EF4-FFF2-40B4-BE49-F238E27FC236}">
                    <a16:creationId xmlns:a16="http://schemas.microsoft.com/office/drawing/2014/main" id="{984F529B-0ED4-F62C-CCA2-71B21C6B0766}"/>
                  </a:ext>
                </a:extLst>
              </p:cNvPr>
              <p:cNvSpPr txBox="1">
                <a:spLocks noChangeArrowheads="1"/>
              </p:cNvSpPr>
              <p:nvPr/>
            </p:nvSpPr>
            <p:spPr bwMode="auto">
              <a:xfrm rot="16200000">
                <a:off x="7049747" y="3599089"/>
                <a:ext cx="590931" cy="965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20000"/>
                  </a:spcBef>
                  <a:buChar char="–"/>
                  <a:defRPr kumimoji="1" sz="1600">
                    <a:solidFill>
                      <a:schemeClr val="tx1"/>
                    </a:solidFill>
                    <a:latin typeface="HGP創英角ｺﾞｼｯｸUB" pitchFamily="50" charset="-128"/>
                    <a:ea typeface="HGP創英角ｺﾞｼｯｸUB" pitchFamily="50" charset="-128"/>
                  </a:defRPr>
                </a:lvl2pPr>
                <a:lvl3pPr marL="1143000" indent="-228600" eaLnBrk="0" hangingPunct="0">
                  <a:spcBef>
                    <a:spcPct val="20000"/>
                  </a:spcBef>
                  <a:buChar char="•"/>
                  <a:defRPr kumimoji="1" sz="12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buChar char="–"/>
                  <a:defRPr kumimoji="1" sz="1000">
                    <a:solidFill>
                      <a:schemeClr val="tx1"/>
                    </a:solidFill>
                    <a:latin typeface="HGP創英角ｺﾞｼｯｸUB" pitchFamily="50" charset="-128"/>
                    <a:ea typeface="HGP創英角ｺﾞｼｯｸUB" pitchFamily="50" charset="-128"/>
                  </a:defRPr>
                </a:lvl4pPr>
                <a:lvl5pPr marL="2057400" indent="-228600" eaLnBrk="0" hangingPunct="0">
                  <a:spcBef>
                    <a:spcPct val="20000"/>
                  </a:spcBef>
                  <a:buChar char="»"/>
                  <a:defRPr kumimoji="1" sz="10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9pPr>
              </a:lstStyle>
              <a:p>
                <a:pPr algn="ctr" eaLnBrk="1" hangingPunct="1">
                  <a:buSzPct val="100000"/>
                  <a:buFontTx/>
                  <a:buNone/>
                  <a:defRPr/>
                </a:pPr>
                <a:r>
                  <a:rPr lang="ja-JP" altLang="en-US" sz="1200" dirty="0">
                    <a:solidFill>
                      <a:srgbClr val="FF6699"/>
                    </a:solidFill>
                    <a:latin typeface="Meiryo UI" panose="020B0604030504040204" pitchFamily="34" charset="-128"/>
                    <a:ea typeface="Meiryo UI" panose="020B0604030504040204" pitchFamily="34" charset="-128"/>
                    <a:cs typeface="Calibri" panose="020F0502020204030204" pitchFamily="34" charset="0"/>
                  </a:rPr>
                  <a:t>出入口</a:t>
                </a:r>
                <a:r>
                  <a:rPr lang="en-US" altLang="ja-JP" sz="1200" dirty="0">
                    <a:solidFill>
                      <a:srgbClr val="FF6699"/>
                    </a:solidFill>
                    <a:latin typeface="Meiryo UI" panose="020B0604030504040204" pitchFamily="34" charset="-128"/>
                    <a:ea typeface="Meiryo UI" panose="020B0604030504040204" pitchFamily="34" charset="-128"/>
                    <a:cs typeface="Calibri" panose="020F0502020204030204" pitchFamily="34" charset="0"/>
                  </a:rPr>
                  <a:t> (</a:t>
                </a:r>
                <a:r>
                  <a:rPr lang="ja-JP" altLang="en-US" sz="1200" dirty="0">
                    <a:solidFill>
                      <a:srgbClr val="FF6699"/>
                    </a:solidFill>
                    <a:latin typeface="Meiryo UI" panose="020B0604030504040204" pitchFamily="34" charset="-128"/>
                    <a:ea typeface="Meiryo UI" panose="020B0604030504040204" pitchFamily="34" charset="-128"/>
                    <a:cs typeface="Calibri" panose="020F0502020204030204" pitchFamily="34" charset="0"/>
                  </a:rPr>
                  <a:t>ドア</a:t>
                </a:r>
                <a:r>
                  <a:rPr lang="en-US" altLang="ja-JP" sz="1200" dirty="0">
                    <a:solidFill>
                      <a:srgbClr val="FF6699"/>
                    </a:solidFill>
                    <a:latin typeface="Meiryo UI" panose="020B0604030504040204" pitchFamily="34" charset="-128"/>
                    <a:ea typeface="Meiryo UI" panose="020B0604030504040204" pitchFamily="34" charset="-128"/>
                    <a:cs typeface="Calibri" panose="020F0502020204030204" pitchFamily="34" charset="0"/>
                  </a:rPr>
                  <a:t>)</a:t>
                </a:r>
              </a:p>
              <a:p>
                <a:pPr algn="ctr" eaLnBrk="1" hangingPunct="1">
                  <a:buSzPct val="100000"/>
                  <a:buFontTx/>
                  <a:buNone/>
                  <a:defRPr/>
                </a:pPr>
                <a:r>
                  <a:rPr lang="en-US" altLang="ja-JP" sz="1200" dirty="0">
                    <a:solidFill>
                      <a:srgbClr val="FF6699"/>
                    </a:solidFill>
                    <a:latin typeface="Meiryo UI" panose="020B0604030504040204" pitchFamily="34" charset="-128"/>
                    <a:ea typeface="Meiryo UI" panose="020B0604030504040204" pitchFamily="34" charset="-128"/>
                    <a:cs typeface="Calibri" panose="020F0502020204030204" pitchFamily="34" charset="0"/>
                  </a:rPr>
                  <a:t>&lt;</a:t>
                </a:r>
                <a:r>
                  <a:rPr lang="ja-JP" altLang="en-US" sz="1200" dirty="0">
                    <a:solidFill>
                      <a:srgbClr val="FF6699"/>
                    </a:solidFill>
                    <a:latin typeface="Meiryo UI" panose="020B0604030504040204" pitchFamily="34" charset="-128"/>
                    <a:ea typeface="Meiryo UI" panose="020B0604030504040204" pitchFamily="34" charset="-128"/>
                    <a:cs typeface="Calibri" panose="020F0502020204030204" pitchFamily="34" charset="0"/>
                  </a:rPr>
                  <a:t>下</a:t>
                </a:r>
                <a:r>
                  <a:rPr lang="en-US" altLang="ja-JP" sz="1200" dirty="0">
                    <a:solidFill>
                      <a:srgbClr val="FF6699"/>
                    </a:solidFill>
                    <a:latin typeface="Meiryo UI" panose="020B0604030504040204" pitchFamily="34" charset="-128"/>
                    <a:ea typeface="Meiryo UI" panose="020B0604030504040204" pitchFamily="34" charset="-128"/>
                    <a:cs typeface="Calibri" panose="020F0502020204030204" pitchFamily="34" charset="0"/>
                  </a:rPr>
                  <a:t>&gt;</a:t>
                </a:r>
              </a:p>
            </p:txBody>
          </p:sp>
          <p:sp>
            <p:nvSpPr>
              <p:cNvPr id="28" name="正方形/長方形 27">
                <a:extLst>
                  <a:ext uri="{FF2B5EF4-FFF2-40B4-BE49-F238E27FC236}">
                    <a16:creationId xmlns:a16="http://schemas.microsoft.com/office/drawing/2014/main" id="{B1EFCE8A-0BFA-2401-545F-95FD5C6B5D93}"/>
                  </a:ext>
                </a:extLst>
              </p:cNvPr>
              <p:cNvSpPr/>
              <p:nvPr/>
            </p:nvSpPr>
            <p:spPr>
              <a:xfrm>
                <a:off x="8239125" y="3516807"/>
                <a:ext cx="492443" cy="276999"/>
              </a:xfrm>
              <a:prstGeom prst="rect">
                <a:avLst/>
              </a:prstGeom>
            </p:spPr>
            <p:txBody>
              <a:bodyPr wrap="none">
                <a:spAutoFit/>
              </a:bodyPr>
              <a:lstStyle/>
              <a:p>
                <a:r>
                  <a:rPr lang="ja-JP" altLang="en-US" sz="1200" dirty="0">
                    <a:solidFill>
                      <a:prstClr val="black"/>
                    </a:solidFill>
                    <a:latin typeface="Meiryo UI" panose="020B0604030504040204" pitchFamily="34" charset="-128"/>
                    <a:ea typeface="Meiryo UI" panose="020B0604030504040204" pitchFamily="34" charset="-128"/>
                    <a:cs typeface="Calibri" panose="020F0502020204030204" pitchFamily="34" charset="0"/>
                  </a:rPr>
                  <a:t>屋内</a:t>
                </a:r>
              </a:p>
            </p:txBody>
          </p:sp>
          <p:sp>
            <p:nvSpPr>
              <p:cNvPr id="29" name="正方形/長方形 28">
                <a:extLst>
                  <a:ext uri="{FF2B5EF4-FFF2-40B4-BE49-F238E27FC236}">
                    <a16:creationId xmlns:a16="http://schemas.microsoft.com/office/drawing/2014/main" id="{CBA9F893-7DD2-C156-C6F8-027FA986DAC2}"/>
                  </a:ext>
                </a:extLst>
              </p:cNvPr>
              <p:cNvSpPr/>
              <p:nvPr/>
            </p:nvSpPr>
            <p:spPr>
              <a:xfrm>
                <a:off x="8239124" y="3783493"/>
                <a:ext cx="492443" cy="276999"/>
              </a:xfrm>
              <a:prstGeom prst="rect">
                <a:avLst/>
              </a:prstGeom>
            </p:spPr>
            <p:txBody>
              <a:bodyPr wrap="none">
                <a:spAutoFit/>
              </a:bodyPr>
              <a:lstStyle/>
              <a:p>
                <a:r>
                  <a:rPr lang="ja-JP" altLang="en-US" sz="1200" dirty="0">
                    <a:solidFill>
                      <a:prstClr val="black"/>
                    </a:solidFill>
                    <a:latin typeface="Meiryo UI" panose="020B0604030504040204" pitchFamily="34" charset="-128"/>
                    <a:ea typeface="Meiryo UI" panose="020B0604030504040204" pitchFamily="34" charset="-128"/>
                    <a:cs typeface="Calibri" panose="020F0502020204030204" pitchFamily="34" charset="0"/>
                  </a:rPr>
                  <a:t>屋外</a:t>
                </a:r>
              </a:p>
            </p:txBody>
          </p:sp>
          <p:sp>
            <p:nvSpPr>
              <p:cNvPr id="30" name="Rectangle 20">
                <a:extLst>
                  <a:ext uri="{FF2B5EF4-FFF2-40B4-BE49-F238E27FC236}">
                    <a16:creationId xmlns:a16="http://schemas.microsoft.com/office/drawing/2014/main" id="{F3CCB5DD-B072-243A-B89F-4CB542760749}"/>
                  </a:ext>
                </a:extLst>
              </p:cNvPr>
              <p:cNvSpPr>
                <a:spLocks noChangeArrowheads="1"/>
              </p:cNvSpPr>
              <p:nvPr/>
            </p:nvSpPr>
            <p:spPr bwMode="auto">
              <a:xfrm>
                <a:off x="7363709" y="3746757"/>
                <a:ext cx="614235" cy="77897"/>
              </a:xfrm>
              <a:prstGeom prst="rect">
                <a:avLst/>
              </a:prstGeom>
              <a:solidFill>
                <a:srgbClr val="FFCCCC"/>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endParaRPr>
              </a:p>
            </p:txBody>
          </p:sp>
          <p:cxnSp>
            <p:nvCxnSpPr>
              <p:cNvPr id="31" name="直線コネクタ 30">
                <a:extLst>
                  <a:ext uri="{FF2B5EF4-FFF2-40B4-BE49-F238E27FC236}">
                    <a16:creationId xmlns:a16="http://schemas.microsoft.com/office/drawing/2014/main" id="{29ABB303-1D23-0CFD-29F9-E846DF0DAFC8}"/>
                  </a:ext>
                </a:extLst>
              </p:cNvPr>
              <p:cNvCxnSpPr/>
              <p:nvPr/>
            </p:nvCxnSpPr>
            <p:spPr>
              <a:xfrm>
                <a:off x="7974107" y="3711625"/>
                <a:ext cx="0" cy="156647"/>
              </a:xfrm>
              <a:prstGeom prst="line">
                <a:avLst/>
              </a:prstGeom>
              <a:noFill/>
              <a:ln w="19050" cap="flat" cmpd="sng" algn="ctr">
                <a:solidFill>
                  <a:sysClr val="windowText" lastClr="000000"/>
                </a:solidFill>
                <a:prstDash val="solid"/>
                <a:miter lim="800000"/>
              </a:ln>
              <a:effectLst/>
            </p:spPr>
          </p:cxnSp>
          <p:sp>
            <p:nvSpPr>
              <p:cNvPr id="32" name="Rectangle 20">
                <a:extLst>
                  <a:ext uri="{FF2B5EF4-FFF2-40B4-BE49-F238E27FC236}">
                    <a16:creationId xmlns:a16="http://schemas.microsoft.com/office/drawing/2014/main" id="{408824DA-BC45-602B-7244-062059684882}"/>
                  </a:ext>
                </a:extLst>
              </p:cNvPr>
              <p:cNvSpPr>
                <a:spLocks noChangeArrowheads="1"/>
              </p:cNvSpPr>
              <p:nvPr/>
            </p:nvSpPr>
            <p:spPr bwMode="auto">
              <a:xfrm>
                <a:off x="6723072" y="3746757"/>
                <a:ext cx="614235" cy="77897"/>
              </a:xfrm>
              <a:prstGeom prst="rect">
                <a:avLst/>
              </a:prstGeom>
              <a:solidFill>
                <a:srgbClr val="FFCCCC"/>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endParaRPr>
              </a:p>
            </p:txBody>
          </p:sp>
          <p:cxnSp>
            <p:nvCxnSpPr>
              <p:cNvPr id="33" name="直線コネクタ 32">
                <a:extLst>
                  <a:ext uri="{FF2B5EF4-FFF2-40B4-BE49-F238E27FC236}">
                    <a16:creationId xmlns:a16="http://schemas.microsoft.com/office/drawing/2014/main" id="{38C02087-E61B-F8B1-3FB8-F8245AE7D529}"/>
                  </a:ext>
                </a:extLst>
              </p:cNvPr>
              <p:cNvCxnSpPr/>
              <p:nvPr/>
            </p:nvCxnSpPr>
            <p:spPr>
              <a:xfrm>
                <a:off x="6723072" y="3711625"/>
                <a:ext cx="0" cy="156647"/>
              </a:xfrm>
              <a:prstGeom prst="line">
                <a:avLst/>
              </a:prstGeom>
              <a:noFill/>
              <a:ln w="19050" cap="flat" cmpd="sng" algn="ctr">
                <a:solidFill>
                  <a:sysClr val="windowText" lastClr="000000"/>
                </a:solidFill>
                <a:prstDash val="solid"/>
                <a:miter lim="800000"/>
              </a:ln>
              <a:effectLst/>
            </p:spPr>
          </p:cxnSp>
          <p:sp>
            <p:nvSpPr>
              <p:cNvPr id="34" name="Text Box 14">
                <a:extLst>
                  <a:ext uri="{FF2B5EF4-FFF2-40B4-BE49-F238E27FC236}">
                    <a16:creationId xmlns:a16="http://schemas.microsoft.com/office/drawing/2014/main" id="{E4B2A7A6-8630-7A41-1073-C5822847A351}"/>
                  </a:ext>
                </a:extLst>
              </p:cNvPr>
              <p:cNvSpPr txBox="1">
                <a:spLocks noChangeArrowheads="1"/>
              </p:cNvSpPr>
              <p:nvPr/>
            </p:nvSpPr>
            <p:spPr bwMode="auto">
              <a:xfrm rot="16200000">
                <a:off x="6406537" y="2631228"/>
                <a:ext cx="369332" cy="872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20000"/>
                  </a:spcBef>
                  <a:buChar char="–"/>
                  <a:defRPr kumimoji="1" sz="1600">
                    <a:solidFill>
                      <a:schemeClr val="tx1"/>
                    </a:solidFill>
                    <a:latin typeface="HGP創英角ｺﾞｼｯｸUB" pitchFamily="50" charset="-128"/>
                    <a:ea typeface="HGP創英角ｺﾞｼｯｸUB" pitchFamily="50" charset="-128"/>
                  </a:defRPr>
                </a:lvl2pPr>
                <a:lvl3pPr marL="1143000" indent="-228600" eaLnBrk="0" hangingPunct="0">
                  <a:spcBef>
                    <a:spcPct val="20000"/>
                  </a:spcBef>
                  <a:buChar char="•"/>
                  <a:defRPr kumimoji="1" sz="12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buChar char="–"/>
                  <a:defRPr kumimoji="1" sz="1000">
                    <a:solidFill>
                      <a:schemeClr val="tx1"/>
                    </a:solidFill>
                    <a:latin typeface="HGP創英角ｺﾞｼｯｸUB" pitchFamily="50" charset="-128"/>
                    <a:ea typeface="HGP創英角ｺﾞｼｯｸUB" pitchFamily="50" charset="-128"/>
                  </a:defRPr>
                </a:lvl4pPr>
                <a:lvl5pPr marL="2057400" indent="-228600" eaLnBrk="0" hangingPunct="0">
                  <a:spcBef>
                    <a:spcPct val="20000"/>
                  </a:spcBef>
                  <a:buChar char="»"/>
                  <a:defRPr kumimoji="1" sz="10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9pPr>
              </a:lstStyle>
              <a:p>
                <a:pPr eaLnBrk="1" hangingPunct="1">
                  <a:buSzPct val="100000"/>
                  <a:buFontTx/>
                  <a:buNone/>
                </a:pPr>
                <a:r>
                  <a:rPr lang="ja-JP" altLang="en-US" sz="1200" dirty="0">
                    <a:solidFill>
                      <a:srgbClr val="70AD47">
                        <a:lumMod val="75000"/>
                      </a:srgbClr>
                    </a:solidFill>
                    <a:latin typeface="Meiryo UI" panose="020B0604030504040204" pitchFamily="34" charset="-128"/>
                    <a:ea typeface="Meiryo UI" panose="020B0604030504040204" pitchFamily="34" charset="-128"/>
                    <a:cs typeface="Calibri" panose="020F0502020204030204" pitchFamily="34" charset="0"/>
                  </a:rPr>
                  <a:t>カウントライン</a:t>
                </a:r>
                <a:endParaRPr lang="en-US" altLang="ja-JP" sz="1200" dirty="0">
                  <a:solidFill>
                    <a:srgbClr val="70AD47">
                      <a:lumMod val="75000"/>
                    </a:srgbClr>
                  </a:solidFill>
                  <a:latin typeface="Meiryo UI" panose="020B0604030504040204" pitchFamily="34" charset="-128"/>
                  <a:ea typeface="Meiryo UI" panose="020B0604030504040204" pitchFamily="34" charset="-128"/>
                  <a:cs typeface="Calibri" panose="020F0502020204030204" pitchFamily="34" charset="0"/>
                </a:endParaRPr>
              </a:p>
            </p:txBody>
          </p:sp>
          <p:sp>
            <p:nvSpPr>
              <p:cNvPr id="35" name="フローチャート : 結合子 18">
                <a:extLst>
                  <a:ext uri="{FF2B5EF4-FFF2-40B4-BE49-F238E27FC236}">
                    <a16:creationId xmlns:a16="http://schemas.microsoft.com/office/drawing/2014/main" id="{F10E425F-0935-9CA8-8B56-CA3DDACBB165}"/>
                  </a:ext>
                </a:extLst>
              </p:cNvPr>
              <p:cNvSpPr/>
              <p:nvPr/>
            </p:nvSpPr>
            <p:spPr>
              <a:xfrm>
                <a:off x="7233168" y="2459160"/>
                <a:ext cx="216784" cy="208107"/>
              </a:xfrm>
              <a:prstGeom prst="flowChartConnector">
                <a:avLst/>
              </a:prstGeom>
              <a:solidFill>
                <a:srgbClr val="5B9BD5"/>
              </a:solidFill>
              <a:ln w="12700" cap="flat" cmpd="sng" algn="ctr">
                <a:solidFill>
                  <a:srgbClr val="44546A">
                    <a:lumMod val="2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endParaRPr>
              </a:p>
            </p:txBody>
          </p:sp>
          <p:sp>
            <p:nvSpPr>
              <p:cNvPr id="36" name="Line 37">
                <a:extLst>
                  <a:ext uri="{FF2B5EF4-FFF2-40B4-BE49-F238E27FC236}">
                    <a16:creationId xmlns:a16="http://schemas.microsoft.com/office/drawing/2014/main" id="{8CB66B18-D3EA-6861-610B-1F5EE0147DFB}"/>
                  </a:ext>
                </a:extLst>
              </p:cNvPr>
              <p:cNvSpPr>
                <a:spLocks noChangeShapeType="1"/>
              </p:cNvSpPr>
              <p:nvPr/>
            </p:nvSpPr>
            <p:spPr bwMode="auto">
              <a:xfrm>
                <a:off x="7337306" y="2565427"/>
                <a:ext cx="4881" cy="1222064"/>
              </a:xfrm>
              <a:prstGeom prst="line">
                <a:avLst/>
              </a:prstGeom>
              <a:noFill/>
              <a:ln w="19050">
                <a:solidFill>
                  <a:sysClr val="windowText" lastClr="000000">
                    <a:lumMod val="85000"/>
                  </a:sysClr>
                </a:solidFill>
                <a:prstDash val="sysDot"/>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Calibri" panose="020F0502020204030204" pitchFamily="34" charset="0"/>
                </a:endParaRPr>
              </a:p>
            </p:txBody>
          </p:sp>
          <p:sp>
            <p:nvSpPr>
              <p:cNvPr id="37" name="左中かっこ 36">
                <a:extLst>
                  <a:ext uri="{FF2B5EF4-FFF2-40B4-BE49-F238E27FC236}">
                    <a16:creationId xmlns:a16="http://schemas.microsoft.com/office/drawing/2014/main" id="{935D9FAE-A47E-0216-CAB7-3471C07B24B3}"/>
                  </a:ext>
                </a:extLst>
              </p:cNvPr>
              <p:cNvSpPr/>
              <p:nvPr/>
            </p:nvSpPr>
            <p:spPr>
              <a:xfrm rot="10800000">
                <a:off x="7462609" y="2612947"/>
                <a:ext cx="204240" cy="1119260"/>
              </a:xfrm>
              <a:prstGeom prst="leftBrace">
                <a:avLst>
                  <a:gd name="adj1" fmla="val 8333"/>
                  <a:gd name="adj2" fmla="val 64860"/>
                </a:avLst>
              </a:prstGeom>
              <a:noFill/>
              <a:ln w="6350" cap="flat" cmpd="sng" algn="ctr">
                <a:solidFill>
                  <a:srgbClr val="5B9BD5"/>
                </a:solidFill>
                <a:prstDash val="solid"/>
                <a:miter lim="800000"/>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endParaRPr>
              </a:p>
            </p:txBody>
          </p:sp>
          <p:sp>
            <p:nvSpPr>
              <p:cNvPr id="38" name="Text Box 14">
                <a:extLst>
                  <a:ext uri="{FF2B5EF4-FFF2-40B4-BE49-F238E27FC236}">
                    <a16:creationId xmlns:a16="http://schemas.microsoft.com/office/drawing/2014/main" id="{1CAAD8B5-47A9-AD90-2475-A59F55CE5E62}"/>
                  </a:ext>
                </a:extLst>
              </p:cNvPr>
              <p:cNvSpPr txBox="1">
                <a:spLocks noChangeArrowheads="1"/>
              </p:cNvSpPr>
              <p:nvPr/>
            </p:nvSpPr>
            <p:spPr bwMode="auto">
              <a:xfrm rot="16200000">
                <a:off x="7617504" y="2849510"/>
                <a:ext cx="369332" cy="31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20000"/>
                  </a:spcBef>
                  <a:buChar char="–"/>
                  <a:defRPr kumimoji="1" sz="1600">
                    <a:solidFill>
                      <a:schemeClr val="tx1"/>
                    </a:solidFill>
                    <a:latin typeface="HGP創英角ｺﾞｼｯｸUB" pitchFamily="50" charset="-128"/>
                    <a:ea typeface="HGP創英角ｺﾞｼｯｸUB" pitchFamily="50" charset="-128"/>
                  </a:defRPr>
                </a:lvl2pPr>
                <a:lvl3pPr marL="1143000" indent="-228600" eaLnBrk="0" hangingPunct="0">
                  <a:spcBef>
                    <a:spcPct val="20000"/>
                  </a:spcBef>
                  <a:buChar char="•"/>
                  <a:defRPr kumimoji="1" sz="12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buChar char="–"/>
                  <a:defRPr kumimoji="1" sz="1000">
                    <a:solidFill>
                      <a:schemeClr val="tx1"/>
                    </a:solidFill>
                    <a:latin typeface="HGP創英角ｺﾞｼｯｸUB" pitchFamily="50" charset="-128"/>
                    <a:ea typeface="HGP創英角ｺﾞｼｯｸUB" pitchFamily="50" charset="-128"/>
                  </a:defRPr>
                </a:lvl4pPr>
                <a:lvl5pPr marL="2057400" indent="-228600" eaLnBrk="0" hangingPunct="0">
                  <a:spcBef>
                    <a:spcPct val="20000"/>
                  </a:spcBef>
                  <a:buChar char="»"/>
                  <a:defRPr kumimoji="1" sz="10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9pPr>
              </a:lstStyle>
              <a:p>
                <a:pPr eaLnBrk="1" hangingPunct="1">
                  <a:buSzPct val="100000"/>
                  <a:buFontTx/>
                  <a:buNone/>
                </a:pPr>
                <a:r>
                  <a:rPr lang="en-US" altLang="ja-JP" sz="1200" dirty="0">
                    <a:solidFill>
                      <a:prstClr val="black"/>
                    </a:solidFill>
                    <a:latin typeface="Meiryo UI" panose="020B0604030504040204" pitchFamily="34" charset="-128"/>
                    <a:ea typeface="Meiryo UI" panose="020B0604030504040204" pitchFamily="34" charset="-128"/>
                    <a:cs typeface="Calibri" panose="020F0502020204030204" pitchFamily="34" charset="0"/>
                  </a:rPr>
                  <a:t>(a)</a:t>
                </a:r>
              </a:p>
            </p:txBody>
          </p:sp>
        </p:grpSp>
        <p:sp>
          <p:nvSpPr>
            <p:cNvPr id="43" name="テキスト ボックス 42">
              <a:extLst>
                <a:ext uri="{FF2B5EF4-FFF2-40B4-BE49-F238E27FC236}">
                  <a16:creationId xmlns:a16="http://schemas.microsoft.com/office/drawing/2014/main" id="{FC8AC14E-3DB3-95D7-1D4C-7954F53BCCB0}"/>
                </a:ext>
              </a:extLst>
            </p:cNvPr>
            <p:cNvSpPr txBox="1"/>
            <p:nvPr/>
          </p:nvSpPr>
          <p:spPr>
            <a:xfrm>
              <a:off x="5077680" y="1668286"/>
              <a:ext cx="1598008" cy="430887"/>
            </a:xfrm>
            <a:prstGeom prst="rect">
              <a:avLst/>
            </a:prstGeom>
            <a:noFill/>
          </p:spPr>
          <p:txBody>
            <a:bodyPr wrap="square">
              <a:spAutoFit/>
            </a:bodyPr>
            <a:lstStyle/>
            <a:p>
              <a:r>
                <a:rPr lang="ja-JP" altLang="en-US" sz="1100" dirty="0">
                  <a:solidFill>
                    <a:srgbClr val="548235"/>
                  </a:solidFill>
                  <a:latin typeface="Meiryo UI" panose="020B0604030504040204" pitchFamily="34" charset="-128"/>
                  <a:ea typeface="Meiryo UI" panose="020B0604030504040204" pitchFamily="34" charset="-128"/>
                </a:rPr>
                <a:t>カメラの真下に設定する必要があります</a:t>
              </a:r>
            </a:p>
          </p:txBody>
        </p:sp>
        <p:sp>
          <p:nvSpPr>
            <p:cNvPr id="45" name="テキスト ボックス 44">
              <a:extLst>
                <a:ext uri="{FF2B5EF4-FFF2-40B4-BE49-F238E27FC236}">
                  <a16:creationId xmlns:a16="http://schemas.microsoft.com/office/drawing/2014/main" id="{F197277D-DDB0-9394-8579-63B6D2832ACF}"/>
                </a:ext>
              </a:extLst>
            </p:cNvPr>
            <p:cNvSpPr txBox="1"/>
            <p:nvPr/>
          </p:nvSpPr>
          <p:spPr>
            <a:xfrm>
              <a:off x="7597183" y="790745"/>
              <a:ext cx="1741779" cy="938719"/>
            </a:xfrm>
            <a:prstGeom prst="rect">
              <a:avLst/>
            </a:prstGeom>
            <a:noFill/>
          </p:spPr>
          <p:txBody>
            <a:bodyPr wrap="square">
              <a:spAutoFit/>
            </a:bodyPr>
            <a:lstStyle/>
            <a:p>
              <a:r>
                <a:rPr lang="ja-JP" altLang="en-US" sz="1100" dirty="0">
                  <a:latin typeface="Meiryo UI" panose="020B0604030504040204" pitchFamily="34" charset="-128"/>
                  <a:ea typeface="Meiryo UI" panose="020B0604030504040204" pitchFamily="34" charset="-128"/>
                </a:rPr>
                <a:t>入口（ドア）がカメラ映像の上下左右のいずれかに位置するようにカメラアングルを調整します。</a:t>
              </a:r>
              <a:endParaRPr lang="en-US" altLang="ja-JP" sz="1100" dirty="0">
                <a:latin typeface="Meiryo UI" panose="020B0604030504040204" pitchFamily="34" charset="-128"/>
                <a:ea typeface="Meiryo UI" panose="020B0604030504040204" pitchFamily="34" charset="-128"/>
              </a:endParaRPr>
            </a:p>
            <a:p>
              <a:r>
                <a:rPr lang="ja-JP" altLang="en-US" sz="1100" dirty="0">
                  <a:latin typeface="Meiryo UI" panose="020B0604030504040204" pitchFamily="34" charset="-128"/>
                  <a:ea typeface="Meiryo UI" panose="020B0604030504040204" pitchFamily="34" charset="-128"/>
                </a:rPr>
                <a:t>例）出入口が下方向</a:t>
              </a:r>
            </a:p>
          </p:txBody>
        </p:sp>
      </p:grpSp>
    </p:spTree>
    <p:extLst>
      <p:ext uri="{BB962C8B-B14F-4D97-AF65-F5344CB8AC3E}">
        <p14:creationId xmlns:p14="http://schemas.microsoft.com/office/powerpoint/2010/main" val="567602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参考：検知エリアの目安（</a:t>
            </a:r>
            <a:r>
              <a:rPr lang="en-US" altLang="ja-JP" dirty="0"/>
              <a:t>FHD</a:t>
            </a:r>
            <a:r>
              <a:rPr lang="ja-JP" altLang="en-US" dirty="0"/>
              <a:t>モデル）</a:t>
            </a:r>
            <a:endParaRPr kumimoji="1" lang="ja-JP" altLang="en-US" dirty="0"/>
          </a:p>
        </p:txBody>
      </p:sp>
      <p:sp>
        <p:nvSpPr>
          <p:cNvPr id="4" name="正方形/長方形 3">
            <a:extLst>
              <a:ext uri="{FF2B5EF4-FFF2-40B4-BE49-F238E27FC236}">
                <a16:creationId xmlns:a16="http://schemas.microsoft.com/office/drawing/2014/main" id="{B7E82D89-0C64-1F6F-2C17-2166C58161D4}"/>
              </a:ext>
            </a:extLst>
          </p:cNvPr>
          <p:cNvSpPr/>
          <p:nvPr/>
        </p:nvSpPr>
        <p:spPr>
          <a:xfrm>
            <a:off x="97025" y="2409331"/>
            <a:ext cx="8913614" cy="2284059"/>
          </a:xfrm>
          <a:prstGeom prst="rect">
            <a:avLst/>
          </a:prstGeom>
          <a:solidFill>
            <a:srgbClr val="70AD47">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6" name="図 5">
            <a:extLst>
              <a:ext uri="{FF2B5EF4-FFF2-40B4-BE49-F238E27FC236}">
                <a16:creationId xmlns:a16="http://schemas.microsoft.com/office/drawing/2014/main" id="{0EC6109C-0F99-D705-CEAC-CF5DF2080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038" y="2926972"/>
            <a:ext cx="2442655" cy="1441955"/>
          </a:xfrm>
          <a:prstGeom prst="rect">
            <a:avLst/>
          </a:prstGeom>
        </p:spPr>
      </p:pic>
      <p:pic>
        <p:nvPicPr>
          <p:cNvPr id="7" name="図 6">
            <a:extLst>
              <a:ext uri="{FF2B5EF4-FFF2-40B4-BE49-F238E27FC236}">
                <a16:creationId xmlns:a16="http://schemas.microsoft.com/office/drawing/2014/main" id="{C4C0D584-3B19-D3BE-B657-44476922E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633" y="2933182"/>
            <a:ext cx="2443144" cy="1435745"/>
          </a:xfrm>
          <a:prstGeom prst="rect">
            <a:avLst/>
          </a:prstGeom>
        </p:spPr>
      </p:pic>
      <p:sp>
        <p:nvSpPr>
          <p:cNvPr id="8" name="正方形/長方形 7">
            <a:extLst>
              <a:ext uri="{FF2B5EF4-FFF2-40B4-BE49-F238E27FC236}">
                <a16:creationId xmlns:a16="http://schemas.microsoft.com/office/drawing/2014/main" id="{B0FED35A-D9D0-3065-49D5-59270416FF59}"/>
              </a:ext>
            </a:extLst>
          </p:cNvPr>
          <p:cNvSpPr/>
          <p:nvPr/>
        </p:nvSpPr>
        <p:spPr>
          <a:xfrm>
            <a:off x="106267" y="583429"/>
            <a:ext cx="8913614" cy="1768628"/>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9" name="フリーフォーム 39">
            <a:extLst>
              <a:ext uri="{FF2B5EF4-FFF2-40B4-BE49-F238E27FC236}">
                <a16:creationId xmlns:a16="http://schemas.microsoft.com/office/drawing/2014/main" id="{FC919B45-80F5-250D-CDB7-CD1EE5E75FE8}"/>
              </a:ext>
            </a:extLst>
          </p:cNvPr>
          <p:cNvSpPr/>
          <p:nvPr/>
        </p:nvSpPr>
        <p:spPr>
          <a:xfrm>
            <a:off x="5214671" y="1238325"/>
            <a:ext cx="3478403" cy="300082"/>
          </a:xfrm>
          <a:custGeom>
            <a:avLst/>
            <a:gdLst>
              <a:gd name="connsiteX0" fmla="*/ 261257 w 8229599"/>
              <a:gd name="connsiteY0" fmla="*/ 609600 h 1494972"/>
              <a:gd name="connsiteX1" fmla="*/ 0 w 8229599"/>
              <a:gd name="connsiteY1" fmla="*/ 870857 h 1494972"/>
              <a:gd name="connsiteX2" fmla="*/ 5936342 w 8229599"/>
              <a:gd name="connsiteY2" fmla="*/ 1494972 h 1494972"/>
              <a:gd name="connsiteX3" fmla="*/ 8229599 w 8229599"/>
              <a:gd name="connsiteY3" fmla="*/ 0 h 1494972"/>
              <a:gd name="connsiteX4" fmla="*/ 261257 w 8229599"/>
              <a:gd name="connsiteY4" fmla="*/ 609600 h 1494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99" h="1494972">
                <a:moveTo>
                  <a:pt x="261257" y="609600"/>
                </a:moveTo>
                <a:lnTo>
                  <a:pt x="0" y="870857"/>
                </a:lnTo>
                <a:lnTo>
                  <a:pt x="5936342" y="1494972"/>
                </a:lnTo>
                <a:lnTo>
                  <a:pt x="8229599" y="0"/>
                </a:lnTo>
                <a:lnTo>
                  <a:pt x="261257" y="609600"/>
                </a:lnTo>
                <a:close/>
              </a:path>
            </a:pathLst>
          </a:custGeom>
          <a:solidFill>
            <a:srgbClr val="FFFFCC"/>
          </a:solidFill>
        </p:spPr>
        <p:txBody>
          <a:bodyPr wrap="square" rtlCol="0" anchor="ctr">
            <a:spAutoFit/>
          </a:bodyPr>
          <a:lstStyle/>
          <a:p>
            <a:pPr algn="ctr" fontAlgn="base">
              <a:spcBef>
                <a:spcPct val="0"/>
              </a:spcBef>
              <a:spcAft>
                <a:spcPct val="0"/>
              </a:spcAft>
              <a:defRPr/>
            </a:pPr>
            <a:endParaRPr kumimoji="0" lang="ja-JP" altLang="en-US" kern="0">
              <a:solidFill>
                <a:prstClr val="black"/>
              </a:solidFill>
              <a:ea typeface="游ゴシック" panose="020B0400000000000000" pitchFamily="34" charset="-128"/>
            </a:endParaRPr>
          </a:p>
        </p:txBody>
      </p:sp>
      <p:sp>
        <p:nvSpPr>
          <p:cNvPr id="11" name="フリーフォーム 81">
            <a:extLst>
              <a:ext uri="{FF2B5EF4-FFF2-40B4-BE49-F238E27FC236}">
                <a16:creationId xmlns:a16="http://schemas.microsoft.com/office/drawing/2014/main" id="{E4B68F81-F2C7-155B-39E1-E8FBFDD10A06}"/>
              </a:ext>
            </a:extLst>
          </p:cNvPr>
          <p:cNvSpPr/>
          <p:nvPr/>
        </p:nvSpPr>
        <p:spPr>
          <a:xfrm>
            <a:off x="5225475" y="1239572"/>
            <a:ext cx="2974336" cy="300082"/>
          </a:xfrm>
          <a:custGeom>
            <a:avLst/>
            <a:gdLst>
              <a:gd name="connsiteX0" fmla="*/ 261257 w 8229599"/>
              <a:gd name="connsiteY0" fmla="*/ 609600 h 1494972"/>
              <a:gd name="connsiteX1" fmla="*/ 0 w 8229599"/>
              <a:gd name="connsiteY1" fmla="*/ 870857 h 1494972"/>
              <a:gd name="connsiteX2" fmla="*/ 5936342 w 8229599"/>
              <a:gd name="connsiteY2" fmla="*/ 1494972 h 1494972"/>
              <a:gd name="connsiteX3" fmla="*/ 8229599 w 8229599"/>
              <a:gd name="connsiteY3" fmla="*/ 0 h 1494972"/>
              <a:gd name="connsiteX4" fmla="*/ 261257 w 8229599"/>
              <a:gd name="connsiteY4" fmla="*/ 609600 h 1494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99" h="1494972">
                <a:moveTo>
                  <a:pt x="261257" y="609600"/>
                </a:moveTo>
                <a:lnTo>
                  <a:pt x="0" y="870857"/>
                </a:lnTo>
                <a:lnTo>
                  <a:pt x="5936342" y="1494972"/>
                </a:lnTo>
                <a:lnTo>
                  <a:pt x="8229599" y="0"/>
                </a:lnTo>
                <a:lnTo>
                  <a:pt x="261257" y="609600"/>
                </a:lnTo>
                <a:close/>
              </a:path>
            </a:pathLst>
          </a:custGeom>
          <a:solidFill>
            <a:srgbClr val="D5E9C9"/>
          </a:solidFill>
        </p:spPr>
        <p:txBody>
          <a:bodyPr wrap="square" rtlCol="0" anchor="ctr">
            <a:spAutoFit/>
          </a:bodyPr>
          <a:lstStyle/>
          <a:p>
            <a:pPr algn="ctr" fontAlgn="base">
              <a:spcBef>
                <a:spcPct val="0"/>
              </a:spcBef>
              <a:spcAft>
                <a:spcPct val="0"/>
              </a:spcAft>
              <a:defRPr/>
            </a:pPr>
            <a:endParaRPr kumimoji="0" lang="ja-JP" altLang="en-US" kern="0">
              <a:solidFill>
                <a:prstClr val="black"/>
              </a:solidFill>
              <a:ea typeface="游ゴシック" panose="020B0400000000000000" pitchFamily="34" charset="-128"/>
            </a:endParaRPr>
          </a:p>
        </p:txBody>
      </p:sp>
      <p:sp>
        <p:nvSpPr>
          <p:cNvPr id="13" name="Rectangle 3">
            <a:extLst>
              <a:ext uri="{FF2B5EF4-FFF2-40B4-BE49-F238E27FC236}">
                <a16:creationId xmlns:a16="http://schemas.microsoft.com/office/drawing/2014/main" id="{1437E31E-692E-D019-5E43-7155C8D99BBC}"/>
              </a:ext>
            </a:extLst>
          </p:cNvPr>
          <p:cNvSpPr>
            <a:spLocks noChangeArrowheads="1"/>
          </p:cNvSpPr>
          <p:nvPr/>
        </p:nvSpPr>
        <p:spPr bwMode="auto">
          <a:xfrm>
            <a:off x="118790" y="660241"/>
            <a:ext cx="4605914" cy="89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推奨エリア内に検知エリアを設定すると検知精度が高まります。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indent="0" fontAlgn="base">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〇：推奨エリア       →検知対象が縦画角に対して</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1/12</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のエリア</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indent="0" fontAlgn="base">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△：検知可能エリア →動作確認の結果、検知できたエリア</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0" indent="0" fontAlgn="base">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検知対象が縦画角に対して</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1/12</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1/15</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のエリア</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a:extLst>
              <a:ext uri="{FF2B5EF4-FFF2-40B4-BE49-F238E27FC236}">
                <a16:creationId xmlns:a16="http://schemas.microsoft.com/office/drawing/2014/main" id="{40A0DBEC-4FB1-7267-0DD5-FCCC1D95222D}"/>
              </a:ext>
            </a:extLst>
          </p:cNvPr>
          <p:cNvCxnSpPr/>
          <p:nvPr/>
        </p:nvCxnSpPr>
        <p:spPr>
          <a:xfrm flipH="1">
            <a:off x="5211760" y="1370149"/>
            <a:ext cx="82553" cy="67808"/>
          </a:xfrm>
          <a:prstGeom prst="line">
            <a:avLst/>
          </a:prstGeom>
          <a:noFill/>
          <a:ln w="9525" cap="flat" cmpd="sng" algn="ctr">
            <a:solidFill>
              <a:sysClr val="windowText" lastClr="000000">
                <a:shade val="95000"/>
                <a:satMod val="105000"/>
              </a:sysClr>
            </a:solidFill>
            <a:prstDash val="solid"/>
          </a:ln>
          <a:effectLst/>
        </p:spPr>
      </p:cxnSp>
      <p:cxnSp>
        <p:nvCxnSpPr>
          <p:cNvPr id="15" name="直線コネクタ 14">
            <a:extLst>
              <a:ext uri="{FF2B5EF4-FFF2-40B4-BE49-F238E27FC236}">
                <a16:creationId xmlns:a16="http://schemas.microsoft.com/office/drawing/2014/main" id="{02A1E60C-7863-AE5E-5996-18B920F79B43}"/>
              </a:ext>
            </a:extLst>
          </p:cNvPr>
          <p:cNvCxnSpPr/>
          <p:nvPr/>
        </p:nvCxnSpPr>
        <p:spPr>
          <a:xfrm flipH="1">
            <a:off x="5289059" y="1316554"/>
            <a:ext cx="75077" cy="58271"/>
          </a:xfrm>
          <a:prstGeom prst="line">
            <a:avLst/>
          </a:prstGeom>
          <a:noFill/>
          <a:ln w="9525" cap="flat" cmpd="sng" algn="ctr">
            <a:solidFill>
              <a:sysClr val="windowText" lastClr="000000">
                <a:shade val="95000"/>
                <a:satMod val="105000"/>
              </a:sysClr>
            </a:solidFill>
            <a:prstDash val="dash"/>
          </a:ln>
          <a:effectLst/>
        </p:spPr>
      </p:cxnSp>
      <p:pic>
        <p:nvPicPr>
          <p:cNvPr id="17" name="図 16">
            <a:extLst>
              <a:ext uri="{FF2B5EF4-FFF2-40B4-BE49-F238E27FC236}">
                <a16:creationId xmlns:a16="http://schemas.microsoft.com/office/drawing/2014/main" id="{9C9C503F-DDDB-9828-8766-B7BAADE8F322}"/>
              </a:ext>
            </a:extLst>
          </p:cNvPr>
          <p:cNvPicPr>
            <a:picLocks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31743" y="1148481"/>
            <a:ext cx="105216" cy="24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BC64BC42-9E42-4F5C-4FB5-DD63DBD15BBF}"/>
              </a:ext>
            </a:extLst>
          </p:cNvPr>
          <p:cNvPicPr>
            <a:picLocks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8948" y="1148481"/>
            <a:ext cx="102674" cy="24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34B22FFE-62FF-A003-3EC2-FBC282BD6E05}"/>
              </a:ext>
            </a:extLst>
          </p:cNvPr>
          <p:cNvPicPr>
            <a:picLocks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8832" y="1148481"/>
            <a:ext cx="102674" cy="24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線コネクタ 19">
            <a:extLst>
              <a:ext uri="{FF2B5EF4-FFF2-40B4-BE49-F238E27FC236}">
                <a16:creationId xmlns:a16="http://schemas.microsoft.com/office/drawing/2014/main" id="{88185F35-18D4-394B-E235-B9B24FE7F38B}"/>
              </a:ext>
            </a:extLst>
          </p:cNvPr>
          <p:cNvCxnSpPr/>
          <p:nvPr/>
        </p:nvCxnSpPr>
        <p:spPr>
          <a:xfrm>
            <a:off x="4795864" y="1371405"/>
            <a:ext cx="3705692" cy="0"/>
          </a:xfrm>
          <a:prstGeom prst="line">
            <a:avLst/>
          </a:prstGeom>
          <a:noFill/>
          <a:ln w="9525" cap="flat" cmpd="sng" algn="ctr">
            <a:solidFill>
              <a:sysClr val="windowText" lastClr="000000">
                <a:shade val="95000"/>
                <a:satMod val="105000"/>
              </a:sysClr>
            </a:solidFill>
            <a:prstDash val="solid"/>
            <a:tailEnd type="triangle" w="lg" len="lg"/>
          </a:ln>
          <a:effectLst/>
        </p:spPr>
      </p:cxnSp>
      <p:cxnSp>
        <p:nvCxnSpPr>
          <p:cNvPr id="21" name="直線コネクタ 20">
            <a:extLst>
              <a:ext uri="{FF2B5EF4-FFF2-40B4-BE49-F238E27FC236}">
                <a16:creationId xmlns:a16="http://schemas.microsoft.com/office/drawing/2014/main" id="{C8C19294-FA17-1821-1EA2-E01CA39599A5}"/>
              </a:ext>
            </a:extLst>
          </p:cNvPr>
          <p:cNvCxnSpPr/>
          <p:nvPr/>
        </p:nvCxnSpPr>
        <p:spPr>
          <a:xfrm>
            <a:off x="4790012" y="819322"/>
            <a:ext cx="0" cy="556106"/>
          </a:xfrm>
          <a:prstGeom prst="line">
            <a:avLst/>
          </a:prstGeom>
          <a:noFill/>
          <a:ln w="9525" cap="flat" cmpd="sng" algn="ctr">
            <a:solidFill>
              <a:sysClr val="windowText" lastClr="000000">
                <a:shade val="95000"/>
                <a:satMod val="105000"/>
              </a:sysClr>
            </a:solidFill>
            <a:prstDash val="solid"/>
          </a:ln>
          <a:effectLst/>
        </p:spPr>
      </p:cxnSp>
      <p:cxnSp>
        <p:nvCxnSpPr>
          <p:cNvPr id="22" name="直線コネクタ 21">
            <a:extLst>
              <a:ext uri="{FF2B5EF4-FFF2-40B4-BE49-F238E27FC236}">
                <a16:creationId xmlns:a16="http://schemas.microsoft.com/office/drawing/2014/main" id="{28B72301-9111-82CE-9477-CA25C8C3F256}"/>
              </a:ext>
            </a:extLst>
          </p:cNvPr>
          <p:cNvCxnSpPr/>
          <p:nvPr/>
        </p:nvCxnSpPr>
        <p:spPr>
          <a:xfrm>
            <a:off x="4845699" y="821305"/>
            <a:ext cx="365579" cy="613046"/>
          </a:xfrm>
          <a:prstGeom prst="line">
            <a:avLst/>
          </a:prstGeom>
          <a:noFill/>
          <a:ln w="9525" cap="flat" cmpd="sng" algn="ctr">
            <a:solidFill>
              <a:sysClr val="windowText" lastClr="000000">
                <a:shade val="95000"/>
                <a:satMod val="105000"/>
              </a:sysClr>
            </a:solidFill>
            <a:prstDash val="solid"/>
          </a:ln>
          <a:effectLst/>
        </p:spPr>
      </p:cxnSp>
      <p:cxnSp>
        <p:nvCxnSpPr>
          <p:cNvPr id="23" name="直線コネクタ 22">
            <a:extLst>
              <a:ext uri="{FF2B5EF4-FFF2-40B4-BE49-F238E27FC236}">
                <a16:creationId xmlns:a16="http://schemas.microsoft.com/office/drawing/2014/main" id="{6A8D368F-DE50-7A3B-EB71-6F9AD8FDB7EE}"/>
              </a:ext>
            </a:extLst>
          </p:cNvPr>
          <p:cNvCxnSpPr/>
          <p:nvPr/>
        </p:nvCxnSpPr>
        <p:spPr>
          <a:xfrm flipV="1">
            <a:off x="4845790" y="636149"/>
            <a:ext cx="632279" cy="188370"/>
          </a:xfrm>
          <a:prstGeom prst="line">
            <a:avLst/>
          </a:prstGeom>
          <a:noFill/>
          <a:ln w="9525" cap="flat" cmpd="sng" algn="ctr">
            <a:solidFill>
              <a:sysClr val="windowText" lastClr="000000">
                <a:shade val="95000"/>
                <a:satMod val="105000"/>
              </a:sysClr>
            </a:solidFill>
            <a:prstDash val="solid"/>
          </a:ln>
          <a:effectLst/>
        </p:spPr>
      </p:cxnSp>
      <p:cxnSp>
        <p:nvCxnSpPr>
          <p:cNvPr id="24" name="直線コネクタ 23">
            <a:extLst>
              <a:ext uri="{FF2B5EF4-FFF2-40B4-BE49-F238E27FC236}">
                <a16:creationId xmlns:a16="http://schemas.microsoft.com/office/drawing/2014/main" id="{9026F41D-1B44-7A26-815C-426752B34E0E}"/>
              </a:ext>
            </a:extLst>
          </p:cNvPr>
          <p:cNvCxnSpPr/>
          <p:nvPr/>
        </p:nvCxnSpPr>
        <p:spPr>
          <a:xfrm flipH="1">
            <a:off x="7359104" y="1358061"/>
            <a:ext cx="458476" cy="352612"/>
          </a:xfrm>
          <a:prstGeom prst="line">
            <a:avLst/>
          </a:prstGeom>
          <a:noFill/>
          <a:ln w="9525" cap="flat" cmpd="sng" algn="ctr">
            <a:solidFill>
              <a:sysClr val="windowText" lastClr="000000"/>
            </a:solidFill>
            <a:prstDash val="dash"/>
            <a:round/>
            <a:headEnd type="none" w="med" len="med"/>
            <a:tailEnd type="none" w="med" len="med"/>
          </a:ln>
          <a:effectLst/>
        </p:spPr>
      </p:cxnSp>
      <p:cxnSp>
        <p:nvCxnSpPr>
          <p:cNvPr id="25" name="直線コネクタ 24">
            <a:extLst>
              <a:ext uri="{FF2B5EF4-FFF2-40B4-BE49-F238E27FC236}">
                <a16:creationId xmlns:a16="http://schemas.microsoft.com/office/drawing/2014/main" id="{9DA53C07-ADBE-9484-37DE-097C0B424772}"/>
              </a:ext>
            </a:extLst>
          </p:cNvPr>
          <p:cNvCxnSpPr/>
          <p:nvPr/>
        </p:nvCxnSpPr>
        <p:spPr>
          <a:xfrm flipH="1">
            <a:off x="7798182" y="1055347"/>
            <a:ext cx="384580" cy="309277"/>
          </a:xfrm>
          <a:prstGeom prst="line">
            <a:avLst/>
          </a:prstGeom>
          <a:noFill/>
          <a:ln w="9525" cap="flat" cmpd="sng" algn="ctr">
            <a:solidFill>
              <a:sysClr val="windowText" lastClr="000000">
                <a:shade val="95000"/>
                <a:satMod val="105000"/>
              </a:sysClr>
            </a:solidFill>
            <a:prstDash val="dash"/>
          </a:ln>
          <a:effectLst/>
        </p:spPr>
      </p:cxnSp>
      <p:cxnSp>
        <p:nvCxnSpPr>
          <p:cNvPr id="26" name="直線コネクタ 25">
            <a:extLst>
              <a:ext uri="{FF2B5EF4-FFF2-40B4-BE49-F238E27FC236}">
                <a16:creationId xmlns:a16="http://schemas.microsoft.com/office/drawing/2014/main" id="{E94E8463-2540-7D72-0AF1-7E485AE4C103}"/>
              </a:ext>
            </a:extLst>
          </p:cNvPr>
          <p:cNvCxnSpPr/>
          <p:nvPr/>
        </p:nvCxnSpPr>
        <p:spPr>
          <a:xfrm flipV="1">
            <a:off x="4845791" y="739375"/>
            <a:ext cx="491168" cy="85145"/>
          </a:xfrm>
          <a:prstGeom prst="line">
            <a:avLst/>
          </a:prstGeom>
          <a:noFill/>
          <a:ln w="9525" cap="flat" cmpd="sng" algn="ctr">
            <a:solidFill>
              <a:sysClr val="windowText" lastClr="000000">
                <a:shade val="95000"/>
                <a:satMod val="105000"/>
              </a:sysClr>
            </a:solidFill>
            <a:prstDash val="solid"/>
          </a:ln>
          <a:effectLst/>
        </p:spPr>
      </p:cxnSp>
      <p:cxnSp>
        <p:nvCxnSpPr>
          <p:cNvPr id="27" name="直線コネクタ 26">
            <a:extLst>
              <a:ext uri="{FF2B5EF4-FFF2-40B4-BE49-F238E27FC236}">
                <a16:creationId xmlns:a16="http://schemas.microsoft.com/office/drawing/2014/main" id="{F529FCD2-110C-0320-C52E-370D340A0104}"/>
              </a:ext>
            </a:extLst>
          </p:cNvPr>
          <p:cNvCxnSpPr/>
          <p:nvPr/>
        </p:nvCxnSpPr>
        <p:spPr>
          <a:xfrm flipH="1">
            <a:off x="5345075" y="698637"/>
            <a:ext cx="50838" cy="37237"/>
          </a:xfrm>
          <a:prstGeom prst="line">
            <a:avLst/>
          </a:prstGeom>
          <a:noFill/>
          <a:ln w="9525" cap="flat" cmpd="sng" algn="ctr">
            <a:solidFill>
              <a:sysClr val="windowText" lastClr="000000">
                <a:shade val="95000"/>
                <a:satMod val="105000"/>
              </a:sysClr>
            </a:solidFill>
            <a:prstDash val="solid"/>
          </a:ln>
          <a:effectLst/>
        </p:spPr>
      </p:cxnSp>
      <p:cxnSp>
        <p:nvCxnSpPr>
          <p:cNvPr id="28" name="直線コネクタ 27">
            <a:extLst>
              <a:ext uri="{FF2B5EF4-FFF2-40B4-BE49-F238E27FC236}">
                <a16:creationId xmlns:a16="http://schemas.microsoft.com/office/drawing/2014/main" id="{1A0984EC-521E-6227-F58F-CC7311940583}"/>
              </a:ext>
            </a:extLst>
          </p:cNvPr>
          <p:cNvCxnSpPr/>
          <p:nvPr/>
        </p:nvCxnSpPr>
        <p:spPr>
          <a:xfrm flipV="1">
            <a:off x="5353316" y="636148"/>
            <a:ext cx="124753" cy="663218"/>
          </a:xfrm>
          <a:prstGeom prst="line">
            <a:avLst/>
          </a:prstGeom>
          <a:noFill/>
          <a:ln w="9525" cap="flat" cmpd="sng" algn="ctr">
            <a:solidFill>
              <a:sysClr val="windowText" lastClr="000000">
                <a:shade val="95000"/>
                <a:satMod val="105000"/>
              </a:sysClr>
            </a:solidFill>
            <a:prstDash val="dash"/>
          </a:ln>
          <a:effectLst/>
        </p:spPr>
      </p:cxnSp>
      <p:cxnSp>
        <p:nvCxnSpPr>
          <p:cNvPr id="29" name="直線コネクタ 28">
            <a:extLst>
              <a:ext uri="{FF2B5EF4-FFF2-40B4-BE49-F238E27FC236}">
                <a16:creationId xmlns:a16="http://schemas.microsoft.com/office/drawing/2014/main" id="{8B5D8284-22C2-2376-A155-C68EEE589276}"/>
              </a:ext>
            </a:extLst>
          </p:cNvPr>
          <p:cNvCxnSpPr/>
          <p:nvPr/>
        </p:nvCxnSpPr>
        <p:spPr>
          <a:xfrm flipV="1">
            <a:off x="5212460" y="734981"/>
            <a:ext cx="129865" cy="699369"/>
          </a:xfrm>
          <a:prstGeom prst="line">
            <a:avLst/>
          </a:prstGeom>
          <a:noFill/>
          <a:ln w="9525" cap="flat" cmpd="sng" algn="ctr">
            <a:solidFill>
              <a:sysClr val="windowText" lastClr="000000">
                <a:shade val="95000"/>
                <a:satMod val="105000"/>
              </a:sysClr>
            </a:solidFill>
            <a:prstDash val="solid"/>
          </a:ln>
          <a:effectLst/>
        </p:spPr>
      </p:cxnSp>
      <p:cxnSp>
        <p:nvCxnSpPr>
          <p:cNvPr id="30" name="直線コネクタ 29">
            <a:extLst>
              <a:ext uri="{FF2B5EF4-FFF2-40B4-BE49-F238E27FC236}">
                <a16:creationId xmlns:a16="http://schemas.microsoft.com/office/drawing/2014/main" id="{8F69D04B-8260-FDFA-2A4E-5229D29EDAC0}"/>
              </a:ext>
            </a:extLst>
          </p:cNvPr>
          <p:cNvCxnSpPr/>
          <p:nvPr/>
        </p:nvCxnSpPr>
        <p:spPr>
          <a:xfrm flipH="1">
            <a:off x="4679199" y="1286260"/>
            <a:ext cx="226634" cy="175904"/>
          </a:xfrm>
          <a:prstGeom prst="line">
            <a:avLst/>
          </a:prstGeom>
          <a:noFill/>
          <a:ln w="9525" cap="flat" cmpd="sng" algn="ctr">
            <a:solidFill>
              <a:sysClr val="windowText" lastClr="000000">
                <a:shade val="95000"/>
                <a:satMod val="105000"/>
              </a:sysClr>
            </a:solidFill>
            <a:prstDash val="solid"/>
          </a:ln>
          <a:effectLst/>
        </p:spPr>
      </p:cxnSp>
      <p:sp>
        <p:nvSpPr>
          <p:cNvPr id="31" name="円/楕円 127">
            <a:extLst>
              <a:ext uri="{FF2B5EF4-FFF2-40B4-BE49-F238E27FC236}">
                <a16:creationId xmlns:a16="http://schemas.microsoft.com/office/drawing/2014/main" id="{3E78B33D-0737-A5B8-B84C-434CA73E44DC}"/>
              </a:ext>
            </a:extLst>
          </p:cNvPr>
          <p:cNvSpPr/>
          <p:nvPr/>
        </p:nvSpPr>
        <p:spPr>
          <a:xfrm>
            <a:off x="5156704" y="1065616"/>
            <a:ext cx="252914" cy="395783"/>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円/楕円 128">
            <a:extLst>
              <a:ext uri="{FF2B5EF4-FFF2-40B4-BE49-F238E27FC236}">
                <a16:creationId xmlns:a16="http://schemas.microsoft.com/office/drawing/2014/main" id="{B41C9B3A-229E-8630-5D86-C973F71E71B4}"/>
              </a:ext>
            </a:extLst>
          </p:cNvPr>
          <p:cNvSpPr/>
          <p:nvPr/>
        </p:nvSpPr>
        <p:spPr>
          <a:xfrm>
            <a:off x="7669964" y="1065616"/>
            <a:ext cx="252914" cy="395783"/>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円/楕円 129">
            <a:extLst>
              <a:ext uri="{FF2B5EF4-FFF2-40B4-BE49-F238E27FC236}">
                <a16:creationId xmlns:a16="http://schemas.microsoft.com/office/drawing/2014/main" id="{0CD1468C-7236-B140-412F-D8DCDB8D5738}"/>
              </a:ext>
            </a:extLst>
          </p:cNvPr>
          <p:cNvSpPr/>
          <p:nvPr/>
        </p:nvSpPr>
        <p:spPr>
          <a:xfrm>
            <a:off x="8043872" y="1065616"/>
            <a:ext cx="252914" cy="395783"/>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a:extLst>
              <a:ext uri="{FF2B5EF4-FFF2-40B4-BE49-F238E27FC236}">
                <a16:creationId xmlns:a16="http://schemas.microsoft.com/office/drawing/2014/main" id="{142E4449-653B-9DB7-67FA-B11559F37F9E}"/>
              </a:ext>
            </a:extLst>
          </p:cNvPr>
          <p:cNvSpPr/>
          <p:nvPr/>
        </p:nvSpPr>
        <p:spPr>
          <a:xfrm>
            <a:off x="5879095" y="643989"/>
            <a:ext cx="951816" cy="300082"/>
          </a:xfrm>
          <a:prstGeom prst="rect">
            <a:avLst/>
          </a:prstGeom>
          <a:solidFill>
            <a:srgbClr val="9BBB59">
              <a:lumMod val="40000"/>
              <a:lumOff val="60000"/>
            </a:srgbClr>
          </a:solidFill>
          <a:ln>
            <a:solidFill>
              <a:sysClr val="window" lastClr="FFFFFF">
                <a:lumMod val="50000"/>
              </a:sysClr>
            </a:solidFill>
          </a:ln>
        </p:spPr>
        <p:txBody>
          <a:bodyPr wrap="square" rtlCol="0" anchor="ctr">
            <a:spAutoFit/>
          </a:bodyPr>
          <a:lstStyle/>
          <a:p>
            <a:pPr algn="ctr" fontAlgn="base">
              <a:spcBef>
                <a:spcPct val="0"/>
              </a:spcBef>
              <a:spcAft>
                <a:spcPct val="0"/>
              </a:spcAft>
              <a:defRPr/>
            </a:pP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推奨エリア</a:t>
            </a:r>
          </a:p>
        </p:txBody>
      </p:sp>
      <p:sp>
        <p:nvSpPr>
          <p:cNvPr id="42" name="正方形/長方形 41">
            <a:extLst>
              <a:ext uri="{FF2B5EF4-FFF2-40B4-BE49-F238E27FC236}">
                <a16:creationId xmlns:a16="http://schemas.microsoft.com/office/drawing/2014/main" id="{2AF430ED-35B9-0EED-22F3-F54C4F8B3B54}"/>
              </a:ext>
            </a:extLst>
          </p:cNvPr>
          <p:cNvSpPr/>
          <p:nvPr/>
        </p:nvSpPr>
        <p:spPr>
          <a:xfrm>
            <a:off x="7518967" y="643989"/>
            <a:ext cx="1268225" cy="300082"/>
          </a:xfrm>
          <a:prstGeom prst="rect">
            <a:avLst/>
          </a:prstGeom>
          <a:solidFill>
            <a:srgbClr val="FFFFCC"/>
          </a:solidFill>
          <a:ln>
            <a:solidFill>
              <a:sysClr val="window" lastClr="FFFFFF">
                <a:lumMod val="50000"/>
              </a:sysClr>
            </a:solidFill>
          </a:ln>
        </p:spPr>
        <p:txBody>
          <a:bodyPr wrap="square" rtlCol="0" anchor="ctr">
            <a:spAutoFit/>
          </a:bodyPr>
          <a:lstStyle/>
          <a:p>
            <a:pPr algn="ctr" fontAlgn="base">
              <a:spcBef>
                <a:spcPct val="0"/>
              </a:spcBef>
              <a:spcAft>
                <a:spcPct val="0"/>
              </a:spcAft>
              <a:defRPr/>
            </a:pP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検知可能エリア</a:t>
            </a:r>
            <a:endParaRPr kumimoji="0" lang="ja-JP" altLang="en-US" kern="0" baseline="30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7" name="直線コネクタ 56">
            <a:extLst>
              <a:ext uri="{FF2B5EF4-FFF2-40B4-BE49-F238E27FC236}">
                <a16:creationId xmlns:a16="http://schemas.microsoft.com/office/drawing/2014/main" id="{A236E446-6365-7DA2-925A-839E090FD6CD}"/>
              </a:ext>
            </a:extLst>
          </p:cNvPr>
          <p:cNvCxnSpPr/>
          <p:nvPr/>
        </p:nvCxnSpPr>
        <p:spPr>
          <a:xfrm flipV="1">
            <a:off x="4794334" y="1014893"/>
            <a:ext cx="3898740" cy="359931"/>
          </a:xfrm>
          <a:prstGeom prst="line">
            <a:avLst/>
          </a:prstGeom>
          <a:noFill/>
          <a:ln w="9525" cap="flat" cmpd="sng" algn="ctr">
            <a:solidFill>
              <a:sysClr val="windowText" lastClr="000000">
                <a:shade val="95000"/>
                <a:satMod val="105000"/>
              </a:sysClr>
            </a:solidFill>
            <a:prstDash val="dash"/>
          </a:ln>
          <a:effectLst/>
        </p:spPr>
      </p:cxnSp>
      <p:cxnSp>
        <p:nvCxnSpPr>
          <p:cNvPr id="58" name="直線コネクタ 57">
            <a:extLst>
              <a:ext uri="{FF2B5EF4-FFF2-40B4-BE49-F238E27FC236}">
                <a16:creationId xmlns:a16="http://schemas.microsoft.com/office/drawing/2014/main" id="{544DF0BA-D6C5-FA6B-021F-C6D02379DEB8}"/>
              </a:ext>
            </a:extLst>
          </p:cNvPr>
          <p:cNvCxnSpPr/>
          <p:nvPr/>
        </p:nvCxnSpPr>
        <p:spPr>
          <a:xfrm flipH="1">
            <a:off x="8241151" y="1014894"/>
            <a:ext cx="456246" cy="353093"/>
          </a:xfrm>
          <a:prstGeom prst="line">
            <a:avLst/>
          </a:prstGeom>
          <a:noFill/>
          <a:ln w="9525" cap="flat" cmpd="sng" algn="ctr">
            <a:solidFill>
              <a:sysClr val="windowText" lastClr="000000">
                <a:shade val="95000"/>
                <a:satMod val="105000"/>
              </a:sysClr>
            </a:solidFill>
            <a:prstDash val="dash"/>
          </a:ln>
          <a:effectLst/>
        </p:spPr>
      </p:cxnSp>
      <p:cxnSp>
        <p:nvCxnSpPr>
          <p:cNvPr id="59" name="直線コネクタ 58">
            <a:extLst>
              <a:ext uri="{FF2B5EF4-FFF2-40B4-BE49-F238E27FC236}">
                <a16:creationId xmlns:a16="http://schemas.microsoft.com/office/drawing/2014/main" id="{0F6EDCDD-9C42-367A-475B-B363AB9F4351}"/>
              </a:ext>
            </a:extLst>
          </p:cNvPr>
          <p:cNvCxnSpPr/>
          <p:nvPr/>
        </p:nvCxnSpPr>
        <p:spPr>
          <a:xfrm>
            <a:off x="4790011" y="1372663"/>
            <a:ext cx="2920205" cy="392666"/>
          </a:xfrm>
          <a:prstGeom prst="line">
            <a:avLst/>
          </a:prstGeom>
          <a:noFill/>
          <a:ln w="9525" cap="flat" cmpd="sng" algn="ctr">
            <a:solidFill>
              <a:sysClr val="windowText" lastClr="000000"/>
            </a:solidFill>
            <a:prstDash val="dash"/>
            <a:round/>
            <a:headEnd type="none" w="med" len="med"/>
            <a:tailEnd type="none" w="med" len="med"/>
          </a:ln>
          <a:effectLst/>
        </p:spPr>
      </p:cxnSp>
      <p:cxnSp>
        <p:nvCxnSpPr>
          <p:cNvPr id="60" name="直線コネクタ 59">
            <a:extLst>
              <a:ext uri="{FF2B5EF4-FFF2-40B4-BE49-F238E27FC236}">
                <a16:creationId xmlns:a16="http://schemas.microsoft.com/office/drawing/2014/main" id="{22892337-C6DA-49BF-C475-A94C4B55AF14}"/>
              </a:ext>
            </a:extLst>
          </p:cNvPr>
          <p:cNvCxnSpPr/>
          <p:nvPr/>
        </p:nvCxnSpPr>
        <p:spPr>
          <a:xfrm flipH="1">
            <a:off x="7713610" y="1374824"/>
            <a:ext cx="523220" cy="390504"/>
          </a:xfrm>
          <a:prstGeom prst="line">
            <a:avLst/>
          </a:prstGeom>
          <a:noFill/>
          <a:ln w="9525" cap="flat" cmpd="sng" algn="ctr">
            <a:solidFill>
              <a:sysClr val="windowText" lastClr="000000"/>
            </a:solidFill>
            <a:prstDash val="dash"/>
            <a:round/>
            <a:headEnd type="none" w="med" len="med"/>
            <a:tailEnd type="none" w="med" len="med"/>
          </a:ln>
          <a:effectLst/>
        </p:spPr>
      </p:cxnSp>
      <p:cxnSp>
        <p:nvCxnSpPr>
          <p:cNvPr id="69" name="直線コネクタ 68">
            <a:extLst>
              <a:ext uri="{FF2B5EF4-FFF2-40B4-BE49-F238E27FC236}">
                <a16:creationId xmlns:a16="http://schemas.microsoft.com/office/drawing/2014/main" id="{96CB9885-A555-0D82-212B-F29B24BA1A4F}"/>
              </a:ext>
            </a:extLst>
          </p:cNvPr>
          <p:cNvCxnSpPr/>
          <p:nvPr/>
        </p:nvCxnSpPr>
        <p:spPr>
          <a:xfrm flipH="1" flipV="1">
            <a:off x="4845699" y="821304"/>
            <a:ext cx="499277" cy="495249"/>
          </a:xfrm>
          <a:prstGeom prst="line">
            <a:avLst/>
          </a:prstGeom>
          <a:noFill/>
          <a:ln w="9525" cap="flat" cmpd="sng" algn="ctr">
            <a:solidFill>
              <a:sysClr val="windowText" lastClr="000000">
                <a:shade val="95000"/>
                <a:satMod val="105000"/>
              </a:sysClr>
            </a:solidFill>
            <a:prstDash val="dash"/>
          </a:ln>
          <a:effectLst/>
        </p:spPr>
      </p:cxnSp>
      <p:cxnSp>
        <p:nvCxnSpPr>
          <p:cNvPr id="71" name="直線コネクタ 70">
            <a:extLst>
              <a:ext uri="{FF2B5EF4-FFF2-40B4-BE49-F238E27FC236}">
                <a16:creationId xmlns:a16="http://schemas.microsoft.com/office/drawing/2014/main" id="{73B5EC5E-87D4-AB65-54D4-531E6CE8BC1A}"/>
              </a:ext>
            </a:extLst>
          </p:cNvPr>
          <p:cNvCxnSpPr/>
          <p:nvPr/>
        </p:nvCxnSpPr>
        <p:spPr>
          <a:xfrm flipH="1">
            <a:off x="5407107" y="640008"/>
            <a:ext cx="66527" cy="48434"/>
          </a:xfrm>
          <a:prstGeom prst="line">
            <a:avLst/>
          </a:prstGeom>
          <a:noFill/>
          <a:ln w="9525" cap="flat" cmpd="sng" algn="ctr">
            <a:solidFill>
              <a:sysClr val="windowText" lastClr="000000">
                <a:shade val="95000"/>
                <a:satMod val="105000"/>
              </a:sysClr>
            </a:solidFill>
            <a:prstDash val="dash"/>
          </a:ln>
          <a:effectLst/>
        </p:spPr>
      </p:cxnSp>
      <p:grpSp>
        <p:nvGrpSpPr>
          <p:cNvPr id="72" name="グループ化 71">
            <a:extLst>
              <a:ext uri="{FF2B5EF4-FFF2-40B4-BE49-F238E27FC236}">
                <a16:creationId xmlns:a16="http://schemas.microsoft.com/office/drawing/2014/main" id="{49D12BB5-2AA6-FA2E-C6B5-D512950EC261}"/>
              </a:ext>
            </a:extLst>
          </p:cNvPr>
          <p:cNvGrpSpPr/>
          <p:nvPr/>
        </p:nvGrpSpPr>
        <p:grpSpPr>
          <a:xfrm>
            <a:off x="4716707" y="749004"/>
            <a:ext cx="146610" cy="117970"/>
            <a:chOff x="5965530" y="4772282"/>
            <a:chExt cx="195480" cy="157293"/>
          </a:xfrm>
        </p:grpSpPr>
        <p:sp>
          <p:nvSpPr>
            <p:cNvPr id="74" name="台形 73">
              <a:extLst>
                <a:ext uri="{FF2B5EF4-FFF2-40B4-BE49-F238E27FC236}">
                  <a16:creationId xmlns:a16="http://schemas.microsoft.com/office/drawing/2014/main" id="{745FDB1A-288D-3595-484F-44D591F3ED5E}"/>
                </a:ext>
              </a:extLst>
            </p:cNvPr>
            <p:cNvSpPr/>
            <p:nvPr/>
          </p:nvSpPr>
          <p:spPr bwMode="auto">
            <a:xfrm rot="17459329">
              <a:off x="6075725" y="4844290"/>
              <a:ext cx="115955" cy="54615"/>
            </a:xfrm>
            <a:prstGeom prst="trapezoid">
              <a:avLst>
                <a:gd name="adj" fmla="val 45371"/>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kumimoji="0" lang="ja-JP" altLang="en-US" sz="825" kern="0">
                <a:solidFill>
                  <a:prstClr val="white"/>
                </a:solidFill>
                <a:ea typeface="ＭＳ Ｐゴシック"/>
              </a:endParaRPr>
            </a:p>
          </p:txBody>
        </p:sp>
        <p:sp>
          <p:nvSpPr>
            <p:cNvPr id="75" name="正方形/長方形 74">
              <a:extLst>
                <a:ext uri="{FF2B5EF4-FFF2-40B4-BE49-F238E27FC236}">
                  <a16:creationId xmlns:a16="http://schemas.microsoft.com/office/drawing/2014/main" id="{65E3745D-3919-FBF2-E2D6-9E0B91D9A29A}"/>
                </a:ext>
              </a:extLst>
            </p:cNvPr>
            <p:cNvSpPr/>
            <p:nvPr/>
          </p:nvSpPr>
          <p:spPr bwMode="auto">
            <a:xfrm rot="1259329">
              <a:off x="5965530" y="4772282"/>
              <a:ext cx="147462" cy="115955"/>
            </a:xfrm>
            <a:prstGeom prst="rect">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kumimoji="0" lang="ja-JP" altLang="en-US" sz="825" kern="0">
                <a:solidFill>
                  <a:prstClr val="white"/>
                </a:solidFill>
                <a:ea typeface="ＭＳ Ｐゴシック"/>
              </a:endParaRPr>
            </a:p>
          </p:txBody>
        </p:sp>
      </p:grpSp>
      <p:sp>
        <p:nvSpPr>
          <p:cNvPr id="77" name="テキスト ボックス 76">
            <a:extLst>
              <a:ext uri="{FF2B5EF4-FFF2-40B4-BE49-F238E27FC236}">
                <a16:creationId xmlns:a16="http://schemas.microsoft.com/office/drawing/2014/main" id="{730B34A1-31C8-D918-245E-1B5BE134D840}"/>
              </a:ext>
            </a:extLst>
          </p:cNvPr>
          <p:cNvSpPr txBox="1"/>
          <p:nvPr/>
        </p:nvSpPr>
        <p:spPr>
          <a:xfrm>
            <a:off x="118791" y="2460249"/>
            <a:ext cx="761747" cy="323165"/>
          </a:xfrm>
          <a:prstGeom prst="rect">
            <a:avLst/>
          </a:prstGeom>
          <a:noFill/>
        </p:spPr>
        <p:txBody>
          <a:bodyPr wrap="none" rtlCol="0">
            <a:spAutoFit/>
          </a:bodyPr>
          <a:lstStyle/>
          <a:p>
            <a:r>
              <a:rPr lang="ja-JP" altLang="en-US" sz="1500" dirty="0">
                <a:solidFill>
                  <a:srgbClr val="70AD47">
                    <a:lumMod val="50000"/>
                  </a:srgbClr>
                </a:solidFill>
                <a:latin typeface="Meiryo UI" panose="020B0604030504040204" pitchFamily="50" charset="-128"/>
                <a:ea typeface="Meiryo UI" panose="020B0604030504040204" pitchFamily="50" charset="-128"/>
              </a:rPr>
              <a:t>設置例</a:t>
            </a:r>
            <a:endParaRPr lang="zh-TW" altLang="en-US" sz="1500" dirty="0">
              <a:solidFill>
                <a:srgbClr val="70AD47">
                  <a:lumMod val="50000"/>
                </a:srgbClr>
              </a:solidFill>
              <a:latin typeface="Meiryo UI" panose="020B0604030504040204" pitchFamily="50" charset="-128"/>
              <a:ea typeface="Meiryo UI" panose="020B0604030504040204" pitchFamily="50" charset="-128"/>
            </a:endParaRPr>
          </a:p>
        </p:txBody>
      </p:sp>
      <p:cxnSp>
        <p:nvCxnSpPr>
          <p:cNvPr id="83" name="直線コネクタ 82">
            <a:extLst>
              <a:ext uri="{FF2B5EF4-FFF2-40B4-BE49-F238E27FC236}">
                <a16:creationId xmlns:a16="http://schemas.microsoft.com/office/drawing/2014/main" id="{0B0D0C5E-2BE8-64ED-1807-9D47B1DD7345}"/>
              </a:ext>
            </a:extLst>
          </p:cNvPr>
          <p:cNvCxnSpPr>
            <a:endCxn id="11" idx="1"/>
          </p:cNvCxnSpPr>
          <p:nvPr/>
        </p:nvCxnSpPr>
        <p:spPr>
          <a:xfrm flipV="1">
            <a:off x="4263174" y="1414377"/>
            <a:ext cx="962301" cy="1537522"/>
          </a:xfrm>
          <a:prstGeom prst="line">
            <a:avLst/>
          </a:prstGeom>
          <a:noFill/>
          <a:ln w="19050" cap="flat" cmpd="sng" algn="ctr">
            <a:solidFill>
              <a:srgbClr val="E7E6E6">
                <a:lumMod val="75000"/>
              </a:srgbClr>
            </a:solidFill>
            <a:prstDash val="solid"/>
            <a:miter lim="800000"/>
          </a:ln>
          <a:effectLst/>
        </p:spPr>
      </p:cxnSp>
      <p:sp>
        <p:nvSpPr>
          <p:cNvPr id="85" name="テキスト ボックス 84">
            <a:extLst>
              <a:ext uri="{FF2B5EF4-FFF2-40B4-BE49-F238E27FC236}">
                <a16:creationId xmlns:a16="http://schemas.microsoft.com/office/drawing/2014/main" id="{AFFCB285-F861-BCEF-117A-2BD045D10044}"/>
              </a:ext>
            </a:extLst>
          </p:cNvPr>
          <p:cNvSpPr txBox="1"/>
          <p:nvPr/>
        </p:nvSpPr>
        <p:spPr>
          <a:xfrm>
            <a:off x="2912804" y="2587779"/>
            <a:ext cx="1358064" cy="230832"/>
          </a:xfrm>
          <a:prstGeom prst="rect">
            <a:avLst/>
          </a:prstGeom>
          <a:noFill/>
        </p:spPr>
        <p:txBody>
          <a:bodyPr wrap="non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カメラー被写体間　約</a:t>
            </a:r>
            <a:r>
              <a:rPr lang="en-US" altLang="ja-JP" sz="900" dirty="0">
                <a:solidFill>
                  <a:prstClr val="black"/>
                </a:solidFill>
                <a:latin typeface="Meiryo UI" panose="020B0604030504040204" pitchFamily="50" charset="-128"/>
                <a:ea typeface="Meiryo UI" panose="020B0604030504040204" pitchFamily="50" charset="-128"/>
              </a:rPr>
              <a:t>5m</a:t>
            </a:r>
            <a:endParaRPr lang="ja-JP" altLang="en-US" sz="900" dirty="0">
              <a:solidFill>
                <a:prstClr val="black"/>
              </a:solidFill>
              <a:latin typeface="Meiryo UI" panose="020B0604030504040204" pitchFamily="50" charset="-128"/>
              <a:ea typeface="Meiryo UI" panose="020B0604030504040204" pitchFamily="50" charset="-128"/>
            </a:endParaRPr>
          </a:p>
        </p:txBody>
      </p:sp>
      <p:sp>
        <p:nvSpPr>
          <p:cNvPr id="86" name="テキスト ボックス 85">
            <a:extLst>
              <a:ext uri="{FF2B5EF4-FFF2-40B4-BE49-F238E27FC236}">
                <a16:creationId xmlns:a16="http://schemas.microsoft.com/office/drawing/2014/main" id="{491D5247-8867-3770-24EE-5B6AE2CFD687}"/>
              </a:ext>
            </a:extLst>
          </p:cNvPr>
          <p:cNvSpPr txBox="1"/>
          <p:nvPr/>
        </p:nvSpPr>
        <p:spPr>
          <a:xfrm>
            <a:off x="5954080" y="2595035"/>
            <a:ext cx="1430200" cy="230832"/>
          </a:xfrm>
          <a:prstGeom prst="rect">
            <a:avLst/>
          </a:prstGeom>
          <a:noFill/>
        </p:spPr>
        <p:txBody>
          <a:bodyPr wrap="non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カメラー被写体間　約</a:t>
            </a:r>
            <a:r>
              <a:rPr lang="en-US" altLang="ja-JP" sz="900" dirty="0">
                <a:solidFill>
                  <a:prstClr val="black"/>
                </a:solidFill>
                <a:latin typeface="Meiryo UI" panose="020B0604030504040204" pitchFamily="50" charset="-128"/>
                <a:ea typeface="Meiryo UI" panose="020B0604030504040204" pitchFamily="50" charset="-128"/>
              </a:rPr>
              <a:t>20m</a:t>
            </a:r>
            <a:endParaRPr lang="ja-JP" altLang="en-US" sz="900" dirty="0">
              <a:solidFill>
                <a:prstClr val="black"/>
              </a:solidFill>
              <a:latin typeface="Meiryo UI" panose="020B0604030504040204" pitchFamily="50" charset="-128"/>
              <a:ea typeface="Meiryo UI" panose="020B0604030504040204" pitchFamily="50" charset="-128"/>
            </a:endParaRPr>
          </a:p>
        </p:txBody>
      </p:sp>
      <p:cxnSp>
        <p:nvCxnSpPr>
          <p:cNvPr id="88" name="直線コネクタ 87">
            <a:extLst>
              <a:ext uri="{FF2B5EF4-FFF2-40B4-BE49-F238E27FC236}">
                <a16:creationId xmlns:a16="http://schemas.microsoft.com/office/drawing/2014/main" id="{0A00D598-D70C-E8ED-14E3-EC2AB0DDF085}"/>
              </a:ext>
            </a:extLst>
          </p:cNvPr>
          <p:cNvCxnSpPr/>
          <p:nvPr/>
        </p:nvCxnSpPr>
        <p:spPr>
          <a:xfrm flipV="1">
            <a:off x="7328620" y="1402752"/>
            <a:ext cx="409648" cy="1549147"/>
          </a:xfrm>
          <a:prstGeom prst="line">
            <a:avLst/>
          </a:prstGeom>
          <a:noFill/>
          <a:ln w="19050" cap="flat" cmpd="sng" algn="ctr">
            <a:solidFill>
              <a:srgbClr val="E7E6E6">
                <a:lumMod val="75000"/>
              </a:srgbClr>
            </a:solidFill>
            <a:prstDash val="solid"/>
            <a:miter lim="800000"/>
          </a:ln>
          <a:effectLst/>
        </p:spPr>
      </p:cxnSp>
      <p:graphicFrame>
        <p:nvGraphicFramePr>
          <p:cNvPr id="89" name="表 88">
            <a:extLst>
              <a:ext uri="{FF2B5EF4-FFF2-40B4-BE49-F238E27FC236}">
                <a16:creationId xmlns:a16="http://schemas.microsoft.com/office/drawing/2014/main" id="{387EE652-BA2B-F613-32E4-08F256DF88DB}"/>
              </a:ext>
            </a:extLst>
          </p:cNvPr>
          <p:cNvGraphicFramePr>
            <a:graphicFrameLocks noGrp="1"/>
          </p:cNvGraphicFramePr>
          <p:nvPr/>
        </p:nvGraphicFramePr>
        <p:xfrm>
          <a:off x="379611" y="2817605"/>
          <a:ext cx="1907950" cy="1551320"/>
        </p:xfrm>
        <a:graphic>
          <a:graphicData uri="http://schemas.openxmlformats.org/drawingml/2006/table">
            <a:tbl>
              <a:tblPr firstRow="1" bandRow="1"/>
              <a:tblGrid>
                <a:gridCol w="1144550">
                  <a:extLst>
                    <a:ext uri="{9D8B030D-6E8A-4147-A177-3AD203B41FA5}">
                      <a16:colId xmlns:a16="http://schemas.microsoft.com/office/drawing/2014/main" val="3304443378"/>
                    </a:ext>
                  </a:extLst>
                </a:gridCol>
                <a:gridCol w="763400">
                  <a:extLst>
                    <a:ext uri="{9D8B030D-6E8A-4147-A177-3AD203B41FA5}">
                      <a16:colId xmlns:a16="http://schemas.microsoft.com/office/drawing/2014/main" val="1981690594"/>
                    </a:ext>
                  </a:extLst>
                </a:gridCol>
              </a:tblGrid>
              <a:tr h="387830">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r>
                        <a:rPr kumimoji="1" lang="ja-JP" altLang="en-US" sz="1200" b="0" dirty="0">
                          <a:latin typeface="Meiryo UI" panose="020B0604030504040204" pitchFamily="50" charset="-128"/>
                          <a:ea typeface="Meiryo UI" panose="020B0604030504040204" pitchFamily="50" charset="-128"/>
                        </a:rPr>
                        <a:t>カメラ設置高</a:t>
                      </a:r>
                    </a:p>
                  </a:txBody>
                  <a:tcPr marL="68580" marR="68580" marT="34290" marB="34290"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r>
                        <a:rPr kumimoji="1" lang="en-US" altLang="ja-JP" sz="1200" b="0" dirty="0">
                          <a:latin typeface="Meiryo UI" panose="020B0604030504040204" pitchFamily="50" charset="-128"/>
                          <a:ea typeface="Meiryo UI" panose="020B0604030504040204" pitchFamily="50" charset="-128"/>
                        </a:rPr>
                        <a:t>3.5m</a:t>
                      </a:r>
                    </a:p>
                  </a:txBody>
                  <a:tcPr marL="68580" marR="68580" marT="34290" marB="34290"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749989360"/>
                  </a:ext>
                </a:extLst>
              </a:tr>
              <a:tr h="387830">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b="0" dirty="0">
                          <a:latin typeface="Meiryo UI" panose="020B0604030504040204" pitchFamily="50" charset="-128"/>
                          <a:ea typeface="Meiryo UI" panose="020B0604030504040204" pitchFamily="50" charset="-128"/>
                        </a:rPr>
                        <a:t>垂直</a:t>
                      </a:r>
                      <a:r>
                        <a:rPr kumimoji="1" lang="en-US" altLang="ja-JP" sz="1200" b="0" dirty="0">
                          <a:latin typeface="Meiryo UI" panose="020B0604030504040204" pitchFamily="50" charset="-128"/>
                          <a:ea typeface="Meiryo UI" panose="020B0604030504040204" pitchFamily="50" charset="-128"/>
                        </a:rPr>
                        <a:t>/</a:t>
                      </a:r>
                      <a:r>
                        <a:rPr kumimoji="1" lang="ja-JP" altLang="en-US" sz="1200" b="0" dirty="0">
                          <a:latin typeface="Meiryo UI" panose="020B0604030504040204" pitchFamily="50" charset="-128"/>
                          <a:ea typeface="Meiryo UI" panose="020B0604030504040204" pitchFamily="50" charset="-128"/>
                        </a:rPr>
                        <a:t>水平画角</a:t>
                      </a:r>
                    </a:p>
                  </a:txBody>
                  <a:tcPr marL="68580" marR="68580" marT="34290" marB="34290"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b="0" dirty="0">
                          <a:latin typeface="Meiryo UI" panose="020B0604030504040204" pitchFamily="50" charset="-128"/>
                          <a:ea typeface="Meiryo UI" panose="020B0604030504040204" pitchFamily="50" charset="-128"/>
                        </a:rPr>
                        <a:t>43/80°</a:t>
                      </a:r>
                      <a:endParaRPr kumimoji="1" lang="ja-JP" altLang="en-US" sz="1200" b="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1327115780"/>
                  </a:ext>
                </a:extLst>
              </a:tr>
              <a:tr h="387830">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b="0" dirty="0">
                          <a:latin typeface="Meiryo UI" panose="020B0604030504040204" pitchFamily="50" charset="-128"/>
                          <a:ea typeface="Meiryo UI" panose="020B0604030504040204" pitchFamily="50" charset="-128"/>
                        </a:rPr>
                        <a:t>俯角</a:t>
                      </a:r>
                    </a:p>
                  </a:txBody>
                  <a:tcPr marL="68580" marR="68580" marT="34290" marB="34290"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b="0" dirty="0">
                          <a:latin typeface="Meiryo UI" panose="020B0604030504040204" pitchFamily="50" charset="-128"/>
                          <a:ea typeface="Meiryo UI" panose="020B0604030504040204" pitchFamily="50" charset="-128"/>
                        </a:rPr>
                        <a:t>20°</a:t>
                      </a:r>
                      <a:endParaRPr kumimoji="1" lang="ja-JP" altLang="en-US" sz="1200" b="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2660694611"/>
                  </a:ext>
                </a:extLst>
              </a:tr>
              <a:tr h="387830">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dirty="0">
                          <a:latin typeface="Meiryo UI" panose="020B0604030504040204" pitchFamily="50" charset="-128"/>
                          <a:ea typeface="Meiryo UI" panose="020B0604030504040204" pitchFamily="50" charset="-128"/>
                        </a:rPr>
                        <a:t>被写体身長</a:t>
                      </a:r>
                      <a:endParaRPr kumimoji="1" lang="ja-JP" altLang="en-US" sz="1200" b="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dirty="0">
                          <a:latin typeface="Meiryo UI" panose="020B0604030504040204" pitchFamily="50" charset="-128"/>
                          <a:ea typeface="Meiryo UI" panose="020B0604030504040204" pitchFamily="50" charset="-128"/>
                        </a:rPr>
                        <a:t>1.6m</a:t>
                      </a:r>
                      <a:endParaRPr kumimoji="1" lang="ja-JP" altLang="en-US" sz="1200" b="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3542703583"/>
                  </a:ext>
                </a:extLst>
              </a:tr>
            </a:tbl>
          </a:graphicData>
        </a:graphic>
      </p:graphicFrame>
      <p:cxnSp>
        <p:nvCxnSpPr>
          <p:cNvPr id="90" name="直線コネクタ 89">
            <a:extLst>
              <a:ext uri="{FF2B5EF4-FFF2-40B4-BE49-F238E27FC236}">
                <a16:creationId xmlns:a16="http://schemas.microsoft.com/office/drawing/2014/main" id="{63C6B1EE-362A-8CEB-E3C2-7A0EB3F36429}"/>
              </a:ext>
            </a:extLst>
          </p:cNvPr>
          <p:cNvCxnSpPr/>
          <p:nvPr/>
        </p:nvCxnSpPr>
        <p:spPr>
          <a:xfrm flipH="1" flipV="1">
            <a:off x="8256104" y="1397786"/>
            <a:ext cx="159780" cy="422878"/>
          </a:xfrm>
          <a:prstGeom prst="line">
            <a:avLst/>
          </a:prstGeom>
          <a:noFill/>
          <a:ln w="19050" cap="flat" cmpd="sng" algn="ctr">
            <a:solidFill>
              <a:srgbClr val="E7E6E6">
                <a:lumMod val="75000"/>
              </a:srgbClr>
            </a:solidFill>
            <a:prstDash val="solid"/>
            <a:miter lim="800000"/>
          </a:ln>
          <a:effectLst/>
        </p:spPr>
      </p:cxnSp>
      <p:sp>
        <p:nvSpPr>
          <p:cNvPr id="92" name="正方形/長方形 91">
            <a:extLst>
              <a:ext uri="{FF2B5EF4-FFF2-40B4-BE49-F238E27FC236}">
                <a16:creationId xmlns:a16="http://schemas.microsoft.com/office/drawing/2014/main" id="{03890CFD-979A-EE67-EF36-4AB9B748B547}"/>
              </a:ext>
            </a:extLst>
          </p:cNvPr>
          <p:cNvSpPr/>
          <p:nvPr/>
        </p:nvSpPr>
        <p:spPr>
          <a:xfrm>
            <a:off x="386602" y="1691962"/>
            <a:ext cx="3211135" cy="253916"/>
          </a:xfrm>
          <a:prstGeom prst="rect">
            <a:avLst/>
          </a:prstGeom>
        </p:spPr>
        <p:txBody>
          <a:bodyPr wrap="none">
            <a:spAutoFit/>
          </a:bodyPr>
          <a:lstStyle/>
          <a:p>
            <a:pPr fontAlgn="base">
              <a:spcBef>
                <a:spcPct val="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環境により異なるため、現場での動作確認が必要です。</a:t>
            </a:r>
          </a:p>
        </p:txBody>
      </p:sp>
      <p:sp>
        <p:nvSpPr>
          <p:cNvPr id="93" name="円/楕円 74">
            <a:extLst>
              <a:ext uri="{FF2B5EF4-FFF2-40B4-BE49-F238E27FC236}">
                <a16:creationId xmlns:a16="http://schemas.microsoft.com/office/drawing/2014/main" id="{02E17915-D221-0CC6-6EA2-C0834BC069DF}"/>
              </a:ext>
            </a:extLst>
          </p:cNvPr>
          <p:cNvSpPr/>
          <p:nvPr/>
        </p:nvSpPr>
        <p:spPr>
          <a:xfrm>
            <a:off x="3572354" y="3745889"/>
            <a:ext cx="420652" cy="662876"/>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4" name="直線矢印コネクタ 93">
            <a:extLst>
              <a:ext uri="{FF2B5EF4-FFF2-40B4-BE49-F238E27FC236}">
                <a16:creationId xmlns:a16="http://schemas.microsoft.com/office/drawing/2014/main" id="{74BE209C-DDF8-AAA2-31B1-BF5CDBB41D19}"/>
              </a:ext>
            </a:extLst>
          </p:cNvPr>
          <p:cNvCxnSpPr/>
          <p:nvPr/>
        </p:nvCxnSpPr>
        <p:spPr>
          <a:xfrm>
            <a:off x="3624836" y="3841190"/>
            <a:ext cx="0" cy="527737"/>
          </a:xfrm>
          <a:prstGeom prst="straightConnector1">
            <a:avLst/>
          </a:prstGeom>
          <a:noFill/>
          <a:ln w="19050" cap="flat" cmpd="sng" algn="ctr">
            <a:solidFill>
              <a:srgbClr val="FFC000">
                <a:lumMod val="60000"/>
                <a:lumOff val="40000"/>
              </a:srgbClr>
            </a:solidFill>
            <a:prstDash val="solid"/>
            <a:miter lim="800000"/>
            <a:headEnd type="triangle"/>
            <a:tailEnd type="triangle"/>
          </a:ln>
          <a:effectLst/>
        </p:spPr>
      </p:cxnSp>
      <p:sp>
        <p:nvSpPr>
          <p:cNvPr id="95" name="テキスト ボックス 94">
            <a:extLst>
              <a:ext uri="{FF2B5EF4-FFF2-40B4-BE49-F238E27FC236}">
                <a16:creationId xmlns:a16="http://schemas.microsoft.com/office/drawing/2014/main" id="{BCD49CD0-7A2C-F0C1-07E5-6E2A98EE4CB4}"/>
              </a:ext>
            </a:extLst>
          </p:cNvPr>
          <p:cNvSpPr txBox="1"/>
          <p:nvPr/>
        </p:nvSpPr>
        <p:spPr>
          <a:xfrm rot="16200000">
            <a:off x="3250801" y="3901072"/>
            <a:ext cx="478016" cy="300082"/>
          </a:xfrm>
          <a:prstGeom prst="rect">
            <a:avLst/>
          </a:prstGeom>
          <a:noFill/>
        </p:spPr>
        <p:txBody>
          <a:bodyPr wrap="none" rtlCol="0">
            <a:spAutoFit/>
          </a:bodyPr>
          <a:lstStyle/>
          <a:p>
            <a:r>
              <a:rPr lang="en-US" altLang="ja-JP" dirty="0">
                <a:solidFill>
                  <a:srgbClr val="FFC000">
                    <a:lumMod val="60000"/>
                    <a:lumOff val="40000"/>
                  </a:srgbClr>
                </a:solidFill>
                <a:latin typeface="Meiryo UI" panose="020B0604030504040204" pitchFamily="50" charset="-128"/>
                <a:ea typeface="Meiryo UI" panose="020B0604030504040204" pitchFamily="50" charset="-128"/>
              </a:rPr>
              <a:t>1/3</a:t>
            </a:r>
            <a:endParaRPr lang="ja-JP" altLang="en-US" dirty="0">
              <a:solidFill>
                <a:srgbClr val="FFC000">
                  <a:lumMod val="60000"/>
                  <a:lumOff val="40000"/>
                </a:srgbClr>
              </a:solidFill>
              <a:latin typeface="Meiryo UI" panose="020B0604030504040204" pitchFamily="50" charset="-128"/>
              <a:ea typeface="Meiryo UI" panose="020B0604030504040204" pitchFamily="50" charset="-128"/>
            </a:endParaRPr>
          </a:p>
        </p:txBody>
      </p:sp>
      <p:sp>
        <p:nvSpPr>
          <p:cNvPr id="96" name="円/楕円 76">
            <a:extLst>
              <a:ext uri="{FF2B5EF4-FFF2-40B4-BE49-F238E27FC236}">
                <a16:creationId xmlns:a16="http://schemas.microsoft.com/office/drawing/2014/main" id="{C33ACC76-637B-BD37-5C12-DD0621853840}"/>
              </a:ext>
            </a:extLst>
          </p:cNvPr>
          <p:cNvSpPr/>
          <p:nvPr/>
        </p:nvSpPr>
        <p:spPr>
          <a:xfrm>
            <a:off x="7037434" y="2951899"/>
            <a:ext cx="145607" cy="187209"/>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7" name="直線矢印コネクタ 96">
            <a:extLst>
              <a:ext uri="{FF2B5EF4-FFF2-40B4-BE49-F238E27FC236}">
                <a16:creationId xmlns:a16="http://schemas.microsoft.com/office/drawing/2014/main" id="{015EB404-9540-7757-AF4E-F91D94183586}"/>
              </a:ext>
            </a:extLst>
          </p:cNvPr>
          <p:cNvCxnSpPr/>
          <p:nvPr/>
        </p:nvCxnSpPr>
        <p:spPr>
          <a:xfrm>
            <a:off x="6999080" y="2972258"/>
            <a:ext cx="0" cy="162000"/>
          </a:xfrm>
          <a:prstGeom prst="straightConnector1">
            <a:avLst/>
          </a:prstGeom>
          <a:noFill/>
          <a:ln w="19050" cap="flat" cmpd="sng" algn="ctr">
            <a:solidFill>
              <a:srgbClr val="FFC000">
                <a:lumMod val="60000"/>
                <a:lumOff val="40000"/>
              </a:srgbClr>
            </a:solidFill>
            <a:prstDash val="solid"/>
            <a:miter lim="800000"/>
            <a:headEnd type="triangle"/>
            <a:tailEnd type="triangle"/>
          </a:ln>
          <a:effectLst/>
        </p:spPr>
      </p:cxnSp>
      <p:sp>
        <p:nvSpPr>
          <p:cNvPr id="98" name="テキスト ボックス 97">
            <a:extLst>
              <a:ext uri="{FF2B5EF4-FFF2-40B4-BE49-F238E27FC236}">
                <a16:creationId xmlns:a16="http://schemas.microsoft.com/office/drawing/2014/main" id="{D8FC34C5-5B55-D2D7-FF1F-DA8DCB0C7E71}"/>
              </a:ext>
            </a:extLst>
          </p:cNvPr>
          <p:cNvSpPr txBox="1"/>
          <p:nvPr/>
        </p:nvSpPr>
        <p:spPr>
          <a:xfrm rot="16200000">
            <a:off x="6557022" y="2984124"/>
            <a:ext cx="585417" cy="300082"/>
          </a:xfrm>
          <a:prstGeom prst="rect">
            <a:avLst/>
          </a:prstGeom>
          <a:noFill/>
        </p:spPr>
        <p:txBody>
          <a:bodyPr wrap="none" rtlCol="0">
            <a:spAutoFit/>
          </a:bodyPr>
          <a:lstStyle/>
          <a:p>
            <a:r>
              <a:rPr lang="en-US" altLang="ja-JP" dirty="0">
                <a:solidFill>
                  <a:srgbClr val="FFC000">
                    <a:lumMod val="60000"/>
                    <a:lumOff val="40000"/>
                  </a:srgbClr>
                </a:solidFill>
                <a:latin typeface="Meiryo UI" panose="020B0604030504040204" pitchFamily="50" charset="-128"/>
                <a:ea typeface="Meiryo UI" panose="020B0604030504040204" pitchFamily="50" charset="-128"/>
              </a:rPr>
              <a:t>1/12</a:t>
            </a:r>
            <a:endParaRPr lang="ja-JP" altLang="en-US" dirty="0">
              <a:solidFill>
                <a:srgbClr val="FFC000">
                  <a:lumMod val="60000"/>
                  <a:lumOff val="40000"/>
                </a:srgbClr>
              </a:solidFill>
              <a:latin typeface="Meiryo UI" panose="020B0604030504040204" pitchFamily="50" charset="-128"/>
              <a:ea typeface="Meiryo UI" panose="020B0604030504040204" pitchFamily="50" charset="-128"/>
            </a:endParaRPr>
          </a:p>
        </p:txBody>
      </p:sp>
      <p:sp>
        <p:nvSpPr>
          <p:cNvPr id="100" name="正方形/長方形 99">
            <a:extLst>
              <a:ext uri="{FF2B5EF4-FFF2-40B4-BE49-F238E27FC236}">
                <a16:creationId xmlns:a16="http://schemas.microsoft.com/office/drawing/2014/main" id="{DFBA8AA2-EBF6-C696-803B-C3A33AFBE542}"/>
              </a:ext>
            </a:extLst>
          </p:cNvPr>
          <p:cNvSpPr/>
          <p:nvPr/>
        </p:nvSpPr>
        <p:spPr>
          <a:xfrm>
            <a:off x="7833339" y="1867453"/>
            <a:ext cx="1284326" cy="415498"/>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縦画角の</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1/15</a:t>
            </a:r>
            <a:endParaRPr kumimoji="0" lang="en-US" altLang="ja-JP" sz="10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34"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水平距離：</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42.5m</a:t>
            </a:r>
          </a:p>
        </p:txBody>
      </p:sp>
      <p:sp>
        <p:nvSpPr>
          <p:cNvPr id="101" name="正方形/長方形 100">
            <a:extLst>
              <a:ext uri="{FF2B5EF4-FFF2-40B4-BE49-F238E27FC236}">
                <a16:creationId xmlns:a16="http://schemas.microsoft.com/office/drawing/2014/main" id="{DEEDA6CA-5151-9C56-7C7E-B3AF8035A4A0}"/>
              </a:ext>
            </a:extLst>
          </p:cNvPr>
          <p:cNvSpPr/>
          <p:nvPr/>
        </p:nvSpPr>
        <p:spPr>
          <a:xfrm>
            <a:off x="4299730" y="1871443"/>
            <a:ext cx="1200970" cy="415498"/>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縦画角の</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1/3</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水平距離：</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8.5m</a:t>
            </a:r>
            <a:endParaRPr kumimoji="0" lang="ja-JP" altLang="en-US" sz="10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34" charset="-128"/>
            </a:endParaRPr>
          </a:p>
        </p:txBody>
      </p:sp>
      <p:sp>
        <p:nvSpPr>
          <p:cNvPr id="103" name="正方形/長方形 102">
            <a:extLst>
              <a:ext uri="{FF2B5EF4-FFF2-40B4-BE49-F238E27FC236}">
                <a16:creationId xmlns:a16="http://schemas.microsoft.com/office/drawing/2014/main" id="{7150000A-27F9-8E1D-6467-0F32E299AF6F}"/>
              </a:ext>
            </a:extLst>
          </p:cNvPr>
          <p:cNvSpPr/>
          <p:nvPr/>
        </p:nvSpPr>
        <p:spPr>
          <a:xfrm>
            <a:off x="6632281" y="1863713"/>
            <a:ext cx="1154483" cy="415498"/>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縦画角の</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1/12</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水平距離：</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34m</a:t>
            </a:r>
            <a:endParaRPr kumimoji="0" lang="ja-JP" altLang="en-US" sz="10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34" charset="-128"/>
            </a:endParaRPr>
          </a:p>
        </p:txBody>
      </p:sp>
      <p:cxnSp>
        <p:nvCxnSpPr>
          <p:cNvPr id="104" name="直線矢印コネクタ 103">
            <a:extLst>
              <a:ext uri="{FF2B5EF4-FFF2-40B4-BE49-F238E27FC236}">
                <a16:creationId xmlns:a16="http://schemas.microsoft.com/office/drawing/2014/main" id="{59F9ED75-0F6B-0D7B-CA86-D87C43FFC233}"/>
              </a:ext>
            </a:extLst>
          </p:cNvPr>
          <p:cNvCxnSpPr/>
          <p:nvPr/>
        </p:nvCxnSpPr>
        <p:spPr>
          <a:xfrm flipH="1">
            <a:off x="7328620" y="1056084"/>
            <a:ext cx="854141" cy="683983"/>
          </a:xfrm>
          <a:prstGeom prst="straightConnector1">
            <a:avLst/>
          </a:prstGeom>
          <a:noFill/>
          <a:ln w="28575" cap="flat" cmpd="sng" algn="ctr">
            <a:solidFill>
              <a:srgbClr val="5B9BD5"/>
            </a:solidFill>
            <a:prstDash val="solid"/>
            <a:miter lim="800000"/>
            <a:headEnd type="triangle" w="lg" len="med"/>
            <a:tailEnd type="triangle" w="lg" len="med"/>
          </a:ln>
          <a:effectLst/>
        </p:spPr>
      </p:cxnSp>
      <p:cxnSp>
        <p:nvCxnSpPr>
          <p:cNvPr id="105" name="直線矢印コネクタ 104">
            <a:extLst>
              <a:ext uri="{FF2B5EF4-FFF2-40B4-BE49-F238E27FC236}">
                <a16:creationId xmlns:a16="http://schemas.microsoft.com/office/drawing/2014/main" id="{AC453214-D6DC-9545-7D36-EDC284494451}"/>
              </a:ext>
            </a:extLst>
          </p:cNvPr>
          <p:cNvCxnSpPr/>
          <p:nvPr/>
        </p:nvCxnSpPr>
        <p:spPr>
          <a:xfrm flipH="1">
            <a:off x="7721021" y="1034655"/>
            <a:ext cx="978321" cy="754082"/>
          </a:xfrm>
          <a:prstGeom prst="straightConnector1">
            <a:avLst/>
          </a:prstGeom>
          <a:noFill/>
          <a:ln w="28575" cap="flat" cmpd="sng" algn="ctr">
            <a:solidFill>
              <a:srgbClr val="5B9BD5"/>
            </a:solidFill>
            <a:prstDash val="solid"/>
            <a:miter lim="800000"/>
            <a:headEnd type="triangle" w="lg" len="med"/>
            <a:tailEnd type="triangle" w="lg" len="med"/>
          </a:ln>
          <a:effectLst/>
        </p:spPr>
      </p:cxnSp>
      <p:cxnSp>
        <p:nvCxnSpPr>
          <p:cNvPr id="106" name="直線矢印コネクタ 105">
            <a:extLst>
              <a:ext uri="{FF2B5EF4-FFF2-40B4-BE49-F238E27FC236}">
                <a16:creationId xmlns:a16="http://schemas.microsoft.com/office/drawing/2014/main" id="{9AF43621-6B5F-8FF9-F8F0-92AF9D5C73AD}"/>
              </a:ext>
            </a:extLst>
          </p:cNvPr>
          <p:cNvCxnSpPr/>
          <p:nvPr/>
        </p:nvCxnSpPr>
        <p:spPr>
          <a:xfrm flipH="1">
            <a:off x="5222026" y="1300153"/>
            <a:ext cx="149447" cy="159145"/>
          </a:xfrm>
          <a:prstGeom prst="straightConnector1">
            <a:avLst/>
          </a:prstGeom>
          <a:noFill/>
          <a:ln w="28575" cap="flat" cmpd="sng" algn="ctr">
            <a:solidFill>
              <a:srgbClr val="5B9BD5"/>
            </a:solidFill>
            <a:prstDash val="solid"/>
            <a:miter lim="800000"/>
            <a:headEnd type="triangle" w="lg" len="med"/>
            <a:tailEnd type="triangle" w="lg" len="med"/>
          </a:ln>
          <a:effectLst/>
        </p:spPr>
      </p:cxnSp>
    </p:spTree>
    <p:extLst>
      <p:ext uri="{BB962C8B-B14F-4D97-AF65-F5344CB8AC3E}">
        <p14:creationId xmlns:p14="http://schemas.microsoft.com/office/powerpoint/2010/main" val="2422114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参考：検知エリアの目安（</a:t>
            </a:r>
            <a:r>
              <a:rPr lang="en-US" altLang="ja-JP" dirty="0"/>
              <a:t>4K</a:t>
            </a:r>
            <a:r>
              <a:rPr lang="ja-JP" altLang="en-US" dirty="0"/>
              <a:t>モデル）</a:t>
            </a:r>
            <a:endParaRPr kumimoji="1" lang="ja-JP" altLang="en-US" dirty="0"/>
          </a:p>
        </p:txBody>
      </p:sp>
      <p:sp>
        <p:nvSpPr>
          <p:cNvPr id="3" name="正方形/長方形 2">
            <a:extLst>
              <a:ext uri="{FF2B5EF4-FFF2-40B4-BE49-F238E27FC236}">
                <a16:creationId xmlns:a16="http://schemas.microsoft.com/office/drawing/2014/main" id="{A01E934E-53BF-A561-38A2-C24092CCB120}"/>
              </a:ext>
            </a:extLst>
          </p:cNvPr>
          <p:cNvSpPr/>
          <p:nvPr/>
        </p:nvSpPr>
        <p:spPr>
          <a:xfrm>
            <a:off x="106266" y="583429"/>
            <a:ext cx="8980133" cy="1768628"/>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4" name="フリーフォーム 39">
            <a:extLst>
              <a:ext uri="{FF2B5EF4-FFF2-40B4-BE49-F238E27FC236}">
                <a16:creationId xmlns:a16="http://schemas.microsoft.com/office/drawing/2014/main" id="{1BC464D4-1F32-C5E3-AEE7-C822786CD19F}"/>
              </a:ext>
            </a:extLst>
          </p:cNvPr>
          <p:cNvSpPr/>
          <p:nvPr/>
        </p:nvSpPr>
        <p:spPr>
          <a:xfrm>
            <a:off x="5214671" y="1238325"/>
            <a:ext cx="3478403" cy="300082"/>
          </a:xfrm>
          <a:custGeom>
            <a:avLst/>
            <a:gdLst>
              <a:gd name="connsiteX0" fmla="*/ 261257 w 8229599"/>
              <a:gd name="connsiteY0" fmla="*/ 609600 h 1494972"/>
              <a:gd name="connsiteX1" fmla="*/ 0 w 8229599"/>
              <a:gd name="connsiteY1" fmla="*/ 870857 h 1494972"/>
              <a:gd name="connsiteX2" fmla="*/ 5936342 w 8229599"/>
              <a:gd name="connsiteY2" fmla="*/ 1494972 h 1494972"/>
              <a:gd name="connsiteX3" fmla="*/ 8229599 w 8229599"/>
              <a:gd name="connsiteY3" fmla="*/ 0 h 1494972"/>
              <a:gd name="connsiteX4" fmla="*/ 261257 w 8229599"/>
              <a:gd name="connsiteY4" fmla="*/ 609600 h 1494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99" h="1494972">
                <a:moveTo>
                  <a:pt x="261257" y="609600"/>
                </a:moveTo>
                <a:lnTo>
                  <a:pt x="0" y="870857"/>
                </a:lnTo>
                <a:lnTo>
                  <a:pt x="5936342" y="1494972"/>
                </a:lnTo>
                <a:lnTo>
                  <a:pt x="8229599" y="0"/>
                </a:lnTo>
                <a:lnTo>
                  <a:pt x="261257" y="609600"/>
                </a:lnTo>
                <a:close/>
              </a:path>
            </a:pathLst>
          </a:custGeom>
          <a:solidFill>
            <a:srgbClr val="FFFFCC"/>
          </a:solidFill>
        </p:spPr>
        <p:txBody>
          <a:bodyPr wrap="square" rtlCol="0" anchor="ctr">
            <a:spAutoFit/>
          </a:bodyPr>
          <a:lstStyle/>
          <a:p>
            <a:pPr algn="ctr" fontAlgn="base">
              <a:spcBef>
                <a:spcPct val="0"/>
              </a:spcBef>
              <a:spcAft>
                <a:spcPct val="0"/>
              </a:spcAft>
              <a:defRPr/>
            </a:pPr>
            <a:endParaRPr kumimoji="0" lang="ja-JP" altLang="en-US" kern="0">
              <a:solidFill>
                <a:prstClr val="black"/>
              </a:solidFill>
              <a:ea typeface="游ゴシック" panose="020B0400000000000000" pitchFamily="34" charset="-128"/>
            </a:endParaRPr>
          </a:p>
        </p:txBody>
      </p:sp>
      <p:sp>
        <p:nvSpPr>
          <p:cNvPr id="5" name="フリーフォーム 81">
            <a:extLst>
              <a:ext uri="{FF2B5EF4-FFF2-40B4-BE49-F238E27FC236}">
                <a16:creationId xmlns:a16="http://schemas.microsoft.com/office/drawing/2014/main" id="{AFAF1921-E6BD-ABA4-B64B-E82BA2D52544}"/>
              </a:ext>
            </a:extLst>
          </p:cNvPr>
          <p:cNvSpPr/>
          <p:nvPr/>
        </p:nvSpPr>
        <p:spPr>
          <a:xfrm>
            <a:off x="5225475" y="1239572"/>
            <a:ext cx="2974336" cy="300082"/>
          </a:xfrm>
          <a:custGeom>
            <a:avLst/>
            <a:gdLst>
              <a:gd name="connsiteX0" fmla="*/ 261257 w 8229599"/>
              <a:gd name="connsiteY0" fmla="*/ 609600 h 1494972"/>
              <a:gd name="connsiteX1" fmla="*/ 0 w 8229599"/>
              <a:gd name="connsiteY1" fmla="*/ 870857 h 1494972"/>
              <a:gd name="connsiteX2" fmla="*/ 5936342 w 8229599"/>
              <a:gd name="connsiteY2" fmla="*/ 1494972 h 1494972"/>
              <a:gd name="connsiteX3" fmla="*/ 8229599 w 8229599"/>
              <a:gd name="connsiteY3" fmla="*/ 0 h 1494972"/>
              <a:gd name="connsiteX4" fmla="*/ 261257 w 8229599"/>
              <a:gd name="connsiteY4" fmla="*/ 609600 h 1494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99" h="1494972">
                <a:moveTo>
                  <a:pt x="261257" y="609600"/>
                </a:moveTo>
                <a:lnTo>
                  <a:pt x="0" y="870857"/>
                </a:lnTo>
                <a:lnTo>
                  <a:pt x="5936342" y="1494972"/>
                </a:lnTo>
                <a:lnTo>
                  <a:pt x="8229599" y="0"/>
                </a:lnTo>
                <a:lnTo>
                  <a:pt x="261257" y="609600"/>
                </a:lnTo>
                <a:close/>
              </a:path>
            </a:pathLst>
          </a:custGeom>
          <a:solidFill>
            <a:srgbClr val="D5E9C9"/>
          </a:solidFill>
        </p:spPr>
        <p:txBody>
          <a:bodyPr wrap="square" rtlCol="0" anchor="ctr">
            <a:spAutoFit/>
          </a:bodyPr>
          <a:lstStyle/>
          <a:p>
            <a:pPr algn="ctr" fontAlgn="base">
              <a:spcBef>
                <a:spcPct val="0"/>
              </a:spcBef>
              <a:spcAft>
                <a:spcPct val="0"/>
              </a:spcAft>
              <a:defRPr/>
            </a:pPr>
            <a:endParaRPr kumimoji="0" lang="ja-JP" altLang="en-US" kern="0">
              <a:solidFill>
                <a:prstClr val="black"/>
              </a:solidFill>
              <a:ea typeface="游ゴシック" panose="020B0400000000000000" pitchFamily="34" charset="-128"/>
            </a:endParaRPr>
          </a:p>
        </p:txBody>
      </p:sp>
      <p:cxnSp>
        <p:nvCxnSpPr>
          <p:cNvPr id="6" name="直線コネクタ 5">
            <a:extLst>
              <a:ext uri="{FF2B5EF4-FFF2-40B4-BE49-F238E27FC236}">
                <a16:creationId xmlns:a16="http://schemas.microsoft.com/office/drawing/2014/main" id="{7BD45D1A-5A0B-168B-6802-A0770B3FC823}"/>
              </a:ext>
            </a:extLst>
          </p:cNvPr>
          <p:cNvCxnSpPr/>
          <p:nvPr/>
        </p:nvCxnSpPr>
        <p:spPr>
          <a:xfrm flipH="1">
            <a:off x="5211760" y="1370149"/>
            <a:ext cx="82553" cy="67808"/>
          </a:xfrm>
          <a:prstGeom prst="line">
            <a:avLst/>
          </a:prstGeom>
          <a:noFill/>
          <a:ln w="9525" cap="flat" cmpd="sng" algn="ctr">
            <a:solidFill>
              <a:sysClr val="windowText" lastClr="000000">
                <a:shade val="95000"/>
                <a:satMod val="105000"/>
              </a:sysClr>
            </a:solidFill>
            <a:prstDash val="solid"/>
          </a:ln>
          <a:effectLst/>
        </p:spPr>
      </p:cxnSp>
      <p:cxnSp>
        <p:nvCxnSpPr>
          <p:cNvPr id="7" name="直線コネクタ 6">
            <a:extLst>
              <a:ext uri="{FF2B5EF4-FFF2-40B4-BE49-F238E27FC236}">
                <a16:creationId xmlns:a16="http://schemas.microsoft.com/office/drawing/2014/main" id="{93883D7B-58E1-74C3-136A-0012F90EFB76}"/>
              </a:ext>
            </a:extLst>
          </p:cNvPr>
          <p:cNvCxnSpPr/>
          <p:nvPr/>
        </p:nvCxnSpPr>
        <p:spPr>
          <a:xfrm flipH="1">
            <a:off x="5289059" y="1316554"/>
            <a:ext cx="75077" cy="58271"/>
          </a:xfrm>
          <a:prstGeom prst="line">
            <a:avLst/>
          </a:prstGeom>
          <a:noFill/>
          <a:ln w="9525" cap="flat" cmpd="sng" algn="ctr">
            <a:solidFill>
              <a:sysClr val="windowText" lastClr="000000">
                <a:shade val="95000"/>
                <a:satMod val="105000"/>
              </a:sysClr>
            </a:solidFill>
            <a:prstDash val="dash"/>
          </a:ln>
          <a:effectLst/>
        </p:spPr>
      </p:cxnSp>
      <p:pic>
        <p:nvPicPr>
          <p:cNvPr id="8" name="図 7">
            <a:extLst>
              <a:ext uri="{FF2B5EF4-FFF2-40B4-BE49-F238E27FC236}">
                <a16:creationId xmlns:a16="http://schemas.microsoft.com/office/drawing/2014/main" id="{986A459D-FD12-F889-F2E1-F3143383B319}"/>
              </a:ext>
            </a:extLst>
          </p:cNvPr>
          <p:cNvPicPr>
            <a:picLocks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31743" y="1148481"/>
            <a:ext cx="105216" cy="24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a:extLst>
              <a:ext uri="{FF2B5EF4-FFF2-40B4-BE49-F238E27FC236}">
                <a16:creationId xmlns:a16="http://schemas.microsoft.com/office/drawing/2014/main" id="{2168A625-F870-3CA8-D12D-DC59E46761F8}"/>
              </a:ext>
            </a:extLst>
          </p:cNvPr>
          <p:cNvPicPr>
            <a:picLocks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8948" y="1148481"/>
            <a:ext cx="102674" cy="24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a:extLst>
              <a:ext uri="{FF2B5EF4-FFF2-40B4-BE49-F238E27FC236}">
                <a16:creationId xmlns:a16="http://schemas.microsoft.com/office/drawing/2014/main" id="{2EDC021A-B3AC-F84C-7BA8-76C389FEF5F3}"/>
              </a:ext>
            </a:extLst>
          </p:cNvPr>
          <p:cNvPicPr>
            <a:picLocks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8832" y="1148481"/>
            <a:ext cx="102674" cy="24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線コネクタ 10">
            <a:extLst>
              <a:ext uri="{FF2B5EF4-FFF2-40B4-BE49-F238E27FC236}">
                <a16:creationId xmlns:a16="http://schemas.microsoft.com/office/drawing/2014/main" id="{46284049-37F4-9FD9-F229-FF4BE889F52B}"/>
              </a:ext>
            </a:extLst>
          </p:cNvPr>
          <p:cNvCxnSpPr/>
          <p:nvPr/>
        </p:nvCxnSpPr>
        <p:spPr>
          <a:xfrm>
            <a:off x="4795864" y="1371405"/>
            <a:ext cx="3705692" cy="0"/>
          </a:xfrm>
          <a:prstGeom prst="line">
            <a:avLst/>
          </a:prstGeom>
          <a:noFill/>
          <a:ln w="9525" cap="flat" cmpd="sng" algn="ctr">
            <a:solidFill>
              <a:sysClr val="windowText" lastClr="000000">
                <a:shade val="95000"/>
                <a:satMod val="105000"/>
              </a:sysClr>
            </a:solidFill>
            <a:prstDash val="solid"/>
            <a:tailEnd type="triangle" w="lg" len="lg"/>
          </a:ln>
          <a:effectLst/>
        </p:spPr>
      </p:cxnSp>
      <p:cxnSp>
        <p:nvCxnSpPr>
          <p:cNvPr id="12" name="直線コネクタ 11">
            <a:extLst>
              <a:ext uri="{FF2B5EF4-FFF2-40B4-BE49-F238E27FC236}">
                <a16:creationId xmlns:a16="http://schemas.microsoft.com/office/drawing/2014/main" id="{8D14EE91-5490-6255-88ED-07F5F8B49842}"/>
              </a:ext>
            </a:extLst>
          </p:cNvPr>
          <p:cNvCxnSpPr/>
          <p:nvPr/>
        </p:nvCxnSpPr>
        <p:spPr>
          <a:xfrm>
            <a:off x="4790012" y="819322"/>
            <a:ext cx="0" cy="556106"/>
          </a:xfrm>
          <a:prstGeom prst="line">
            <a:avLst/>
          </a:prstGeom>
          <a:noFill/>
          <a:ln w="9525" cap="flat" cmpd="sng" algn="ctr">
            <a:solidFill>
              <a:sysClr val="windowText" lastClr="000000">
                <a:shade val="95000"/>
                <a:satMod val="105000"/>
              </a:sysClr>
            </a:solidFill>
            <a:prstDash val="solid"/>
          </a:ln>
          <a:effectLst/>
        </p:spPr>
      </p:cxnSp>
      <p:cxnSp>
        <p:nvCxnSpPr>
          <p:cNvPr id="13" name="直線コネクタ 12">
            <a:extLst>
              <a:ext uri="{FF2B5EF4-FFF2-40B4-BE49-F238E27FC236}">
                <a16:creationId xmlns:a16="http://schemas.microsoft.com/office/drawing/2014/main" id="{FE218147-848C-ADC6-D4C1-CFF19B45D7E8}"/>
              </a:ext>
            </a:extLst>
          </p:cNvPr>
          <p:cNvCxnSpPr/>
          <p:nvPr/>
        </p:nvCxnSpPr>
        <p:spPr>
          <a:xfrm>
            <a:off x="4845699" y="821305"/>
            <a:ext cx="365579" cy="613046"/>
          </a:xfrm>
          <a:prstGeom prst="line">
            <a:avLst/>
          </a:prstGeom>
          <a:noFill/>
          <a:ln w="9525" cap="flat" cmpd="sng" algn="ctr">
            <a:solidFill>
              <a:sysClr val="windowText" lastClr="000000">
                <a:shade val="95000"/>
                <a:satMod val="105000"/>
              </a:sysClr>
            </a:solidFill>
            <a:prstDash val="solid"/>
          </a:ln>
          <a:effectLst/>
        </p:spPr>
      </p:cxnSp>
      <p:cxnSp>
        <p:nvCxnSpPr>
          <p:cNvPr id="14" name="直線コネクタ 13">
            <a:extLst>
              <a:ext uri="{FF2B5EF4-FFF2-40B4-BE49-F238E27FC236}">
                <a16:creationId xmlns:a16="http://schemas.microsoft.com/office/drawing/2014/main" id="{3E6689B8-848B-9009-DE03-DE0DCF65D5AE}"/>
              </a:ext>
            </a:extLst>
          </p:cNvPr>
          <p:cNvCxnSpPr/>
          <p:nvPr/>
        </p:nvCxnSpPr>
        <p:spPr>
          <a:xfrm flipV="1">
            <a:off x="4845790" y="636149"/>
            <a:ext cx="632279" cy="188370"/>
          </a:xfrm>
          <a:prstGeom prst="line">
            <a:avLst/>
          </a:prstGeom>
          <a:noFill/>
          <a:ln w="9525" cap="flat" cmpd="sng" algn="ctr">
            <a:solidFill>
              <a:sysClr val="windowText" lastClr="000000">
                <a:shade val="95000"/>
                <a:satMod val="105000"/>
              </a:sysClr>
            </a:solidFill>
            <a:prstDash val="solid"/>
          </a:ln>
          <a:effectLst/>
        </p:spPr>
      </p:cxnSp>
      <p:cxnSp>
        <p:nvCxnSpPr>
          <p:cNvPr id="15" name="直線コネクタ 14">
            <a:extLst>
              <a:ext uri="{FF2B5EF4-FFF2-40B4-BE49-F238E27FC236}">
                <a16:creationId xmlns:a16="http://schemas.microsoft.com/office/drawing/2014/main" id="{21D728BD-4BC2-B14E-7CDE-41712D117698}"/>
              </a:ext>
            </a:extLst>
          </p:cNvPr>
          <p:cNvCxnSpPr/>
          <p:nvPr/>
        </p:nvCxnSpPr>
        <p:spPr>
          <a:xfrm flipH="1">
            <a:off x="7359104" y="1358061"/>
            <a:ext cx="458476" cy="352612"/>
          </a:xfrm>
          <a:prstGeom prst="line">
            <a:avLst/>
          </a:prstGeom>
          <a:noFill/>
          <a:ln w="9525" cap="flat" cmpd="sng" algn="ctr">
            <a:solidFill>
              <a:sysClr val="windowText" lastClr="000000"/>
            </a:solidFill>
            <a:prstDash val="dash"/>
            <a:round/>
            <a:headEnd type="none" w="med" len="med"/>
            <a:tailEnd type="none" w="med" len="med"/>
          </a:ln>
          <a:effectLst/>
        </p:spPr>
      </p:cxnSp>
      <p:cxnSp>
        <p:nvCxnSpPr>
          <p:cNvPr id="17" name="直線コネクタ 16">
            <a:extLst>
              <a:ext uri="{FF2B5EF4-FFF2-40B4-BE49-F238E27FC236}">
                <a16:creationId xmlns:a16="http://schemas.microsoft.com/office/drawing/2014/main" id="{DEEB53CA-723A-AE14-4134-DC0AAFBDA5EB}"/>
              </a:ext>
            </a:extLst>
          </p:cNvPr>
          <p:cNvCxnSpPr/>
          <p:nvPr/>
        </p:nvCxnSpPr>
        <p:spPr>
          <a:xfrm flipH="1">
            <a:off x="7798182" y="1055347"/>
            <a:ext cx="384580" cy="309277"/>
          </a:xfrm>
          <a:prstGeom prst="line">
            <a:avLst/>
          </a:prstGeom>
          <a:noFill/>
          <a:ln w="9525" cap="flat" cmpd="sng" algn="ctr">
            <a:solidFill>
              <a:sysClr val="windowText" lastClr="000000">
                <a:shade val="95000"/>
                <a:satMod val="105000"/>
              </a:sysClr>
            </a:solidFill>
            <a:prstDash val="dash"/>
          </a:ln>
          <a:effectLst/>
        </p:spPr>
      </p:cxnSp>
      <p:cxnSp>
        <p:nvCxnSpPr>
          <p:cNvPr id="18" name="直線コネクタ 17">
            <a:extLst>
              <a:ext uri="{FF2B5EF4-FFF2-40B4-BE49-F238E27FC236}">
                <a16:creationId xmlns:a16="http://schemas.microsoft.com/office/drawing/2014/main" id="{BDF9971B-2303-37BB-EEC3-0B9A9B9D2C51}"/>
              </a:ext>
            </a:extLst>
          </p:cNvPr>
          <p:cNvCxnSpPr/>
          <p:nvPr/>
        </p:nvCxnSpPr>
        <p:spPr>
          <a:xfrm flipV="1">
            <a:off x="4845791" y="739375"/>
            <a:ext cx="491168" cy="85145"/>
          </a:xfrm>
          <a:prstGeom prst="line">
            <a:avLst/>
          </a:prstGeom>
          <a:noFill/>
          <a:ln w="9525" cap="flat" cmpd="sng" algn="ctr">
            <a:solidFill>
              <a:sysClr val="windowText" lastClr="000000">
                <a:shade val="95000"/>
                <a:satMod val="105000"/>
              </a:sysClr>
            </a:solidFill>
            <a:prstDash val="solid"/>
          </a:ln>
          <a:effectLst/>
        </p:spPr>
      </p:cxnSp>
      <p:cxnSp>
        <p:nvCxnSpPr>
          <p:cNvPr id="19" name="直線コネクタ 18">
            <a:extLst>
              <a:ext uri="{FF2B5EF4-FFF2-40B4-BE49-F238E27FC236}">
                <a16:creationId xmlns:a16="http://schemas.microsoft.com/office/drawing/2014/main" id="{3046A44B-1528-35AA-A9CF-4ED69B5A9796}"/>
              </a:ext>
            </a:extLst>
          </p:cNvPr>
          <p:cNvCxnSpPr/>
          <p:nvPr/>
        </p:nvCxnSpPr>
        <p:spPr>
          <a:xfrm flipH="1">
            <a:off x="5345075" y="698637"/>
            <a:ext cx="50838" cy="37237"/>
          </a:xfrm>
          <a:prstGeom prst="line">
            <a:avLst/>
          </a:prstGeom>
          <a:noFill/>
          <a:ln w="9525" cap="flat" cmpd="sng" algn="ctr">
            <a:solidFill>
              <a:sysClr val="windowText" lastClr="000000">
                <a:shade val="95000"/>
                <a:satMod val="105000"/>
              </a:sysClr>
            </a:solidFill>
            <a:prstDash val="solid"/>
          </a:ln>
          <a:effectLst/>
        </p:spPr>
      </p:cxnSp>
      <p:cxnSp>
        <p:nvCxnSpPr>
          <p:cNvPr id="20" name="直線コネクタ 19">
            <a:extLst>
              <a:ext uri="{FF2B5EF4-FFF2-40B4-BE49-F238E27FC236}">
                <a16:creationId xmlns:a16="http://schemas.microsoft.com/office/drawing/2014/main" id="{037E987F-D5C0-C6FE-5DE8-A607E96CFB58}"/>
              </a:ext>
            </a:extLst>
          </p:cNvPr>
          <p:cNvCxnSpPr/>
          <p:nvPr/>
        </p:nvCxnSpPr>
        <p:spPr>
          <a:xfrm flipV="1">
            <a:off x="5353316" y="636148"/>
            <a:ext cx="124753" cy="663218"/>
          </a:xfrm>
          <a:prstGeom prst="line">
            <a:avLst/>
          </a:prstGeom>
          <a:noFill/>
          <a:ln w="9525" cap="flat" cmpd="sng" algn="ctr">
            <a:solidFill>
              <a:sysClr val="windowText" lastClr="000000">
                <a:shade val="95000"/>
                <a:satMod val="105000"/>
              </a:sysClr>
            </a:solidFill>
            <a:prstDash val="dash"/>
          </a:ln>
          <a:effectLst/>
        </p:spPr>
      </p:cxnSp>
      <p:cxnSp>
        <p:nvCxnSpPr>
          <p:cNvPr id="21" name="直線コネクタ 20">
            <a:extLst>
              <a:ext uri="{FF2B5EF4-FFF2-40B4-BE49-F238E27FC236}">
                <a16:creationId xmlns:a16="http://schemas.microsoft.com/office/drawing/2014/main" id="{00B1905F-41C3-1592-006D-9A659068ADED}"/>
              </a:ext>
            </a:extLst>
          </p:cNvPr>
          <p:cNvCxnSpPr/>
          <p:nvPr/>
        </p:nvCxnSpPr>
        <p:spPr>
          <a:xfrm flipV="1">
            <a:off x="5212460" y="734981"/>
            <a:ext cx="129865" cy="699369"/>
          </a:xfrm>
          <a:prstGeom prst="line">
            <a:avLst/>
          </a:prstGeom>
          <a:noFill/>
          <a:ln w="9525" cap="flat" cmpd="sng" algn="ctr">
            <a:solidFill>
              <a:sysClr val="windowText" lastClr="000000">
                <a:shade val="95000"/>
                <a:satMod val="105000"/>
              </a:sysClr>
            </a:solidFill>
            <a:prstDash val="solid"/>
          </a:ln>
          <a:effectLst/>
        </p:spPr>
      </p:cxnSp>
      <p:cxnSp>
        <p:nvCxnSpPr>
          <p:cNvPr id="22" name="直線コネクタ 21">
            <a:extLst>
              <a:ext uri="{FF2B5EF4-FFF2-40B4-BE49-F238E27FC236}">
                <a16:creationId xmlns:a16="http://schemas.microsoft.com/office/drawing/2014/main" id="{28F1AAF2-1F4A-6C6C-AE0A-37C20332C592}"/>
              </a:ext>
            </a:extLst>
          </p:cNvPr>
          <p:cNvCxnSpPr/>
          <p:nvPr/>
        </p:nvCxnSpPr>
        <p:spPr>
          <a:xfrm flipH="1">
            <a:off x="4679199" y="1286260"/>
            <a:ext cx="226634" cy="175904"/>
          </a:xfrm>
          <a:prstGeom prst="line">
            <a:avLst/>
          </a:prstGeom>
          <a:noFill/>
          <a:ln w="9525" cap="flat" cmpd="sng" algn="ctr">
            <a:solidFill>
              <a:sysClr val="windowText" lastClr="000000">
                <a:shade val="95000"/>
                <a:satMod val="105000"/>
              </a:sysClr>
            </a:solidFill>
            <a:prstDash val="solid"/>
          </a:ln>
          <a:effectLst/>
        </p:spPr>
      </p:cxnSp>
      <p:sp>
        <p:nvSpPr>
          <p:cNvPr id="23" name="円/楕円 127">
            <a:extLst>
              <a:ext uri="{FF2B5EF4-FFF2-40B4-BE49-F238E27FC236}">
                <a16:creationId xmlns:a16="http://schemas.microsoft.com/office/drawing/2014/main" id="{6859FE02-067B-DF51-86E2-84506C506F1E}"/>
              </a:ext>
            </a:extLst>
          </p:cNvPr>
          <p:cNvSpPr/>
          <p:nvPr/>
        </p:nvSpPr>
        <p:spPr>
          <a:xfrm>
            <a:off x="5156704" y="1065616"/>
            <a:ext cx="252914" cy="395783"/>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円/楕円 128">
            <a:extLst>
              <a:ext uri="{FF2B5EF4-FFF2-40B4-BE49-F238E27FC236}">
                <a16:creationId xmlns:a16="http://schemas.microsoft.com/office/drawing/2014/main" id="{32527FD3-088A-636C-ACFD-048755154C04}"/>
              </a:ext>
            </a:extLst>
          </p:cNvPr>
          <p:cNvSpPr/>
          <p:nvPr/>
        </p:nvSpPr>
        <p:spPr>
          <a:xfrm>
            <a:off x="7669964" y="1065616"/>
            <a:ext cx="252914" cy="395783"/>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129">
            <a:extLst>
              <a:ext uri="{FF2B5EF4-FFF2-40B4-BE49-F238E27FC236}">
                <a16:creationId xmlns:a16="http://schemas.microsoft.com/office/drawing/2014/main" id="{029270A8-84D0-14A4-78F9-C398BE934C70}"/>
              </a:ext>
            </a:extLst>
          </p:cNvPr>
          <p:cNvSpPr/>
          <p:nvPr/>
        </p:nvSpPr>
        <p:spPr>
          <a:xfrm>
            <a:off x="8043872" y="1065616"/>
            <a:ext cx="252914" cy="395783"/>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a:extLst>
              <a:ext uri="{FF2B5EF4-FFF2-40B4-BE49-F238E27FC236}">
                <a16:creationId xmlns:a16="http://schemas.microsoft.com/office/drawing/2014/main" id="{ED52C1DF-0EEA-E99A-53DA-D2B4BCF72C80}"/>
              </a:ext>
            </a:extLst>
          </p:cNvPr>
          <p:cNvSpPr/>
          <p:nvPr/>
        </p:nvSpPr>
        <p:spPr>
          <a:xfrm>
            <a:off x="5879094" y="643989"/>
            <a:ext cx="886507" cy="300082"/>
          </a:xfrm>
          <a:prstGeom prst="rect">
            <a:avLst/>
          </a:prstGeom>
          <a:solidFill>
            <a:srgbClr val="9BBB59">
              <a:lumMod val="40000"/>
              <a:lumOff val="60000"/>
            </a:srgbClr>
          </a:solidFill>
          <a:ln>
            <a:solidFill>
              <a:sysClr val="window" lastClr="FFFFFF">
                <a:lumMod val="50000"/>
              </a:sysClr>
            </a:solidFill>
          </a:ln>
        </p:spPr>
        <p:txBody>
          <a:bodyPr wrap="square" rtlCol="0" anchor="ctr">
            <a:spAutoFit/>
          </a:bodyPr>
          <a:lstStyle/>
          <a:p>
            <a:pPr algn="ctr" fontAlgn="base">
              <a:spcBef>
                <a:spcPct val="0"/>
              </a:spcBef>
              <a:spcAft>
                <a:spcPct val="0"/>
              </a:spcAft>
              <a:defRPr/>
            </a:pP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推奨エリア</a:t>
            </a:r>
          </a:p>
        </p:txBody>
      </p:sp>
      <p:sp>
        <p:nvSpPr>
          <p:cNvPr id="27" name="正方形/長方形 26">
            <a:extLst>
              <a:ext uri="{FF2B5EF4-FFF2-40B4-BE49-F238E27FC236}">
                <a16:creationId xmlns:a16="http://schemas.microsoft.com/office/drawing/2014/main" id="{0B7EA2BC-25EA-59FD-1A75-062861AFC863}"/>
              </a:ext>
            </a:extLst>
          </p:cNvPr>
          <p:cNvSpPr/>
          <p:nvPr/>
        </p:nvSpPr>
        <p:spPr>
          <a:xfrm>
            <a:off x="7518967" y="643989"/>
            <a:ext cx="1268225" cy="300082"/>
          </a:xfrm>
          <a:prstGeom prst="rect">
            <a:avLst/>
          </a:prstGeom>
          <a:solidFill>
            <a:srgbClr val="FFFFCC"/>
          </a:solidFill>
          <a:ln>
            <a:solidFill>
              <a:sysClr val="window" lastClr="FFFFFF">
                <a:lumMod val="50000"/>
              </a:sysClr>
            </a:solidFill>
          </a:ln>
        </p:spPr>
        <p:txBody>
          <a:bodyPr wrap="square" rtlCol="0" anchor="ctr">
            <a:spAutoFit/>
          </a:bodyPr>
          <a:lstStyle/>
          <a:p>
            <a:pPr algn="ctr" fontAlgn="base">
              <a:spcBef>
                <a:spcPct val="0"/>
              </a:spcBef>
              <a:spcAft>
                <a:spcPct val="0"/>
              </a:spcAft>
              <a:defRPr/>
            </a:pP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検知可能エリア</a:t>
            </a:r>
            <a:endParaRPr kumimoji="0" lang="ja-JP" altLang="en-US" kern="0" baseline="30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8" name="直線コネクタ 27">
            <a:extLst>
              <a:ext uri="{FF2B5EF4-FFF2-40B4-BE49-F238E27FC236}">
                <a16:creationId xmlns:a16="http://schemas.microsoft.com/office/drawing/2014/main" id="{6548F11E-59B1-8FF8-E579-D8EF0EBE9FB8}"/>
              </a:ext>
            </a:extLst>
          </p:cNvPr>
          <p:cNvCxnSpPr/>
          <p:nvPr/>
        </p:nvCxnSpPr>
        <p:spPr>
          <a:xfrm flipV="1">
            <a:off x="4794334" y="1014893"/>
            <a:ext cx="3898740" cy="359931"/>
          </a:xfrm>
          <a:prstGeom prst="line">
            <a:avLst/>
          </a:prstGeom>
          <a:noFill/>
          <a:ln w="9525" cap="flat" cmpd="sng" algn="ctr">
            <a:solidFill>
              <a:sysClr val="windowText" lastClr="000000">
                <a:shade val="95000"/>
                <a:satMod val="105000"/>
              </a:sysClr>
            </a:solidFill>
            <a:prstDash val="dash"/>
          </a:ln>
          <a:effectLst/>
        </p:spPr>
      </p:cxnSp>
      <p:cxnSp>
        <p:nvCxnSpPr>
          <p:cNvPr id="29" name="直線コネクタ 28">
            <a:extLst>
              <a:ext uri="{FF2B5EF4-FFF2-40B4-BE49-F238E27FC236}">
                <a16:creationId xmlns:a16="http://schemas.microsoft.com/office/drawing/2014/main" id="{305E356C-6E49-6239-9D78-DFE1C7089645}"/>
              </a:ext>
            </a:extLst>
          </p:cNvPr>
          <p:cNvCxnSpPr/>
          <p:nvPr/>
        </p:nvCxnSpPr>
        <p:spPr>
          <a:xfrm flipH="1">
            <a:off x="8241151" y="1014894"/>
            <a:ext cx="456246" cy="353093"/>
          </a:xfrm>
          <a:prstGeom prst="line">
            <a:avLst/>
          </a:prstGeom>
          <a:noFill/>
          <a:ln w="9525" cap="flat" cmpd="sng" algn="ctr">
            <a:solidFill>
              <a:sysClr val="windowText" lastClr="000000">
                <a:shade val="95000"/>
                <a:satMod val="105000"/>
              </a:sysClr>
            </a:solidFill>
            <a:prstDash val="dash"/>
          </a:ln>
          <a:effectLst/>
        </p:spPr>
      </p:cxnSp>
      <p:cxnSp>
        <p:nvCxnSpPr>
          <p:cNvPr id="30" name="直線コネクタ 29">
            <a:extLst>
              <a:ext uri="{FF2B5EF4-FFF2-40B4-BE49-F238E27FC236}">
                <a16:creationId xmlns:a16="http://schemas.microsoft.com/office/drawing/2014/main" id="{5F9F8B6C-CA17-9781-10F2-1C106BC4B7EB}"/>
              </a:ext>
            </a:extLst>
          </p:cNvPr>
          <p:cNvCxnSpPr/>
          <p:nvPr/>
        </p:nvCxnSpPr>
        <p:spPr>
          <a:xfrm>
            <a:off x="4790011" y="1372663"/>
            <a:ext cx="2920205" cy="392666"/>
          </a:xfrm>
          <a:prstGeom prst="line">
            <a:avLst/>
          </a:prstGeom>
          <a:noFill/>
          <a:ln w="9525" cap="flat" cmpd="sng" algn="ctr">
            <a:solidFill>
              <a:sysClr val="windowText" lastClr="000000"/>
            </a:solidFill>
            <a:prstDash val="dash"/>
            <a:round/>
            <a:headEnd type="none" w="med" len="med"/>
            <a:tailEnd type="none" w="med" len="med"/>
          </a:ln>
          <a:effectLst/>
        </p:spPr>
      </p:cxnSp>
      <p:cxnSp>
        <p:nvCxnSpPr>
          <p:cNvPr id="31" name="直線コネクタ 30">
            <a:extLst>
              <a:ext uri="{FF2B5EF4-FFF2-40B4-BE49-F238E27FC236}">
                <a16:creationId xmlns:a16="http://schemas.microsoft.com/office/drawing/2014/main" id="{889ADAE1-0A48-D128-AD8D-F4C7707BE734}"/>
              </a:ext>
            </a:extLst>
          </p:cNvPr>
          <p:cNvCxnSpPr/>
          <p:nvPr/>
        </p:nvCxnSpPr>
        <p:spPr>
          <a:xfrm flipH="1">
            <a:off x="7713610" y="1374824"/>
            <a:ext cx="523220" cy="390504"/>
          </a:xfrm>
          <a:prstGeom prst="line">
            <a:avLst/>
          </a:prstGeom>
          <a:noFill/>
          <a:ln w="9525" cap="flat" cmpd="sng" algn="ctr">
            <a:solidFill>
              <a:sysClr val="windowText" lastClr="000000"/>
            </a:solidFill>
            <a:prstDash val="dash"/>
            <a:round/>
            <a:headEnd type="none" w="med" len="med"/>
            <a:tailEnd type="none" w="med" len="med"/>
          </a:ln>
          <a:effectLst/>
        </p:spPr>
      </p:cxnSp>
      <p:cxnSp>
        <p:nvCxnSpPr>
          <p:cNvPr id="32" name="直線コネクタ 31">
            <a:extLst>
              <a:ext uri="{FF2B5EF4-FFF2-40B4-BE49-F238E27FC236}">
                <a16:creationId xmlns:a16="http://schemas.microsoft.com/office/drawing/2014/main" id="{70041896-13A7-2236-0A11-53432227C9E0}"/>
              </a:ext>
            </a:extLst>
          </p:cNvPr>
          <p:cNvCxnSpPr/>
          <p:nvPr/>
        </p:nvCxnSpPr>
        <p:spPr>
          <a:xfrm flipH="1" flipV="1">
            <a:off x="4845699" y="821304"/>
            <a:ext cx="499277" cy="495249"/>
          </a:xfrm>
          <a:prstGeom prst="line">
            <a:avLst/>
          </a:prstGeom>
          <a:noFill/>
          <a:ln w="9525" cap="flat" cmpd="sng" algn="ctr">
            <a:solidFill>
              <a:sysClr val="windowText" lastClr="000000">
                <a:shade val="95000"/>
                <a:satMod val="105000"/>
              </a:sysClr>
            </a:solidFill>
            <a:prstDash val="dash"/>
          </a:ln>
          <a:effectLst/>
        </p:spPr>
      </p:cxnSp>
      <p:cxnSp>
        <p:nvCxnSpPr>
          <p:cNvPr id="39" name="直線コネクタ 38">
            <a:extLst>
              <a:ext uri="{FF2B5EF4-FFF2-40B4-BE49-F238E27FC236}">
                <a16:creationId xmlns:a16="http://schemas.microsoft.com/office/drawing/2014/main" id="{C4223526-F417-4930-5A0A-26DCF1D2E8ED}"/>
              </a:ext>
            </a:extLst>
          </p:cNvPr>
          <p:cNvCxnSpPr/>
          <p:nvPr/>
        </p:nvCxnSpPr>
        <p:spPr>
          <a:xfrm flipH="1">
            <a:off x="5407107" y="640008"/>
            <a:ext cx="66527" cy="48434"/>
          </a:xfrm>
          <a:prstGeom prst="line">
            <a:avLst/>
          </a:prstGeom>
          <a:noFill/>
          <a:ln w="9525" cap="flat" cmpd="sng" algn="ctr">
            <a:solidFill>
              <a:sysClr val="windowText" lastClr="000000">
                <a:shade val="95000"/>
                <a:satMod val="105000"/>
              </a:sysClr>
            </a:solidFill>
            <a:prstDash val="dash"/>
          </a:ln>
          <a:effectLst/>
        </p:spPr>
      </p:cxnSp>
      <p:grpSp>
        <p:nvGrpSpPr>
          <p:cNvPr id="41" name="グループ化 40">
            <a:extLst>
              <a:ext uri="{FF2B5EF4-FFF2-40B4-BE49-F238E27FC236}">
                <a16:creationId xmlns:a16="http://schemas.microsoft.com/office/drawing/2014/main" id="{29657F73-C96C-0CFF-05E9-D354295A75F5}"/>
              </a:ext>
            </a:extLst>
          </p:cNvPr>
          <p:cNvGrpSpPr/>
          <p:nvPr/>
        </p:nvGrpSpPr>
        <p:grpSpPr>
          <a:xfrm>
            <a:off x="4716707" y="749004"/>
            <a:ext cx="146610" cy="117970"/>
            <a:chOff x="5965530" y="4772282"/>
            <a:chExt cx="195480" cy="157293"/>
          </a:xfrm>
        </p:grpSpPr>
        <p:sp>
          <p:nvSpPr>
            <p:cNvPr id="42" name="台形 41">
              <a:extLst>
                <a:ext uri="{FF2B5EF4-FFF2-40B4-BE49-F238E27FC236}">
                  <a16:creationId xmlns:a16="http://schemas.microsoft.com/office/drawing/2014/main" id="{1221DD87-5B06-F854-BA43-B692CCCFEFC4}"/>
                </a:ext>
              </a:extLst>
            </p:cNvPr>
            <p:cNvSpPr/>
            <p:nvPr/>
          </p:nvSpPr>
          <p:spPr bwMode="auto">
            <a:xfrm rot="17459329">
              <a:off x="6075725" y="4844290"/>
              <a:ext cx="115955" cy="54615"/>
            </a:xfrm>
            <a:prstGeom prst="trapezoid">
              <a:avLst>
                <a:gd name="adj" fmla="val 45371"/>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kumimoji="0" lang="ja-JP" altLang="en-US" sz="825" kern="0">
                <a:solidFill>
                  <a:prstClr val="white"/>
                </a:solidFill>
                <a:ea typeface="ＭＳ Ｐゴシック"/>
              </a:endParaRPr>
            </a:p>
          </p:txBody>
        </p:sp>
        <p:sp>
          <p:nvSpPr>
            <p:cNvPr id="61" name="正方形/長方形 60">
              <a:extLst>
                <a:ext uri="{FF2B5EF4-FFF2-40B4-BE49-F238E27FC236}">
                  <a16:creationId xmlns:a16="http://schemas.microsoft.com/office/drawing/2014/main" id="{7BA605AB-F832-CD45-2BF2-D96B20AF3F14}"/>
                </a:ext>
              </a:extLst>
            </p:cNvPr>
            <p:cNvSpPr/>
            <p:nvPr/>
          </p:nvSpPr>
          <p:spPr bwMode="auto">
            <a:xfrm rot="1259329">
              <a:off x="5965530" y="4772282"/>
              <a:ext cx="147462" cy="115955"/>
            </a:xfrm>
            <a:prstGeom prst="rect">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kumimoji="0" lang="ja-JP" altLang="en-US" sz="825" kern="0">
                <a:solidFill>
                  <a:prstClr val="white"/>
                </a:solidFill>
                <a:ea typeface="ＭＳ Ｐゴシック"/>
              </a:endParaRPr>
            </a:p>
          </p:txBody>
        </p:sp>
      </p:grpSp>
      <p:cxnSp>
        <p:nvCxnSpPr>
          <p:cNvPr id="72" name="直線コネクタ 71">
            <a:extLst>
              <a:ext uri="{FF2B5EF4-FFF2-40B4-BE49-F238E27FC236}">
                <a16:creationId xmlns:a16="http://schemas.microsoft.com/office/drawing/2014/main" id="{EE835E5B-9E10-4BC9-BC23-50A4A05F7807}"/>
              </a:ext>
            </a:extLst>
          </p:cNvPr>
          <p:cNvCxnSpPr/>
          <p:nvPr/>
        </p:nvCxnSpPr>
        <p:spPr>
          <a:xfrm flipH="1" flipV="1">
            <a:off x="8256104" y="1397786"/>
            <a:ext cx="159780" cy="422878"/>
          </a:xfrm>
          <a:prstGeom prst="line">
            <a:avLst/>
          </a:prstGeom>
          <a:noFill/>
          <a:ln w="19050" cap="flat" cmpd="sng" algn="ctr">
            <a:solidFill>
              <a:srgbClr val="E7E6E6">
                <a:lumMod val="75000"/>
              </a:srgbClr>
            </a:solidFill>
            <a:prstDash val="solid"/>
            <a:miter lim="800000"/>
          </a:ln>
          <a:effectLst/>
        </p:spPr>
      </p:cxnSp>
      <p:sp>
        <p:nvSpPr>
          <p:cNvPr id="76" name="正方形/長方形 75">
            <a:extLst>
              <a:ext uri="{FF2B5EF4-FFF2-40B4-BE49-F238E27FC236}">
                <a16:creationId xmlns:a16="http://schemas.microsoft.com/office/drawing/2014/main" id="{2D52B01D-E269-2521-4315-2B6123B67772}"/>
              </a:ext>
            </a:extLst>
          </p:cNvPr>
          <p:cNvSpPr/>
          <p:nvPr/>
        </p:nvSpPr>
        <p:spPr>
          <a:xfrm>
            <a:off x="7868210" y="1867453"/>
            <a:ext cx="1154483" cy="415498"/>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縦画角の</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1/30</a:t>
            </a:r>
            <a:endParaRPr kumimoji="0" lang="en-US" altLang="ja-JP" sz="10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34"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水平距離：</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85m</a:t>
            </a:r>
          </a:p>
        </p:txBody>
      </p:sp>
      <p:cxnSp>
        <p:nvCxnSpPr>
          <p:cNvPr id="77" name="直線矢印コネクタ 76">
            <a:extLst>
              <a:ext uri="{FF2B5EF4-FFF2-40B4-BE49-F238E27FC236}">
                <a16:creationId xmlns:a16="http://schemas.microsoft.com/office/drawing/2014/main" id="{00BA2CFC-2537-520E-BA34-78D8BABA9E1F}"/>
              </a:ext>
            </a:extLst>
          </p:cNvPr>
          <p:cNvCxnSpPr/>
          <p:nvPr/>
        </p:nvCxnSpPr>
        <p:spPr>
          <a:xfrm flipH="1">
            <a:off x="7328620" y="1056084"/>
            <a:ext cx="854141" cy="683983"/>
          </a:xfrm>
          <a:prstGeom prst="straightConnector1">
            <a:avLst/>
          </a:prstGeom>
          <a:noFill/>
          <a:ln w="28575" cap="flat" cmpd="sng" algn="ctr">
            <a:solidFill>
              <a:srgbClr val="5B9BD5"/>
            </a:solidFill>
            <a:prstDash val="solid"/>
            <a:miter lim="800000"/>
            <a:headEnd type="triangle" w="lg" len="med"/>
            <a:tailEnd type="triangle" w="lg" len="med"/>
          </a:ln>
          <a:effectLst/>
        </p:spPr>
      </p:cxnSp>
      <p:cxnSp>
        <p:nvCxnSpPr>
          <p:cNvPr id="83" name="直線矢印コネクタ 82">
            <a:extLst>
              <a:ext uri="{FF2B5EF4-FFF2-40B4-BE49-F238E27FC236}">
                <a16:creationId xmlns:a16="http://schemas.microsoft.com/office/drawing/2014/main" id="{FCB56073-53C2-4B79-775C-CED5B7783598}"/>
              </a:ext>
            </a:extLst>
          </p:cNvPr>
          <p:cNvCxnSpPr/>
          <p:nvPr/>
        </p:nvCxnSpPr>
        <p:spPr>
          <a:xfrm flipH="1">
            <a:off x="7721021" y="1034655"/>
            <a:ext cx="978321" cy="754082"/>
          </a:xfrm>
          <a:prstGeom prst="straightConnector1">
            <a:avLst/>
          </a:prstGeom>
          <a:noFill/>
          <a:ln w="28575" cap="flat" cmpd="sng" algn="ctr">
            <a:solidFill>
              <a:srgbClr val="5B9BD5"/>
            </a:solidFill>
            <a:prstDash val="solid"/>
            <a:miter lim="800000"/>
            <a:headEnd type="triangle" w="lg" len="med"/>
            <a:tailEnd type="triangle" w="lg" len="med"/>
          </a:ln>
          <a:effectLst/>
        </p:spPr>
      </p:cxnSp>
      <p:cxnSp>
        <p:nvCxnSpPr>
          <p:cNvPr id="85" name="直線矢印コネクタ 84">
            <a:extLst>
              <a:ext uri="{FF2B5EF4-FFF2-40B4-BE49-F238E27FC236}">
                <a16:creationId xmlns:a16="http://schemas.microsoft.com/office/drawing/2014/main" id="{327760AA-DDEF-3DE1-9FD7-C3D9CFB0FE2B}"/>
              </a:ext>
            </a:extLst>
          </p:cNvPr>
          <p:cNvCxnSpPr/>
          <p:nvPr/>
        </p:nvCxnSpPr>
        <p:spPr>
          <a:xfrm flipH="1">
            <a:off x="5222026" y="1300153"/>
            <a:ext cx="149447" cy="159145"/>
          </a:xfrm>
          <a:prstGeom prst="straightConnector1">
            <a:avLst/>
          </a:prstGeom>
          <a:noFill/>
          <a:ln w="28575" cap="flat" cmpd="sng" algn="ctr">
            <a:solidFill>
              <a:srgbClr val="5B9BD5"/>
            </a:solidFill>
            <a:prstDash val="solid"/>
            <a:miter lim="800000"/>
            <a:headEnd type="triangle" w="lg" len="med"/>
            <a:tailEnd type="triangle" w="lg" len="med"/>
          </a:ln>
          <a:effectLst/>
        </p:spPr>
      </p:cxnSp>
      <p:sp>
        <p:nvSpPr>
          <p:cNvPr id="86" name="Rectangle 3">
            <a:extLst>
              <a:ext uri="{FF2B5EF4-FFF2-40B4-BE49-F238E27FC236}">
                <a16:creationId xmlns:a16="http://schemas.microsoft.com/office/drawing/2014/main" id="{1FE6B2A0-2346-9EB8-4941-B5329A664763}"/>
              </a:ext>
            </a:extLst>
          </p:cNvPr>
          <p:cNvSpPr>
            <a:spLocks noChangeArrowheads="1"/>
          </p:cNvSpPr>
          <p:nvPr/>
        </p:nvSpPr>
        <p:spPr bwMode="auto">
          <a:xfrm>
            <a:off x="118790" y="660241"/>
            <a:ext cx="4605914" cy="89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推奨エリア内に検知エリアを設定すると検知精度が高まります。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indent="0" fontAlgn="base">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〇：推奨エリア       →検知対象が縦画角に対して</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1/24</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のエリア</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indent="0" fontAlgn="base">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△：検知可能エリア →動作確認の結果、検知できたエリア</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0" indent="0" fontAlgn="base">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検知対象が縦画角に対して</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1/24</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1/30</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のエリア</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正方形/長方形 87">
            <a:extLst>
              <a:ext uri="{FF2B5EF4-FFF2-40B4-BE49-F238E27FC236}">
                <a16:creationId xmlns:a16="http://schemas.microsoft.com/office/drawing/2014/main" id="{03FC819A-2338-F1FA-6D8D-1ABE8A6EDB4C}"/>
              </a:ext>
            </a:extLst>
          </p:cNvPr>
          <p:cNvSpPr/>
          <p:nvPr/>
        </p:nvSpPr>
        <p:spPr>
          <a:xfrm>
            <a:off x="386602" y="1691962"/>
            <a:ext cx="3211135" cy="253916"/>
          </a:xfrm>
          <a:prstGeom prst="rect">
            <a:avLst/>
          </a:prstGeom>
        </p:spPr>
        <p:txBody>
          <a:bodyPr wrap="none">
            <a:spAutoFit/>
          </a:bodyPr>
          <a:lstStyle/>
          <a:p>
            <a:pPr fontAlgn="base">
              <a:spcBef>
                <a:spcPct val="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環境により異なるため、現場での動作確認が必要です。</a:t>
            </a:r>
          </a:p>
        </p:txBody>
      </p:sp>
      <p:sp>
        <p:nvSpPr>
          <p:cNvPr id="89" name="正方形/長方形 88">
            <a:extLst>
              <a:ext uri="{FF2B5EF4-FFF2-40B4-BE49-F238E27FC236}">
                <a16:creationId xmlns:a16="http://schemas.microsoft.com/office/drawing/2014/main" id="{DBC25CC5-FE51-D09F-7ACE-61BE56CB32C8}"/>
              </a:ext>
            </a:extLst>
          </p:cNvPr>
          <p:cNvSpPr/>
          <p:nvPr/>
        </p:nvSpPr>
        <p:spPr>
          <a:xfrm>
            <a:off x="118789" y="2409331"/>
            <a:ext cx="8958367" cy="2284059"/>
          </a:xfrm>
          <a:prstGeom prst="rect">
            <a:avLst/>
          </a:prstGeom>
          <a:solidFill>
            <a:srgbClr val="70AD47">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90" name="テキスト ボックス 89">
            <a:extLst>
              <a:ext uri="{FF2B5EF4-FFF2-40B4-BE49-F238E27FC236}">
                <a16:creationId xmlns:a16="http://schemas.microsoft.com/office/drawing/2014/main" id="{DC42A394-7CCE-7AA7-2C5B-E423C5B3B9A3}"/>
              </a:ext>
            </a:extLst>
          </p:cNvPr>
          <p:cNvSpPr txBox="1"/>
          <p:nvPr/>
        </p:nvSpPr>
        <p:spPr>
          <a:xfrm>
            <a:off x="118791" y="2460249"/>
            <a:ext cx="761747" cy="323165"/>
          </a:xfrm>
          <a:prstGeom prst="rect">
            <a:avLst/>
          </a:prstGeom>
          <a:noFill/>
        </p:spPr>
        <p:txBody>
          <a:bodyPr wrap="none" rtlCol="0">
            <a:spAutoFit/>
          </a:bodyPr>
          <a:lstStyle/>
          <a:p>
            <a:r>
              <a:rPr lang="ja-JP" altLang="en-US" sz="1500" dirty="0">
                <a:solidFill>
                  <a:srgbClr val="70AD47">
                    <a:lumMod val="50000"/>
                  </a:srgbClr>
                </a:solidFill>
                <a:latin typeface="Meiryo UI" panose="020B0604030504040204" pitchFamily="50" charset="-128"/>
                <a:ea typeface="Meiryo UI" panose="020B0604030504040204" pitchFamily="50" charset="-128"/>
              </a:rPr>
              <a:t>設置例</a:t>
            </a:r>
            <a:endParaRPr lang="zh-TW" altLang="en-US" sz="1500" dirty="0">
              <a:solidFill>
                <a:srgbClr val="70AD47">
                  <a:lumMod val="50000"/>
                </a:srgbClr>
              </a:solidFill>
              <a:latin typeface="Meiryo UI" panose="020B0604030504040204" pitchFamily="50" charset="-128"/>
              <a:ea typeface="Meiryo UI" panose="020B0604030504040204" pitchFamily="50" charset="-128"/>
            </a:endParaRPr>
          </a:p>
        </p:txBody>
      </p:sp>
      <p:graphicFrame>
        <p:nvGraphicFramePr>
          <p:cNvPr id="91" name="表 90">
            <a:extLst>
              <a:ext uri="{FF2B5EF4-FFF2-40B4-BE49-F238E27FC236}">
                <a16:creationId xmlns:a16="http://schemas.microsoft.com/office/drawing/2014/main" id="{D2502831-2562-FE47-5F44-419C815BED02}"/>
              </a:ext>
            </a:extLst>
          </p:cNvPr>
          <p:cNvGraphicFramePr>
            <a:graphicFrameLocks noGrp="1"/>
          </p:cNvGraphicFramePr>
          <p:nvPr/>
        </p:nvGraphicFramePr>
        <p:xfrm>
          <a:off x="379611" y="2817605"/>
          <a:ext cx="1907950" cy="1551320"/>
        </p:xfrm>
        <a:graphic>
          <a:graphicData uri="http://schemas.openxmlformats.org/drawingml/2006/table">
            <a:tbl>
              <a:tblPr firstRow="1" bandRow="1"/>
              <a:tblGrid>
                <a:gridCol w="1144550">
                  <a:extLst>
                    <a:ext uri="{9D8B030D-6E8A-4147-A177-3AD203B41FA5}">
                      <a16:colId xmlns:a16="http://schemas.microsoft.com/office/drawing/2014/main" val="3304443378"/>
                    </a:ext>
                  </a:extLst>
                </a:gridCol>
                <a:gridCol w="763400">
                  <a:extLst>
                    <a:ext uri="{9D8B030D-6E8A-4147-A177-3AD203B41FA5}">
                      <a16:colId xmlns:a16="http://schemas.microsoft.com/office/drawing/2014/main" val="1981690594"/>
                    </a:ext>
                  </a:extLst>
                </a:gridCol>
              </a:tblGrid>
              <a:tr h="387830">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r>
                        <a:rPr kumimoji="1" lang="ja-JP" altLang="en-US" sz="1200" b="0" dirty="0">
                          <a:latin typeface="Meiryo UI" panose="020B0604030504040204" pitchFamily="50" charset="-128"/>
                          <a:ea typeface="Meiryo UI" panose="020B0604030504040204" pitchFamily="50" charset="-128"/>
                        </a:rPr>
                        <a:t>カメラ設置高</a:t>
                      </a:r>
                    </a:p>
                  </a:txBody>
                  <a:tcPr marL="68580" marR="68580" marT="34290" marB="34290"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r>
                        <a:rPr kumimoji="1" lang="en-US" altLang="ja-JP" sz="1200" b="0" dirty="0">
                          <a:latin typeface="Meiryo UI" panose="020B0604030504040204" pitchFamily="50" charset="-128"/>
                          <a:ea typeface="Meiryo UI" panose="020B0604030504040204" pitchFamily="50" charset="-128"/>
                        </a:rPr>
                        <a:t>4.6m</a:t>
                      </a:r>
                    </a:p>
                  </a:txBody>
                  <a:tcPr marL="68580" marR="68580" marT="34290" marB="34290"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749989360"/>
                  </a:ext>
                </a:extLst>
              </a:tr>
              <a:tr h="387830">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b="0" dirty="0">
                          <a:latin typeface="Meiryo UI" panose="020B0604030504040204" pitchFamily="50" charset="-128"/>
                          <a:ea typeface="Meiryo UI" panose="020B0604030504040204" pitchFamily="50" charset="-128"/>
                        </a:rPr>
                        <a:t>垂直</a:t>
                      </a:r>
                      <a:r>
                        <a:rPr kumimoji="1" lang="en-US" altLang="ja-JP" sz="1200" b="0" dirty="0">
                          <a:latin typeface="Meiryo UI" panose="020B0604030504040204" pitchFamily="50" charset="-128"/>
                          <a:ea typeface="Meiryo UI" panose="020B0604030504040204" pitchFamily="50" charset="-128"/>
                        </a:rPr>
                        <a:t>/</a:t>
                      </a:r>
                      <a:r>
                        <a:rPr kumimoji="1" lang="ja-JP" altLang="en-US" sz="1200" b="0" dirty="0">
                          <a:latin typeface="Meiryo UI" panose="020B0604030504040204" pitchFamily="50" charset="-128"/>
                          <a:ea typeface="Meiryo UI" panose="020B0604030504040204" pitchFamily="50" charset="-128"/>
                        </a:rPr>
                        <a:t>水平画角</a:t>
                      </a:r>
                    </a:p>
                  </a:txBody>
                  <a:tcPr marL="68580" marR="68580" marT="34290" marB="34290"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b="0" dirty="0">
                          <a:latin typeface="Meiryo UI" panose="020B0604030504040204" pitchFamily="50" charset="-128"/>
                          <a:ea typeface="Meiryo UI" panose="020B0604030504040204" pitchFamily="50" charset="-128"/>
                        </a:rPr>
                        <a:t>43/80°</a:t>
                      </a:r>
                      <a:endParaRPr kumimoji="1" lang="ja-JP" altLang="en-US" sz="1200" b="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1327115780"/>
                  </a:ext>
                </a:extLst>
              </a:tr>
              <a:tr h="387830">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b="0" dirty="0">
                          <a:latin typeface="Meiryo UI" panose="020B0604030504040204" pitchFamily="50" charset="-128"/>
                          <a:ea typeface="Meiryo UI" panose="020B0604030504040204" pitchFamily="50" charset="-128"/>
                        </a:rPr>
                        <a:t>俯角</a:t>
                      </a:r>
                    </a:p>
                  </a:txBody>
                  <a:tcPr marL="68580" marR="68580" marT="34290" marB="34290"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b="0" dirty="0">
                          <a:latin typeface="Meiryo UI" panose="020B0604030504040204" pitchFamily="50" charset="-128"/>
                          <a:ea typeface="Meiryo UI" panose="020B0604030504040204" pitchFamily="50" charset="-128"/>
                        </a:rPr>
                        <a:t>10°</a:t>
                      </a:r>
                      <a:endParaRPr kumimoji="1" lang="ja-JP" altLang="en-US" sz="1200" b="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2660694611"/>
                  </a:ext>
                </a:extLst>
              </a:tr>
              <a:tr h="387830">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dirty="0">
                          <a:latin typeface="Meiryo UI" panose="020B0604030504040204" pitchFamily="50" charset="-128"/>
                          <a:ea typeface="Meiryo UI" panose="020B0604030504040204" pitchFamily="50" charset="-128"/>
                        </a:rPr>
                        <a:t>被写体身長</a:t>
                      </a:r>
                      <a:endParaRPr kumimoji="1" lang="ja-JP" altLang="en-US" sz="1200" b="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dirty="0">
                          <a:latin typeface="Meiryo UI" panose="020B0604030504040204" pitchFamily="50" charset="-128"/>
                          <a:ea typeface="Meiryo UI" panose="020B0604030504040204" pitchFamily="50" charset="-128"/>
                        </a:rPr>
                        <a:t>1.6m</a:t>
                      </a:r>
                      <a:endParaRPr kumimoji="1" lang="ja-JP" altLang="en-US" sz="1200" b="0" dirty="0">
                        <a:latin typeface="Meiryo UI" panose="020B0604030504040204" pitchFamily="50" charset="-128"/>
                        <a:ea typeface="Meiryo UI" panose="020B0604030504040204" pitchFamily="50" charset="-128"/>
                      </a:endParaRPr>
                    </a:p>
                  </a:txBody>
                  <a:tcPr marL="68580" marR="68580" marT="34290" marB="34290"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3542703583"/>
                  </a:ext>
                </a:extLst>
              </a:tr>
            </a:tbl>
          </a:graphicData>
        </a:graphic>
      </p:graphicFrame>
      <p:cxnSp>
        <p:nvCxnSpPr>
          <p:cNvPr id="92" name="直線コネクタ 91">
            <a:extLst>
              <a:ext uri="{FF2B5EF4-FFF2-40B4-BE49-F238E27FC236}">
                <a16:creationId xmlns:a16="http://schemas.microsoft.com/office/drawing/2014/main" id="{EE062961-6418-8489-58C6-8B7902CD42CE}"/>
              </a:ext>
            </a:extLst>
          </p:cNvPr>
          <p:cNvCxnSpPr/>
          <p:nvPr/>
        </p:nvCxnSpPr>
        <p:spPr>
          <a:xfrm flipV="1">
            <a:off x="4263174" y="1443588"/>
            <a:ext cx="962302" cy="1508311"/>
          </a:xfrm>
          <a:prstGeom prst="line">
            <a:avLst/>
          </a:prstGeom>
          <a:noFill/>
          <a:ln w="19050" cap="flat" cmpd="sng" algn="ctr">
            <a:solidFill>
              <a:srgbClr val="E7E6E6">
                <a:lumMod val="75000"/>
              </a:srgbClr>
            </a:solidFill>
            <a:prstDash val="solid"/>
            <a:miter lim="800000"/>
          </a:ln>
          <a:effectLst/>
        </p:spPr>
      </p:cxnSp>
      <p:sp>
        <p:nvSpPr>
          <p:cNvPr id="93" name="テキスト ボックス 92">
            <a:extLst>
              <a:ext uri="{FF2B5EF4-FFF2-40B4-BE49-F238E27FC236}">
                <a16:creationId xmlns:a16="http://schemas.microsoft.com/office/drawing/2014/main" id="{3B933738-1E7C-1442-AC47-51488751D092}"/>
              </a:ext>
            </a:extLst>
          </p:cNvPr>
          <p:cNvSpPr txBox="1"/>
          <p:nvPr/>
        </p:nvSpPr>
        <p:spPr>
          <a:xfrm>
            <a:off x="2839465" y="2567280"/>
            <a:ext cx="1470274" cy="230832"/>
          </a:xfrm>
          <a:prstGeom prst="rect">
            <a:avLst/>
          </a:prstGeom>
          <a:noFill/>
        </p:spPr>
        <p:txBody>
          <a:bodyPr wrap="non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カメラー被写体間　約</a:t>
            </a:r>
            <a:r>
              <a:rPr lang="en-US" altLang="ja-JP" sz="900" dirty="0">
                <a:solidFill>
                  <a:prstClr val="black"/>
                </a:solidFill>
                <a:latin typeface="Meiryo UI" panose="020B0604030504040204" pitchFamily="50" charset="-128"/>
                <a:ea typeface="Meiryo UI" panose="020B0604030504040204" pitchFamily="50" charset="-128"/>
              </a:rPr>
              <a:t>7.5m</a:t>
            </a:r>
            <a:endParaRPr lang="ja-JP" altLang="en-US" sz="900" dirty="0">
              <a:solidFill>
                <a:prstClr val="black"/>
              </a:solidFill>
              <a:latin typeface="Meiryo UI" panose="020B0604030504040204" pitchFamily="50" charset="-128"/>
              <a:ea typeface="Meiryo UI" panose="020B0604030504040204" pitchFamily="50" charset="-128"/>
            </a:endParaRPr>
          </a:p>
        </p:txBody>
      </p:sp>
      <p:sp>
        <p:nvSpPr>
          <p:cNvPr id="94" name="正方形/長方形 93">
            <a:extLst>
              <a:ext uri="{FF2B5EF4-FFF2-40B4-BE49-F238E27FC236}">
                <a16:creationId xmlns:a16="http://schemas.microsoft.com/office/drawing/2014/main" id="{53A3BF8E-18D5-C202-8564-89347C2170F0}"/>
              </a:ext>
            </a:extLst>
          </p:cNvPr>
          <p:cNvSpPr/>
          <p:nvPr/>
        </p:nvSpPr>
        <p:spPr>
          <a:xfrm>
            <a:off x="4299731" y="1871443"/>
            <a:ext cx="1154483" cy="415498"/>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縦画角の</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1/6</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水平距離：</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17m</a:t>
            </a:r>
            <a:endParaRPr kumimoji="0" lang="ja-JP" altLang="en-US" sz="10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34" charset="-128"/>
            </a:endParaRPr>
          </a:p>
        </p:txBody>
      </p:sp>
      <p:cxnSp>
        <p:nvCxnSpPr>
          <p:cNvPr id="95" name="直線コネクタ 94">
            <a:extLst>
              <a:ext uri="{FF2B5EF4-FFF2-40B4-BE49-F238E27FC236}">
                <a16:creationId xmlns:a16="http://schemas.microsoft.com/office/drawing/2014/main" id="{92558167-EA8A-D6B7-BD48-553A5199138D}"/>
              </a:ext>
            </a:extLst>
          </p:cNvPr>
          <p:cNvCxnSpPr/>
          <p:nvPr/>
        </p:nvCxnSpPr>
        <p:spPr>
          <a:xfrm flipV="1">
            <a:off x="7359104" y="1402753"/>
            <a:ext cx="379164" cy="660459"/>
          </a:xfrm>
          <a:prstGeom prst="line">
            <a:avLst/>
          </a:prstGeom>
          <a:noFill/>
          <a:ln w="19050" cap="flat" cmpd="sng" algn="ctr">
            <a:solidFill>
              <a:srgbClr val="E7E6E6">
                <a:lumMod val="75000"/>
              </a:srgbClr>
            </a:solidFill>
            <a:prstDash val="solid"/>
            <a:miter lim="800000"/>
          </a:ln>
          <a:effectLst/>
        </p:spPr>
      </p:cxnSp>
      <p:sp>
        <p:nvSpPr>
          <p:cNvPr id="96" name="正方形/長方形 95">
            <a:extLst>
              <a:ext uri="{FF2B5EF4-FFF2-40B4-BE49-F238E27FC236}">
                <a16:creationId xmlns:a16="http://schemas.microsoft.com/office/drawing/2014/main" id="{517674F5-1AD4-5733-8AE7-7F1487AC7D7F}"/>
              </a:ext>
            </a:extLst>
          </p:cNvPr>
          <p:cNvSpPr/>
          <p:nvPr/>
        </p:nvSpPr>
        <p:spPr>
          <a:xfrm>
            <a:off x="6702022" y="1863713"/>
            <a:ext cx="1154483" cy="415498"/>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縦画角の</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1/24</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水平距離：</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68m</a:t>
            </a:r>
            <a:endParaRPr kumimoji="0" lang="ja-JP" altLang="en-US" sz="105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34" charset="-128"/>
            </a:endParaRPr>
          </a:p>
        </p:txBody>
      </p:sp>
      <p:pic>
        <p:nvPicPr>
          <p:cNvPr id="97" name="図 96">
            <a:extLst>
              <a:ext uri="{FF2B5EF4-FFF2-40B4-BE49-F238E27FC236}">
                <a16:creationId xmlns:a16="http://schemas.microsoft.com/office/drawing/2014/main" id="{9B4BFFC9-4D0C-2A0F-751E-82C3E6E1966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77627" y="2891744"/>
            <a:ext cx="2626103" cy="1477183"/>
          </a:xfrm>
          <a:prstGeom prst="rect">
            <a:avLst/>
          </a:prstGeom>
        </p:spPr>
      </p:pic>
      <p:sp>
        <p:nvSpPr>
          <p:cNvPr id="98" name="円/楕円 74">
            <a:extLst>
              <a:ext uri="{FF2B5EF4-FFF2-40B4-BE49-F238E27FC236}">
                <a16:creationId xmlns:a16="http://schemas.microsoft.com/office/drawing/2014/main" id="{017A02DE-F061-AE47-4956-9A7FDC350C06}"/>
              </a:ext>
            </a:extLst>
          </p:cNvPr>
          <p:cNvSpPr/>
          <p:nvPr/>
        </p:nvSpPr>
        <p:spPr>
          <a:xfrm>
            <a:off x="3740897" y="4056682"/>
            <a:ext cx="270326" cy="334648"/>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0" name="直線矢印コネクタ 99">
            <a:extLst>
              <a:ext uri="{FF2B5EF4-FFF2-40B4-BE49-F238E27FC236}">
                <a16:creationId xmlns:a16="http://schemas.microsoft.com/office/drawing/2014/main" id="{26678731-8A1C-AAF5-55D3-BC4AB596CC2C}"/>
              </a:ext>
            </a:extLst>
          </p:cNvPr>
          <p:cNvCxnSpPr/>
          <p:nvPr/>
        </p:nvCxnSpPr>
        <p:spPr>
          <a:xfrm>
            <a:off x="3770132" y="4097365"/>
            <a:ext cx="0" cy="271562"/>
          </a:xfrm>
          <a:prstGeom prst="straightConnector1">
            <a:avLst/>
          </a:prstGeom>
          <a:noFill/>
          <a:ln w="19050" cap="flat" cmpd="sng" algn="ctr">
            <a:solidFill>
              <a:srgbClr val="FFC000">
                <a:lumMod val="60000"/>
                <a:lumOff val="40000"/>
              </a:srgbClr>
            </a:solidFill>
            <a:prstDash val="solid"/>
            <a:miter lim="800000"/>
            <a:headEnd type="triangle"/>
            <a:tailEnd type="triangle"/>
          </a:ln>
          <a:effectLst/>
        </p:spPr>
      </p:cxnSp>
      <p:sp>
        <p:nvSpPr>
          <p:cNvPr id="101" name="テキスト ボックス 100">
            <a:extLst>
              <a:ext uri="{FF2B5EF4-FFF2-40B4-BE49-F238E27FC236}">
                <a16:creationId xmlns:a16="http://schemas.microsoft.com/office/drawing/2014/main" id="{B9D1860F-D0B9-4AC3-0D6C-E398BF2D599B}"/>
              </a:ext>
            </a:extLst>
          </p:cNvPr>
          <p:cNvSpPr txBox="1"/>
          <p:nvPr/>
        </p:nvSpPr>
        <p:spPr>
          <a:xfrm rot="16200000">
            <a:off x="3378007" y="4025965"/>
            <a:ext cx="478016" cy="300082"/>
          </a:xfrm>
          <a:prstGeom prst="rect">
            <a:avLst/>
          </a:prstGeom>
          <a:noFill/>
        </p:spPr>
        <p:txBody>
          <a:bodyPr wrap="none" rtlCol="0">
            <a:spAutoFit/>
          </a:bodyPr>
          <a:lstStyle/>
          <a:p>
            <a:r>
              <a:rPr lang="en-US" altLang="ja-JP" dirty="0">
                <a:solidFill>
                  <a:srgbClr val="FFC000">
                    <a:lumMod val="60000"/>
                    <a:lumOff val="40000"/>
                  </a:srgbClr>
                </a:solidFill>
                <a:latin typeface="Meiryo UI" panose="020B0604030504040204" pitchFamily="50" charset="-128"/>
                <a:ea typeface="Meiryo UI" panose="020B0604030504040204" pitchFamily="50" charset="-128"/>
              </a:rPr>
              <a:t>1/6</a:t>
            </a:r>
            <a:endParaRPr lang="ja-JP" altLang="en-US" dirty="0">
              <a:solidFill>
                <a:srgbClr val="FFC000">
                  <a:lumMod val="60000"/>
                  <a:lumOff val="40000"/>
                </a:srgb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89614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検知機能設定</a:t>
            </a:r>
            <a:endParaRPr kumimoji="1" lang="ja-JP" altLang="en-US" dirty="0"/>
          </a:p>
        </p:txBody>
      </p:sp>
    </p:spTree>
    <p:extLst>
      <p:ext uri="{BB962C8B-B14F-4D97-AF65-F5344CB8AC3E}">
        <p14:creationId xmlns:p14="http://schemas.microsoft.com/office/powerpoint/2010/main" val="2118320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設定の流れ</a:t>
            </a:r>
            <a:endParaRPr kumimoji="1" lang="ja-JP" altLang="en-US" dirty="0"/>
          </a:p>
        </p:txBody>
      </p:sp>
      <p:sp>
        <p:nvSpPr>
          <p:cNvPr id="43" name="Rectangle 10"/>
          <p:cNvSpPr>
            <a:spLocks noChangeArrowheads="1"/>
          </p:cNvSpPr>
          <p:nvPr/>
        </p:nvSpPr>
        <p:spPr bwMode="auto">
          <a:xfrm>
            <a:off x="2227493" y="836381"/>
            <a:ext cx="4010808" cy="240063"/>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51485" tIns="25743" rIns="51485" bIns="25743"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の設定画面を開きます</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Rectangle 10"/>
          <p:cNvSpPr>
            <a:spLocks noChangeArrowheads="1"/>
          </p:cNvSpPr>
          <p:nvPr/>
        </p:nvSpPr>
        <p:spPr bwMode="auto">
          <a:xfrm>
            <a:off x="2227493" y="3277631"/>
            <a:ext cx="4938536" cy="210716"/>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51485" tIns="25743" rIns="51485" bIns="25743"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のアラーム発報や閾値、検知時間、検知したい人物の大きさなどを設定します</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Rectangle 10"/>
          <p:cNvSpPr>
            <a:spLocks noChangeArrowheads="1"/>
          </p:cNvSpPr>
          <p:nvPr/>
        </p:nvSpPr>
        <p:spPr bwMode="auto">
          <a:xfrm>
            <a:off x="2227493" y="3872586"/>
            <a:ext cx="4010808" cy="212234"/>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51485" tIns="25743" rIns="51485" bIns="25743"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のスケジュール動作を設定します</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Rectangle 10"/>
          <p:cNvSpPr>
            <a:spLocks noChangeArrowheads="1"/>
          </p:cNvSpPr>
          <p:nvPr/>
        </p:nvSpPr>
        <p:spPr bwMode="auto">
          <a:xfrm>
            <a:off x="417644" y="490748"/>
            <a:ext cx="4010808" cy="240063"/>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51485" tIns="25743" rIns="51485" bIns="25743"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以下の流れで</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動体検知（</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）の設定を行います。</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Rectangle 10"/>
          <p:cNvSpPr>
            <a:spLocks noChangeArrowheads="1"/>
          </p:cNvSpPr>
          <p:nvPr/>
        </p:nvSpPr>
        <p:spPr bwMode="auto">
          <a:xfrm>
            <a:off x="2227493" y="2084985"/>
            <a:ext cx="4010808" cy="212084"/>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51485" tIns="25743" rIns="51485" bIns="25743"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により動体を検知するエリアと検知条件を設定します</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Rectangle 10"/>
          <p:cNvSpPr>
            <a:spLocks noChangeArrowheads="1"/>
          </p:cNvSpPr>
          <p:nvPr/>
        </p:nvSpPr>
        <p:spPr bwMode="auto">
          <a:xfrm>
            <a:off x="2227493" y="2681308"/>
            <a:ext cx="4010808" cy="212084"/>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51485" tIns="25743" rIns="51485" bIns="25743"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に関連する画質設定パラメータを設定します</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Rectangle 10"/>
          <p:cNvSpPr>
            <a:spLocks noChangeArrowheads="1"/>
          </p:cNvSpPr>
          <p:nvPr/>
        </p:nvSpPr>
        <p:spPr bwMode="auto">
          <a:xfrm>
            <a:off x="2227493" y="4465249"/>
            <a:ext cx="4938536" cy="212234"/>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51485" tIns="25743" rIns="51485" bIns="25743"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のアラームに連動して行う動作を設定します</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フリーフォーム 65"/>
          <p:cNvSpPr/>
          <p:nvPr/>
        </p:nvSpPr>
        <p:spPr>
          <a:xfrm>
            <a:off x="8077696" y="3790160"/>
            <a:ext cx="875378" cy="373134"/>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必須</a:t>
            </a:r>
            <a:endParaRPr kumimoji="1" lang="en-US" altLang="ja-JP"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フリーフォーム 67"/>
          <p:cNvSpPr/>
          <p:nvPr/>
        </p:nvSpPr>
        <p:spPr>
          <a:xfrm>
            <a:off x="8077696" y="4252709"/>
            <a:ext cx="875378" cy="373134"/>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任意</a:t>
            </a:r>
            <a:endParaRPr kumimoji="1" lang="en-US" altLang="ja-JP"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1" name="グループ化 50">
            <a:extLst>
              <a:ext uri="{FF2B5EF4-FFF2-40B4-BE49-F238E27FC236}">
                <a16:creationId xmlns:a16="http://schemas.microsoft.com/office/drawing/2014/main" id="{C4835B35-57A8-2C7B-60F9-3D3E9E72376C}"/>
              </a:ext>
            </a:extLst>
          </p:cNvPr>
          <p:cNvGrpSpPr/>
          <p:nvPr/>
        </p:nvGrpSpPr>
        <p:grpSpPr>
          <a:xfrm>
            <a:off x="730280" y="785142"/>
            <a:ext cx="1171091" cy="3953018"/>
            <a:chOff x="1387968" y="1296111"/>
            <a:chExt cx="1171091" cy="3953018"/>
          </a:xfrm>
        </p:grpSpPr>
        <p:sp>
          <p:nvSpPr>
            <p:cNvPr id="34" name="フリーフォーム 12">
              <a:extLst>
                <a:ext uri="{FF2B5EF4-FFF2-40B4-BE49-F238E27FC236}">
                  <a16:creationId xmlns:a16="http://schemas.microsoft.com/office/drawing/2014/main" id="{6993102B-7970-FE40-B26D-38EE4780BF67}"/>
                </a:ext>
              </a:extLst>
            </p:cNvPr>
            <p:cNvSpPr/>
            <p:nvPr/>
          </p:nvSpPr>
          <p:spPr>
            <a:xfrm>
              <a:off x="1387968" y="189494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モード選択</a:t>
              </a:r>
            </a:p>
          </p:txBody>
        </p:sp>
        <p:sp>
          <p:nvSpPr>
            <p:cNvPr id="35" name="フリーフォーム 15">
              <a:extLst>
                <a:ext uri="{FF2B5EF4-FFF2-40B4-BE49-F238E27FC236}">
                  <a16:creationId xmlns:a16="http://schemas.microsoft.com/office/drawing/2014/main" id="{18F39D20-EFB9-C066-E0A9-299DF3333753}"/>
                </a:ext>
              </a:extLst>
            </p:cNvPr>
            <p:cNvSpPr/>
            <p:nvPr/>
          </p:nvSpPr>
          <p:spPr>
            <a:xfrm rot="28406">
              <a:off x="1827127" y="228155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フリーフォーム 52">
              <a:extLst>
                <a:ext uri="{FF2B5EF4-FFF2-40B4-BE49-F238E27FC236}">
                  <a16:creationId xmlns:a16="http://schemas.microsoft.com/office/drawing/2014/main" id="{77B0BF01-2F49-999E-6969-F5B67E116749}"/>
                </a:ext>
              </a:extLst>
            </p:cNvPr>
            <p:cNvSpPr/>
            <p:nvPr/>
          </p:nvSpPr>
          <p:spPr>
            <a:xfrm>
              <a:off x="1387968" y="24937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動体検知設定</a:t>
              </a:r>
            </a:p>
          </p:txBody>
        </p:sp>
        <p:sp>
          <p:nvSpPr>
            <p:cNvPr id="37" name="フリーフォーム 53">
              <a:extLst>
                <a:ext uri="{FF2B5EF4-FFF2-40B4-BE49-F238E27FC236}">
                  <a16:creationId xmlns:a16="http://schemas.microsoft.com/office/drawing/2014/main" id="{B8D96D4B-6537-EF18-5D53-53D4771EC45D}"/>
                </a:ext>
              </a:extLst>
            </p:cNvPr>
            <p:cNvSpPr/>
            <p:nvPr/>
          </p:nvSpPr>
          <p:spPr>
            <a:xfrm>
              <a:off x="1387968" y="309261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カウント機能設定</a:t>
              </a:r>
              <a:endParaRPr kumimoji="1" lang="en-US" altLang="ja-JP"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フリーフォーム 54">
              <a:extLst>
                <a:ext uri="{FF2B5EF4-FFF2-40B4-BE49-F238E27FC236}">
                  <a16:creationId xmlns:a16="http://schemas.microsoft.com/office/drawing/2014/main" id="{B35E467E-0C68-5F37-FA4B-7576407F96D0}"/>
                </a:ext>
              </a:extLst>
            </p:cNvPr>
            <p:cNvSpPr/>
            <p:nvPr/>
          </p:nvSpPr>
          <p:spPr>
            <a:xfrm>
              <a:off x="1387968" y="36914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詳細設定</a:t>
              </a:r>
            </a:p>
          </p:txBody>
        </p:sp>
        <p:sp>
          <p:nvSpPr>
            <p:cNvPr id="39" name="フリーフォーム 55">
              <a:extLst>
                <a:ext uri="{FF2B5EF4-FFF2-40B4-BE49-F238E27FC236}">
                  <a16:creationId xmlns:a16="http://schemas.microsoft.com/office/drawing/2014/main" id="{7208BABC-789A-B48F-AE70-D384B3779019}"/>
                </a:ext>
              </a:extLst>
            </p:cNvPr>
            <p:cNvSpPr/>
            <p:nvPr/>
          </p:nvSpPr>
          <p:spPr>
            <a:xfrm>
              <a:off x="1387968" y="429029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スケジュール設定</a:t>
              </a:r>
            </a:p>
          </p:txBody>
        </p:sp>
        <p:sp>
          <p:nvSpPr>
            <p:cNvPr id="40" name="フリーフォーム 56">
              <a:extLst>
                <a:ext uri="{FF2B5EF4-FFF2-40B4-BE49-F238E27FC236}">
                  <a16:creationId xmlns:a16="http://schemas.microsoft.com/office/drawing/2014/main" id="{4B6991F4-2625-B04B-7D71-32E4D48A1218}"/>
                </a:ext>
              </a:extLst>
            </p:cNvPr>
            <p:cNvSpPr/>
            <p:nvPr/>
          </p:nvSpPr>
          <p:spPr>
            <a:xfrm>
              <a:off x="1387968" y="488912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41" name="フリーフォーム 57">
              <a:extLst>
                <a:ext uri="{FF2B5EF4-FFF2-40B4-BE49-F238E27FC236}">
                  <a16:creationId xmlns:a16="http://schemas.microsoft.com/office/drawing/2014/main" id="{4436AF64-1BBB-7108-FFC1-BA590B24BD6A}"/>
                </a:ext>
              </a:extLst>
            </p:cNvPr>
            <p:cNvSpPr/>
            <p:nvPr/>
          </p:nvSpPr>
          <p:spPr>
            <a:xfrm rot="28406">
              <a:off x="1827127" y="288039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フリーフォーム 58">
              <a:extLst>
                <a:ext uri="{FF2B5EF4-FFF2-40B4-BE49-F238E27FC236}">
                  <a16:creationId xmlns:a16="http://schemas.microsoft.com/office/drawing/2014/main" id="{ED642FD3-7EA6-F5FF-953E-F7C41CDE3CD4}"/>
                </a:ext>
              </a:extLst>
            </p:cNvPr>
            <p:cNvSpPr/>
            <p:nvPr/>
          </p:nvSpPr>
          <p:spPr>
            <a:xfrm rot="28406">
              <a:off x="1827127" y="347922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フリーフォーム 59">
              <a:extLst>
                <a:ext uri="{FF2B5EF4-FFF2-40B4-BE49-F238E27FC236}">
                  <a16:creationId xmlns:a16="http://schemas.microsoft.com/office/drawing/2014/main" id="{971339B4-CC2F-A2AE-8C0A-377E029F2836}"/>
                </a:ext>
              </a:extLst>
            </p:cNvPr>
            <p:cNvSpPr/>
            <p:nvPr/>
          </p:nvSpPr>
          <p:spPr>
            <a:xfrm rot="28406">
              <a:off x="1827127" y="407806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フリーフォーム 61">
              <a:extLst>
                <a:ext uri="{FF2B5EF4-FFF2-40B4-BE49-F238E27FC236}">
                  <a16:creationId xmlns:a16="http://schemas.microsoft.com/office/drawing/2014/main" id="{B75060F0-DAC2-648E-1039-A8B5E5BD1D8B}"/>
                </a:ext>
              </a:extLst>
            </p:cNvPr>
            <p:cNvSpPr/>
            <p:nvPr/>
          </p:nvSpPr>
          <p:spPr>
            <a:xfrm rot="28406">
              <a:off x="1827127" y="467689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フリーフォーム 12">
              <a:extLst>
                <a:ext uri="{FF2B5EF4-FFF2-40B4-BE49-F238E27FC236}">
                  <a16:creationId xmlns:a16="http://schemas.microsoft.com/office/drawing/2014/main" id="{F6F9916A-FC35-0CD6-86AA-78F01B97E525}"/>
                </a:ext>
              </a:extLst>
            </p:cNvPr>
            <p:cNvSpPr/>
            <p:nvPr/>
          </p:nvSpPr>
          <p:spPr>
            <a:xfrm>
              <a:off x="1387968" y="12961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設定画面を開く</a:t>
              </a:r>
            </a:p>
          </p:txBody>
        </p:sp>
        <p:sp>
          <p:nvSpPr>
            <p:cNvPr id="49" name="フリーフォーム 15">
              <a:extLst>
                <a:ext uri="{FF2B5EF4-FFF2-40B4-BE49-F238E27FC236}">
                  <a16:creationId xmlns:a16="http://schemas.microsoft.com/office/drawing/2014/main" id="{106387FF-A3EF-4537-02F5-6E2CC382A893}"/>
                </a:ext>
              </a:extLst>
            </p:cNvPr>
            <p:cNvSpPr/>
            <p:nvPr/>
          </p:nvSpPr>
          <p:spPr>
            <a:xfrm rot="28406">
              <a:off x="1827127" y="168271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1" name="Rectangle 10">
            <a:extLst>
              <a:ext uri="{FF2B5EF4-FFF2-40B4-BE49-F238E27FC236}">
                <a16:creationId xmlns:a16="http://schemas.microsoft.com/office/drawing/2014/main" id="{D56671AB-D5BA-E395-171F-4C4E71ADB6CD}"/>
              </a:ext>
            </a:extLst>
          </p:cNvPr>
          <p:cNvSpPr>
            <a:spLocks noChangeArrowheads="1"/>
          </p:cNvSpPr>
          <p:nvPr/>
        </p:nvSpPr>
        <p:spPr bwMode="auto">
          <a:xfrm>
            <a:off x="2227493" y="1460683"/>
            <a:ext cx="4010808" cy="240063"/>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51485" tIns="25743" rIns="51485" bIns="25743"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使用する機能に合う画角モードを選択します</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45773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DD3950A8-41F8-3C41-CB8E-5255CD78B7DB}"/>
              </a:ext>
            </a:extLst>
          </p:cNvPr>
          <p:cNvPicPr>
            <a:picLocks noChangeAspect="1"/>
          </p:cNvPicPr>
          <p:nvPr/>
        </p:nvPicPr>
        <p:blipFill rotWithShape="1">
          <a:blip r:embed="rId2"/>
          <a:srcRect t="699"/>
          <a:stretch/>
        </p:blipFill>
        <p:spPr>
          <a:xfrm>
            <a:off x="384789" y="1368804"/>
            <a:ext cx="3335045" cy="2653815"/>
          </a:xfrm>
          <a:prstGeom prst="rect">
            <a:avLst/>
          </a:prstGeom>
        </p:spPr>
      </p:pic>
      <p:sp>
        <p:nvSpPr>
          <p:cNvPr id="2" name="タイトル 1"/>
          <p:cNvSpPr>
            <a:spLocks noGrp="1"/>
          </p:cNvSpPr>
          <p:nvPr>
            <p:ph type="title"/>
          </p:nvPr>
        </p:nvSpPr>
        <p:spPr/>
        <p:txBody>
          <a:bodyPr/>
          <a:lstStyle/>
          <a:p>
            <a:r>
              <a:rPr lang="ja-JP" altLang="en-US" dirty="0"/>
              <a:t>設定画面を開く</a:t>
            </a:r>
            <a:endParaRPr kumimoji="1" lang="ja-JP" altLang="en-US" dirty="0"/>
          </a:p>
        </p:txBody>
      </p:sp>
      <p:sp>
        <p:nvSpPr>
          <p:cNvPr id="28" name="テキスト ボックス 27"/>
          <p:cNvSpPr txBox="1"/>
          <p:nvPr/>
        </p:nvSpPr>
        <p:spPr>
          <a:xfrm>
            <a:off x="123486" y="568908"/>
            <a:ext cx="7767403" cy="646331"/>
          </a:xfrm>
          <a:prstGeom prst="rect">
            <a:avLst/>
          </a:prstGeom>
          <a:noFill/>
        </p:spPr>
        <p:txBody>
          <a:bodyPr wrap="square" rtlCol="0">
            <a:spAutoFit/>
          </a:bodyPr>
          <a:lstStyle/>
          <a:p>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動体検知ソフトウェアをインストールすると、</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カメラの「設定」メニュー ＞「詳細設定」＞「機能拡張ソフトウェア」ページ ＞「ソフトウェア管理」タブに「</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AI-VMD</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」メニューが追加されます。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123485" y="1128120"/>
            <a:ext cx="7292454" cy="276999"/>
          </a:xfrm>
          <a:prstGeom prst="rect">
            <a:avLst/>
          </a:prstGeom>
          <a:noFill/>
        </p:spPr>
        <p:txBody>
          <a:bodyPr wrap="squar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AI-VMD</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」メニューをクリック、または［設定画面へ］をクリックすると、「</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AI-VMD</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設定画面」が開きます。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1" name="Group 577"/>
          <p:cNvGrpSpPr>
            <a:grpSpLocks/>
          </p:cNvGrpSpPr>
          <p:nvPr/>
        </p:nvGrpSpPr>
        <p:grpSpPr bwMode="auto">
          <a:xfrm>
            <a:off x="175791" y="4069873"/>
            <a:ext cx="7395294" cy="579617"/>
            <a:chOff x="0" y="0"/>
            <a:chExt cx="10309" cy="1647"/>
          </a:xfrm>
        </p:grpSpPr>
        <p:sp>
          <p:nvSpPr>
            <p:cNvPr id="33" name="Rectangle 578"/>
            <p:cNvSpPr>
              <a:spLocks noChangeArrowheads="1"/>
            </p:cNvSpPr>
            <p:nvPr/>
          </p:nvSpPr>
          <p:spPr bwMode="auto">
            <a:xfrm>
              <a:off x="0" y="10"/>
              <a:ext cx="10308" cy="1627"/>
            </a:xfrm>
            <a:prstGeom prst="rect">
              <a:avLst/>
            </a:prstGeom>
            <a:solidFill>
              <a:srgbClr val="DCDDD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endParaRPr lang="ja-JP" altLang="en-US">
                <a:solidFill>
                  <a:prstClr val="black"/>
                </a:solidFill>
                <a:latin typeface="游ゴシック" panose="020F0502020204030204"/>
                <a:ea typeface="游ゴシック" panose="020B0400000000000000" pitchFamily="34" charset="-128"/>
              </a:endParaRPr>
            </a:p>
          </p:txBody>
        </p:sp>
        <p:sp>
          <p:nvSpPr>
            <p:cNvPr id="34" name="Rectangle 579"/>
            <p:cNvSpPr>
              <a:spLocks noChangeArrowheads="1"/>
            </p:cNvSpPr>
            <p:nvPr/>
          </p:nvSpPr>
          <p:spPr bwMode="auto">
            <a:xfrm>
              <a:off x="0" y="0"/>
              <a:ext cx="10308" cy="20"/>
            </a:xfrm>
            <a:prstGeom prst="rect">
              <a:avLst/>
            </a:prstGeom>
            <a:solidFill>
              <a:srgbClr val="72717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endParaRPr lang="ja-JP" altLang="en-US">
                <a:solidFill>
                  <a:prstClr val="black"/>
                </a:solidFill>
                <a:latin typeface="游ゴシック" panose="020F0502020204030204"/>
                <a:ea typeface="游ゴシック" panose="020B0400000000000000" pitchFamily="34" charset="-128"/>
              </a:endParaRPr>
            </a:p>
          </p:txBody>
        </p:sp>
        <p:sp>
          <p:nvSpPr>
            <p:cNvPr id="35" name="Rectangle 580"/>
            <p:cNvSpPr>
              <a:spLocks noChangeArrowheads="1"/>
            </p:cNvSpPr>
            <p:nvPr/>
          </p:nvSpPr>
          <p:spPr bwMode="auto">
            <a:xfrm>
              <a:off x="0" y="1627"/>
              <a:ext cx="10308" cy="20"/>
            </a:xfrm>
            <a:prstGeom prst="rect">
              <a:avLst/>
            </a:prstGeom>
            <a:solidFill>
              <a:srgbClr val="72717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endParaRPr lang="ja-JP" altLang="en-US">
                <a:solidFill>
                  <a:prstClr val="black"/>
                </a:solidFill>
                <a:latin typeface="游ゴシック" panose="020F0502020204030204"/>
                <a:ea typeface="游ゴシック" panose="020B0400000000000000" pitchFamily="34" charset="-128"/>
              </a:endParaRPr>
            </a:p>
          </p:txBody>
        </p:sp>
        <p:sp>
          <p:nvSpPr>
            <p:cNvPr id="36" name="Text Box 581"/>
            <p:cNvSpPr txBox="1">
              <a:spLocks noChangeArrowheads="1"/>
            </p:cNvSpPr>
            <p:nvPr/>
          </p:nvSpPr>
          <p:spPr bwMode="auto">
            <a:xfrm>
              <a:off x="0" y="169"/>
              <a:ext cx="10309" cy="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07633">
                <a:lnSpc>
                  <a:spcPts val="1238"/>
                </a:lnSpc>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重要</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02406" marR="114300" indent="-102870">
                <a:lnSpc>
                  <a:spcPts val="1103"/>
                </a:lnSpc>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●設定は、</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Edge</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を使用して行ってください。</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02406" marR="114300" indent="-102870">
                <a:lnSpc>
                  <a:spcPts val="1103"/>
                </a:lnSpc>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また、あらかじめ表示用プラグインソフトウェア「</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Network Camera View 4S</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ActiveX</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にインストールしておく必要があります。</a:t>
              </a:r>
            </a:p>
          </p:txBody>
        </p:sp>
      </p:grpSp>
      <p:sp>
        <p:nvSpPr>
          <p:cNvPr id="5" name="正方形/長方形 4"/>
          <p:cNvSpPr/>
          <p:nvPr/>
        </p:nvSpPr>
        <p:spPr>
          <a:xfrm>
            <a:off x="426103" y="1947903"/>
            <a:ext cx="323061" cy="70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游ゴシック" panose="020F0502020204030204"/>
              <a:ea typeface="游ゴシック" panose="020B0400000000000000" pitchFamily="34" charset="-128"/>
            </a:endParaRPr>
          </a:p>
        </p:txBody>
      </p:sp>
      <p:sp>
        <p:nvSpPr>
          <p:cNvPr id="37" name="正方形/長方形 36"/>
          <p:cNvSpPr/>
          <p:nvPr/>
        </p:nvSpPr>
        <p:spPr>
          <a:xfrm>
            <a:off x="1641944" y="3371794"/>
            <a:ext cx="377688" cy="1043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游ゴシック" panose="020F0502020204030204"/>
              <a:ea typeface="游ゴシック" panose="020B0400000000000000" pitchFamily="34" charset="-128"/>
            </a:endParaRPr>
          </a:p>
        </p:txBody>
      </p:sp>
      <p:sp>
        <p:nvSpPr>
          <p:cNvPr id="39" name="テキスト ボックス 38"/>
          <p:cNvSpPr txBox="1"/>
          <p:nvPr/>
        </p:nvSpPr>
        <p:spPr>
          <a:xfrm>
            <a:off x="5465382" y="3541792"/>
            <a:ext cx="1383712" cy="276999"/>
          </a:xfrm>
          <a:prstGeom prst="rect">
            <a:avLst/>
          </a:prstGeom>
          <a:noFill/>
        </p:spPr>
        <p:txBody>
          <a:bodyPr wrap="none" rtlCol="0">
            <a:spAutoFit/>
          </a:bodyPr>
          <a:lstStyle/>
          <a:p>
            <a:r>
              <a:rPr lang="en-US" altLang="ja-JP" sz="1200" dirty="0">
                <a:solidFill>
                  <a:prstClr val="black"/>
                </a:solidFill>
                <a:latin typeface="Meiryo UI" panose="020B0604030504040204" pitchFamily="50" charset="-128"/>
                <a:ea typeface="Meiryo UI" panose="020B0604030504040204" pitchFamily="50" charset="-128"/>
              </a:rPr>
              <a:t>AI-VMD</a:t>
            </a:r>
            <a:r>
              <a:rPr lang="ja-JP" altLang="en-US" sz="1200" dirty="0">
                <a:solidFill>
                  <a:prstClr val="black"/>
                </a:solidFill>
                <a:latin typeface="Meiryo UI" panose="020B0604030504040204" pitchFamily="50" charset="-128"/>
                <a:ea typeface="Meiryo UI" panose="020B0604030504040204" pitchFamily="50" charset="-128"/>
              </a:rPr>
              <a:t>設定画面</a:t>
            </a:r>
          </a:p>
        </p:txBody>
      </p:sp>
      <p:sp>
        <p:nvSpPr>
          <p:cNvPr id="6" name="右矢印 5"/>
          <p:cNvSpPr/>
          <p:nvPr/>
        </p:nvSpPr>
        <p:spPr>
          <a:xfrm>
            <a:off x="4036663" y="2134262"/>
            <a:ext cx="302217" cy="11785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游ゴシック" panose="020F0502020204030204"/>
              <a:ea typeface="游ゴシック" panose="020B0400000000000000" pitchFamily="34" charset="-128"/>
            </a:endParaRPr>
          </a:p>
        </p:txBody>
      </p:sp>
      <p:pic>
        <p:nvPicPr>
          <p:cNvPr id="38" name="図 37">
            <a:extLst>
              <a:ext uri="{FF2B5EF4-FFF2-40B4-BE49-F238E27FC236}">
                <a16:creationId xmlns:a16="http://schemas.microsoft.com/office/drawing/2014/main" id="{5352F027-D51B-17F2-84C9-B43E9A67B4F6}"/>
              </a:ext>
            </a:extLst>
          </p:cNvPr>
          <p:cNvPicPr>
            <a:picLocks noChangeAspect="1"/>
          </p:cNvPicPr>
          <p:nvPr/>
        </p:nvPicPr>
        <p:blipFill rotWithShape="1">
          <a:blip r:embed="rId3"/>
          <a:srcRect t="8368" r="27207"/>
          <a:stretch/>
        </p:blipFill>
        <p:spPr>
          <a:xfrm>
            <a:off x="4543745" y="1591427"/>
            <a:ext cx="3109670" cy="1960646"/>
          </a:xfrm>
          <a:prstGeom prst="rect">
            <a:avLst/>
          </a:prstGeom>
        </p:spPr>
      </p:pic>
      <p:grpSp>
        <p:nvGrpSpPr>
          <p:cNvPr id="40" name="グループ化 39">
            <a:extLst>
              <a:ext uri="{FF2B5EF4-FFF2-40B4-BE49-F238E27FC236}">
                <a16:creationId xmlns:a16="http://schemas.microsoft.com/office/drawing/2014/main" id="{473CDE5F-F750-9133-FE46-A97049B7AAA7}"/>
              </a:ext>
            </a:extLst>
          </p:cNvPr>
          <p:cNvGrpSpPr/>
          <p:nvPr/>
        </p:nvGrpSpPr>
        <p:grpSpPr>
          <a:xfrm>
            <a:off x="7886230" y="655611"/>
            <a:ext cx="1171091" cy="3973632"/>
            <a:chOff x="4643186" y="1306346"/>
            <a:chExt cx="1171091" cy="3973632"/>
          </a:xfrm>
        </p:grpSpPr>
        <p:sp>
          <p:nvSpPr>
            <p:cNvPr id="41" name="フリーフォーム 16">
              <a:extLst>
                <a:ext uri="{FF2B5EF4-FFF2-40B4-BE49-F238E27FC236}">
                  <a16:creationId xmlns:a16="http://schemas.microsoft.com/office/drawing/2014/main" id="{29F9E4AD-1957-9612-812A-83E39BF14640}"/>
                </a:ext>
              </a:extLst>
            </p:cNvPr>
            <p:cNvSpPr/>
            <p:nvPr/>
          </p:nvSpPr>
          <p:spPr>
            <a:xfrm>
              <a:off x="4643186" y="2510890"/>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動体検知設定</a:t>
              </a:r>
            </a:p>
          </p:txBody>
        </p:sp>
        <p:sp>
          <p:nvSpPr>
            <p:cNvPr id="42" name="フリーフォーム 17">
              <a:extLst>
                <a:ext uri="{FF2B5EF4-FFF2-40B4-BE49-F238E27FC236}">
                  <a16:creationId xmlns:a16="http://schemas.microsoft.com/office/drawing/2014/main" id="{7BDC7DF2-02B4-0FDF-DAB0-573534E2B456}"/>
                </a:ext>
              </a:extLst>
            </p:cNvPr>
            <p:cNvSpPr/>
            <p:nvPr/>
          </p:nvSpPr>
          <p:spPr>
            <a:xfrm>
              <a:off x="4643186" y="3113162"/>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カウント機能設定</a:t>
              </a:r>
              <a:endParaRPr lang="en-US" altLang="ja-JP"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フリーフォーム 18">
              <a:extLst>
                <a:ext uri="{FF2B5EF4-FFF2-40B4-BE49-F238E27FC236}">
                  <a16:creationId xmlns:a16="http://schemas.microsoft.com/office/drawing/2014/main" id="{64B6481A-87EF-67DA-D64C-5B56D7C9A6A8}"/>
                </a:ext>
              </a:extLst>
            </p:cNvPr>
            <p:cNvSpPr/>
            <p:nvPr/>
          </p:nvSpPr>
          <p:spPr>
            <a:xfrm>
              <a:off x="4643186" y="3715434"/>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詳細設定</a:t>
              </a:r>
            </a:p>
          </p:txBody>
        </p:sp>
        <p:sp>
          <p:nvSpPr>
            <p:cNvPr id="44" name="フリーフォーム 20">
              <a:extLst>
                <a:ext uri="{FF2B5EF4-FFF2-40B4-BE49-F238E27FC236}">
                  <a16:creationId xmlns:a16="http://schemas.microsoft.com/office/drawing/2014/main" id="{EC39F0F6-932A-73BB-1B85-60676C147A57}"/>
                </a:ext>
              </a:extLst>
            </p:cNvPr>
            <p:cNvSpPr/>
            <p:nvPr/>
          </p:nvSpPr>
          <p:spPr>
            <a:xfrm>
              <a:off x="4643186" y="4317706"/>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スケジュール設定</a:t>
              </a:r>
            </a:p>
          </p:txBody>
        </p:sp>
        <p:sp>
          <p:nvSpPr>
            <p:cNvPr id="45" name="フリーフォーム 21">
              <a:extLst>
                <a:ext uri="{FF2B5EF4-FFF2-40B4-BE49-F238E27FC236}">
                  <a16:creationId xmlns:a16="http://schemas.microsoft.com/office/drawing/2014/main" id="{A9A0A937-4EBF-D1C8-831D-FC69CB7E7AD2}"/>
                </a:ext>
              </a:extLst>
            </p:cNvPr>
            <p:cNvSpPr/>
            <p:nvPr/>
          </p:nvSpPr>
          <p:spPr>
            <a:xfrm>
              <a:off x="4643186" y="4919978"/>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46" name="フリーフォーム 23">
              <a:extLst>
                <a:ext uri="{FF2B5EF4-FFF2-40B4-BE49-F238E27FC236}">
                  <a16:creationId xmlns:a16="http://schemas.microsoft.com/office/drawing/2014/main" id="{2BDDAA71-3970-D715-FD97-59DC5D1479D0}"/>
                </a:ext>
              </a:extLst>
            </p:cNvPr>
            <p:cNvSpPr/>
            <p:nvPr/>
          </p:nvSpPr>
          <p:spPr>
            <a:xfrm rot="28406">
              <a:off x="5082345" y="2899216"/>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フリーフォーム 24">
              <a:extLst>
                <a:ext uri="{FF2B5EF4-FFF2-40B4-BE49-F238E27FC236}">
                  <a16:creationId xmlns:a16="http://schemas.microsoft.com/office/drawing/2014/main" id="{AFDD1E9E-CFF5-0BC4-0458-C78EA4A72AC6}"/>
                </a:ext>
              </a:extLst>
            </p:cNvPr>
            <p:cNvSpPr/>
            <p:nvPr/>
          </p:nvSpPr>
          <p:spPr>
            <a:xfrm rot="28406">
              <a:off x="5082345" y="3501488"/>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フリーフォーム 25">
              <a:extLst>
                <a:ext uri="{FF2B5EF4-FFF2-40B4-BE49-F238E27FC236}">
                  <a16:creationId xmlns:a16="http://schemas.microsoft.com/office/drawing/2014/main" id="{1DA6A127-7A0C-0FB2-082B-E53F424229D3}"/>
                </a:ext>
              </a:extLst>
            </p:cNvPr>
            <p:cNvSpPr/>
            <p:nvPr/>
          </p:nvSpPr>
          <p:spPr>
            <a:xfrm rot="28406">
              <a:off x="5082345" y="4103760"/>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フリーフォーム 26">
              <a:extLst>
                <a:ext uri="{FF2B5EF4-FFF2-40B4-BE49-F238E27FC236}">
                  <a16:creationId xmlns:a16="http://schemas.microsoft.com/office/drawing/2014/main" id="{18CC9817-8681-6B7F-B2BB-FD69910B4A3C}"/>
                </a:ext>
              </a:extLst>
            </p:cNvPr>
            <p:cNvSpPr/>
            <p:nvPr/>
          </p:nvSpPr>
          <p:spPr>
            <a:xfrm rot="28406">
              <a:off x="5082345" y="4706032"/>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フリーフォーム 14">
              <a:extLst>
                <a:ext uri="{FF2B5EF4-FFF2-40B4-BE49-F238E27FC236}">
                  <a16:creationId xmlns:a16="http://schemas.microsoft.com/office/drawing/2014/main" id="{F8A8620C-8D07-6CE7-8E31-47437E7E2679}"/>
                </a:ext>
              </a:extLst>
            </p:cNvPr>
            <p:cNvSpPr/>
            <p:nvPr/>
          </p:nvSpPr>
          <p:spPr>
            <a:xfrm>
              <a:off x="4643186" y="1306346"/>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設定画面を開く</a:t>
              </a:r>
            </a:p>
          </p:txBody>
        </p:sp>
        <p:sp>
          <p:nvSpPr>
            <p:cNvPr id="51" name="フリーフォーム 15">
              <a:extLst>
                <a:ext uri="{FF2B5EF4-FFF2-40B4-BE49-F238E27FC236}">
                  <a16:creationId xmlns:a16="http://schemas.microsoft.com/office/drawing/2014/main" id="{2ADEF2E7-A852-7868-83E4-3823F4646AC3}"/>
                </a:ext>
              </a:extLst>
            </p:cNvPr>
            <p:cNvSpPr/>
            <p:nvPr/>
          </p:nvSpPr>
          <p:spPr>
            <a:xfrm rot="28406">
              <a:off x="5082345" y="1694672"/>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フリーフォーム 16">
              <a:extLst>
                <a:ext uri="{FF2B5EF4-FFF2-40B4-BE49-F238E27FC236}">
                  <a16:creationId xmlns:a16="http://schemas.microsoft.com/office/drawing/2014/main" id="{EBFBC0E0-FD94-0E15-5C12-143D763CAE5A}"/>
                </a:ext>
              </a:extLst>
            </p:cNvPr>
            <p:cNvSpPr/>
            <p:nvPr/>
          </p:nvSpPr>
          <p:spPr>
            <a:xfrm>
              <a:off x="4643186" y="1908618"/>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モード選択</a:t>
              </a:r>
            </a:p>
          </p:txBody>
        </p:sp>
        <p:sp>
          <p:nvSpPr>
            <p:cNvPr id="53" name="フリーフォーム 23">
              <a:extLst>
                <a:ext uri="{FF2B5EF4-FFF2-40B4-BE49-F238E27FC236}">
                  <a16:creationId xmlns:a16="http://schemas.microsoft.com/office/drawing/2014/main" id="{A430B028-FF0E-E5E0-4F90-2EB08653C7B0}"/>
                </a:ext>
              </a:extLst>
            </p:cNvPr>
            <p:cNvSpPr/>
            <p:nvPr/>
          </p:nvSpPr>
          <p:spPr>
            <a:xfrm rot="28406">
              <a:off x="5082345" y="2296944"/>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343087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はじめに</a:t>
            </a:r>
          </a:p>
        </p:txBody>
      </p:sp>
    </p:spTree>
    <p:extLst>
      <p:ext uri="{BB962C8B-B14F-4D97-AF65-F5344CB8AC3E}">
        <p14:creationId xmlns:p14="http://schemas.microsoft.com/office/powerpoint/2010/main" val="3720047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BAB560D4-01EA-9666-3E6D-4E1957456C5E}"/>
              </a:ext>
            </a:extLst>
          </p:cNvPr>
          <p:cNvGrpSpPr/>
          <p:nvPr/>
        </p:nvGrpSpPr>
        <p:grpSpPr>
          <a:xfrm>
            <a:off x="7886230" y="655611"/>
            <a:ext cx="1171091" cy="3973632"/>
            <a:chOff x="7848130" y="655611"/>
            <a:chExt cx="1171091" cy="3973632"/>
          </a:xfrm>
        </p:grpSpPr>
        <p:sp>
          <p:nvSpPr>
            <p:cNvPr id="7" name="フリーフォーム 16">
              <a:extLst>
                <a:ext uri="{FF2B5EF4-FFF2-40B4-BE49-F238E27FC236}">
                  <a16:creationId xmlns:a16="http://schemas.microsoft.com/office/drawing/2014/main" id="{D49EC515-2C8B-6EDF-2793-C48B7E8DA6A6}"/>
                </a:ext>
              </a:extLst>
            </p:cNvPr>
            <p:cNvSpPr/>
            <p:nvPr/>
          </p:nvSpPr>
          <p:spPr>
            <a:xfrm>
              <a:off x="78481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動体検知設定</a:t>
              </a:r>
            </a:p>
          </p:txBody>
        </p:sp>
        <p:sp>
          <p:nvSpPr>
            <p:cNvPr id="8" name="フリーフォーム 17">
              <a:extLst>
                <a:ext uri="{FF2B5EF4-FFF2-40B4-BE49-F238E27FC236}">
                  <a16:creationId xmlns:a16="http://schemas.microsoft.com/office/drawing/2014/main" id="{37088BF2-2514-35A0-8E3C-3FAEEE13B751}"/>
                </a:ext>
              </a:extLst>
            </p:cNvPr>
            <p:cNvSpPr/>
            <p:nvPr/>
          </p:nvSpPr>
          <p:spPr>
            <a:xfrm>
              <a:off x="78481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カウント機能設定</a:t>
              </a:r>
              <a:endParaRPr lang="en-US" altLang="ja-JP"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フリーフォーム 18">
              <a:extLst>
                <a:ext uri="{FF2B5EF4-FFF2-40B4-BE49-F238E27FC236}">
                  <a16:creationId xmlns:a16="http://schemas.microsoft.com/office/drawing/2014/main" id="{81827E07-2D45-4540-9315-057D8C3B08DD}"/>
                </a:ext>
              </a:extLst>
            </p:cNvPr>
            <p:cNvSpPr/>
            <p:nvPr/>
          </p:nvSpPr>
          <p:spPr>
            <a:xfrm>
              <a:off x="78481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詳細設定</a:t>
              </a:r>
            </a:p>
          </p:txBody>
        </p:sp>
        <p:sp>
          <p:nvSpPr>
            <p:cNvPr id="10" name="フリーフォーム 20">
              <a:extLst>
                <a:ext uri="{FF2B5EF4-FFF2-40B4-BE49-F238E27FC236}">
                  <a16:creationId xmlns:a16="http://schemas.microsoft.com/office/drawing/2014/main" id="{135C5B39-C3C2-7B5E-46F5-3EFA65B9A655}"/>
                </a:ext>
              </a:extLst>
            </p:cNvPr>
            <p:cNvSpPr/>
            <p:nvPr/>
          </p:nvSpPr>
          <p:spPr>
            <a:xfrm>
              <a:off x="78481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スケジュール設定</a:t>
              </a:r>
            </a:p>
          </p:txBody>
        </p:sp>
        <p:sp>
          <p:nvSpPr>
            <p:cNvPr id="11" name="フリーフォーム 21">
              <a:extLst>
                <a:ext uri="{FF2B5EF4-FFF2-40B4-BE49-F238E27FC236}">
                  <a16:creationId xmlns:a16="http://schemas.microsoft.com/office/drawing/2014/main" id="{5A668C45-4B36-5929-A992-7BE7A17F3F5D}"/>
                </a:ext>
              </a:extLst>
            </p:cNvPr>
            <p:cNvSpPr/>
            <p:nvPr/>
          </p:nvSpPr>
          <p:spPr>
            <a:xfrm>
              <a:off x="78481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12" name="フリーフォーム 23">
              <a:extLst>
                <a:ext uri="{FF2B5EF4-FFF2-40B4-BE49-F238E27FC236}">
                  <a16:creationId xmlns:a16="http://schemas.microsoft.com/office/drawing/2014/main" id="{56D28E6E-8B14-2115-72B6-614500E6D893}"/>
                </a:ext>
              </a:extLst>
            </p:cNvPr>
            <p:cNvSpPr/>
            <p:nvPr/>
          </p:nvSpPr>
          <p:spPr>
            <a:xfrm rot="28406">
              <a:off x="82872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フリーフォーム 24">
              <a:extLst>
                <a:ext uri="{FF2B5EF4-FFF2-40B4-BE49-F238E27FC236}">
                  <a16:creationId xmlns:a16="http://schemas.microsoft.com/office/drawing/2014/main" id="{BE5F69C3-0859-8AFF-8CEA-2B9A1FC7EBBB}"/>
                </a:ext>
              </a:extLst>
            </p:cNvPr>
            <p:cNvSpPr/>
            <p:nvPr/>
          </p:nvSpPr>
          <p:spPr>
            <a:xfrm rot="28406">
              <a:off x="82872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フリーフォーム 25">
              <a:extLst>
                <a:ext uri="{FF2B5EF4-FFF2-40B4-BE49-F238E27FC236}">
                  <a16:creationId xmlns:a16="http://schemas.microsoft.com/office/drawing/2014/main" id="{91E5241C-0E76-FEB6-9929-0218B7EC0C67}"/>
                </a:ext>
              </a:extLst>
            </p:cNvPr>
            <p:cNvSpPr/>
            <p:nvPr/>
          </p:nvSpPr>
          <p:spPr>
            <a:xfrm rot="28406">
              <a:off x="82872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フリーフォーム 26">
              <a:extLst>
                <a:ext uri="{FF2B5EF4-FFF2-40B4-BE49-F238E27FC236}">
                  <a16:creationId xmlns:a16="http://schemas.microsoft.com/office/drawing/2014/main" id="{9E1F0EED-D126-6182-A645-1AC5AC34846F}"/>
                </a:ext>
              </a:extLst>
            </p:cNvPr>
            <p:cNvSpPr/>
            <p:nvPr/>
          </p:nvSpPr>
          <p:spPr>
            <a:xfrm rot="28406">
              <a:off x="82872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フリーフォーム 14">
              <a:extLst>
                <a:ext uri="{FF2B5EF4-FFF2-40B4-BE49-F238E27FC236}">
                  <a16:creationId xmlns:a16="http://schemas.microsoft.com/office/drawing/2014/main" id="{A7E36FDF-CE9A-5262-CEEC-583F0D549858}"/>
                </a:ext>
              </a:extLst>
            </p:cNvPr>
            <p:cNvSpPr/>
            <p:nvPr/>
          </p:nvSpPr>
          <p:spPr>
            <a:xfrm>
              <a:off x="78481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設定画面を開く</a:t>
              </a:r>
            </a:p>
          </p:txBody>
        </p:sp>
        <p:sp>
          <p:nvSpPr>
            <p:cNvPr id="28" name="フリーフォーム 15">
              <a:extLst>
                <a:ext uri="{FF2B5EF4-FFF2-40B4-BE49-F238E27FC236}">
                  <a16:creationId xmlns:a16="http://schemas.microsoft.com/office/drawing/2014/main" id="{A9223793-1639-7F5D-F966-01848C0C367E}"/>
                </a:ext>
              </a:extLst>
            </p:cNvPr>
            <p:cNvSpPr/>
            <p:nvPr/>
          </p:nvSpPr>
          <p:spPr>
            <a:xfrm rot="28406">
              <a:off x="82872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フリーフォーム 16">
              <a:extLst>
                <a:ext uri="{FF2B5EF4-FFF2-40B4-BE49-F238E27FC236}">
                  <a16:creationId xmlns:a16="http://schemas.microsoft.com/office/drawing/2014/main" id="{D92364DA-4842-FD25-3815-758A044CF8A8}"/>
                </a:ext>
              </a:extLst>
            </p:cNvPr>
            <p:cNvSpPr/>
            <p:nvPr/>
          </p:nvSpPr>
          <p:spPr>
            <a:xfrm>
              <a:off x="78481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モード選択</a:t>
              </a:r>
            </a:p>
          </p:txBody>
        </p:sp>
        <p:sp>
          <p:nvSpPr>
            <p:cNvPr id="30" name="フリーフォーム 23">
              <a:extLst>
                <a:ext uri="{FF2B5EF4-FFF2-40B4-BE49-F238E27FC236}">
                  <a16:creationId xmlns:a16="http://schemas.microsoft.com/office/drawing/2014/main" id="{7FDBD447-B35E-66BE-3C40-169DFB4588B4}"/>
                </a:ext>
              </a:extLst>
            </p:cNvPr>
            <p:cNvSpPr/>
            <p:nvPr/>
          </p:nvSpPr>
          <p:spPr>
            <a:xfrm rot="28406">
              <a:off x="82872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 name="図 3">
            <a:extLst>
              <a:ext uri="{FF2B5EF4-FFF2-40B4-BE49-F238E27FC236}">
                <a16:creationId xmlns:a16="http://schemas.microsoft.com/office/drawing/2014/main" id="{8192F765-2FCC-88C7-7D58-738C40B55C30}"/>
              </a:ext>
            </a:extLst>
          </p:cNvPr>
          <p:cNvPicPr>
            <a:picLocks noChangeAspect="1"/>
          </p:cNvPicPr>
          <p:nvPr/>
        </p:nvPicPr>
        <p:blipFill>
          <a:blip r:embed="rId2"/>
          <a:stretch>
            <a:fillRect/>
          </a:stretch>
        </p:blipFill>
        <p:spPr>
          <a:xfrm>
            <a:off x="378665" y="1331510"/>
            <a:ext cx="5586413" cy="2798064"/>
          </a:xfrm>
          <a:prstGeom prst="rect">
            <a:avLst/>
          </a:prstGeom>
        </p:spPr>
      </p:pic>
      <p:sp>
        <p:nvSpPr>
          <p:cNvPr id="2" name="タイトル 1"/>
          <p:cNvSpPr>
            <a:spLocks noGrp="1"/>
          </p:cNvSpPr>
          <p:nvPr>
            <p:ph type="title"/>
          </p:nvPr>
        </p:nvSpPr>
        <p:spPr/>
        <p:txBody>
          <a:bodyPr/>
          <a:lstStyle/>
          <a:p>
            <a:r>
              <a:rPr lang="ja-JP" altLang="en-US" dirty="0"/>
              <a:t>モード選択</a:t>
            </a:r>
            <a:endParaRPr kumimoji="1" lang="ja-JP" altLang="en-US" dirty="0"/>
          </a:p>
        </p:txBody>
      </p:sp>
      <p:sp>
        <p:nvSpPr>
          <p:cNvPr id="59" name="テキスト ボックス 58">
            <a:extLst>
              <a:ext uri="{FF2B5EF4-FFF2-40B4-BE49-F238E27FC236}">
                <a16:creationId xmlns:a16="http://schemas.microsoft.com/office/drawing/2014/main" id="{47E34932-F129-975F-13AD-C1BCBAF16AEB}"/>
              </a:ext>
            </a:extLst>
          </p:cNvPr>
          <p:cNvSpPr txBox="1"/>
          <p:nvPr/>
        </p:nvSpPr>
        <p:spPr>
          <a:xfrm>
            <a:off x="297836" y="608769"/>
            <a:ext cx="579517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動体検知とカウント機能で検知するオブジェクトに合わせてモードを設定します。</a:t>
            </a:r>
          </a:p>
        </p:txBody>
      </p:sp>
      <p:sp>
        <p:nvSpPr>
          <p:cNvPr id="62" name="テキスト ボックス 61">
            <a:extLst>
              <a:ext uri="{FF2B5EF4-FFF2-40B4-BE49-F238E27FC236}">
                <a16:creationId xmlns:a16="http://schemas.microsoft.com/office/drawing/2014/main" id="{A417B900-399C-3C33-E648-9E0013AAC707}"/>
              </a:ext>
            </a:extLst>
          </p:cNvPr>
          <p:cNvSpPr txBox="1"/>
          <p:nvPr/>
        </p:nvSpPr>
        <p:spPr>
          <a:xfrm>
            <a:off x="4459921" y="950603"/>
            <a:ext cx="2797561"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通常画角モードと真下画角モードのどちらかを設定します。</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a:extLst>
              <a:ext uri="{FF2B5EF4-FFF2-40B4-BE49-F238E27FC236}">
                <a16:creationId xmlns:a16="http://schemas.microsoft.com/office/drawing/2014/main" id="{FFD4B680-F725-45BC-C3C1-1275962B0DF0}"/>
              </a:ext>
            </a:extLst>
          </p:cNvPr>
          <p:cNvSpPr/>
          <p:nvPr/>
        </p:nvSpPr>
        <p:spPr>
          <a:xfrm>
            <a:off x="2654531" y="1882433"/>
            <a:ext cx="1279294" cy="162547"/>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5" name="線吹き出し 2 (枠付き) 8">
            <a:extLst>
              <a:ext uri="{FF2B5EF4-FFF2-40B4-BE49-F238E27FC236}">
                <a16:creationId xmlns:a16="http://schemas.microsoft.com/office/drawing/2014/main" id="{5B9D0738-8892-1881-ADDB-3184C675CB19}"/>
              </a:ext>
            </a:extLst>
          </p:cNvPr>
          <p:cNvSpPr/>
          <p:nvPr/>
        </p:nvSpPr>
        <p:spPr>
          <a:xfrm>
            <a:off x="4459921" y="939027"/>
            <a:ext cx="2863902" cy="406475"/>
          </a:xfrm>
          <a:prstGeom prst="borderCallout2">
            <a:avLst>
              <a:gd name="adj1" fmla="val 55925"/>
              <a:gd name="adj2" fmla="val 190"/>
              <a:gd name="adj3" fmla="val 57355"/>
              <a:gd name="adj4" fmla="val -12202"/>
              <a:gd name="adj5" fmla="val 226365"/>
              <a:gd name="adj6" fmla="val -37629"/>
            </a:avLst>
          </a:prstGeom>
          <a:noFill/>
          <a:ln w="12700" cap="flat" cmpd="sng" algn="ctr">
            <a:solidFill>
              <a:srgbClr val="ED7D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 name="テキスト ボックス 4">
            <a:extLst>
              <a:ext uri="{FF2B5EF4-FFF2-40B4-BE49-F238E27FC236}">
                <a16:creationId xmlns:a16="http://schemas.microsoft.com/office/drawing/2014/main" id="{39337E95-2BD6-F05D-C647-00D9A9E0094F}"/>
              </a:ext>
            </a:extLst>
          </p:cNvPr>
          <p:cNvSpPr txBox="1"/>
          <p:nvPr/>
        </p:nvSpPr>
        <p:spPr>
          <a:xfrm>
            <a:off x="85726" y="4166373"/>
            <a:ext cx="7738488"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通常画角モード：</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動体検知、カウント機能の検知オブジェクトは人物、車、二輪車になります。</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真下画角モード：</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動体検知、カウント機能の検知オブジェクトは人物のみとなります。（カメラは真下向きに設置し、人物を通常画角より高精度でカウントできます。）</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真下画角モードで</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以外の機能拡張ソフトウェアを使用する場合には、同時に使用する機能拡張ソフトウェアの使用条件にご注意ください。</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7323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4E71808-2DB0-B974-A0AD-6B4E4903FDD7}"/>
              </a:ext>
            </a:extLst>
          </p:cNvPr>
          <p:cNvPicPr>
            <a:picLocks noChangeAspect="1"/>
          </p:cNvPicPr>
          <p:nvPr/>
        </p:nvPicPr>
        <p:blipFill rotWithShape="1">
          <a:blip r:embed="rId2"/>
          <a:srcRect t="8265" r="32102" b="10712"/>
          <a:stretch/>
        </p:blipFill>
        <p:spPr>
          <a:xfrm>
            <a:off x="1131568" y="1401418"/>
            <a:ext cx="5243351" cy="3133898"/>
          </a:xfrm>
          <a:prstGeom prst="rect">
            <a:avLst/>
          </a:prstGeom>
        </p:spPr>
      </p:pic>
      <p:sp>
        <p:nvSpPr>
          <p:cNvPr id="2" name="タイトル 1"/>
          <p:cNvSpPr>
            <a:spLocks noGrp="1"/>
          </p:cNvSpPr>
          <p:nvPr>
            <p:ph type="title"/>
          </p:nvPr>
        </p:nvSpPr>
        <p:spPr/>
        <p:txBody>
          <a:bodyPr/>
          <a:lstStyle/>
          <a:p>
            <a:r>
              <a:rPr lang="en-US" altLang="ja-JP" dirty="0"/>
              <a:t>AI</a:t>
            </a:r>
            <a:r>
              <a:rPr lang="ja-JP" altLang="en-US" dirty="0"/>
              <a:t>動体検知設定（エリア設定）</a:t>
            </a:r>
            <a:endParaRPr kumimoji="1" lang="ja-JP" altLang="en-US" dirty="0"/>
          </a:p>
        </p:txBody>
      </p:sp>
      <p:pic>
        <p:nvPicPr>
          <p:cNvPr id="58" name="図 57">
            <a:extLst>
              <a:ext uri="{FF2B5EF4-FFF2-40B4-BE49-F238E27FC236}">
                <a16:creationId xmlns:a16="http://schemas.microsoft.com/office/drawing/2014/main" id="{A68F32AA-7C12-5209-6C05-D8870A5EC5D9}"/>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1300738" y="1922245"/>
            <a:ext cx="2361907" cy="1327469"/>
          </a:xfrm>
          <a:prstGeom prst="rect">
            <a:avLst/>
          </a:prstGeom>
        </p:spPr>
      </p:pic>
      <p:sp>
        <p:nvSpPr>
          <p:cNvPr id="59" name="テキスト ボックス 58">
            <a:extLst>
              <a:ext uri="{FF2B5EF4-FFF2-40B4-BE49-F238E27FC236}">
                <a16:creationId xmlns:a16="http://schemas.microsoft.com/office/drawing/2014/main" id="{47E34932-F129-975F-13AD-C1BCBAF16AEB}"/>
              </a:ext>
            </a:extLst>
          </p:cNvPr>
          <p:cNvSpPr txBox="1"/>
          <p:nvPr/>
        </p:nvSpPr>
        <p:spPr>
          <a:xfrm>
            <a:off x="297836" y="608769"/>
            <a:ext cx="4815742" cy="276999"/>
          </a:xfrm>
          <a:prstGeom prst="rect">
            <a:avLst/>
          </a:prstGeom>
          <a:noFill/>
        </p:spPr>
        <p:txBody>
          <a:bodyPr wrap="none" rtlCol="0">
            <a:spAutoFit/>
          </a:bodyPr>
          <a:lstStyle/>
          <a:p>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AI-VMD</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によって動体を検知するエリアと検知条件を設定することができます。</a:t>
            </a:r>
          </a:p>
        </p:txBody>
      </p:sp>
      <p:sp>
        <p:nvSpPr>
          <p:cNvPr id="60" name="テキスト ボックス 59">
            <a:extLst>
              <a:ext uri="{FF2B5EF4-FFF2-40B4-BE49-F238E27FC236}">
                <a16:creationId xmlns:a16="http://schemas.microsoft.com/office/drawing/2014/main" id="{4D67AA92-6AE8-0912-3D90-7668D66C34AB}"/>
              </a:ext>
            </a:extLst>
          </p:cNvPr>
          <p:cNvSpPr txBox="1"/>
          <p:nvPr/>
        </p:nvSpPr>
        <p:spPr>
          <a:xfrm>
            <a:off x="6425787" y="1727415"/>
            <a:ext cx="1241045" cy="646331"/>
          </a:xfrm>
          <a:prstGeom prst="rect">
            <a:avLst/>
          </a:prstGeom>
          <a:noFill/>
        </p:spPr>
        <p:txBody>
          <a:bodyPr wrap="none" rtlCol="0">
            <a:spAutoFit/>
          </a:bodyPr>
          <a:lstStyle/>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各検知エリアの</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検知オブジェクトとして、</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人物、車、二輪車</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から選択します。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a:extLst>
              <a:ext uri="{FF2B5EF4-FFF2-40B4-BE49-F238E27FC236}">
                <a16:creationId xmlns:a16="http://schemas.microsoft.com/office/drawing/2014/main" id="{639ABEB2-E811-63F8-4F43-66A52828CCA6}"/>
              </a:ext>
            </a:extLst>
          </p:cNvPr>
          <p:cNvSpPr txBox="1"/>
          <p:nvPr/>
        </p:nvSpPr>
        <p:spPr>
          <a:xfrm>
            <a:off x="6425786" y="2509237"/>
            <a:ext cx="1330814" cy="646331"/>
          </a:xfrm>
          <a:prstGeom prst="rect">
            <a:avLst/>
          </a:prstGeom>
          <a:noFill/>
        </p:spPr>
        <p:txBody>
          <a:bodyPr wrap="none" rtlCol="0">
            <a:spAutoFit/>
          </a:bodyPr>
          <a:lstStyle/>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検知モードとして</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侵入検知、滞留検知、</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方向検知、ラインクロス</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のいずれかを選択します。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a:extLst>
              <a:ext uri="{FF2B5EF4-FFF2-40B4-BE49-F238E27FC236}">
                <a16:creationId xmlns:a16="http://schemas.microsoft.com/office/drawing/2014/main" id="{A417B900-399C-3C33-E648-9E0013AAC707}"/>
              </a:ext>
            </a:extLst>
          </p:cNvPr>
          <p:cNvSpPr txBox="1"/>
          <p:nvPr/>
        </p:nvSpPr>
        <p:spPr>
          <a:xfrm>
            <a:off x="4923997" y="988867"/>
            <a:ext cx="2969083" cy="369332"/>
          </a:xfrm>
          <a:prstGeom prst="rect">
            <a:avLst/>
          </a:prstGeom>
          <a:noFill/>
        </p:spPr>
        <p:txBody>
          <a:bodyPr wrap="none" rtlCol="0">
            <a:spAutoFit/>
          </a:bodyPr>
          <a:lstStyle/>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エリアと検知条件の組み合わせを２種類まで設定でき、</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検知設定１および検知設定２として保存することができます。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a:extLst>
              <a:ext uri="{FF2B5EF4-FFF2-40B4-BE49-F238E27FC236}">
                <a16:creationId xmlns:a16="http://schemas.microsoft.com/office/drawing/2014/main" id="{678BB6D9-138E-DA91-FAF8-10636647D94D}"/>
              </a:ext>
            </a:extLst>
          </p:cNvPr>
          <p:cNvSpPr txBox="1"/>
          <p:nvPr/>
        </p:nvSpPr>
        <p:spPr>
          <a:xfrm>
            <a:off x="140922" y="1629510"/>
            <a:ext cx="984565" cy="1061829"/>
          </a:xfrm>
          <a:prstGeom prst="rect">
            <a:avLst/>
          </a:prstGeom>
          <a:noFill/>
        </p:spPr>
        <p:txBody>
          <a:bodyPr wrap="none" rtlCol="0">
            <a:spAutoFit/>
          </a:bodyPr>
          <a:lstStyle/>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各検知設定に</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検知エリアを</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８か所まで、</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マスクエリアを</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８か所まで、</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それぞれ設定する</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ことができます。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a:extLst>
              <a:ext uri="{FF2B5EF4-FFF2-40B4-BE49-F238E27FC236}">
                <a16:creationId xmlns:a16="http://schemas.microsoft.com/office/drawing/2014/main" id="{FFD4B680-F725-45BC-C3C1-1275962B0DF0}"/>
              </a:ext>
            </a:extLst>
          </p:cNvPr>
          <p:cNvSpPr/>
          <p:nvPr/>
        </p:nvSpPr>
        <p:spPr>
          <a:xfrm>
            <a:off x="3828205" y="1847324"/>
            <a:ext cx="1095791" cy="137267"/>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5" name="線吹き出し 2 (枠付き) 8">
            <a:extLst>
              <a:ext uri="{FF2B5EF4-FFF2-40B4-BE49-F238E27FC236}">
                <a16:creationId xmlns:a16="http://schemas.microsoft.com/office/drawing/2014/main" id="{5B9D0738-8892-1881-ADDB-3184C675CB19}"/>
              </a:ext>
            </a:extLst>
          </p:cNvPr>
          <p:cNvSpPr/>
          <p:nvPr/>
        </p:nvSpPr>
        <p:spPr>
          <a:xfrm>
            <a:off x="4923996" y="957698"/>
            <a:ext cx="2863902" cy="406475"/>
          </a:xfrm>
          <a:prstGeom prst="borderCallout2">
            <a:avLst>
              <a:gd name="adj1" fmla="val 55925"/>
              <a:gd name="adj2" fmla="val 190"/>
              <a:gd name="adj3" fmla="val 57355"/>
              <a:gd name="adj4" fmla="val -12202"/>
              <a:gd name="adj5" fmla="val 224022"/>
              <a:gd name="adj6" fmla="val -23328"/>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6" name="線吹き出し 2 (枠付き) 40">
            <a:extLst>
              <a:ext uri="{FF2B5EF4-FFF2-40B4-BE49-F238E27FC236}">
                <a16:creationId xmlns:a16="http://schemas.microsoft.com/office/drawing/2014/main" id="{28487D2C-B63E-5BA6-4A44-F155A79FB531}"/>
              </a:ext>
            </a:extLst>
          </p:cNvPr>
          <p:cNvSpPr/>
          <p:nvPr/>
        </p:nvSpPr>
        <p:spPr>
          <a:xfrm>
            <a:off x="6351419" y="1722204"/>
            <a:ext cx="1431951" cy="628458"/>
          </a:xfrm>
          <a:prstGeom prst="borderCallout2">
            <a:avLst>
              <a:gd name="adj1" fmla="val 22633"/>
              <a:gd name="adj2" fmla="val -216"/>
              <a:gd name="adj3" fmla="val 24062"/>
              <a:gd name="adj4" fmla="val -85665"/>
              <a:gd name="adj5" fmla="val 48306"/>
              <a:gd name="adj6" fmla="val -98415"/>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7" name="正方形/長方形 66">
            <a:extLst>
              <a:ext uri="{FF2B5EF4-FFF2-40B4-BE49-F238E27FC236}">
                <a16:creationId xmlns:a16="http://schemas.microsoft.com/office/drawing/2014/main" id="{52344308-5F2B-8E13-B093-D12EFCD6B21A}"/>
              </a:ext>
            </a:extLst>
          </p:cNvPr>
          <p:cNvSpPr/>
          <p:nvPr/>
        </p:nvSpPr>
        <p:spPr>
          <a:xfrm>
            <a:off x="4363306" y="2001395"/>
            <a:ext cx="750272" cy="1906240"/>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8" name="正方形/長方形 67">
            <a:extLst>
              <a:ext uri="{FF2B5EF4-FFF2-40B4-BE49-F238E27FC236}">
                <a16:creationId xmlns:a16="http://schemas.microsoft.com/office/drawing/2014/main" id="{474E9C85-208F-76FF-B902-FF3C1748F4E6}"/>
              </a:ext>
            </a:extLst>
          </p:cNvPr>
          <p:cNvSpPr/>
          <p:nvPr/>
        </p:nvSpPr>
        <p:spPr>
          <a:xfrm>
            <a:off x="5134764" y="2000518"/>
            <a:ext cx="634079" cy="1907117"/>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9" name="線吹き出し 2 (枠付き) 30">
            <a:extLst>
              <a:ext uri="{FF2B5EF4-FFF2-40B4-BE49-F238E27FC236}">
                <a16:creationId xmlns:a16="http://schemas.microsoft.com/office/drawing/2014/main" id="{FD36DDD2-A310-E08C-8A5B-DABE54AE311C}"/>
              </a:ext>
            </a:extLst>
          </p:cNvPr>
          <p:cNvSpPr/>
          <p:nvPr/>
        </p:nvSpPr>
        <p:spPr>
          <a:xfrm>
            <a:off x="6355655" y="2502910"/>
            <a:ext cx="1431951" cy="628458"/>
          </a:xfrm>
          <a:prstGeom prst="borderCallout2">
            <a:avLst>
              <a:gd name="adj1" fmla="val 22633"/>
              <a:gd name="adj2" fmla="val -216"/>
              <a:gd name="adj3" fmla="val 22212"/>
              <a:gd name="adj4" fmla="val -24379"/>
              <a:gd name="adj5" fmla="val 72713"/>
              <a:gd name="adj6" fmla="val -41142"/>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70" name="線吹き出し 2 (枠付き) 32">
            <a:extLst>
              <a:ext uri="{FF2B5EF4-FFF2-40B4-BE49-F238E27FC236}">
                <a16:creationId xmlns:a16="http://schemas.microsoft.com/office/drawing/2014/main" id="{ABF8CEAB-0B48-EE7E-88E0-57E58929ED53}"/>
              </a:ext>
            </a:extLst>
          </p:cNvPr>
          <p:cNvSpPr/>
          <p:nvPr/>
        </p:nvSpPr>
        <p:spPr>
          <a:xfrm rot="10800000">
            <a:off x="135110" y="1610671"/>
            <a:ext cx="944118" cy="1057586"/>
          </a:xfrm>
          <a:prstGeom prst="borderCallout2">
            <a:avLst>
              <a:gd name="adj1" fmla="val 87382"/>
              <a:gd name="adj2" fmla="val -796"/>
              <a:gd name="adj3" fmla="val 87259"/>
              <a:gd name="adj4" fmla="val -46883"/>
              <a:gd name="adj5" fmla="val 69777"/>
              <a:gd name="adj6" fmla="val -76815"/>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71" name="正方形/長方形 70">
            <a:extLst>
              <a:ext uri="{FF2B5EF4-FFF2-40B4-BE49-F238E27FC236}">
                <a16:creationId xmlns:a16="http://schemas.microsoft.com/office/drawing/2014/main" id="{0BB0226E-1611-410C-804B-5A66CC71EBB1}"/>
              </a:ext>
            </a:extLst>
          </p:cNvPr>
          <p:cNvSpPr/>
          <p:nvPr/>
        </p:nvSpPr>
        <p:spPr>
          <a:xfrm>
            <a:off x="1300047" y="1922168"/>
            <a:ext cx="2359679" cy="1327469"/>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grpSp>
        <p:nvGrpSpPr>
          <p:cNvPr id="31" name="グループ化 30">
            <a:extLst>
              <a:ext uri="{FF2B5EF4-FFF2-40B4-BE49-F238E27FC236}">
                <a16:creationId xmlns:a16="http://schemas.microsoft.com/office/drawing/2014/main" id="{B646533B-7E81-CFC6-81ED-2BA8D06DFF7A}"/>
              </a:ext>
            </a:extLst>
          </p:cNvPr>
          <p:cNvGrpSpPr/>
          <p:nvPr/>
        </p:nvGrpSpPr>
        <p:grpSpPr>
          <a:xfrm>
            <a:off x="7886230" y="655611"/>
            <a:ext cx="1171091" cy="3973632"/>
            <a:chOff x="7848130" y="655611"/>
            <a:chExt cx="1171091" cy="3973632"/>
          </a:xfrm>
        </p:grpSpPr>
        <p:sp>
          <p:nvSpPr>
            <p:cNvPr id="7" name="フリーフォーム 16">
              <a:extLst>
                <a:ext uri="{FF2B5EF4-FFF2-40B4-BE49-F238E27FC236}">
                  <a16:creationId xmlns:a16="http://schemas.microsoft.com/office/drawing/2014/main" id="{2BEB678C-F9AF-17EA-AC33-925C468004C3}"/>
                </a:ext>
              </a:extLst>
            </p:cNvPr>
            <p:cNvSpPr/>
            <p:nvPr/>
          </p:nvSpPr>
          <p:spPr>
            <a:xfrm>
              <a:off x="78481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rPr>
                <a:t>動体検知設定</a:t>
              </a:r>
            </a:p>
          </p:txBody>
        </p:sp>
        <p:sp>
          <p:nvSpPr>
            <p:cNvPr id="8" name="フリーフォーム 17">
              <a:extLst>
                <a:ext uri="{FF2B5EF4-FFF2-40B4-BE49-F238E27FC236}">
                  <a16:creationId xmlns:a16="http://schemas.microsoft.com/office/drawing/2014/main" id="{AF125F20-31DB-C349-BE6A-0B053CC46F67}"/>
                </a:ext>
              </a:extLst>
            </p:cNvPr>
            <p:cNvSpPr/>
            <p:nvPr/>
          </p:nvSpPr>
          <p:spPr>
            <a:xfrm>
              <a:off x="78481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カウント機能設定</a:t>
              </a:r>
              <a:endParaRPr lang="en-US" altLang="ja-JP"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フリーフォーム 18">
              <a:extLst>
                <a:ext uri="{FF2B5EF4-FFF2-40B4-BE49-F238E27FC236}">
                  <a16:creationId xmlns:a16="http://schemas.microsoft.com/office/drawing/2014/main" id="{4769B14E-A98D-FDB7-A080-FE03665139BD}"/>
                </a:ext>
              </a:extLst>
            </p:cNvPr>
            <p:cNvSpPr/>
            <p:nvPr/>
          </p:nvSpPr>
          <p:spPr>
            <a:xfrm>
              <a:off x="78481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詳細設定</a:t>
              </a:r>
            </a:p>
          </p:txBody>
        </p:sp>
        <p:sp>
          <p:nvSpPr>
            <p:cNvPr id="10" name="フリーフォーム 20">
              <a:extLst>
                <a:ext uri="{FF2B5EF4-FFF2-40B4-BE49-F238E27FC236}">
                  <a16:creationId xmlns:a16="http://schemas.microsoft.com/office/drawing/2014/main" id="{2C0D90DA-C28A-8E48-D95D-F402D99E6156}"/>
                </a:ext>
              </a:extLst>
            </p:cNvPr>
            <p:cNvSpPr/>
            <p:nvPr/>
          </p:nvSpPr>
          <p:spPr>
            <a:xfrm>
              <a:off x="78481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スケジュール設定</a:t>
              </a:r>
            </a:p>
          </p:txBody>
        </p:sp>
        <p:sp>
          <p:nvSpPr>
            <p:cNvPr id="11" name="フリーフォーム 21">
              <a:extLst>
                <a:ext uri="{FF2B5EF4-FFF2-40B4-BE49-F238E27FC236}">
                  <a16:creationId xmlns:a16="http://schemas.microsoft.com/office/drawing/2014/main" id="{106511D2-1C9C-B0D8-07E4-7D41093DA204}"/>
                </a:ext>
              </a:extLst>
            </p:cNvPr>
            <p:cNvSpPr/>
            <p:nvPr/>
          </p:nvSpPr>
          <p:spPr>
            <a:xfrm>
              <a:off x="78481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12" name="フリーフォーム 23">
              <a:extLst>
                <a:ext uri="{FF2B5EF4-FFF2-40B4-BE49-F238E27FC236}">
                  <a16:creationId xmlns:a16="http://schemas.microsoft.com/office/drawing/2014/main" id="{F7DFB437-66DD-6507-81E0-7560EB89E8FB}"/>
                </a:ext>
              </a:extLst>
            </p:cNvPr>
            <p:cNvSpPr/>
            <p:nvPr/>
          </p:nvSpPr>
          <p:spPr>
            <a:xfrm rot="28406">
              <a:off x="82872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フリーフォーム 24">
              <a:extLst>
                <a:ext uri="{FF2B5EF4-FFF2-40B4-BE49-F238E27FC236}">
                  <a16:creationId xmlns:a16="http://schemas.microsoft.com/office/drawing/2014/main" id="{23BAF930-DC0B-C8BC-8266-031FE0A68F86}"/>
                </a:ext>
              </a:extLst>
            </p:cNvPr>
            <p:cNvSpPr/>
            <p:nvPr/>
          </p:nvSpPr>
          <p:spPr>
            <a:xfrm rot="28406">
              <a:off x="82872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フリーフォーム 25">
              <a:extLst>
                <a:ext uri="{FF2B5EF4-FFF2-40B4-BE49-F238E27FC236}">
                  <a16:creationId xmlns:a16="http://schemas.microsoft.com/office/drawing/2014/main" id="{7C3127F4-B01F-5CDD-2798-A96192A17AFF}"/>
                </a:ext>
              </a:extLst>
            </p:cNvPr>
            <p:cNvSpPr/>
            <p:nvPr/>
          </p:nvSpPr>
          <p:spPr>
            <a:xfrm rot="28406">
              <a:off x="82872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フリーフォーム 26">
              <a:extLst>
                <a:ext uri="{FF2B5EF4-FFF2-40B4-BE49-F238E27FC236}">
                  <a16:creationId xmlns:a16="http://schemas.microsoft.com/office/drawing/2014/main" id="{9D8DFD74-BEF2-ECD6-1E20-A72A44ABFF03}"/>
                </a:ext>
              </a:extLst>
            </p:cNvPr>
            <p:cNvSpPr/>
            <p:nvPr/>
          </p:nvSpPr>
          <p:spPr>
            <a:xfrm rot="28406">
              <a:off x="82872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フリーフォーム 14">
              <a:extLst>
                <a:ext uri="{FF2B5EF4-FFF2-40B4-BE49-F238E27FC236}">
                  <a16:creationId xmlns:a16="http://schemas.microsoft.com/office/drawing/2014/main" id="{18765F50-DE43-97F2-0102-5B631AEA3DE0}"/>
                </a:ext>
              </a:extLst>
            </p:cNvPr>
            <p:cNvSpPr/>
            <p:nvPr/>
          </p:nvSpPr>
          <p:spPr>
            <a:xfrm>
              <a:off x="78481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設定画面を開く</a:t>
              </a:r>
            </a:p>
          </p:txBody>
        </p:sp>
        <p:sp>
          <p:nvSpPr>
            <p:cNvPr id="28" name="フリーフォーム 15">
              <a:extLst>
                <a:ext uri="{FF2B5EF4-FFF2-40B4-BE49-F238E27FC236}">
                  <a16:creationId xmlns:a16="http://schemas.microsoft.com/office/drawing/2014/main" id="{9ADF7659-521E-0DA1-D157-63AFA9498CA9}"/>
                </a:ext>
              </a:extLst>
            </p:cNvPr>
            <p:cNvSpPr/>
            <p:nvPr/>
          </p:nvSpPr>
          <p:spPr>
            <a:xfrm rot="28406">
              <a:off x="82872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フリーフォーム 16">
              <a:extLst>
                <a:ext uri="{FF2B5EF4-FFF2-40B4-BE49-F238E27FC236}">
                  <a16:creationId xmlns:a16="http://schemas.microsoft.com/office/drawing/2014/main" id="{FBAEB344-9A83-92E1-A88B-459CCE56FB90}"/>
                </a:ext>
              </a:extLst>
            </p:cNvPr>
            <p:cNvSpPr/>
            <p:nvPr/>
          </p:nvSpPr>
          <p:spPr>
            <a:xfrm>
              <a:off x="78481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モード選択</a:t>
              </a:r>
            </a:p>
          </p:txBody>
        </p:sp>
        <p:sp>
          <p:nvSpPr>
            <p:cNvPr id="30" name="フリーフォーム 23">
              <a:extLst>
                <a:ext uri="{FF2B5EF4-FFF2-40B4-BE49-F238E27FC236}">
                  <a16:creationId xmlns:a16="http://schemas.microsoft.com/office/drawing/2014/main" id="{FE4C4C5E-8E0D-566E-A4EB-60D00C35A943}"/>
                </a:ext>
              </a:extLst>
            </p:cNvPr>
            <p:cNvSpPr/>
            <p:nvPr/>
          </p:nvSpPr>
          <p:spPr>
            <a:xfrm rot="28406">
              <a:off x="82872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842662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15569274-573F-D4CA-975C-3BA37E477C2B}"/>
              </a:ext>
            </a:extLst>
          </p:cNvPr>
          <p:cNvPicPr>
            <a:picLocks noChangeAspect="1"/>
          </p:cNvPicPr>
          <p:nvPr/>
        </p:nvPicPr>
        <p:blipFill rotWithShape="1">
          <a:blip r:embed="rId2"/>
          <a:srcRect t="12588" r="54944" b="32500"/>
          <a:stretch/>
        </p:blipFill>
        <p:spPr>
          <a:xfrm>
            <a:off x="3283763" y="1572655"/>
            <a:ext cx="4182363" cy="3298898"/>
          </a:xfrm>
          <a:prstGeom prst="rect">
            <a:avLst/>
          </a:prstGeom>
        </p:spPr>
      </p:pic>
      <p:sp>
        <p:nvSpPr>
          <p:cNvPr id="2" name="タイトル 1"/>
          <p:cNvSpPr>
            <a:spLocks noGrp="1"/>
          </p:cNvSpPr>
          <p:nvPr>
            <p:ph type="title"/>
          </p:nvPr>
        </p:nvSpPr>
        <p:spPr/>
        <p:txBody>
          <a:bodyPr/>
          <a:lstStyle/>
          <a:p>
            <a:r>
              <a:rPr kumimoji="1" lang="ja-JP" altLang="en-US" dirty="0"/>
              <a:t>エリア設定｜検知エリアを設定する</a:t>
            </a:r>
          </a:p>
        </p:txBody>
      </p:sp>
      <p:sp>
        <p:nvSpPr>
          <p:cNvPr id="78" name="テキスト ボックス 77"/>
          <p:cNvSpPr txBox="1"/>
          <p:nvPr/>
        </p:nvSpPr>
        <p:spPr>
          <a:xfrm>
            <a:off x="123485" y="568909"/>
            <a:ext cx="5816798" cy="101566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により動体を検知する</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エリア（ラインクロスの場合は検知ライン）を設定します。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基本的には、マスクエリアの設定は不要です。</a:t>
            </a:r>
            <a:endPar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ご使用環境などにより必要に応じてマスクエリアを追加設定してください。</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さらなる誤報／失報抑制が可能です。 </a:t>
            </a:r>
          </a:p>
        </p:txBody>
      </p:sp>
      <p:sp>
        <p:nvSpPr>
          <p:cNvPr id="27" name="正方形/長方形 26">
            <a:extLst>
              <a:ext uri="{FF2B5EF4-FFF2-40B4-BE49-F238E27FC236}">
                <a16:creationId xmlns:a16="http://schemas.microsoft.com/office/drawing/2014/main" id="{3AD23876-F271-18C4-E863-C341C21790B1}"/>
              </a:ext>
            </a:extLst>
          </p:cNvPr>
          <p:cNvSpPr/>
          <p:nvPr/>
        </p:nvSpPr>
        <p:spPr>
          <a:xfrm>
            <a:off x="3521410" y="4254972"/>
            <a:ext cx="3694999" cy="201056"/>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8" name="線吹き出し 2 (枠付き) 17">
            <a:extLst>
              <a:ext uri="{FF2B5EF4-FFF2-40B4-BE49-F238E27FC236}">
                <a16:creationId xmlns:a16="http://schemas.microsoft.com/office/drawing/2014/main" id="{0FB96ABC-9987-9650-6E03-33DE27571AB2}"/>
              </a:ext>
            </a:extLst>
          </p:cNvPr>
          <p:cNvSpPr/>
          <p:nvPr/>
        </p:nvSpPr>
        <p:spPr>
          <a:xfrm rot="10800000">
            <a:off x="354520" y="3324380"/>
            <a:ext cx="2057452" cy="1202663"/>
          </a:xfrm>
          <a:prstGeom prst="borderCallout2">
            <a:avLst>
              <a:gd name="adj1" fmla="val 50989"/>
              <a:gd name="adj2" fmla="val 198"/>
              <a:gd name="adj3" fmla="val 50244"/>
              <a:gd name="adj4" fmla="val -21964"/>
              <a:gd name="adj5" fmla="val 18643"/>
              <a:gd name="adj6" fmla="val -53332"/>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9" name="テキスト ボックス 28">
            <a:extLst>
              <a:ext uri="{FF2B5EF4-FFF2-40B4-BE49-F238E27FC236}">
                <a16:creationId xmlns:a16="http://schemas.microsoft.com/office/drawing/2014/main" id="{FBAF1455-EE31-1E5A-BDA1-BFE8AD30F4BE}"/>
              </a:ext>
            </a:extLst>
          </p:cNvPr>
          <p:cNvSpPr txBox="1"/>
          <p:nvPr/>
        </p:nvSpPr>
        <p:spPr>
          <a:xfrm>
            <a:off x="349411" y="2069815"/>
            <a:ext cx="2300012" cy="507831"/>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描画により設定した検知エリア内で動体を判別</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または、設定した検知ラインを動体が横切ると</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アラームが発生します。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 name="Picture 54" descr="C:\Users\4005809\Desktop\hiru.jpg">
            <a:extLst>
              <a:ext uri="{FF2B5EF4-FFF2-40B4-BE49-F238E27FC236}">
                <a16:creationId xmlns:a16="http://schemas.microsoft.com/office/drawing/2014/main" id="{9DDD9929-AC6D-9F48-487F-1B6519294A4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6"/>
          <a:stretch/>
        </p:blipFill>
        <p:spPr bwMode="auto">
          <a:xfrm>
            <a:off x="3542684" y="2111216"/>
            <a:ext cx="3673725" cy="20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直線コネクタ 31">
            <a:extLst>
              <a:ext uri="{FF2B5EF4-FFF2-40B4-BE49-F238E27FC236}">
                <a16:creationId xmlns:a16="http://schemas.microsoft.com/office/drawing/2014/main" id="{6CA5F36E-5788-C9D2-1485-EAB847F28843}"/>
              </a:ext>
            </a:extLst>
          </p:cNvPr>
          <p:cNvCxnSpPr/>
          <p:nvPr/>
        </p:nvCxnSpPr>
        <p:spPr>
          <a:xfrm flipV="1">
            <a:off x="3580687" y="2835409"/>
            <a:ext cx="7070" cy="1312301"/>
          </a:xfrm>
          <a:prstGeom prst="line">
            <a:avLst/>
          </a:prstGeom>
          <a:noFill/>
          <a:ln w="38100" cap="flat" cmpd="sng" algn="ctr">
            <a:solidFill>
              <a:srgbClr val="FFC000"/>
            </a:solidFill>
            <a:prstDash val="solid"/>
          </a:ln>
          <a:effectLst/>
        </p:spPr>
      </p:cxnSp>
      <p:cxnSp>
        <p:nvCxnSpPr>
          <p:cNvPr id="33" name="直線コネクタ 32">
            <a:extLst>
              <a:ext uri="{FF2B5EF4-FFF2-40B4-BE49-F238E27FC236}">
                <a16:creationId xmlns:a16="http://schemas.microsoft.com/office/drawing/2014/main" id="{DBE9BF62-E1A1-0C36-40A6-2267BE746147}"/>
              </a:ext>
            </a:extLst>
          </p:cNvPr>
          <p:cNvCxnSpPr/>
          <p:nvPr/>
        </p:nvCxnSpPr>
        <p:spPr>
          <a:xfrm>
            <a:off x="3571722" y="4141287"/>
            <a:ext cx="3644687" cy="6423"/>
          </a:xfrm>
          <a:prstGeom prst="line">
            <a:avLst/>
          </a:prstGeom>
          <a:noFill/>
          <a:ln w="38100" cap="flat" cmpd="sng" algn="ctr">
            <a:solidFill>
              <a:srgbClr val="FFC000"/>
            </a:solidFill>
            <a:prstDash val="solid"/>
          </a:ln>
          <a:effectLst/>
        </p:spPr>
      </p:cxnSp>
      <p:cxnSp>
        <p:nvCxnSpPr>
          <p:cNvPr id="35" name="直線コネクタ 34">
            <a:extLst>
              <a:ext uri="{FF2B5EF4-FFF2-40B4-BE49-F238E27FC236}">
                <a16:creationId xmlns:a16="http://schemas.microsoft.com/office/drawing/2014/main" id="{478B00F5-FF88-2D49-599E-29CC70E8CF9D}"/>
              </a:ext>
            </a:extLst>
          </p:cNvPr>
          <p:cNvCxnSpPr/>
          <p:nvPr/>
        </p:nvCxnSpPr>
        <p:spPr>
          <a:xfrm flipV="1">
            <a:off x="3587757" y="2449066"/>
            <a:ext cx="707012" cy="383132"/>
          </a:xfrm>
          <a:prstGeom prst="line">
            <a:avLst/>
          </a:prstGeom>
          <a:noFill/>
          <a:ln w="38100" cap="flat" cmpd="sng" algn="ctr">
            <a:solidFill>
              <a:srgbClr val="FFC000"/>
            </a:solidFill>
            <a:prstDash val="solid"/>
          </a:ln>
          <a:effectLst/>
        </p:spPr>
      </p:cxnSp>
      <p:cxnSp>
        <p:nvCxnSpPr>
          <p:cNvPr id="36" name="直線コネクタ 35">
            <a:extLst>
              <a:ext uri="{FF2B5EF4-FFF2-40B4-BE49-F238E27FC236}">
                <a16:creationId xmlns:a16="http://schemas.microsoft.com/office/drawing/2014/main" id="{CF5C10EC-E31A-828F-67F9-8B837DA53B39}"/>
              </a:ext>
            </a:extLst>
          </p:cNvPr>
          <p:cNvCxnSpPr/>
          <p:nvPr/>
        </p:nvCxnSpPr>
        <p:spPr>
          <a:xfrm>
            <a:off x="4294769" y="2449067"/>
            <a:ext cx="2921640" cy="554457"/>
          </a:xfrm>
          <a:prstGeom prst="line">
            <a:avLst/>
          </a:prstGeom>
          <a:noFill/>
          <a:ln w="38100" cap="flat" cmpd="sng" algn="ctr">
            <a:solidFill>
              <a:srgbClr val="FFC000"/>
            </a:solidFill>
            <a:prstDash val="solid"/>
          </a:ln>
          <a:effectLst/>
        </p:spPr>
      </p:cxnSp>
      <p:cxnSp>
        <p:nvCxnSpPr>
          <p:cNvPr id="38" name="直線コネクタ 37">
            <a:extLst>
              <a:ext uri="{FF2B5EF4-FFF2-40B4-BE49-F238E27FC236}">
                <a16:creationId xmlns:a16="http://schemas.microsoft.com/office/drawing/2014/main" id="{3C1426FF-5789-62B5-0C73-C4132597227C}"/>
              </a:ext>
            </a:extLst>
          </p:cNvPr>
          <p:cNvCxnSpPr/>
          <p:nvPr/>
        </p:nvCxnSpPr>
        <p:spPr>
          <a:xfrm flipV="1">
            <a:off x="7216409" y="2992363"/>
            <a:ext cx="0" cy="1167364"/>
          </a:xfrm>
          <a:prstGeom prst="line">
            <a:avLst/>
          </a:prstGeom>
          <a:noFill/>
          <a:ln w="38100" cap="flat" cmpd="sng" algn="ctr">
            <a:solidFill>
              <a:srgbClr val="FFC000"/>
            </a:solidFill>
            <a:prstDash val="solid"/>
          </a:ln>
          <a:effectLst/>
        </p:spPr>
      </p:cxnSp>
      <p:sp>
        <p:nvSpPr>
          <p:cNvPr id="39" name="Rectangle 20">
            <a:extLst>
              <a:ext uri="{FF2B5EF4-FFF2-40B4-BE49-F238E27FC236}">
                <a16:creationId xmlns:a16="http://schemas.microsoft.com/office/drawing/2014/main" id="{CCC6B13F-0476-E384-CA1C-B6160C8293FC}"/>
              </a:ext>
            </a:extLst>
          </p:cNvPr>
          <p:cNvSpPr>
            <a:spLocks noChangeArrowheads="1"/>
          </p:cNvSpPr>
          <p:nvPr/>
        </p:nvSpPr>
        <p:spPr bwMode="auto">
          <a:xfrm>
            <a:off x="4747507" y="2926461"/>
            <a:ext cx="332141" cy="771741"/>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a:defRPr/>
            </a:pPr>
            <a:endParaRPr lang="ja-JP" altLang="en-US">
              <a:solidFill>
                <a:prstClr val="black"/>
              </a:solidFill>
              <a:latin typeface="游ゴシック" panose="020F0502020204030204"/>
              <a:ea typeface="游ゴシック" panose="020B0400000000000000" pitchFamily="34" charset="-128"/>
            </a:endParaRPr>
          </a:p>
        </p:txBody>
      </p:sp>
      <p:pic>
        <p:nvPicPr>
          <p:cNvPr id="41" name="図 40">
            <a:extLst>
              <a:ext uri="{FF2B5EF4-FFF2-40B4-BE49-F238E27FC236}">
                <a16:creationId xmlns:a16="http://schemas.microsoft.com/office/drawing/2014/main" id="{B28CB425-9F82-5573-087C-979749A515A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9087" y="2913436"/>
            <a:ext cx="306492" cy="77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21">
            <a:extLst>
              <a:ext uri="{FF2B5EF4-FFF2-40B4-BE49-F238E27FC236}">
                <a16:creationId xmlns:a16="http://schemas.microsoft.com/office/drawing/2014/main" id="{401F6BE1-B1A3-D12F-F778-8AF922B7C14B}"/>
              </a:ext>
            </a:extLst>
          </p:cNvPr>
          <p:cNvSpPr txBox="1">
            <a:spLocks noChangeArrowheads="1"/>
          </p:cNvSpPr>
          <p:nvPr/>
        </p:nvSpPr>
        <p:spPr bwMode="auto">
          <a:xfrm>
            <a:off x="4786082" y="3576989"/>
            <a:ext cx="251735" cy="20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 typeface="Arial" pitchFamily="34" charset="0"/>
              <a:buNone/>
            </a:pPr>
            <a:r>
              <a:rPr lang="ja-JP" altLang="en-US" sz="900" dirty="0">
                <a:solidFill>
                  <a:srgbClr val="FFC000"/>
                </a:solidFill>
                <a:ea typeface="HGP創英角ｺﾞｼｯｸUB" pitchFamily="50" charset="-128"/>
              </a:rPr>
              <a:t>●</a:t>
            </a:r>
          </a:p>
        </p:txBody>
      </p:sp>
      <p:sp>
        <p:nvSpPr>
          <p:cNvPr id="48" name="テキスト ボックス 16383">
            <a:extLst>
              <a:ext uri="{FF2B5EF4-FFF2-40B4-BE49-F238E27FC236}">
                <a16:creationId xmlns:a16="http://schemas.microsoft.com/office/drawing/2014/main" id="{192F4ECE-A2D2-59FB-028E-402FDADB799A}"/>
              </a:ext>
            </a:extLst>
          </p:cNvPr>
          <p:cNvSpPr txBox="1">
            <a:spLocks noChangeArrowheads="1"/>
          </p:cNvSpPr>
          <p:nvPr/>
        </p:nvSpPr>
        <p:spPr bwMode="auto">
          <a:xfrm>
            <a:off x="5940283" y="3887705"/>
            <a:ext cx="713564" cy="230832"/>
          </a:xfrm>
          <a:prstGeom prst="rect">
            <a:avLst/>
          </a:prstGeom>
          <a:solidFill>
            <a:srgbClr val="FFC000">
              <a:lumMod val="20000"/>
              <a:lumOff val="80000"/>
            </a:srgbClr>
          </a:solidFill>
          <a:ln>
            <a:noFill/>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 typeface="Arial" pitchFamily="34" charset="0"/>
              <a:buNone/>
              <a:tabLst/>
              <a:defRPr/>
            </a:pPr>
            <a:r>
              <a:rPr kumimoji="1"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検知エリア</a:t>
            </a:r>
          </a:p>
        </p:txBody>
      </p:sp>
      <p:sp>
        <p:nvSpPr>
          <p:cNvPr id="49" name="テキスト ボックス 48">
            <a:extLst>
              <a:ext uri="{FF2B5EF4-FFF2-40B4-BE49-F238E27FC236}">
                <a16:creationId xmlns:a16="http://schemas.microsoft.com/office/drawing/2014/main" id="{A7460E95-ED84-3A07-9096-D88346A0DAB8}"/>
              </a:ext>
            </a:extLst>
          </p:cNvPr>
          <p:cNvSpPr txBox="1"/>
          <p:nvPr/>
        </p:nvSpPr>
        <p:spPr>
          <a:xfrm>
            <a:off x="354522" y="3324381"/>
            <a:ext cx="2066417" cy="1200329"/>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描画する際は、「描画種別」から</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描画したい「検知エリア（多角形）」</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または「ラインクロス」アイコンを選択し、</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「カメラ映像画面」にドラッグして描画します。</a:t>
            </a:r>
            <a:endParaRPr lang="en-US" altLang="ja-JP" sz="900" dirty="0">
              <a:solidFill>
                <a:prstClr val="black"/>
              </a:solidFill>
              <a:latin typeface="Meiryo UI" panose="020B0604030504040204" pitchFamily="50" charset="-128"/>
              <a:ea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endParaRPr>
          </a:p>
          <a:p>
            <a:r>
              <a:rPr lang="en-US" altLang="ja-JP" sz="900" dirty="0">
                <a:solidFill>
                  <a:prstClr val="black"/>
                </a:solidFill>
                <a:latin typeface="Meiryo UI" panose="020B0604030504040204" pitchFamily="50" charset="-128"/>
                <a:ea typeface="Meiryo UI" panose="020B0604030504040204" pitchFamily="50" charset="-128"/>
              </a:rPr>
              <a:t>※AI</a:t>
            </a:r>
            <a:r>
              <a:rPr lang="ja-JP" altLang="en-US" sz="900" dirty="0">
                <a:solidFill>
                  <a:prstClr val="black"/>
                </a:solidFill>
                <a:latin typeface="Meiryo UI" panose="020B0604030504040204" pitchFamily="50" charset="-128"/>
                <a:ea typeface="Meiryo UI" panose="020B0604030504040204" pitchFamily="50" charset="-128"/>
              </a:rPr>
              <a:t>動体検知アプリケーションを</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インストールした直後は、検知エリア１が</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全エリア設定されています。</a:t>
            </a:r>
          </a:p>
        </p:txBody>
      </p:sp>
      <p:sp>
        <p:nvSpPr>
          <p:cNvPr id="50" name="線吹き出し 2 (枠付き) 46">
            <a:extLst>
              <a:ext uri="{FF2B5EF4-FFF2-40B4-BE49-F238E27FC236}">
                <a16:creationId xmlns:a16="http://schemas.microsoft.com/office/drawing/2014/main" id="{358925E1-F71C-8B05-80D2-5155AECD0C5E}"/>
              </a:ext>
            </a:extLst>
          </p:cNvPr>
          <p:cNvSpPr/>
          <p:nvPr/>
        </p:nvSpPr>
        <p:spPr>
          <a:xfrm rot="10800000">
            <a:off x="354521" y="2054654"/>
            <a:ext cx="2294902" cy="499909"/>
          </a:xfrm>
          <a:prstGeom prst="borderCallout2">
            <a:avLst>
              <a:gd name="adj1" fmla="val 50989"/>
              <a:gd name="adj2" fmla="val 198"/>
              <a:gd name="adj3" fmla="val 50244"/>
              <a:gd name="adj4" fmla="val -21964"/>
              <a:gd name="adj5" fmla="val -117348"/>
              <a:gd name="adj6" fmla="val -90663"/>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grpSp>
        <p:nvGrpSpPr>
          <p:cNvPr id="4" name="グループ化 3">
            <a:extLst>
              <a:ext uri="{FF2B5EF4-FFF2-40B4-BE49-F238E27FC236}">
                <a16:creationId xmlns:a16="http://schemas.microsoft.com/office/drawing/2014/main" id="{15ECED6B-745A-21DD-6FB0-8EFDF4B07F4A}"/>
              </a:ext>
            </a:extLst>
          </p:cNvPr>
          <p:cNvGrpSpPr/>
          <p:nvPr/>
        </p:nvGrpSpPr>
        <p:grpSpPr>
          <a:xfrm>
            <a:off x="7886230" y="655611"/>
            <a:ext cx="1171091" cy="3973632"/>
            <a:chOff x="7848130" y="655611"/>
            <a:chExt cx="1171091" cy="3973632"/>
          </a:xfrm>
        </p:grpSpPr>
        <p:sp>
          <p:nvSpPr>
            <p:cNvPr id="5" name="フリーフォーム 16">
              <a:extLst>
                <a:ext uri="{FF2B5EF4-FFF2-40B4-BE49-F238E27FC236}">
                  <a16:creationId xmlns:a16="http://schemas.microsoft.com/office/drawing/2014/main" id="{9CAB68C2-349D-156D-DD29-9F41A48408D9}"/>
                </a:ext>
              </a:extLst>
            </p:cNvPr>
            <p:cNvSpPr/>
            <p:nvPr/>
          </p:nvSpPr>
          <p:spPr>
            <a:xfrm>
              <a:off x="78481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rPr>
                <a:t>動体検知設定</a:t>
              </a:r>
            </a:p>
          </p:txBody>
        </p:sp>
        <p:sp>
          <p:nvSpPr>
            <p:cNvPr id="6" name="フリーフォーム 17">
              <a:extLst>
                <a:ext uri="{FF2B5EF4-FFF2-40B4-BE49-F238E27FC236}">
                  <a16:creationId xmlns:a16="http://schemas.microsoft.com/office/drawing/2014/main" id="{BC9F9765-5D57-342A-EA44-64E1869E2F2F}"/>
                </a:ext>
              </a:extLst>
            </p:cNvPr>
            <p:cNvSpPr/>
            <p:nvPr/>
          </p:nvSpPr>
          <p:spPr>
            <a:xfrm>
              <a:off x="78481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カウント機能設定</a:t>
              </a:r>
              <a:endParaRPr lang="en-US" altLang="ja-JP"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フリーフォーム 18">
              <a:extLst>
                <a:ext uri="{FF2B5EF4-FFF2-40B4-BE49-F238E27FC236}">
                  <a16:creationId xmlns:a16="http://schemas.microsoft.com/office/drawing/2014/main" id="{2888CD2E-C5BF-C65C-F683-442ADF26C63A}"/>
                </a:ext>
              </a:extLst>
            </p:cNvPr>
            <p:cNvSpPr/>
            <p:nvPr/>
          </p:nvSpPr>
          <p:spPr>
            <a:xfrm>
              <a:off x="78481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詳細設定</a:t>
              </a:r>
            </a:p>
          </p:txBody>
        </p:sp>
        <p:sp>
          <p:nvSpPr>
            <p:cNvPr id="8" name="フリーフォーム 20">
              <a:extLst>
                <a:ext uri="{FF2B5EF4-FFF2-40B4-BE49-F238E27FC236}">
                  <a16:creationId xmlns:a16="http://schemas.microsoft.com/office/drawing/2014/main" id="{421631FB-949B-E1B9-AD2E-388692F245A4}"/>
                </a:ext>
              </a:extLst>
            </p:cNvPr>
            <p:cNvSpPr/>
            <p:nvPr/>
          </p:nvSpPr>
          <p:spPr>
            <a:xfrm>
              <a:off x="78481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スケジュール設定</a:t>
              </a:r>
            </a:p>
          </p:txBody>
        </p:sp>
        <p:sp>
          <p:nvSpPr>
            <p:cNvPr id="9" name="フリーフォーム 21">
              <a:extLst>
                <a:ext uri="{FF2B5EF4-FFF2-40B4-BE49-F238E27FC236}">
                  <a16:creationId xmlns:a16="http://schemas.microsoft.com/office/drawing/2014/main" id="{97B7AFBA-4A42-CC96-8F71-D0491B200D7F}"/>
                </a:ext>
              </a:extLst>
            </p:cNvPr>
            <p:cNvSpPr/>
            <p:nvPr/>
          </p:nvSpPr>
          <p:spPr>
            <a:xfrm>
              <a:off x="78481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10" name="フリーフォーム 23">
              <a:extLst>
                <a:ext uri="{FF2B5EF4-FFF2-40B4-BE49-F238E27FC236}">
                  <a16:creationId xmlns:a16="http://schemas.microsoft.com/office/drawing/2014/main" id="{55FFDB5B-8C03-73DE-C1A6-69AED07CEFB1}"/>
                </a:ext>
              </a:extLst>
            </p:cNvPr>
            <p:cNvSpPr/>
            <p:nvPr/>
          </p:nvSpPr>
          <p:spPr>
            <a:xfrm rot="28406">
              <a:off x="82872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フリーフォーム 24">
              <a:extLst>
                <a:ext uri="{FF2B5EF4-FFF2-40B4-BE49-F238E27FC236}">
                  <a16:creationId xmlns:a16="http://schemas.microsoft.com/office/drawing/2014/main" id="{0AEB28D7-DF61-2426-CF09-06B1AE57D970}"/>
                </a:ext>
              </a:extLst>
            </p:cNvPr>
            <p:cNvSpPr/>
            <p:nvPr/>
          </p:nvSpPr>
          <p:spPr>
            <a:xfrm rot="28406">
              <a:off x="82872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フリーフォーム 25">
              <a:extLst>
                <a:ext uri="{FF2B5EF4-FFF2-40B4-BE49-F238E27FC236}">
                  <a16:creationId xmlns:a16="http://schemas.microsoft.com/office/drawing/2014/main" id="{85B94888-4472-7300-7A6F-51CFEF528798}"/>
                </a:ext>
              </a:extLst>
            </p:cNvPr>
            <p:cNvSpPr/>
            <p:nvPr/>
          </p:nvSpPr>
          <p:spPr>
            <a:xfrm rot="28406">
              <a:off x="82872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フリーフォーム 26">
              <a:extLst>
                <a:ext uri="{FF2B5EF4-FFF2-40B4-BE49-F238E27FC236}">
                  <a16:creationId xmlns:a16="http://schemas.microsoft.com/office/drawing/2014/main" id="{4328B353-B034-2D51-4DB7-189D9DC6FA67}"/>
                </a:ext>
              </a:extLst>
            </p:cNvPr>
            <p:cNvSpPr/>
            <p:nvPr/>
          </p:nvSpPr>
          <p:spPr>
            <a:xfrm rot="28406">
              <a:off x="82872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フリーフォーム 14">
              <a:extLst>
                <a:ext uri="{FF2B5EF4-FFF2-40B4-BE49-F238E27FC236}">
                  <a16:creationId xmlns:a16="http://schemas.microsoft.com/office/drawing/2014/main" id="{C8665B74-3502-2A38-E6EF-DB3A4271FA4B}"/>
                </a:ext>
              </a:extLst>
            </p:cNvPr>
            <p:cNvSpPr/>
            <p:nvPr/>
          </p:nvSpPr>
          <p:spPr>
            <a:xfrm>
              <a:off x="78481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設定画面を開く</a:t>
              </a:r>
            </a:p>
          </p:txBody>
        </p:sp>
        <p:sp>
          <p:nvSpPr>
            <p:cNvPr id="15" name="フリーフォーム 15">
              <a:extLst>
                <a:ext uri="{FF2B5EF4-FFF2-40B4-BE49-F238E27FC236}">
                  <a16:creationId xmlns:a16="http://schemas.microsoft.com/office/drawing/2014/main" id="{CD6F8AC3-204C-D212-EB64-BA0E0D8B1754}"/>
                </a:ext>
              </a:extLst>
            </p:cNvPr>
            <p:cNvSpPr/>
            <p:nvPr/>
          </p:nvSpPr>
          <p:spPr>
            <a:xfrm rot="28406">
              <a:off x="82872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フリーフォーム 16">
              <a:extLst>
                <a:ext uri="{FF2B5EF4-FFF2-40B4-BE49-F238E27FC236}">
                  <a16:creationId xmlns:a16="http://schemas.microsoft.com/office/drawing/2014/main" id="{A37C022D-DC92-27F0-8581-8F8ECB6856AB}"/>
                </a:ext>
              </a:extLst>
            </p:cNvPr>
            <p:cNvSpPr/>
            <p:nvPr/>
          </p:nvSpPr>
          <p:spPr>
            <a:xfrm>
              <a:off x="78481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モード選択</a:t>
              </a:r>
            </a:p>
          </p:txBody>
        </p:sp>
        <p:sp>
          <p:nvSpPr>
            <p:cNvPr id="17" name="フリーフォーム 23">
              <a:extLst>
                <a:ext uri="{FF2B5EF4-FFF2-40B4-BE49-F238E27FC236}">
                  <a16:creationId xmlns:a16="http://schemas.microsoft.com/office/drawing/2014/main" id="{F32C24B3-2FA6-D8ED-D17A-2AC2674E5E52}"/>
                </a:ext>
              </a:extLst>
            </p:cNvPr>
            <p:cNvSpPr/>
            <p:nvPr/>
          </p:nvSpPr>
          <p:spPr>
            <a:xfrm rot="28406">
              <a:off x="82872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1709572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エリア設定｜マスクエリアを設定する</a:t>
            </a:r>
          </a:p>
        </p:txBody>
      </p:sp>
      <p:sp>
        <p:nvSpPr>
          <p:cNvPr id="21" name="テキスト ボックス 20"/>
          <p:cNvSpPr txBox="1"/>
          <p:nvPr/>
        </p:nvSpPr>
        <p:spPr>
          <a:xfrm>
            <a:off x="123485" y="568909"/>
            <a:ext cx="5816798"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下記のようなシーンの場合、マスクエリアを設定することで誤報／失報を抑制することが可能です。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a:extLst>
              <a:ext uri="{FF2B5EF4-FFF2-40B4-BE49-F238E27FC236}">
                <a16:creationId xmlns:a16="http://schemas.microsoft.com/office/drawing/2014/main" id="{09F3DD92-C0B3-8F96-331E-2C8774B06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7431" y="2481273"/>
            <a:ext cx="3156790" cy="1779838"/>
          </a:xfrm>
          <a:prstGeom prst="rect">
            <a:avLst/>
          </a:prstGeom>
        </p:spPr>
      </p:pic>
      <p:cxnSp>
        <p:nvCxnSpPr>
          <p:cNvPr id="4" name="直線コネクタ 3">
            <a:extLst>
              <a:ext uri="{FF2B5EF4-FFF2-40B4-BE49-F238E27FC236}">
                <a16:creationId xmlns:a16="http://schemas.microsoft.com/office/drawing/2014/main" id="{C1393E9C-4050-C691-4956-72E5835AA8DD}"/>
              </a:ext>
            </a:extLst>
          </p:cNvPr>
          <p:cNvCxnSpPr/>
          <p:nvPr/>
        </p:nvCxnSpPr>
        <p:spPr>
          <a:xfrm flipH="1">
            <a:off x="5991412" y="4256977"/>
            <a:ext cx="1595447" cy="7559"/>
          </a:xfrm>
          <a:prstGeom prst="line">
            <a:avLst/>
          </a:prstGeom>
          <a:noFill/>
          <a:ln w="38100" cap="flat" cmpd="sng" algn="ctr">
            <a:solidFill>
              <a:srgbClr val="FFC000"/>
            </a:solidFill>
            <a:prstDash val="solid"/>
          </a:ln>
          <a:effectLst/>
        </p:spPr>
      </p:cxnSp>
      <p:cxnSp>
        <p:nvCxnSpPr>
          <p:cNvPr id="7" name="直線コネクタ 6">
            <a:extLst>
              <a:ext uri="{FF2B5EF4-FFF2-40B4-BE49-F238E27FC236}">
                <a16:creationId xmlns:a16="http://schemas.microsoft.com/office/drawing/2014/main" id="{C08E0122-709A-C755-2AD0-A3AC6F2C0628}"/>
              </a:ext>
            </a:extLst>
          </p:cNvPr>
          <p:cNvCxnSpPr/>
          <p:nvPr/>
        </p:nvCxnSpPr>
        <p:spPr>
          <a:xfrm flipH="1" flipV="1">
            <a:off x="5824515" y="2998381"/>
            <a:ext cx="166898" cy="1266155"/>
          </a:xfrm>
          <a:prstGeom prst="line">
            <a:avLst/>
          </a:prstGeom>
          <a:noFill/>
          <a:ln w="38100" cap="flat" cmpd="sng" algn="ctr">
            <a:solidFill>
              <a:srgbClr val="FFC000"/>
            </a:solidFill>
            <a:prstDash val="solid"/>
          </a:ln>
          <a:effectLst/>
        </p:spPr>
      </p:cxnSp>
      <p:cxnSp>
        <p:nvCxnSpPr>
          <p:cNvPr id="8" name="直線コネクタ 7">
            <a:extLst>
              <a:ext uri="{FF2B5EF4-FFF2-40B4-BE49-F238E27FC236}">
                <a16:creationId xmlns:a16="http://schemas.microsoft.com/office/drawing/2014/main" id="{9427E917-6473-08B8-94E1-D29BF4253141}"/>
              </a:ext>
            </a:extLst>
          </p:cNvPr>
          <p:cNvCxnSpPr/>
          <p:nvPr/>
        </p:nvCxnSpPr>
        <p:spPr>
          <a:xfrm>
            <a:off x="5824515" y="2998380"/>
            <a:ext cx="350060" cy="663"/>
          </a:xfrm>
          <a:prstGeom prst="line">
            <a:avLst/>
          </a:prstGeom>
          <a:noFill/>
          <a:ln w="38100" cap="flat" cmpd="sng" algn="ctr">
            <a:solidFill>
              <a:srgbClr val="FFC000"/>
            </a:solidFill>
            <a:prstDash val="solid"/>
          </a:ln>
          <a:effectLst/>
        </p:spPr>
      </p:cxnSp>
      <p:cxnSp>
        <p:nvCxnSpPr>
          <p:cNvPr id="9" name="直線コネクタ 8">
            <a:extLst>
              <a:ext uri="{FF2B5EF4-FFF2-40B4-BE49-F238E27FC236}">
                <a16:creationId xmlns:a16="http://schemas.microsoft.com/office/drawing/2014/main" id="{3062BD40-6005-62D9-1085-1EF26F1B1C53}"/>
              </a:ext>
            </a:extLst>
          </p:cNvPr>
          <p:cNvCxnSpPr/>
          <p:nvPr/>
        </p:nvCxnSpPr>
        <p:spPr>
          <a:xfrm>
            <a:off x="6174575" y="2999043"/>
            <a:ext cx="1412283" cy="1254805"/>
          </a:xfrm>
          <a:prstGeom prst="line">
            <a:avLst/>
          </a:prstGeom>
          <a:noFill/>
          <a:ln w="38100" cap="flat" cmpd="sng" algn="ctr">
            <a:solidFill>
              <a:srgbClr val="FFC000"/>
            </a:solidFill>
            <a:prstDash val="solid"/>
          </a:ln>
          <a:effectLst/>
        </p:spPr>
      </p:cxnSp>
      <p:sp>
        <p:nvSpPr>
          <p:cNvPr id="10" name="テキスト ボックス 16383">
            <a:extLst>
              <a:ext uri="{FF2B5EF4-FFF2-40B4-BE49-F238E27FC236}">
                <a16:creationId xmlns:a16="http://schemas.microsoft.com/office/drawing/2014/main" id="{6D05DD24-8A3D-5AE3-F3A0-E20DAAE65AB7}"/>
              </a:ext>
            </a:extLst>
          </p:cNvPr>
          <p:cNvSpPr txBox="1">
            <a:spLocks noChangeArrowheads="1"/>
          </p:cNvSpPr>
          <p:nvPr/>
        </p:nvSpPr>
        <p:spPr bwMode="auto">
          <a:xfrm>
            <a:off x="6523934" y="4011159"/>
            <a:ext cx="713564" cy="230832"/>
          </a:xfrm>
          <a:prstGeom prst="rect">
            <a:avLst/>
          </a:prstGeom>
          <a:solidFill>
            <a:srgbClr val="FFC000">
              <a:lumMod val="20000"/>
              <a:lumOff val="80000"/>
            </a:srgbClr>
          </a:solidFill>
          <a:ln>
            <a:noFill/>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 typeface="Arial" pitchFamily="34" charset="0"/>
              <a:buNone/>
              <a:tabLst/>
              <a:defRPr/>
            </a:pPr>
            <a:r>
              <a:rPr kumimoji="1"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検知エリア</a:t>
            </a:r>
          </a:p>
        </p:txBody>
      </p:sp>
      <p:sp>
        <p:nvSpPr>
          <p:cNvPr id="11" name="フリーフォーム 42">
            <a:extLst>
              <a:ext uri="{FF2B5EF4-FFF2-40B4-BE49-F238E27FC236}">
                <a16:creationId xmlns:a16="http://schemas.microsoft.com/office/drawing/2014/main" id="{AFE66627-1BC7-D823-7499-DAC6ACA3843F}"/>
              </a:ext>
            </a:extLst>
          </p:cNvPr>
          <p:cNvSpPr/>
          <p:nvPr/>
        </p:nvSpPr>
        <p:spPr>
          <a:xfrm>
            <a:off x="4490490" y="2489457"/>
            <a:ext cx="3173730" cy="1783080"/>
          </a:xfrm>
          <a:custGeom>
            <a:avLst/>
            <a:gdLst>
              <a:gd name="connsiteX0" fmla="*/ 1635760 w 4231640"/>
              <a:gd name="connsiteY0" fmla="*/ 2372360 h 2377440"/>
              <a:gd name="connsiteX1" fmla="*/ 0 w 4231640"/>
              <a:gd name="connsiteY1" fmla="*/ 2377440 h 2377440"/>
              <a:gd name="connsiteX2" fmla="*/ 5080 w 4231640"/>
              <a:gd name="connsiteY2" fmla="*/ 0 h 2377440"/>
              <a:gd name="connsiteX3" fmla="*/ 4231640 w 4231640"/>
              <a:gd name="connsiteY3" fmla="*/ 5080 h 2377440"/>
              <a:gd name="connsiteX4" fmla="*/ 4211320 w 4231640"/>
              <a:gd name="connsiteY4" fmla="*/ 2346960 h 2377440"/>
              <a:gd name="connsiteX5" fmla="*/ 2245360 w 4231640"/>
              <a:gd name="connsiteY5" fmla="*/ 538480 h 2377440"/>
              <a:gd name="connsiteX6" fmla="*/ 1595120 w 4231640"/>
              <a:gd name="connsiteY6" fmla="*/ 553720 h 2377440"/>
              <a:gd name="connsiteX7" fmla="*/ 1610360 w 4231640"/>
              <a:gd name="connsiteY7" fmla="*/ 1300480 h 2377440"/>
              <a:gd name="connsiteX8" fmla="*/ 1214120 w 4231640"/>
              <a:gd name="connsiteY8" fmla="*/ 1366520 h 2377440"/>
              <a:gd name="connsiteX9" fmla="*/ 1275080 w 4231640"/>
              <a:gd name="connsiteY9" fmla="*/ 1579880 h 2377440"/>
              <a:gd name="connsiteX10" fmla="*/ 1676400 w 4231640"/>
              <a:gd name="connsiteY10" fmla="*/ 1884680 h 2377440"/>
              <a:gd name="connsiteX11" fmla="*/ 1635760 w 4231640"/>
              <a:gd name="connsiteY11" fmla="*/ 237236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31640" h="2377440">
                <a:moveTo>
                  <a:pt x="1635760" y="2372360"/>
                </a:moveTo>
                <a:lnTo>
                  <a:pt x="0" y="2377440"/>
                </a:lnTo>
                <a:cubicBezTo>
                  <a:pt x="1693" y="1584960"/>
                  <a:pt x="3387" y="792480"/>
                  <a:pt x="5080" y="0"/>
                </a:cubicBezTo>
                <a:lnTo>
                  <a:pt x="4231640" y="5080"/>
                </a:lnTo>
                <a:lnTo>
                  <a:pt x="4211320" y="2346960"/>
                </a:lnTo>
                <a:lnTo>
                  <a:pt x="2245360" y="538480"/>
                </a:lnTo>
                <a:lnTo>
                  <a:pt x="1595120" y="553720"/>
                </a:lnTo>
                <a:lnTo>
                  <a:pt x="1610360" y="1300480"/>
                </a:lnTo>
                <a:lnTo>
                  <a:pt x="1214120" y="1366520"/>
                </a:lnTo>
                <a:lnTo>
                  <a:pt x="1275080" y="1579880"/>
                </a:lnTo>
                <a:lnTo>
                  <a:pt x="1676400" y="1884680"/>
                </a:lnTo>
                <a:lnTo>
                  <a:pt x="1635760" y="2372360"/>
                </a:lnTo>
                <a:close/>
              </a:path>
            </a:pathLst>
          </a:custGeom>
          <a:solidFill>
            <a:sysClr val="window" lastClr="FFFFFF">
              <a:lumMod val="75000"/>
              <a:alpha val="40000"/>
            </a:sysClr>
          </a:solidFill>
          <a:ln w="3175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 name="テキスト ボックス 16383">
            <a:extLst>
              <a:ext uri="{FF2B5EF4-FFF2-40B4-BE49-F238E27FC236}">
                <a16:creationId xmlns:a16="http://schemas.microsoft.com/office/drawing/2014/main" id="{563BA171-451C-6C54-3894-13AA680264E6}"/>
              </a:ext>
            </a:extLst>
          </p:cNvPr>
          <p:cNvSpPr txBox="1">
            <a:spLocks noChangeArrowheads="1"/>
          </p:cNvSpPr>
          <p:nvPr/>
        </p:nvSpPr>
        <p:spPr bwMode="auto">
          <a:xfrm>
            <a:off x="6876000" y="2611568"/>
            <a:ext cx="728553" cy="230832"/>
          </a:xfrm>
          <a:prstGeom prst="rect">
            <a:avLst/>
          </a:prstGeom>
          <a:solidFill>
            <a:sysClr val="window" lastClr="FFFFFF">
              <a:lumMod val="85000"/>
            </a:sys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 typeface="Arial" pitchFamily="34" charset="0"/>
              <a:buNone/>
              <a:tabLst/>
              <a:defRPr/>
            </a:pPr>
            <a:r>
              <a:rPr kumimoji="1"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マスクエリア</a:t>
            </a:r>
          </a:p>
        </p:txBody>
      </p:sp>
      <p:sp>
        <p:nvSpPr>
          <p:cNvPr id="13" name="Rectangle 20">
            <a:extLst>
              <a:ext uri="{FF2B5EF4-FFF2-40B4-BE49-F238E27FC236}">
                <a16:creationId xmlns:a16="http://schemas.microsoft.com/office/drawing/2014/main" id="{3AB95CCC-7FD8-3CC4-E42D-0E173C5DD21D}"/>
              </a:ext>
            </a:extLst>
          </p:cNvPr>
          <p:cNvSpPr>
            <a:spLocks noChangeArrowheads="1"/>
          </p:cNvSpPr>
          <p:nvPr/>
        </p:nvSpPr>
        <p:spPr bwMode="auto">
          <a:xfrm>
            <a:off x="6097212" y="3651556"/>
            <a:ext cx="176412" cy="453717"/>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a:defRPr/>
            </a:pPr>
            <a:endParaRPr lang="ja-JP" altLang="en-US">
              <a:solidFill>
                <a:prstClr val="black"/>
              </a:solidFill>
              <a:latin typeface="游ゴシック" panose="020F0502020204030204"/>
              <a:ea typeface="游ゴシック" panose="020B0400000000000000" pitchFamily="34" charset="-128"/>
            </a:endParaRPr>
          </a:p>
        </p:txBody>
      </p:sp>
      <p:sp>
        <p:nvSpPr>
          <p:cNvPr id="14" name="Text Box 21">
            <a:extLst>
              <a:ext uri="{FF2B5EF4-FFF2-40B4-BE49-F238E27FC236}">
                <a16:creationId xmlns:a16="http://schemas.microsoft.com/office/drawing/2014/main" id="{5CC3667D-A93C-640D-3356-13E29C7148BA}"/>
              </a:ext>
            </a:extLst>
          </p:cNvPr>
          <p:cNvSpPr txBox="1">
            <a:spLocks noChangeArrowheads="1"/>
          </p:cNvSpPr>
          <p:nvPr/>
        </p:nvSpPr>
        <p:spPr bwMode="auto">
          <a:xfrm>
            <a:off x="6120547" y="3997954"/>
            <a:ext cx="133706" cy="20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 typeface="Arial" pitchFamily="34" charset="0"/>
              <a:buNone/>
            </a:pPr>
            <a:r>
              <a:rPr lang="ja-JP" altLang="en-US" sz="900" dirty="0">
                <a:solidFill>
                  <a:srgbClr val="FFC000"/>
                </a:solidFill>
                <a:ea typeface="HGP創英角ｺﾞｼｯｸUB" pitchFamily="50" charset="-128"/>
              </a:rPr>
              <a:t>●</a:t>
            </a:r>
          </a:p>
        </p:txBody>
      </p:sp>
      <p:sp>
        <p:nvSpPr>
          <p:cNvPr id="15" name="Rectangle 8">
            <a:extLst>
              <a:ext uri="{FF2B5EF4-FFF2-40B4-BE49-F238E27FC236}">
                <a16:creationId xmlns:a16="http://schemas.microsoft.com/office/drawing/2014/main" id="{75210075-AA76-C461-EE7F-3394A1848187}"/>
              </a:ext>
            </a:extLst>
          </p:cNvPr>
          <p:cNvSpPr>
            <a:spLocks noChangeArrowheads="1"/>
          </p:cNvSpPr>
          <p:nvPr/>
        </p:nvSpPr>
        <p:spPr bwMode="auto">
          <a:xfrm>
            <a:off x="5636399" y="3458914"/>
            <a:ext cx="118360" cy="263070"/>
          </a:xfrm>
          <a:prstGeom prst="rect">
            <a:avLst/>
          </a:prstGeom>
          <a:noFill/>
          <a:ln w="3810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nchor="ctr"/>
          <a:lstStyle/>
          <a:p>
            <a:pPr>
              <a:defRPr/>
            </a:pPr>
            <a:endParaRPr lang="ja-JP" altLang="en-US">
              <a:solidFill>
                <a:prstClr val="black"/>
              </a:solidFill>
              <a:latin typeface="游ゴシック" panose="020F0502020204030204"/>
              <a:ea typeface="游ゴシック" panose="020B0400000000000000" pitchFamily="34" charset="-128"/>
            </a:endParaRPr>
          </a:p>
        </p:txBody>
      </p:sp>
      <p:pic>
        <p:nvPicPr>
          <p:cNvPr id="16" name="図 15">
            <a:extLst>
              <a:ext uri="{FF2B5EF4-FFF2-40B4-BE49-F238E27FC236}">
                <a16:creationId xmlns:a16="http://schemas.microsoft.com/office/drawing/2014/main" id="{BC49EFC5-2FD1-1B07-A6AE-9B3AA7C4E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005" y="3680914"/>
            <a:ext cx="152897" cy="385883"/>
          </a:xfrm>
          <a:prstGeom prst="rect">
            <a:avLst/>
          </a:prstGeom>
        </p:spPr>
      </p:pic>
      <p:pic>
        <p:nvPicPr>
          <p:cNvPr id="17" name="図 16">
            <a:extLst>
              <a:ext uri="{FF2B5EF4-FFF2-40B4-BE49-F238E27FC236}">
                <a16:creationId xmlns:a16="http://schemas.microsoft.com/office/drawing/2014/main" id="{E54A80F5-E27E-41EC-A432-683BF93A5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651" y="3465493"/>
            <a:ext cx="101629" cy="256491"/>
          </a:xfrm>
          <a:prstGeom prst="rect">
            <a:avLst/>
          </a:prstGeom>
        </p:spPr>
      </p:pic>
      <p:sp>
        <p:nvSpPr>
          <p:cNvPr id="18" name="Text Box 9">
            <a:extLst>
              <a:ext uri="{FF2B5EF4-FFF2-40B4-BE49-F238E27FC236}">
                <a16:creationId xmlns:a16="http://schemas.microsoft.com/office/drawing/2014/main" id="{E1369D84-7316-1946-F9D6-953E109AEADD}"/>
              </a:ext>
            </a:extLst>
          </p:cNvPr>
          <p:cNvSpPr txBox="1">
            <a:spLocks noChangeArrowheads="1"/>
          </p:cNvSpPr>
          <p:nvPr/>
        </p:nvSpPr>
        <p:spPr bwMode="auto">
          <a:xfrm>
            <a:off x="5596882" y="3653840"/>
            <a:ext cx="194026" cy="140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 typeface="Arial" pitchFamily="34" charset="0"/>
              <a:buNone/>
            </a:pPr>
            <a:r>
              <a:rPr lang="ja-JP" altLang="en-US" sz="450" dirty="0">
                <a:solidFill>
                  <a:srgbClr val="FFC000"/>
                </a:solidFill>
                <a:ea typeface="HGP創英角ｺﾞｼｯｸUB" pitchFamily="50" charset="-128"/>
              </a:rPr>
              <a:t>●</a:t>
            </a:r>
          </a:p>
        </p:txBody>
      </p:sp>
      <p:pic>
        <p:nvPicPr>
          <p:cNvPr id="19" name="図 18">
            <a:extLst>
              <a:ext uri="{FF2B5EF4-FFF2-40B4-BE49-F238E27FC236}">
                <a16:creationId xmlns:a16="http://schemas.microsoft.com/office/drawing/2014/main" id="{6AB579A3-2808-BEF5-81F6-ABC3236C7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306" y="2489457"/>
            <a:ext cx="3162434" cy="1800216"/>
          </a:xfrm>
          <a:prstGeom prst="rect">
            <a:avLst/>
          </a:prstGeom>
        </p:spPr>
      </p:pic>
      <p:sp>
        <p:nvSpPr>
          <p:cNvPr id="20" name="テキスト ボックス 19">
            <a:extLst>
              <a:ext uri="{FF2B5EF4-FFF2-40B4-BE49-F238E27FC236}">
                <a16:creationId xmlns:a16="http://schemas.microsoft.com/office/drawing/2014/main" id="{4362699A-F259-1F9C-D881-0DC68358EB29}"/>
              </a:ext>
            </a:extLst>
          </p:cNvPr>
          <p:cNvSpPr txBox="1"/>
          <p:nvPr/>
        </p:nvSpPr>
        <p:spPr>
          <a:xfrm>
            <a:off x="158356" y="961183"/>
            <a:ext cx="3596108" cy="1015663"/>
          </a:xfrm>
          <a:prstGeom prst="rect">
            <a:avLst/>
          </a:prstGeom>
          <a:noFill/>
        </p:spPr>
        <p:txBody>
          <a:bodyPr wrap="squar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◆誤報抑制シーン</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旗などに人物が描かれている場合、旗が揺れることで</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誤報になるケースがあります。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そのような場合に、該当する場所にマスクエリアを設定</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することで誤報を抑制することができます。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5" name="直線コネクタ 34">
            <a:extLst>
              <a:ext uri="{FF2B5EF4-FFF2-40B4-BE49-F238E27FC236}">
                <a16:creationId xmlns:a16="http://schemas.microsoft.com/office/drawing/2014/main" id="{644020BD-BF15-44E9-0A84-86DA37FE5417}"/>
              </a:ext>
            </a:extLst>
          </p:cNvPr>
          <p:cNvCxnSpPr/>
          <p:nvPr/>
        </p:nvCxnSpPr>
        <p:spPr>
          <a:xfrm flipH="1" flipV="1">
            <a:off x="1436125" y="2496039"/>
            <a:ext cx="1001140" cy="1386733"/>
          </a:xfrm>
          <a:prstGeom prst="line">
            <a:avLst/>
          </a:prstGeom>
          <a:noFill/>
          <a:ln w="38100" cap="flat" cmpd="sng" algn="ctr">
            <a:solidFill>
              <a:srgbClr val="FFC000"/>
            </a:solidFill>
            <a:prstDash val="solid"/>
          </a:ln>
          <a:effectLst/>
        </p:spPr>
      </p:cxnSp>
      <p:cxnSp>
        <p:nvCxnSpPr>
          <p:cNvPr id="40" name="直線コネクタ 39">
            <a:extLst>
              <a:ext uri="{FF2B5EF4-FFF2-40B4-BE49-F238E27FC236}">
                <a16:creationId xmlns:a16="http://schemas.microsoft.com/office/drawing/2014/main" id="{6C7BF1F0-59AE-AA11-AF45-D31214D7B9CA}"/>
              </a:ext>
            </a:extLst>
          </p:cNvPr>
          <p:cNvCxnSpPr/>
          <p:nvPr/>
        </p:nvCxnSpPr>
        <p:spPr>
          <a:xfrm flipH="1" flipV="1">
            <a:off x="2014381" y="2662599"/>
            <a:ext cx="1330754" cy="1331654"/>
          </a:xfrm>
          <a:prstGeom prst="line">
            <a:avLst/>
          </a:prstGeom>
          <a:noFill/>
          <a:ln w="38100" cap="flat" cmpd="sng" algn="ctr">
            <a:solidFill>
              <a:srgbClr val="FFC000"/>
            </a:solidFill>
            <a:prstDash val="solid"/>
          </a:ln>
          <a:effectLst/>
        </p:spPr>
      </p:cxnSp>
      <p:cxnSp>
        <p:nvCxnSpPr>
          <p:cNvPr id="44" name="直線コネクタ 43">
            <a:extLst>
              <a:ext uri="{FF2B5EF4-FFF2-40B4-BE49-F238E27FC236}">
                <a16:creationId xmlns:a16="http://schemas.microsoft.com/office/drawing/2014/main" id="{E67A67A1-7EC4-C029-79A8-6DC3BE5611F8}"/>
              </a:ext>
            </a:extLst>
          </p:cNvPr>
          <p:cNvCxnSpPr/>
          <p:nvPr/>
        </p:nvCxnSpPr>
        <p:spPr>
          <a:xfrm flipH="1">
            <a:off x="1416613" y="2482264"/>
            <a:ext cx="741911" cy="21302"/>
          </a:xfrm>
          <a:prstGeom prst="line">
            <a:avLst/>
          </a:prstGeom>
          <a:noFill/>
          <a:ln w="38100" cap="flat" cmpd="sng" algn="ctr">
            <a:solidFill>
              <a:srgbClr val="FFC000"/>
            </a:solidFill>
            <a:prstDash val="solid"/>
          </a:ln>
          <a:effectLst/>
        </p:spPr>
      </p:cxnSp>
      <p:cxnSp>
        <p:nvCxnSpPr>
          <p:cNvPr id="47" name="直線コネクタ 46">
            <a:extLst>
              <a:ext uri="{FF2B5EF4-FFF2-40B4-BE49-F238E27FC236}">
                <a16:creationId xmlns:a16="http://schemas.microsoft.com/office/drawing/2014/main" id="{F92C2A25-B87C-2148-D07B-35F15730E449}"/>
              </a:ext>
            </a:extLst>
          </p:cNvPr>
          <p:cNvCxnSpPr/>
          <p:nvPr/>
        </p:nvCxnSpPr>
        <p:spPr>
          <a:xfrm flipH="1" flipV="1">
            <a:off x="2159082" y="2489457"/>
            <a:ext cx="163817" cy="126673"/>
          </a:xfrm>
          <a:prstGeom prst="line">
            <a:avLst/>
          </a:prstGeom>
          <a:noFill/>
          <a:ln w="38100" cap="flat" cmpd="sng" algn="ctr">
            <a:solidFill>
              <a:srgbClr val="FFC000"/>
            </a:solidFill>
            <a:prstDash val="solid"/>
          </a:ln>
          <a:effectLst/>
        </p:spPr>
      </p:cxnSp>
      <p:cxnSp>
        <p:nvCxnSpPr>
          <p:cNvPr id="49" name="直線コネクタ 48">
            <a:extLst>
              <a:ext uri="{FF2B5EF4-FFF2-40B4-BE49-F238E27FC236}">
                <a16:creationId xmlns:a16="http://schemas.microsoft.com/office/drawing/2014/main" id="{63E9C197-6FB9-BDC4-071A-EFD22CA88AA9}"/>
              </a:ext>
            </a:extLst>
          </p:cNvPr>
          <p:cNvCxnSpPr/>
          <p:nvPr/>
        </p:nvCxnSpPr>
        <p:spPr>
          <a:xfrm flipH="1">
            <a:off x="2013825" y="2604750"/>
            <a:ext cx="309074" cy="71959"/>
          </a:xfrm>
          <a:prstGeom prst="line">
            <a:avLst/>
          </a:prstGeom>
          <a:noFill/>
          <a:ln w="38100" cap="flat" cmpd="sng" algn="ctr">
            <a:solidFill>
              <a:srgbClr val="FFC000"/>
            </a:solidFill>
            <a:prstDash val="solid"/>
          </a:ln>
          <a:effectLst/>
        </p:spPr>
      </p:cxnSp>
      <p:cxnSp>
        <p:nvCxnSpPr>
          <p:cNvPr id="50" name="直線コネクタ 49">
            <a:extLst>
              <a:ext uri="{FF2B5EF4-FFF2-40B4-BE49-F238E27FC236}">
                <a16:creationId xmlns:a16="http://schemas.microsoft.com/office/drawing/2014/main" id="{641D2C48-B917-AC8B-D0A3-1B09EC9927E5}"/>
              </a:ext>
            </a:extLst>
          </p:cNvPr>
          <p:cNvCxnSpPr/>
          <p:nvPr/>
        </p:nvCxnSpPr>
        <p:spPr>
          <a:xfrm flipH="1">
            <a:off x="2224761" y="3861219"/>
            <a:ext cx="196276" cy="273471"/>
          </a:xfrm>
          <a:prstGeom prst="line">
            <a:avLst/>
          </a:prstGeom>
          <a:noFill/>
          <a:ln w="38100" cap="flat" cmpd="sng" algn="ctr">
            <a:solidFill>
              <a:srgbClr val="FFC000"/>
            </a:solidFill>
            <a:prstDash val="solid"/>
          </a:ln>
          <a:effectLst/>
        </p:spPr>
      </p:cxnSp>
      <p:cxnSp>
        <p:nvCxnSpPr>
          <p:cNvPr id="52" name="直線コネクタ 51">
            <a:extLst>
              <a:ext uri="{FF2B5EF4-FFF2-40B4-BE49-F238E27FC236}">
                <a16:creationId xmlns:a16="http://schemas.microsoft.com/office/drawing/2014/main" id="{D4EAF376-CD6F-E29F-9F23-2D34226A0655}"/>
              </a:ext>
            </a:extLst>
          </p:cNvPr>
          <p:cNvCxnSpPr/>
          <p:nvPr/>
        </p:nvCxnSpPr>
        <p:spPr>
          <a:xfrm flipH="1" flipV="1">
            <a:off x="2224204" y="4100097"/>
            <a:ext cx="111506" cy="164572"/>
          </a:xfrm>
          <a:prstGeom prst="line">
            <a:avLst/>
          </a:prstGeom>
          <a:noFill/>
          <a:ln w="38100" cap="flat" cmpd="sng" algn="ctr">
            <a:solidFill>
              <a:srgbClr val="FFC000"/>
            </a:solidFill>
            <a:prstDash val="solid"/>
          </a:ln>
          <a:effectLst/>
        </p:spPr>
      </p:cxnSp>
      <p:cxnSp>
        <p:nvCxnSpPr>
          <p:cNvPr id="53" name="直線コネクタ 52">
            <a:extLst>
              <a:ext uri="{FF2B5EF4-FFF2-40B4-BE49-F238E27FC236}">
                <a16:creationId xmlns:a16="http://schemas.microsoft.com/office/drawing/2014/main" id="{F7722F3B-3239-CC4D-A1BB-F679E9B2D65C}"/>
              </a:ext>
            </a:extLst>
          </p:cNvPr>
          <p:cNvCxnSpPr/>
          <p:nvPr/>
        </p:nvCxnSpPr>
        <p:spPr>
          <a:xfrm flipH="1" flipV="1">
            <a:off x="2315455" y="4262534"/>
            <a:ext cx="1018249" cy="9327"/>
          </a:xfrm>
          <a:prstGeom prst="line">
            <a:avLst/>
          </a:prstGeom>
          <a:noFill/>
          <a:ln w="38100" cap="flat" cmpd="sng" algn="ctr">
            <a:solidFill>
              <a:srgbClr val="FFC000"/>
            </a:solidFill>
            <a:prstDash val="solid"/>
          </a:ln>
          <a:effectLst/>
        </p:spPr>
      </p:cxnSp>
      <p:cxnSp>
        <p:nvCxnSpPr>
          <p:cNvPr id="55" name="直線コネクタ 54">
            <a:extLst>
              <a:ext uri="{FF2B5EF4-FFF2-40B4-BE49-F238E27FC236}">
                <a16:creationId xmlns:a16="http://schemas.microsoft.com/office/drawing/2014/main" id="{1892475A-7A81-7374-9AE5-BCCB73F960D5}"/>
              </a:ext>
            </a:extLst>
          </p:cNvPr>
          <p:cNvCxnSpPr/>
          <p:nvPr/>
        </p:nvCxnSpPr>
        <p:spPr>
          <a:xfrm flipV="1">
            <a:off x="3332404" y="3974145"/>
            <a:ext cx="3216" cy="298392"/>
          </a:xfrm>
          <a:prstGeom prst="line">
            <a:avLst/>
          </a:prstGeom>
          <a:noFill/>
          <a:ln w="38100" cap="flat" cmpd="sng" algn="ctr">
            <a:solidFill>
              <a:srgbClr val="FFC000"/>
            </a:solidFill>
            <a:prstDash val="solid"/>
          </a:ln>
          <a:effectLst/>
        </p:spPr>
      </p:cxnSp>
      <p:sp>
        <p:nvSpPr>
          <p:cNvPr id="57" name="フリーフォーム 73">
            <a:extLst>
              <a:ext uri="{FF2B5EF4-FFF2-40B4-BE49-F238E27FC236}">
                <a16:creationId xmlns:a16="http://schemas.microsoft.com/office/drawing/2014/main" id="{B79448CF-4836-8DF0-CCDB-7F365D402C85}"/>
              </a:ext>
            </a:extLst>
          </p:cNvPr>
          <p:cNvSpPr/>
          <p:nvPr/>
        </p:nvSpPr>
        <p:spPr>
          <a:xfrm>
            <a:off x="2173640" y="2493292"/>
            <a:ext cx="1150749" cy="1243739"/>
          </a:xfrm>
          <a:custGeom>
            <a:avLst/>
            <a:gdLst>
              <a:gd name="connsiteX0" fmla="*/ 1526583 w 1534332"/>
              <a:gd name="connsiteY0" fmla="*/ 0 h 1658319"/>
              <a:gd name="connsiteX1" fmla="*/ 1534332 w 1534332"/>
              <a:gd name="connsiteY1" fmla="*/ 1658319 h 1658319"/>
              <a:gd name="connsiteX2" fmla="*/ 0 w 1534332"/>
              <a:gd name="connsiteY2" fmla="*/ 278970 h 1658319"/>
              <a:gd name="connsiteX3" fmla="*/ 426203 w 1534332"/>
              <a:gd name="connsiteY3" fmla="*/ 154983 h 1658319"/>
              <a:gd name="connsiteX4" fmla="*/ 263471 w 1534332"/>
              <a:gd name="connsiteY4" fmla="*/ 7749 h 1658319"/>
              <a:gd name="connsiteX5" fmla="*/ 1526583 w 1534332"/>
              <a:gd name="connsiteY5" fmla="*/ 0 h 16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4332" h="1658319">
                <a:moveTo>
                  <a:pt x="1526583" y="0"/>
                </a:moveTo>
                <a:lnTo>
                  <a:pt x="1534332" y="1658319"/>
                </a:lnTo>
                <a:lnTo>
                  <a:pt x="0" y="278970"/>
                </a:lnTo>
                <a:lnTo>
                  <a:pt x="426203" y="154983"/>
                </a:lnTo>
                <a:lnTo>
                  <a:pt x="263471" y="7749"/>
                </a:lnTo>
                <a:lnTo>
                  <a:pt x="1526583" y="0"/>
                </a:lnTo>
                <a:close/>
              </a:path>
            </a:pathLst>
          </a:custGeom>
          <a:solidFill>
            <a:sysClr val="window" lastClr="FFFFFF">
              <a:lumMod val="75000"/>
              <a:alpha val="40000"/>
            </a:sysClr>
          </a:solidFill>
          <a:ln w="3175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8" name="フリーフォーム 74">
            <a:extLst>
              <a:ext uri="{FF2B5EF4-FFF2-40B4-BE49-F238E27FC236}">
                <a16:creationId xmlns:a16="http://schemas.microsoft.com/office/drawing/2014/main" id="{4E90F092-F074-AB99-2C32-AB04DE0CE70F}"/>
              </a:ext>
            </a:extLst>
          </p:cNvPr>
          <p:cNvSpPr/>
          <p:nvPr/>
        </p:nvSpPr>
        <p:spPr>
          <a:xfrm>
            <a:off x="197605" y="2499103"/>
            <a:ext cx="1964411" cy="1784243"/>
          </a:xfrm>
          <a:custGeom>
            <a:avLst/>
            <a:gdLst>
              <a:gd name="connsiteX0" fmla="*/ 0 w 2619214"/>
              <a:gd name="connsiteY0" fmla="*/ 0 h 2378990"/>
              <a:gd name="connsiteX1" fmla="*/ 1518834 w 2619214"/>
              <a:gd name="connsiteY1" fmla="*/ 23248 h 2378990"/>
              <a:gd name="connsiteX2" fmla="*/ 2619214 w 2619214"/>
              <a:gd name="connsiteY2" fmla="*/ 1821051 h 2378990"/>
              <a:gd name="connsiteX3" fmla="*/ 2301498 w 2619214"/>
              <a:gd name="connsiteY3" fmla="*/ 2123268 h 2378990"/>
              <a:gd name="connsiteX4" fmla="*/ 1115878 w 2619214"/>
              <a:gd name="connsiteY4" fmla="*/ 2378990 h 2378990"/>
              <a:gd name="connsiteX5" fmla="*/ 7749 w 2619214"/>
              <a:gd name="connsiteY5" fmla="*/ 2347994 h 2378990"/>
              <a:gd name="connsiteX6" fmla="*/ 0 w 2619214"/>
              <a:gd name="connsiteY6" fmla="*/ 0 h 237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214" h="2378990">
                <a:moveTo>
                  <a:pt x="0" y="0"/>
                </a:moveTo>
                <a:lnTo>
                  <a:pt x="1518834" y="23248"/>
                </a:lnTo>
                <a:lnTo>
                  <a:pt x="2619214" y="1821051"/>
                </a:lnTo>
                <a:lnTo>
                  <a:pt x="2301498" y="2123268"/>
                </a:lnTo>
                <a:lnTo>
                  <a:pt x="1115878" y="2378990"/>
                </a:lnTo>
                <a:lnTo>
                  <a:pt x="7749" y="2347994"/>
                </a:lnTo>
                <a:lnTo>
                  <a:pt x="0" y="0"/>
                </a:lnTo>
                <a:close/>
              </a:path>
            </a:pathLst>
          </a:custGeom>
          <a:solidFill>
            <a:sysClr val="window" lastClr="FFFFFF">
              <a:lumMod val="75000"/>
              <a:alpha val="40000"/>
            </a:sysClr>
          </a:solidFill>
          <a:ln w="3175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9" name="テキスト ボックス 16383">
            <a:extLst>
              <a:ext uri="{FF2B5EF4-FFF2-40B4-BE49-F238E27FC236}">
                <a16:creationId xmlns:a16="http://schemas.microsoft.com/office/drawing/2014/main" id="{25983A02-B42E-3EAE-B6C9-FD3212338EF8}"/>
              </a:ext>
            </a:extLst>
          </p:cNvPr>
          <p:cNvSpPr txBox="1">
            <a:spLocks noChangeArrowheads="1"/>
          </p:cNvSpPr>
          <p:nvPr/>
        </p:nvSpPr>
        <p:spPr bwMode="auto">
          <a:xfrm>
            <a:off x="460084" y="2853230"/>
            <a:ext cx="767160" cy="230832"/>
          </a:xfrm>
          <a:prstGeom prst="rect">
            <a:avLst/>
          </a:prstGeom>
          <a:solidFill>
            <a:sysClr val="window" lastClr="FFFFFF">
              <a:lumMod val="85000"/>
            </a:sys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 typeface="Arial" pitchFamily="34" charset="0"/>
              <a:buNone/>
              <a:tabLst/>
              <a:defRPr/>
            </a:pPr>
            <a:r>
              <a:rPr kumimoji="1"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マスクエリア</a:t>
            </a:r>
          </a:p>
        </p:txBody>
      </p:sp>
      <p:sp>
        <p:nvSpPr>
          <p:cNvPr id="61" name="テキスト ボックス 16383">
            <a:extLst>
              <a:ext uri="{FF2B5EF4-FFF2-40B4-BE49-F238E27FC236}">
                <a16:creationId xmlns:a16="http://schemas.microsoft.com/office/drawing/2014/main" id="{799205A8-D3BE-F4E8-B72B-126166C98A2C}"/>
              </a:ext>
            </a:extLst>
          </p:cNvPr>
          <p:cNvSpPr txBox="1">
            <a:spLocks noChangeArrowheads="1"/>
          </p:cNvSpPr>
          <p:nvPr/>
        </p:nvSpPr>
        <p:spPr bwMode="auto">
          <a:xfrm>
            <a:off x="2454979" y="3974145"/>
            <a:ext cx="713564" cy="230832"/>
          </a:xfrm>
          <a:prstGeom prst="rect">
            <a:avLst/>
          </a:prstGeom>
          <a:solidFill>
            <a:srgbClr val="FFC000">
              <a:lumMod val="20000"/>
              <a:lumOff val="80000"/>
            </a:srgbClr>
          </a:solidFill>
          <a:ln>
            <a:noFill/>
          </a:ln>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 typeface="Arial" pitchFamily="34" charset="0"/>
              <a:buNone/>
              <a:tabLst/>
              <a:defRPr/>
            </a:pPr>
            <a:r>
              <a:rPr kumimoji="1"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検知エリア</a:t>
            </a:r>
          </a:p>
        </p:txBody>
      </p:sp>
      <p:sp>
        <p:nvSpPr>
          <p:cNvPr id="62" name="四角形吹き出し 78">
            <a:extLst>
              <a:ext uri="{FF2B5EF4-FFF2-40B4-BE49-F238E27FC236}">
                <a16:creationId xmlns:a16="http://schemas.microsoft.com/office/drawing/2014/main" id="{43423A5A-BC31-7203-5C89-6C8FCA8468CA}"/>
              </a:ext>
            </a:extLst>
          </p:cNvPr>
          <p:cNvSpPr/>
          <p:nvPr/>
        </p:nvSpPr>
        <p:spPr>
          <a:xfrm>
            <a:off x="1381743" y="4321348"/>
            <a:ext cx="984929" cy="197681"/>
          </a:xfrm>
          <a:prstGeom prst="wedgeRectCallout">
            <a:avLst>
              <a:gd name="adj1" fmla="val 28525"/>
              <a:gd name="adj2" fmla="val -194948"/>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未定義エリア</a:t>
            </a:r>
            <a:r>
              <a:rPr kumimoji="0" lang="ja-JP" altLang="en-US" sz="788"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65" name="線吹き出し 2 (枠付き) 80">
            <a:extLst>
              <a:ext uri="{FF2B5EF4-FFF2-40B4-BE49-F238E27FC236}">
                <a16:creationId xmlns:a16="http://schemas.microsoft.com/office/drawing/2014/main" id="{17DBE6EC-82CE-CE23-796D-C6C4FA1C859F}"/>
              </a:ext>
            </a:extLst>
          </p:cNvPr>
          <p:cNvSpPr/>
          <p:nvPr/>
        </p:nvSpPr>
        <p:spPr>
          <a:xfrm rot="10800000">
            <a:off x="158355" y="931535"/>
            <a:ext cx="3502184" cy="1078439"/>
          </a:xfrm>
          <a:prstGeom prst="borderCallout2">
            <a:avLst>
              <a:gd name="adj1" fmla="val 331"/>
              <a:gd name="adj2" fmla="val 38201"/>
              <a:gd name="adj3" fmla="val -26821"/>
              <a:gd name="adj4" fmla="val 38110"/>
              <a:gd name="adj5" fmla="val -68661"/>
              <a:gd name="adj6" fmla="val 28812"/>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9" name="四角形吹き出し 81">
            <a:extLst>
              <a:ext uri="{FF2B5EF4-FFF2-40B4-BE49-F238E27FC236}">
                <a16:creationId xmlns:a16="http://schemas.microsoft.com/office/drawing/2014/main" id="{2AF3C2E6-85C9-ACE3-E56C-06DB6402C494}"/>
              </a:ext>
            </a:extLst>
          </p:cNvPr>
          <p:cNvSpPr/>
          <p:nvPr/>
        </p:nvSpPr>
        <p:spPr>
          <a:xfrm>
            <a:off x="2900051" y="2433244"/>
            <a:ext cx="872809" cy="462174"/>
          </a:xfrm>
          <a:prstGeom prst="wedgeRectCallout">
            <a:avLst>
              <a:gd name="adj1" fmla="val -47873"/>
              <a:gd name="adj2" fmla="val 76237"/>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rPr>
              <a:t>旗が揺れて</a:t>
            </a:r>
            <a:endParaRPr kumimoji="0" lang="en-US" altLang="ja-JP" sz="9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rPr>
              <a:t>誤報になる</a:t>
            </a:r>
            <a:endParaRPr kumimoji="0" lang="en-US" altLang="ja-JP" sz="9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rPr>
              <a:t>リスクがある</a:t>
            </a:r>
          </a:p>
        </p:txBody>
      </p:sp>
      <p:sp>
        <p:nvSpPr>
          <p:cNvPr id="78" name="四角形吹き出し 82">
            <a:extLst>
              <a:ext uri="{FF2B5EF4-FFF2-40B4-BE49-F238E27FC236}">
                <a16:creationId xmlns:a16="http://schemas.microsoft.com/office/drawing/2014/main" id="{F22097BD-05D0-EF5F-8BEC-92797C0D50CE}"/>
              </a:ext>
            </a:extLst>
          </p:cNvPr>
          <p:cNvSpPr/>
          <p:nvPr/>
        </p:nvSpPr>
        <p:spPr>
          <a:xfrm>
            <a:off x="3684979" y="3255145"/>
            <a:ext cx="1108797" cy="897710"/>
          </a:xfrm>
          <a:prstGeom prst="wedgeRectCallout">
            <a:avLst>
              <a:gd name="adj1" fmla="val 80217"/>
              <a:gd name="adj2" fmla="val 6500"/>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rPr>
              <a:t>木々が揺れて</a:t>
            </a:r>
            <a:endParaRPr kumimoji="0" lang="en-US" altLang="ja-JP" sz="9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rPr>
              <a:t>検知枠が大量に</a:t>
            </a:r>
            <a:endParaRPr kumimoji="0" lang="en-US" altLang="ja-JP" sz="9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rPr>
              <a:t>検出されることで</a:t>
            </a:r>
            <a:endParaRPr kumimoji="0" lang="en-US" altLang="ja-JP" sz="9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rPr>
              <a:t>検知エリア内で</a:t>
            </a:r>
            <a:endParaRPr kumimoji="0" lang="en-US" altLang="ja-JP" sz="9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rPr>
              <a:t>失報になる</a:t>
            </a:r>
            <a:endParaRPr kumimoji="0" lang="en-US" altLang="ja-JP" sz="9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rPr>
              <a:t>リスクがある</a:t>
            </a:r>
          </a:p>
        </p:txBody>
      </p:sp>
      <p:sp>
        <p:nvSpPr>
          <p:cNvPr id="80" name="線吹き出し 2 (枠付き) 83">
            <a:extLst>
              <a:ext uri="{FF2B5EF4-FFF2-40B4-BE49-F238E27FC236}">
                <a16:creationId xmlns:a16="http://schemas.microsoft.com/office/drawing/2014/main" id="{109A1CA3-CE67-B334-0D1D-CF2FE3CB2EA6}"/>
              </a:ext>
            </a:extLst>
          </p:cNvPr>
          <p:cNvSpPr/>
          <p:nvPr/>
        </p:nvSpPr>
        <p:spPr>
          <a:xfrm rot="10800000">
            <a:off x="4189191" y="935298"/>
            <a:ext cx="3475029" cy="1399888"/>
          </a:xfrm>
          <a:prstGeom prst="borderCallout2">
            <a:avLst>
              <a:gd name="adj1" fmla="val -208"/>
              <a:gd name="adj2" fmla="val 83421"/>
              <a:gd name="adj3" fmla="val -36114"/>
              <a:gd name="adj4" fmla="val 83328"/>
              <a:gd name="adj5" fmla="val -62018"/>
              <a:gd name="adj6" fmla="val 74679"/>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85" name="四角形吹き出し 85">
            <a:extLst>
              <a:ext uri="{FF2B5EF4-FFF2-40B4-BE49-F238E27FC236}">
                <a16:creationId xmlns:a16="http://schemas.microsoft.com/office/drawing/2014/main" id="{18D625B4-E8DD-3BDC-7AFB-E4692FE43095}"/>
              </a:ext>
            </a:extLst>
          </p:cNvPr>
          <p:cNvSpPr/>
          <p:nvPr/>
        </p:nvSpPr>
        <p:spPr>
          <a:xfrm>
            <a:off x="5182262" y="4320887"/>
            <a:ext cx="984929" cy="197681"/>
          </a:xfrm>
          <a:prstGeom prst="wedgeRectCallout">
            <a:avLst>
              <a:gd name="adj1" fmla="val 14953"/>
              <a:gd name="adj2" fmla="val -168486"/>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未定義エリア</a:t>
            </a:r>
            <a:r>
              <a:rPr kumimoji="0" lang="ja-JP" altLang="en-US" sz="788"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122" name="テキスト ボックス 121">
            <a:extLst>
              <a:ext uri="{FF2B5EF4-FFF2-40B4-BE49-F238E27FC236}">
                <a16:creationId xmlns:a16="http://schemas.microsoft.com/office/drawing/2014/main" id="{7E31D386-CA76-6698-550F-F65BB0F9648A}"/>
              </a:ext>
            </a:extLst>
          </p:cNvPr>
          <p:cNvSpPr txBox="1"/>
          <p:nvPr/>
        </p:nvSpPr>
        <p:spPr>
          <a:xfrm>
            <a:off x="4193359" y="957407"/>
            <a:ext cx="3470861" cy="1384995"/>
          </a:xfrm>
          <a:prstGeom prst="rect">
            <a:avLst/>
          </a:prstGeom>
          <a:noFill/>
        </p:spPr>
        <p:txBody>
          <a:bodyPr wrap="squar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◆失報抑制シーン</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動体の最大検知数は</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のため、検知エリア外で</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動いている物体</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木々の揺れなど</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が複数あると</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最大検知数を一時的に超えて、検知エリア内での</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検知対象オブジェクトの失報になるケースがあります。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そのような場合に、該当する場所にマスクエリアを設定</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することで失報を抑制することができます。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 name="グループ化 4">
            <a:extLst>
              <a:ext uri="{FF2B5EF4-FFF2-40B4-BE49-F238E27FC236}">
                <a16:creationId xmlns:a16="http://schemas.microsoft.com/office/drawing/2014/main" id="{7695B33E-6EDA-67A7-406B-27820FC8548D}"/>
              </a:ext>
            </a:extLst>
          </p:cNvPr>
          <p:cNvGrpSpPr/>
          <p:nvPr/>
        </p:nvGrpSpPr>
        <p:grpSpPr>
          <a:xfrm>
            <a:off x="7886230" y="655611"/>
            <a:ext cx="1171091" cy="3973632"/>
            <a:chOff x="7848130" y="655611"/>
            <a:chExt cx="1171091" cy="3973632"/>
          </a:xfrm>
        </p:grpSpPr>
        <p:sp>
          <p:nvSpPr>
            <p:cNvPr id="6" name="フリーフォーム 16">
              <a:extLst>
                <a:ext uri="{FF2B5EF4-FFF2-40B4-BE49-F238E27FC236}">
                  <a16:creationId xmlns:a16="http://schemas.microsoft.com/office/drawing/2014/main" id="{80EF0C1E-AFA8-FA60-DB43-E085AF0BA9A0}"/>
                </a:ext>
              </a:extLst>
            </p:cNvPr>
            <p:cNvSpPr/>
            <p:nvPr/>
          </p:nvSpPr>
          <p:spPr>
            <a:xfrm>
              <a:off x="78481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rPr>
                <a:t>動体検知設定</a:t>
              </a:r>
            </a:p>
          </p:txBody>
        </p:sp>
        <p:sp>
          <p:nvSpPr>
            <p:cNvPr id="31" name="フリーフォーム 17">
              <a:extLst>
                <a:ext uri="{FF2B5EF4-FFF2-40B4-BE49-F238E27FC236}">
                  <a16:creationId xmlns:a16="http://schemas.microsoft.com/office/drawing/2014/main" id="{A32650B9-BDB0-A3E1-1C78-FF546A898772}"/>
                </a:ext>
              </a:extLst>
            </p:cNvPr>
            <p:cNvSpPr/>
            <p:nvPr/>
          </p:nvSpPr>
          <p:spPr>
            <a:xfrm>
              <a:off x="78481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カウント機能設定</a:t>
              </a:r>
              <a:endParaRPr lang="en-US" altLang="ja-JP"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フリーフォーム 18">
              <a:extLst>
                <a:ext uri="{FF2B5EF4-FFF2-40B4-BE49-F238E27FC236}">
                  <a16:creationId xmlns:a16="http://schemas.microsoft.com/office/drawing/2014/main" id="{35DE18CC-956E-CE8B-DC1A-8CE58637CE34}"/>
                </a:ext>
              </a:extLst>
            </p:cNvPr>
            <p:cNvSpPr/>
            <p:nvPr/>
          </p:nvSpPr>
          <p:spPr>
            <a:xfrm>
              <a:off x="78481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詳細設定</a:t>
              </a:r>
            </a:p>
          </p:txBody>
        </p:sp>
        <p:sp>
          <p:nvSpPr>
            <p:cNvPr id="37" name="フリーフォーム 20">
              <a:extLst>
                <a:ext uri="{FF2B5EF4-FFF2-40B4-BE49-F238E27FC236}">
                  <a16:creationId xmlns:a16="http://schemas.microsoft.com/office/drawing/2014/main" id="{1F30A292-601B-3E26-DCF4-F81C28921D4E}"/>
                </a:ext>
              </a:extLst>
            </p:cNvPr>
            <p:cNvSpPr/>
            <p:nvPr/>
          </p:nvSpPr>
          <p:spPr>
            <a:xfrm>
              <a:off x="78481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スケジュール設定</a:t>
              </a:r>
            </a:p>
          </p:txBody>
        </p:sp>
        <p:sp>
          <p:nvSpPr>
            <p:cNvPr id="38" name="フリーフォーム 21">
              <a:extLst>
                <a:ext uri="{FF2B5EF4-FFF2-40B4-BE49-F238E27FC236}">
                  <a16:creationId xmlns:a16="http://schemas.microsoft.com/office/drawing/2014/main" id="{0A53C1CE-D018-DCB7-D91B-04BC7BE0D5E3}"/>
                </a:ext>
              </a:extLst>
            </p:cNvPr>
            <p:cNvSpPr/>
            <p:nvPr/>
          </p:nvSpPr>
          <p:spPr>
            <a:xfrm>
              <a:off x="78481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39" name="フリーフォーム 23">
              <a:extLst>
                <a:ext uri="{FF2B5EF4-FFF2-40B4-BE49-F238E27FC236}">
                  <a16:creationId xmlns:a16="http://schemas.microsoft.com/office/drawing/2014/main" id="{66328BB3-7548-FC24-549E-A53D5463268A}"/>
                </a:ext>
              </a:extLst>
            </p:cNvPr>
            <p:cNvSpPr/>
            <p:nvPr/>
          </p:nvSpPr>
          <p:spPr>
            <a:xfrm rot="28406">
              <a:off x="82872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フリーフォーム 24">
              <a:extLst>
                <a:ext uri="{FF2B5EF4-FFF2-40B4-BE49-F238E27FC236}">
                  <a16:creationId xmlns:a16="http://schemas.microsoft.com/office/drawing/2014/main" id="{3EDEFC45-DDAB-FDA0-7B98-E5BD9EC25D24}"/>
                </a:ext>
              </a:extLst>
            </p:cNvPr>
            <p:cNvSpPr/>
            <p:nvPr/>
          </p:nvSpPr>
          <p:spPr>
            <a:xfrm rot="28406">
              <a:off x="82872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フリーフォーム 25">
              <a:extLst>
                <a:ext uri="{FF2B5EF4-FFF2-40B4-BE49-F238E27FC236}">
                  <a16:creationId xmlns:a16="http://schemas.microsoft.com/office/drawing/2014/main" id="{5F4F8DE3-1DED-E0D6-CCEE-DC054FA0E237}"/>
                </a:ext>
              </a:extLst>
            </p:cNvPr>
            <p:cNvSpPr/>
            <p:nvPr/>
          </p:nvSpPr>
          <p:spPr>
            <a:xfrm rot="28406">
              <a:off x="82872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フリーフォーム 26">
              <a:extLst>
                <a:ext uri="{FF2B5EF4-FFF2-40B4-BE49-F238E27FC236}">
                  <a16:creationId xmlns:a16="http://schemas.microsoft.com/office/drawing/2014/main" id="{4DEFFE6C-6F51-284F-852E-B1AB63BD7FE9}"/>
                </a:ext>
              </a:extLst>
            </p:cNvPr>
            <p:cNvSpPr/>
            <p:nvPr/>
          </p:nvSpPr>
          <p:spPr>
            <a:xfrm rot="28406">
              <a:off x="82872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フリーフォーム 14">
              <a:extLst>
                <a:ext uri="{FF2B5EF4-FFF2-40B4-BE49-F238E27FC236}">
                  <a16:creationId xmlns:a16="http://schemas.microsoft.com/office/drawing/2014/main" id="{F66A30B3-737A-8567-FC0B-810517D1F9D4}"/>
                </a:ext>
              </a:extLst>
            </p:cNvPr>
            <p:cNvSpPr/>
            <p:nvPr/>
          </p:nvSpPr>
          <p:spPr>
            <a:xfrm>
              <a:off x="78481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設定画面を開く</a:t>
              </a:r>
            </a:p>
          </p:txBody>
        </p:sp>
        <p:sp>
          <p:nvSpPr>
            <p:cNvPr id="46" name="フリーフォーム 15">
              <a:extLst>
                <a:ext uri="{FF2B5EF4-FFF2-40B4-BE49-F238E27FC236}">
                  <a16:creationId xmlns:a16="http://schemas.microsoft.com/office/drawing/2014/main" id="{76958B02-8BC1-F16B-478D-F42B9D12AE6C}"/>
                </a:ext>
              </a:extLst>
            </p:cNvPr>
            <p:cNvSpPr/>
            <p:nvPr/>
          </p:nvSpPr>
          <p:spPr>
            <a:xfrm rot="28406">
              <a:off x="82872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フリーフォーム 16">
              <a:extLst>
                <a:ext uri="{FF2B5EF4-FFF2-40B4-BE49-F238E27FC236}">
                  <a16:creationId xmlns:a16="http://schemas.microsoft.com/office/drawing/2014/main" id="{4EB56C7B-DD8F-F707-195C-7203BCE415D4}"/>
                </a:ext>
              </a:extLst>
            </p:cNvPr>
            <p:cNvSpPr/>
            <p:nvPr/>
          </p:nvSpPr>
          <p:spPr>
            <a:xfrm>
              <a:off x="78481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モード選択</a:t>
              </a:r>
            </a:p>
          </p:txBody>
        </p:sp>
        <p:sp>
          <p:nvSpPr>
            <p:cNvPr id="51" name="フリーフォーム 23">
              <a:extLst>
                <a:ext uri="{FF2B5EF4-FFF2-40B4-BE49-F238E27FC236}">
                  <a16:creationId xmlns:a16="http://schemas.microsoft.com/office/drawing/2014/main" id="{BDB7DB5C-7E98-4678-F2F7-9104FA9B22E1}"/>
                </a:ext>
              </a:extLst>
            </p:cNvPr>
            <p:cNvSpPr/>
            <p:nvPr/>
          </p:nvSpPr>
          <p:spPr>
            <a:xfrm rot="28406">
              <a:off x="82872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842832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a:extLst>
              <a:ext uri="{FF2B5EF4-FFF2-40B4-BE49-F238E27FC236}">
                <a16:creationId xmlns:a16="http://schemas.microsoft.com/office/drawing/2014/main" id="{858B39F3-AB17-42C6-3C38-886E10486FC7}"/>
              </a:ext>
            </a:extLst>
          </p:cNvPr>
          <p:cNvPicPr>
            <a:picLocks noChangeAspect="1"/>
          </p:cNvPicPr>
          <p:nvPr/>
        </p:nvPicPr>
        <p:blipFill rotWithShape="1">
          <a:blip r:embed="rId2"/>
          <a:srcRect l="43470" t="17679" r="12561" b="24466"/>
          <a:stretch/>
        </p:blipFill>
        <p:spPr>
          <a:xfrm>
            <a:off x="2079697" y="1250317"/>
            <a:ext cx="3745999" cy="3190027"/>
          </a:xfrm>
          <a:prstGeom prst="rect">
            <a:avLst/>
          </a:prstGeom>
        </p:spPr>
      </p:pic>
      <p:sp>
        <p:nvSpPr>
          <p:cNvPr id="2" name="タイトル 1"/>
          <p:cNvSpPr>
            <a:spLocks noGrp="1"/>
          </p:cNvSpPr>
          <p:nvPr>
            <p:ph type="title"/>
          </p:nvPr>
        </p:nvSpPr>
        <p:spPr/>
        <p:txBody>
          <a:bodyPr/>
          <a:lstStyle/>
          <a:p>
            <a:r>
              <a:rPr lang="ja-JP" altLang="en-US" dirty="0"/>
              <a:t>エリア設定｜検知条件を設定する</a:t>
            </a:r>
            <a:endParaRPr kumimoji="1" lang="ja-JP" altLang="en-US" dirty="0"/>
          </a:p>
        </p:txBody>
      </p:sp>
      <p:sp>
        <p:nvSpPr>
          <p:cNvPr id="35" name="テキスト ボックス 34"/>
          <p:cNvSpPr txBox="1"/>
          <p:nvPr/>
        </p:nvSpPr>
        <p:spPr>
          <a:xfrm>
            <a:off x="123485" y="568909"/>
            <a:ext cx="5816798"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の動体検知対象の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検知オブジェクトおよび、検知モードを設定します。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正方形/長方形 3">
            <a:extLst>
              <a:ext uri="{FF2B5EF4-FFF2-40B4-BE49-F238E27FC236}">
                <a16:creationId xmlns:a16="http://schemas.microsoft.com/office/drawing/2014/main" id="{ED6EC7A1-6CE0-9A8A-E6D4-A2BBB6FA36FA}"/>
              </a:ext>
            </a:extLst>
          </p:cNvPr>
          <p:cNvSpPr/>
          <p:nvPr/>
        </p:nvSpPr>
        <p:spPr>
          <a:xfrm>
            <a:off x="2993110" y="1578467"/>
            <a:ext cx="1042076" cy="2700563"/>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7" name="テキスト ボックス 6">
            <a:extLst>
              <a:ext uri="{FF2B5EF4-FFF2-40B4-BE49-F238E27FC236}">
                <a16:creationId xmlns:a16="http://schemas.microsoft.com/office/drawing/2014/main" id="{1D96EFD5-386C-2069-4C9F-DB821ED9A4E2}"/>
              </a:ext>
            </a:extLst>
          </p:cNvPr>
          <p:cNvSpPr txBox="1"/>
          <p:nvPr/>
        </p:nvSpPr>
        <p:spPr>
          <a:xfrm>
            <a:off x="5802965" y="1229382"/>
            <a:ext cx="2134838" cy="2031325"/>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設定した検知エリアや検知ライン</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に対して、検知するモードを選択します。</a:t>
            </a:r>
            <a:endParaRPr lang="en-US" altLang="ja-JP" sz="900" dirty="0">
              <a:solidFill>
                <a:prstClr val="black"/>
              </a:solidFill>
              <a:latin typeface="Meiryo UI" panose="020B0604030504040204" pitchFamily="50" charset="-128"/>
              <a:ea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■検知モード</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・侵入検知</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・滞留検知</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・方向検知</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・ラインクロス</a:t>
            </a:r>
            <a:endParaRPr lang="en-US" altLang="ja-JP" sz="900" dirty="0">
              <a:solidFill>
                <a:prstClr val="black"/>
              </a:solidFill>
              <a:latin typeface="Meiryo UI" panose="020B0604030504040204" pitchFamily="50" charset="-128"/>
              <a:ea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endParaRPr>
          </a:p>
          <a:p>
            <a:r>
              <a:rPr lang="en-US" altLang="ja-JP" sz="900" dirty="0">
                <a:solidFill>
                  <a:prstClr val="black"/>
                </a:solidFill>
                <a:latin typeface="Meiryo UI" panose="020B0604030504040204" pitchFamily="50" charset="-128"/>
                <a:ea typeface="Meiryo UI" panose="020B0604030504040204" pitchFamily="50" charset="-128"/>
              </a:rPr>
              <a:t>※AI</a:t>
            </a:r>
            <a:r>
              <a:rPr lang="ja-JP" altLang="en-US" sz="900" dirty="0">
                <a:solidFill>
                  <a:prstClr val="black"/>
                </a:solidFill>
                <a:latin typeface="Meiryo UI" panose="020B0604030504040204" pitchFamily="50" charset="-128"/>
                <a:ea typeface="Meiryo UI" panose="020B0604030504040204" pitchFamily="50" charset="-128"/>
              </a:rPr>
              <a:t>動体検知アプリケーションを</a:t>
            </a:r>
            <a:endParaRPr lang="en-US" altLang="ja-JP" sz="900" dirty="0">
              <a:solidFill>
                <a:prstClr val="black"/>
              </a:solidFill>
              <a:latin typeface="Meiryo UI" panose="020B0604030504040204" pitchFamily="50" charset="-128"/>
              <a:ea typeface="Meiryo UI" panose="020B0604030504040204" pitchFamily="50" charset="-128"/>
            </a:endParaRPr>
          </a:p>
          <a:p>
            <a:r>
              <a:rPr lang="en-US" altLang="ja-JP" sz="900"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インストールした直後は、検知エリア１に</a:t>
            </a:r>
            <a:endParaRPr lang="en-US" altLang="ja-JP" sz="900" dirty="0">
              <a:solidFill>
                <a:prstClr val="black"/>
              </a:solidFill>
              <a:latin typeface="Meiryo UI" panose="020B0604030504040204" pitchFamily="50" charset="-128"/>
              <a:ea typeface="Meiryo UI" panose="020B0604030504040204" pitchFamily="50" charset="-128"/>
            </a:endParaRPr>
          </a:p>
          <a:p>
            <a:r>
              <a:rPr lang="en-US" altLang="ja-JP" sz="900"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侵入検知が設定されています。</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侵入検知以外をご使用になる場合には</a:t>
            </a:r>
            <a:endParaRPr lang="en-US" altLang="ja-JP" sz="900" dirty="0">
              <a:solidFill>
                <a:prstClr val="black"/>
              </a:solidFill>
              <a:latin typeface="Meiryo UI" panose="020B0604030504040204" pitchFamily="50" charset="-128"/>
              <a:ea typeface="Meiryo UI" panose="020B0604030504040204" pitchFamily="50" charset="-128"/>
            </a:endParaRPr>
          </a:p>
          <a:p>
            <a:r>
              <a:rPr lang="en-US" altLang="ja-JP" sz="900"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設定変更が必要です。</a:t>
            </a:r>
          </a:p>
        </p:txBody>
      </p:sp>
      <p:sp>
        <p:nvSpPr>
          <p:cNvPr id="8" name="正方形/長方形 7">
            <a:extLst>
              <a:ext uri="{FF2B5EF4-FFF2-40B4-BE49-F238E27FC236}">
                <a16:creationId xmlns:a16="http://schemas.microsoft.com/office/drawing/2014/main" id="{54B0D1D9-F13B-8DB2-0592-9E9D3390673A}"/>
              </a:ext>
            </a:extLst>
          </p:cNvPr>
          <p:cNvSpPr/>
          <p:nvPr/>
        </p:nvSpPr>
        <p:spPr>
          <a:xfrm>
            <a:off x="4061162" y="1578467"/>
            <a:ext cx="878865" cy="2700563"/>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9" name="正方形/長方形 8">
            <a:extLst>
              <a:ext uri="{FF2B5EF4-FFF2-40B4-BE49-F238E27FC236}">
                <a16:creationId xmlns:a16="http://schemas.microsoft.com/office/drawing/2014/main" id="{BECAF98E-6E5B-4AD5-D663-511800E3C661}"/>
              </a:ext>
            </a:extLst>
          </p:cNvPr>
          <p:cNvSpPr/>
          <p:nvPr/>
        </p:nvSpPr>
        <p:spPr>
          <a:xfrm>
            <a:off x="2229689" y="1366665"/>
            <a:ext cx="1513151" cy="188033"/>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0" name="線吹き出し 2 (枠付き) 22">
            <a:extLst>
              <a:ext uri="{FF2B5EF4-FFF2-40B4-BE49-F238E27FC236}">
                <a16:creationId xmlns:a16="http://schemas.microsoft.com/office/drawing/2014/main" id="{372D46FC-F9E6-1DDE-5F3B-3CC7D5571912}"/>
              </a:ext>
            </a:extLst>
          </p:cNvPr>
          <p:cNvSpPr/>
          <p:nvPr/>
        </p:nvSpPr>
        <p:spPr>
          <a:xfrm rot="10800000">
            <a:off x="42117" y="1222394"/>
            <a:ext cx="1641276" cy="924456"/>
          </a:xfrm>
          <a:prstGeom prst="borderCallout2">
            <a:avLst>
              <a:gd name="adj1" fmla="val 88661"/>
              <a:gd name="adj2" fmla="val 190"/>
              <a:gd name="adj3" fmla="val 88882"/>
              <a:gd name="adj4" fmla="val -18881"/>
              <a:gd name="adj5" fmla="val 76110"/>
              <a:gd name="adj6" fmla="val -32709"/>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 name="テキスト ボックス 10">
            <a:extLst>
              <a:ext uri="{FF2B5EF4-FFF2-40B4-BE49-F238E27FC236}">
                <a16:creationId xmlns:a16="http://schemas.microsoft.com/office/drawing/2014/main" id="{CCD2008E-0EC0-4794-5AE7-037D53465A4F}"/>
              </a:ext>
            </a:extLst>
          </p:cNvPr>
          <p:cNvSpPr txBox="1"/>
          <p:nvPr/>
        </p:nvSpPr>
        <p:spPr>
          <a:xfrm>
            <a:off x="65972" y="1240792"/>
            <a:ext cx="1706036" cy="923330"/>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「検知設定１」タブ、</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「検知設定２」タブを選択して</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２つの検知条件を設定できます。</a:t>
            </a: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２つの条件はスケジュール設定</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により、同時または別々に実行</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できます。</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線吹き出し 2 (枠付き) 28">
            <a:extLst>
              <a:ext uri="{FF2B5EF4-FFF2-40B4-BE49-F238E27FC236}">
                <a16:creationId xmlns:a16="http://schemas.microsoft.com/office/drawing/2014/main" id="{420C01C9-6C16-57F4-BD8B-558794037FFD}"/>
              </a:ext>
            </a:extLst>
          </p:cNvPr>
          <p:cNvSpPr/>
          <p:nvPr/>
        </p:nvSpPr>
        <p:spPr>
          <a:xfrm rot="10800000">
            <a:off x="40670" y="2226671"/>
            <a:ext cx="2038117" cy="1887180"/>
          </a:xfrm>
          <a:prstGeom prst="borderCallout2">
            <a:avLst>
              <a:gd name="adj1" fmla="val 89215"/>
              <a:gd name="adj2" fmla="val -95"/>
              <a:gd name="adj3" fmla="val 89436"/>
              <a:gd name="adj4" fmla="val -28251"/>
              <a:gd name="adj5" fmla="val 72545"/>
              <a:gd name="adj6" fmla="val -44761"/>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 name="テキスト ボックス 12">
            <a:extLst>
              <a:ext uri="{FF2B5EF4-FFF2-40B4-BE49-F238E27FC236}">
                <a16:creationId xmlns:a16="http://schemas.microsoft.com/office/drawing/2014/main" id="{AE69ABBF-2CC3-16DC-7EDC-4C276DC72C23}"/>
              </a:ext>
            </a:extLst>
          </p:cNvPr>
          <p:cNvSpPr txBox="1"/>
          <p:nvPr/>
        </p:nvSpPr>
        <p:spPr>
          <a:xfrm>
            <a:off x="55909" y="2244109"/>
            <a:ext cx="2123117" cy="1846659"/>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検知したいオブジェクトに</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チェックを入れます。</a:t>
            </a: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■検知オブジェクトの対象</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人物</a:t>
            </a: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二輪車</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（バイク、自転車）</a:t>
            </a:r>
          </a:p>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車</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（普通自動車、バス、トラック）</a:t>
            </a: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同じ物体を複数のオブジェクトとして</a:t>
            </a:r>
            <a:endParaRPr lang="en-US" altLang="ja-JP"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認識した場合は、下記の優先度に従い</a:t>
            </a:r>
            <a:endParaRPr lang="en-US" altLang="ja-JP"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画面上にオブジェクト名を表示します。</a:t>
            </a:r>
            <a:endParaRPr lang="en-US" altLang="ja-JP"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車　＞　二輪車　＞　人物</a:t>
            </a:r>
            <a:endParaRPr lang="en-US" altLang="ja-JP"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a:extLst>
              <a:ext uri="{FF2B5EF4-FFF2-40B4-BE49-F238E27FC236}">
                <a16:creationId xmlns:a16="http://schemas.microsoft.com/office/drawing/2014/main" id="{14168A34-AD03-2E3C-51D9-0D4633F61286}"/>
              </a:ext>
            </a:extLst>
          </p:cNvPr>
          <p:cNvSpPr/>
          <p:nvPr/>
        </p:nvSpPr>
        <p:spPr>
          <a:xfrm>
            <a:off x="4970521" y="1578467"/>
            <a:ext cx="666989" cy="2700563"/>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8" name="線吹き出し 2 (枠付き) 31">
            <a:extLst>
              <a:ext uri="{FF2B5EF4-FFF2-40B4-BE49-F238E27FC236}">
                <a16:creationId xmlns:a16="http://schemas.microsoft.com/office/drawing/2014/main" id="{5309E0B0-FF4B-47EE-6123-DCB4AA547C6B}"/>
              </a:ext>
            </a:extLst>
          </p:cNvPr>
          <p:cNvSpPr/>
          <p:nvPr/>
        </p:nvSpPr>
        <p:spPr>
          <a:xfrm>
            <a:off x="5799528" y="1218436"/>
            <a:ext cx="2038117" cy="2019187"/>
          </a:xfrm>
          <a:prstGeom prst="borderCallout2">
            <a:avLst>
              <a:gd name="adj1" fmla="val 11011"/>
              <a:gd name="adj2" fmla="val -94"/>
              <a:gd name="adj3" fmla="val 11212"/>
              <a:gd name="adj4" fmla="val -49923"/>
              <a:gd name="adj5" fmla="val 17520"/>
              <a:gd name="adj6" fmla="val -54742"/>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9" name="テキスト ボックス 38">
            <a:extLst>
              <a:ext uri="{FF2B5EF4-FFF2-40B4-BE49-F238E27FC236}">
                <a16:creationId xmlns:a16="http://schemas.microsoft.com/office/drawing/2014/main" id="{3B4BF533-2E4E-8F55-507D-939BB1A1075D}"/>
              </a:ext>
            </a:extLst>
          </p:cNvPr>
          <p:cNvSpPr txBox="1"/>
          <p:nvPr/>
        </p:nvSpPr>
        <p:spPr>
          <a:xfrm>
            <a:off x="5985506" y="3332489"/>
            <a:ext cx="1960928" cy="507831"/>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検知モードが、「方向検知」または</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「ラインクロス」の場合、検知する方向を</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設定します。</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40" name="線吹き出し 2 (枠付き) 33">
            <a:extLst>
              <a:ext uri="{FF2B5EF4-FFF2-40B4-BE49-F238E27FC236}">
                <a16:creationId xmlns:a16="http://schemas.microsoft.com/office/drawing/2014/main" id="{52EED912-E619-660C-9C67-6CA40E0F5F8F}"/>
              </a:ext>
            </a:extLst>
          </p:cNvPr>
          <p:cNvSpPr/>
          <p:nvPr/>
        </p:nvSpPr>
        <p:spPr>
          <a:xfrm>
            <a:off x="5985507" y="3318314"/>
            <a:ext cx="1857060" cy="498923"/>
          </a:xfrm>
          <a:prstGeom prst="borderCallout2">
            <a:avLst>
              <a:gd name="adj1" fmla="val 11299"/>
              <a:gd name="adj2" fmla="val 476"/>
              <a:gd name="adj3" fmla="val 11212"/>
              <a:gd name="adj4" fmla="val -7170"/>
              <a:gd name="adj5" fmla="val 62949"/>
              <a:gd name="adj6" fmla="val -19125"/>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grpSp>
        <p:nvGrpSpPr>
          <p:cNvPr id="6" name="グループ化 5">
            <a:extLst>
              <a:ext uri="{FF2B5EF4-FFF2-40B4-BE49-F238E27FC236}">
                <a16:creationId xmlns:a16="http://schemas.microsoft.com/office/drawing/2014/main" id="{DA9D3CAB-F0A4-DA93-ADDB-239F318D51C3}"/>
              </a:ext>
            </a:extLst>
          </p:cNvPr>
          <p:cNvGrpSpPr/>
          <p:nvPr/>
        </p:nvGrpSpPr>
        <p:grpSpPr>
          <a:xfrm>
            <a:off x="7886230" y="655611"/>
            <a:ext cx="1171091" cy="3973632"/>
            <a:chOff x="7848130" y="655611"/>
            <a:chExt cx="1171091" cy="3973632"/>
          </a:xfrm>
        </p:grpSpPr>
        <p:sp>
          <p:nvSpPr>
            <p:cNvPr id="20" name="フリーフォーム 16">
              <a:extLst>
                <a:ext uri="{FF2B5EF4-FFF2-40B4-BE49-F238E27FC236}">
                  <a16:creationId xmlns:a16="http://schemas.microsoft.com/office/drawing/2014/main" id="{1B87A393-DADE-89C8-0EA8-626C74A6579A}"/>
                </a:ext>
              </a:extLst>
            </p:cNvPr>
            <p:cNvSpPr/>
            <p:nvPr/>
          </p:nvSpPr>
          <p:spPr>
            <a:xfrm>
              <a:off x="78481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rPr>
                <a:t>動体検知設定</a:t>
              </a:r>
            </a:p>
          </p:txBody>
        </p:sp>
        <p:sp>
          <p:nvSpPr>
            <p:cNvPr id="23" name="フリーフォーム 17">
              <a:extLst>
                <a:ext uri="{FF2B5EF4-FFF2-40B4-BE49-F238E27FC236}">
                  <a16:creationId xmlns:a16="http://schemas.microsoft.com/office/drawing/2014/main" id="{DC341F7B-4E3B-3115-C4C9-A504E4E627A9}"/>
                </a:ext>
              </a:extLst>
            </p:cNvPr>
            <p:cNvSpPr/>
            <p:nvPr/>
          </p:nvSpPr>
          <p:spPr>
            <a:xfrm>
              <a:off x="78481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カウント機能設定</a:t>
              </a:r>
              <a:endParaRPr lang="en-US" altLang="ja-JP"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フリーフォーム 18">
              <a:extLst>
                <a:ext uri="{FF2B5EF4-FFF2-40B4-BE49-F238E27FC236}">
                  <a16:creationId xmlns:a16="http://schemas.microsoft.com/office/drawing/2014/main" id="{9FC17DB5-7EFC-1143-0933-DF76FA5804B9}"/>
                </a:ext>
              </a:extLst>
            </p:cNvPr>
            <p:cNvSpPr/>
            <p:nvPr/>
          </p:nvSpPr>
          <p:spPr>
            <a:xfrm>
              <a:off x="78481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詳細設定</a:t>
              </a:r>
            </a:p>
          </p:txBody>
        </p:sp>
        <p:sp>
          <p:nvSpPr>
            <p:cNvPr id="29" name="フリーフォーム 20">
              <a:extLst>
                <a:ext uri="{FF2B5EF4-FFF2-40B4-BE49-F238E27FC236}">
                  <a16:creationId xmlns:a16="http://schemas.microsoft.com/office/drawing/2014/main" id="{EB069103-28D8-78C5-790E-1C6432195484}"/>
                </a:ext>
              </a:extLst>
            </p:cNvPr>
            <p:cNvSpPr/>
            <p:nvPr/>
          </p:nvSpPr>
          <p:spPr>
            <a:xfrm>
              <a:off x="78481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スケジュール設定</a:t>
              </a:r>
            </a:p>
          </p:txBody>
        </p:sp>
        <p:sp>
          <p:nvSpPr>
            <p:cNvPr id="30" name="フリーフォーム 21">
              <a:extLst>
                <a:ext uri="{FF2B5EF4-FFF2-40B4-BE49-F238E27FC236}">
                  <a16:creationId xmlns:a16="http://schemas.microsoft.com/office/drawing/2014/main" id="{453AA61A-535B-E8A9-8AE9-EEB4D38DB2D1}"/>
                </a:ext>
              </a:extLst>
            </p:cNvPr>
            <p:cNvSpPr/>
            <p:nvPr/>
          </p:nvSpPr>
          <p:spPr>
            <a:xfrm>
              <a:off x="78481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31" name="フリーフォーム 23">
              <a:extLst>
                <a:ext uri="{FF2B5EF4-FFF2-40B4-BE49-F238E27FC236}">
                  <a16:creationId xmlns:a16="http://schemas.microsoft.com/office/drawing/2014/main" id="{D4F4EF15-F9DF-A39C-7C6A-D04806BF3A62}"/>
                </a:ext>
              </a:extLst>
            </p:cNvPr>
            <p:cNvSpPr/>
            <p:nvPr/>
          </p:nvSpPr>
          <p:spPr>
            <a:xfrm rot="28406">
              <a:off x="82872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フリーフォーム 24">
              <a:extLst>
                <a:ext uri="{FF2B5EF4-FFF2-40B4-BE49-F238E27FC236}">
                  <a16:creationId xmlns:a16="http://schemas.microsoft.com/office/drawing/2014/main" id="{A3CFA197-D8A7-AAF3-3984-EB8A666378EC}"/>
                </a:ext>
              </a:extLst>
            </p:cNvPr>
            <p:cNvSpPr/>
            <p:nvPr/>
          </p:nvSpPr>
          <p:spPr>
            <a:xfrm rot="28406">
              <a:off x="82872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フリーフォーム 25">
              <a:extLst>
                <a:ext uri="{FF2B5EF4-FFF2-40B4-BE49-F238E27FC236}">
                  <a16:creationId xmlns:a16="http://schemas.microsoft.com/office/drawing/2014/main" id="{0A132943-E5AB-62E3-B11E-553059E4DE01}"/>
                </a:ext>
              </a:extLst>
            </p:cNvPr>
            <p:cNvSpPr/>
            <p:nvPr/>
          </p:nvSpPr>
          <p:spPr>
            <a:xfrm rot="28406">
              <a:off x="82872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フリーフォーム 26">
              <a:extLst>
                <a:ext uri="{FF2B5EF4-FFF2-40B4-BE49-F238E27FC236}">
                  <a16:creationId xmlns:a16="http://schemas.microsoft.com/office/drawing/2014/main" id="{1C06380A-E337-E54C-44D0-2C1EB13BF574}"/>
                </a:ext>
              </a:extLst>
            </p:cNvPr>
            <p:cNvSpPr/>
            <p:nvPr/>
          </p:nvSpPr>
          <p:spPr>
            <a:xfrm rot="28406">
              <a:off x="82872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フリーフォーム 14">
              <a:extLst>
                <a:ext uri="{FF2B5EF4-FFF2-40B4-BE49-F238E27FC236}">
                  <a16:creationId xmlns:a16="http://schemas.microsoft.com/office/drawing/2014/main" id="{2419CEEB-5C91-788F-D98F-7E91303D4DBD}"/>
                </a:ext>
              </a:extLst>
            </p:cNvPr>
            <p:cNvSpPr/>
            <p:nvPr/>
          </p:nvSpPr>
          <p:spPr>
            <a:xfrm>
              <a:off x="78481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設定画面を開く</a:t>
              </a:r>
            </a:p>
          </p:txBody>
        </p:sp>
        <p:sp>
          <p:nvSpPr>
            <p:cNvPr id="37" name="フリーフォーム 15">
              <a:extLst>
                <a:ext uri="{FF2B5EF4-FFF2-40B4-BE49-F238E27FC236}">
                  <a16:creationId xmlns:a16="http://schemas.microsoft.com/office/drawing/2014/main" id="{F83B7056-54C7-A34D-027E-1293EFF2BD27}"/>
                </a:ext>
              </a:extLst>
            </p:cNvPr>
            <p:cNvSpPr/>
            <p:nvPr/>
          </p:nvSpPr>
          <p:spPr>
            <a:xfrm rot="28406">
              <a:off x="82872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フリーフォーム 16">
              <a:extLst>
                <a:ext uri="{FF2B5EF4-FFF2-40B4-BE49-F238E27FC236}">
                  <a16:creationId xmlns:a16="http://schemas.microsoft.com/office/drawing/2014/main" id="{CBDCD8FB-7951-3E43-B850-1E4401534548}"/>
                </a:ext>
              </a:extLst>
            </p:cNvPr>
            <p:cNvSpPr/>
            <p:nvPr/>
          </p:nvSpPr>
          <p:spPr>
            <a:xfrm>
              <a:off x="78481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モード選択</a:t>
              </a:r>
            </a:p>
          </p:txBody>
        </p:sp>
        <p:sp>
          <p:nvSpPr>
            <p:cNvPr id="42" name="フリーフォーム 23">
              <a:extLst>
                <a:ext uri="{FF2B5EF4-FFF2-40B4-BE49-F238E27FC236}">
                  <a16:creationId xmlns:a16="http://schemas.microsoft.com/office/drawing/2014/main" id="{A10F6AF1-743E-CC4C-4C3F-95A4103B3DB6}"/>
                </a:ext>
              </a:extLst>
            </p:cNvPr>
            <p:cNvSpPr/>
            <p:nvPr/>
          </p:nvSpPr>
          <p:spPr>
            <a:xfrm rot="28406">
              <a:off x="82872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2579664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参考：滞留検知の注意事項</a:t>
            </a:r>
            <a:endParaRPr kumimoji="1" lang="ja-JP" altLang="en-US" dirty="0"/>
          </a:p>
        </p:txBody>
      </p:sp>
      <p:sp>
        <p:nvSpPr>
          <p:cNvPr id="3" name="正方形/長方形 2">
            <a:extLst>
              <a:ext uri="{FF2B5EF4-FFF2-40B4-BE49-F238E27FC236}">
                <a16:creationId xmlns:a16="http://schemas.microsoft.com/office/drawing/2014/main" id="{A15FF498-E3C2-5922-41DD-8F70197E0317}"/>
              </a:ext>
            </a:extLst>
          </p:cNvPr>
          <p:cNvSpPr/>
          <p:nvPr/>
        </p:nvSpPr>
        <p:spPr>
          <a:xfrm>
            <a:off x="37831" y="522608"/>
            <a:ext cx="9056121" cy="4234014"/>
          </a:xfrm>
          <a:prstGeom prst="rect">
            <a:avLst/>
          </a:prstGeom>
          <a:solidFill>
            <a:srgbClr val="70AD47">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4" name="図 3">
            <a:extLst>
              <a:ext uri="{FF2B5EF4-FFF2-40B4-BE49-F238E27FC236}">
                <a16:creationId xmlns:a16="http://schemas.microsoft.com/office/drawing/2014/main" id="{2EE6DA51-FB18-4E4A-7A66-23B153D278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87957" y="1946490"/>
            <a:ext cx="3204680" cy="1674000"/>
          </a:xfrm>
          <a:prstGeom prst="rect">
            <a:avLst/>
          </a:prstGeom>
        </p:spPr>
      </p:pic>
      <p:pic>
        <p:nvPicPr>
          <p:cNvPr id="7" name="図 6">
            <a:extLst>
              <a:ext uri="{FF2B5EF4-FFF2-40B4-BE49-F238E27FC236}">
                <a16:creationId xmlns:a16="http://schemas.microsoft.com/office/drawing/2014/main" id="{84A2DAC5-6E81-F80C-1B17-F80FC1E7AC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30868" y="1946490"/>
            <a:ext cx="3204680" cy="1674000"/>
          </a:xfrm>
          <a:prstGeom prst="rect">
            <a:avLst/>
          </a:prstGeom>
        </p:spPr>
      </p:pic>
      <p:sp>
        <p:nvSpPr>
          <p:cNvPr id="8" name="テキスト ボックス 7">
            <a:extLst>
              <a:ext uri="{FF2B5EF4-FFF2-40B4-BE49-F238E27FC236}">
                <a16:creationId xmlns:a16="http://schemas.microsoft.com/office/drawing/2014/main" id="{B4D09482-EBCF-F652-CE4C-510A1A404BFC}"/>
              </a:ext>
            </a:extLst>
          </p:cNvPr>
          <p:cNvSpPr txBox="1"/>
          <p:nvPr/>
        </p:nvSpPr>
        <p:spPr>
          <a:xfrm>
            <a:off x="234340" y="3723103"/>
            <a:ext cx="7656548" cy="1015663"/>
          </a:xfrm>
          <a:prstGeom prst="rect">
            <a:avLst/>
          </a:prstGeom>
          <a:noFill/>
        </p:spPr>
        <p:txBody>
          <a:bodyPr wrap="square" rtlCol="0">
            <a:spAutoFit/>
          </a:bodyPr>
          <a:lstStyle/>
          <a:p>
            <a:pPr fontAlgn="base">
              <a:spcBef>
                <a:spcPct val="0"/>
              </a:spcBef>
              <a:spcAft>
                <a:spcPct val="0"/>
              </a:spcAft>
            </a:pP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■動きを検出した部分が画面全体の</a:t>
            </a:r>
            <a:r>
              <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以上になる想定シーン</a:t>
            </a:r>
            <a:endPar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・天候の変化などにより影の発生／消失が画面内の大部分で生じる屋外環境（上図）</a:t>
            </a:r>
            <a:endPar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・外光の変化を受ける屋内環境</a:t>
            </a:r>
            <a:endPar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・画角が狭く、検知対象の被写体が大きく映る屋内環境</a:t>
            </a:r>
            <a:endPar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B80EA8BF-A249-3EDD-C316-2F62B0710153}"/>
              </a:ext>
            </a:extLst>
          </p:cNvPr>
          <p:cNvSpPr txBox="1"/>
          <p:nvPr/>
        </p:nvSpPr>
        <p:spPr>
          <a:xfrm>
            <a:off x="234341" y="948505"/>
            <a:ext cx="7656548" cy="877163"/>
          </a:xfrm>
          <a:prstGeom prst="rect">
            <a:avLst/>
          </a:prstGeom>
          <a:noFill/>
        </p:spPr>
        <p:txBody>
          <a:bodyPr wrap="square" rtlCol="0">
            <a:spAutoFit/>
          </a:bodyPr>
          <a:lstStyle/>
          <a:p>
            <a:pPr fontAlgn="base">
              <a:spcBef>
                <a:spcPct val="0"/>
              </a:spcBef>
              <a:spcAft>
                <a:spcPct val="0"/>
              </a:spcAft>
            </a:pP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下記の条件全てにあてはまった場合に、滞留検知に至らないことがありますのでご注意ください。</a:t>
            </a:r>
            <a:endPar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１．動きを検出した（直前の映像と輝度差がある）部分が画面全体の</a:t>
            </a:r>
            <a:r>
              <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以上になる。</a:t>
            </a:r>
            <a:endPar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２．検知対象が検知エリア内を徘徊せず、任意の場所で停止する。</a:t>
            </a:r>
            <a:endPar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0CA038FD-7990-C864-2D89-4198C6D37B8F}"/>
              </a:ext>
            </a:extLst>
          </p:cNvPr>
          <p:cNvSpPr txBox="1"/>
          <p:nvPr/>
        </p:nvSpPr>
        <p:spPr>
          <a:xfrm>
            <a:off x="68176" y="552953"/>
            <a:ext cx="3082895" cy="415498"/>
          </a:xfrm>
          <a:prstGeom prst="rect">
            <a:avLst/>
          </a:prstGeom>
          <a:noFill/>
        </p:spPr>
        <p:txBody>
          <a:bodyPr wrap="none" rtlCol="0">
            <a:spAutoFit/>
          </a:bodyPr>
          <a:lstStyle/>
          <a:p>
            <a:pPr fontAlgn="base">
              <a:spcBef>
                <a:spcPct val="0"/>
              </a:spcBef>
              <a:spcAft>
                <a:spcPct val="0"/>
              </a:spcAft>
            </a:pPr>
            <a:r>
              <a:rPr lang="ja-JP" altLang="en-US" sz="2100" dirty="0">
                <a:solidFill>
                  <a:srgbClr val="44546A">
                    <a:lumMod val="50000"/>
                  </a:srgbClr>
                </a:solidFill>
                <a:latin typeface="Meiryo UI" panose="020B0604030504040204" pitchFamily="50" charset="-128"/>
                <a:ea typeface="Meiryo UI" panose="020B0604030504040204" pitchFamily="50" charset="-128"/>
                <a:cs typeface="Meiryo UI" panose="020B0604030504040204" pitchFamily="50" charset="-128"/>
              </a:rPr>
              <a:t>滞留検知に失敗するケース</a:t>
            </a:r>
          </a:p>
        </p:txBody>
      </p:sp>
      <p:sp>
        <p:nvSpPr>
          <p:cNvPr id="12" name="右カーブ矢印 8">
            <a:extLst>
              <a:ext uri="{FF2B5EF4-FFF2-40B4-BE49-F238E27FC236}">
                <a16:creationId xmlns:a16="http://schemas.microsoft.com/office/drawing/2014/main" id="{D94239DC-68CD-4479-ABC2-D6CC6F47CBEA}"/>
              </a:ext>
            </a:extLst>
          </p:cNvPr>
          <p:cNvSpPr/>
          <p:nvPr/>
        </p:nvSpPr>
        <p:spPr>
          <a:xfrm rot="5400000">
            <a:off x="4292543" y="1555767"/>
            <a:ext cx="480576" cy="1196075"/>
          </a:xfrm>
          <a:prstGeom prst="curvedRightArrow">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 name="右カーブ矢印 31">
            <a:extLst>
              <a:ext uri="{FF2B5EF4-FFF2-40B4-BE49-F238E27FC236}">
                <a16:creationId xmlns:a16="http://schemas.microsoft.com/office/drawing/2014/main" id="{1DFC362D-09F1-3ABA-CB61-A83C859F5FC0}"/>
              </a:ext>
            </a:extLst>
          </p:cNvPr>
          <p:cNvSpPr/>
          <p:nvPr/>
        </p:nvSpPr>
        <p:spPr>
          <a:xfrm rot="16200000">
            <a:off x="4369587" y="2818801"/>
            <a:ext cx="424739" cy="1178637"/>
          </a:xfrm>
          <a:prstGeom prst="curvedRightArrow">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4" name="テキスト ボックス 13">
            <a:extLst>
              <a:ext uri="{FF2B5EF4-FFF2-40B4-BE49-F238E27FC236}">
                <a16:creationId xmlns:a16="http://schemas.microsoft.com/office/drawing/2014/main" id="{95B4745D-7478-7D3D-E87B-1FD4FC539839}"/>
              </a:ext>
            </a:extLst>
          </p:cNvPr>
          <p:cNvSpPr txBox="1"/>
          <p:nvPr/>
        </p:nvSpPr>
        <p:spPr>
          <a:xfrm>
            <a:off x="3934793" y="2535307"/>
            <a:ext cx="1236482" cy="507831"/>
          </a:xfrm>
          <a:prstGeom prst="rect">
            <a:avLst/>
          </a:prstGeom>
          <a:noFill/>
        </p:spPr>
        <p:txBody>
          <a:bodyPr wrap="square" rtlCol="0">
            <a:spAutoFit/>
          </a:bodyPr>
          <a:lstStyle/>
          <a:p>
            <a:pPr algn="ct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影の発生／消失により</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画面内の大部分で</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輝度差が発生する</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27">
            <a:extLst>
              <a:ext uri="{FF2B5EF4-FFF2-40B4-BE49-F238E27FC236}">
                <a16:creationId xmlns:a16="http://schemas.microsoft.com/office/drawing/2014/main" id="{33F58374-FA14-BA9E-A70B-E24BE1676D1E}"/>
              </a:ext>
            </a:extLst>
          </p:cNvPr>
          <p:cNvSpPr/>
          <p:nvPr/>
        </p:nvSpPr>
        <p:spPr>
          <a:xfrm>
            <a:off x="1162374" y="2442223"/>
            <a:ext cx="1634188" cy="1178267"/>
          </a:xfrm>
          <a:prstGeom prst="ellipse">
            <a:avLst/>
          </a:prstGeom>
          <a:noFill/>
          <a:ln w="76200" cap="flat" cmpd="sng" algn="ctr">
            <a:solidFill>
              <a:sysClr val="window" lastClr="FFFFFF"/>
            </a:solidFill>
            <a:prstDash val="solid"/>
          </a:ln>
          <a:effectLst/>
        </p:spPr>
        <p:txBody>
          <a:bodyPr rtlCol="0" anchor="ctr"/>
          <a:lstStyle/>
          <a:p>
            <a:pPr algn="ctr" fontAlgn="base">
              <a:spcBef>
                <a:spcPct val="0"/>
              </a:spcBef>
              <a:spcAft>
                <a:spcPct val="0"/>
              </a:spcAft>
              <a:defRPr/>
            </a:pPr>
            <a:endParaRPr kumimoji="0" lang="ja-JP" altLang="en-US" ker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27">
            <a:extLst>
              <a:ext uri="{FF2B5EF4-FFF2-40B4-BE49-F238E27FC236}">
                <a16:creationId xmlns:a16="http://schemas.microsoft.com/office/drawing/2014/main" id="{F7A941A9-D03C-973E-1BBB-FFCFE42E4513}"/>
              </a:ext>
            </a:extLst>
          </p:cNvPr>
          <p:cNvSpPr/>
          <p:nvPr/>
        </p:nvSpPr>
        <p:spPr>
          <a:xfrm>
            <a:off x="3024908" y="2454336"/>
            <a:ext cx="956106" cy="848307"/>
          </a:xfrm>
          <a:prstGeom prst="ellipse">
            <a:avLst/>
          </a:prstGeom>
          <a:noFill/>
          <a:ln w="76200" cap="flat" cmpd="sng" algn="ctr">
            <a:solidFill>
              <a:sysClr val="window" lastClr="FFFFFF"/>
            </a:solidFill>
            <a:prstDash val="solid"/>
          </a:ln>
          <a:effectLst/>
        </p:spPr>
        <p:txBody>
          <a:bodyPr rtlCol="0" anchor="ctr"/>
          <a:lstStyle/>
          <a:p>
            <a:pPr algn="ctr" fontAlgn="base">
              <a:spcBef>
                <a:spcPct val="0"/>
              </a:spcBef>
              <a:spcAft>
                <a:spcPct val="0"/>
              </a:spcAft>
              <a:defRPr/>
            </a:pPr>
            <a:endParaRPr kumimoji="0" lang="ja-JP" altLang="en-US" ker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a:extLst>
              <a:ext uri="{FF2B5EF4-FFF2-40B4-BE49-F238E27FC236}">
                <a16:creationId xmlns:a16="http://schemas.microsoft.com/office/drawing/2014/main" id="{95AC8566-7958-EC09-C5D8-A55187525668}"/>
              </a:ext>
            </a:extLst>
          </p:cNvPr>
          <p:cNvSpPr txBox="1"/>
          <p:nvPr/>
        </p:nvSpPr>
        <p:spPr>
          <a:xfrm>
            <a:off x="2386504" y="2127109"/>
            <a:ext cx="831737" cy="507831"/>
          </a:xfrm>
          <a:prstGeom prst="rect">
            <a:avLst/>
          </a:prstGeom>
          <a:noFill/>
        </p:spPr>
        <p:txBody>
          <a:bodyPr wrap="square" rtlCol="0">
            <a:spAutoFit/>
          </a:bodyPr>
          <a:lstStyle/>
          <a:p>
            <a:pPr algn="ctr" fontAlgn="base">
              <a:spcBef>
                <a:spcPct val="0"/>
              </a:spcBef>
              <a:spcAft>
                <a:spcPct val="0"/>
              </a:spcAft>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輝度差が発生</a:t>
            </a:r>
            <a:endParaRPr lang="en-US"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27">
            <a:extLst>
              <a:ext uri="{FF2B5EF4-FFF2-40B4-BE49-F238E27FC236}">
                <a16:creationId xmlns:a16="http://schemas.microsoft.com/office/drawing/2014/main" id="{B9A32E83-51AD-A2C9-ABBA-1F97850A4D28}"/>
              </a:ext>
            </a:extLst>
          </p:cNvPr>
          <p:cNvSpPr/>
          <p:nvPr/>
        </p:nvSpPr>
        <p:spPr>
          <a:xfrm>
            <a:off x="5385662" y="2442223"/>
            <a:ext cx="1634188" cy="1178267"/>
          </a:xfrm>
          <a:prstGeom prst="ellipse">
            <a:avLst/>
          </a:prstGeom>
          <a:noFill/>
          <a:ln w="76200" cap="flat" cmpd="sng" algn="ctr">
            <a:solidFill>
              <a:sysClr val="window" lastClr="FFFFFF"/>
            </a:solidFill>
            <a:prstDash val="solid"/>
          </a:ln>
          <a:effectLst/>
        </p:spPr>
        <p:txBody>
          <a:bodyPr rtlCol="0" anchor="ctr"/>
          <a:lstStyle/>
          <a:p>
            <a:pPr algn="ctr" fontAlgn="base">
              <a:spcBef>
                <a:spcPct val="0"/>
              </a:spcBef>
              <a:spcAft>
                <a:spcPct val="0"/>
              </a:spcAft>
              <a:defRPr/>
            </a:pPr>
            <a:endParaRPr kumimoji="0" lang="ja-JP" altLang="en-US" ker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27">
            <a:extLst>
              <a:ext uri="{FF2B5EF4-FFF2-40B4-BE49-F238E27FC236}">
                <a16:creationId xmlns:a16="http://schemas.microsoft.com/office/drawing/2014/main" id="{5D26A9B6-ABEF-EDF7-B548-8D53D5CDBF0B}"/>
              </a:ext>
            </a:extLst>
          </p:cNvPr>
          <p:cNvSpPr/>
          <p:nvPr/>
        </p:nvSpPr>
        <p:spPr>
          <a:xfrm>
            <a:off x="7321598" y="2378159"/>
            <a:ext cx="956106" cy="848307"/>
          </a:xfrm>
          <a:prstGeom prst="ellipse">
            <a:avLst/>
          </a:prstGeom>
          <a:noFill/>
          <a:ln w="76200" cap="flat" cmpd="sng" algn="ctr">
            <a:solidFill>
              <a:sysClr val="window" lastClr="FFFFFF"/>
            </a:solidFill>
            <a:prstDash val="solid"/>
          </a:ln>
          <a:effectLst/>
        </p:spPr>
        <p:txBody>
          <a:bodyPr rtlCol="0" anchor="ctr"/>
          <a:lstStyle/>
          <a:p>
            <a:pPr algn="ctr" fontAlgn="base">
              <a:spcBef>
                <a:spcPct val="0"/>
              </a:spcBef>
              <a:spcAft>
                <a:spcPct val="0"/>
              </a:spcAft>
              <a:defRPr/>
            </a:pPr>
            <a:endParaRPr kumimoji="0" lang="ja-JP" altLang="en-US" ker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a:extLst>
              <a:ext uri="{FF2B5EF4-FFF2-40B4-BE49-F238E27FC236}">
                <a16:creationId xmlns:a16="http://schemas.microsoft.com/office/drawing/2014/main" id="{A66D87DA-B3F8-85E3-C7E1-28B6E5E6D336}"/>
              </a:ext>
            </a:extLst>
          </p:cNvPr>
          <p:cNvSpPr txBox="1"/>
          <p:nvPr/>
        </p:nvSpPr>
        <p:spPr>
          <a:xfrm>
            <a:off x="6648804" y="2129434"/>
            <a:ext cx="831737" cy="507831"/>
          </a:xfrm>
          <a:prstGeom prst="rect">
            <a:avLst/>
          </a:prstGeom>
          <a:noFill/>
        </p:spPr>
        <p:txBody>
          <a:bodyPr wrap="square" rtlCol="0">
            <a:spAutoFit/>
          </a:bodyPr>
          <a:lstStyle/>
          <a:p>
            <a:pPr algn="ctr" fontAlgn="base">
              <a:spcBef>
                <a:spcPct val="0"/>
              </a:spcBef>
              <a:spcAft>
                <a:spcPct val="0"/>
              </a:spcAft>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輝度差が発生</a:t>
            </a:r>
            <a:endParaRPr lang="en-US"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07255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a:extLst>
              <a:ext uri="{FF2B5EF4-FFF2-40B4-BE49-F238E27FC236}">
                <a16:creationId xmlns:a16="http://schemas.microsoft.com/office/drawing/2014/main" id="{52A87ED7-90B3-CAAA-B73E-3BF99E5EADF4}"/>
              </a:ext>
            </a:extLst>
          </p:cNvPr>
          <p:cNvPicPr>
            <a:picLocks noChangeAspect="1"/>
          </p:cNvPicPr>
          <p:nvPr/>
        </p:nvPicPr>
        <p:blipFill rotWithShape="1">
          <a:blip r:embed="rId2"/>
          <a:srcRect t="8296" r="15932" b="25205"/>
          <a:stretch/>
        </p:blipFill>
        <p:spPr>
          <a:xfrm>
            <a:off x="191749" y="967631"/>
            <a:ext cx="4489792" cy="2298493"/>
          </a:xfrm>
          <a:prstGeom prst="rect">
            <a:avLst/>
          </a:prstGeom>
        </p:spPr>
      </p:pic>
      <p:sp>
        <p:nvSpPr>
          <p:cNvPr id="2" name="タイトル 1"/>
          <p:cNvSpPr>
            <a:spLocks noGrp="1"/>
          </p:cNvSpPr>
          <p:nvPr>
            <p:ph type="title"/>
          </p:nvPr>
        </p:nvSpPr>
        <p:spPr/>
        <p:txBody>
          <a:bodyPr/>
          <a:lstStyle/>
          <a:p>
            <a:r>
              <a:rPr lang="ja-JP" altLang="en-US" dirty="0"/>
              <a:t>カウント機能設定</a:t>
            </a:r>
            <a:endParaRPr kumimoji="1" lang="ja-JP" altLang="en-US" dirty="0"/>
          </a:p>
        </p:txBody>
      </p:sp>
      <p:sp>
        <p:nvSpPr>
          <p:cNvPr id="35" name="テキスト ボックス 34"/>
          <p:cNvSpPr txBox="1"/>
          <p:nvPr/>
        </p:nvSpPr>
        <p:spPr>
          <a:xfrm>
            <a:off x="123484" y="568909"/>
            <a:ext cx="5039065"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AI-VMD</a:t>
            </a:r>
            <a:r>
              <a:rPr lang="ja-JP" altLang="en-US" sz="1200" dirty="0">
                <a:solidFill>
                  <a:prstClr val="black"/>
                </a:solidFill>
                <a:latin typeface="Meiryo UI" panose="020B0604030504040204" pitchFamily="50" charset="-128"/>
                <a:ea typeface="Meiryo UI" panose="020B0604030504040204" pitchFamily="50" charset="-128"/>
              </a:rPr>
              <a:t>のカウント機能</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の検知ラインと</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検知オブジェクト、方向を設定します。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0" name="図 9">
            <a:extLst>
              <a:ext uri="{FF2B5EF4-FFF2-40B4-BE49-F238E27FC236}">
                <a16:creationId xmlns:a16="http://schemas.microsoft.com/office/drawing/2014/main" id="{30065D4C-A114-5735-B0C2-230CEC19D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40" y="1495873"/>
            <a:ext cx="2117336" cy="1192798"/>
          </a:xfrm>
          <a:prstGeom prst="rect">
            <a:avLst/>
          </a:prstGeom>
        </p:spPr>
      </p:pic>
      <p:sp>
        <p:nvSpPr>
          <p:cNvPr id="11" name="正方形/長方形 10">
            <a:extLst>
              <a:ext uri="{FF2B5EF4-FFF2-40B4-BE49-F238E27FC236}">
                <a16:creationId xmlns:a16="http://schemas.microsoft.com/office/drawing/2014/main" id="{EBFFD772-2F20-587F-FD72-8CF3F06EB298}"/>
              </a:ext>
            </a:extLst>
          </p:cNvPr>
          <p:cNvSpPr/>
          <p:nvPr/>
        </p:nvSpPr>
        <p:spPr>
          <a:xfrm>
            <a:off x="299980" y="2698580"/>
            <a:ext cx="2173877" cy="177530"/>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827F8506-79F0-F9C5-9F20-241DE90EAB4C}"/>
              </a:ext>
            </a:extLst>
          </p:cNvPr>
          <p:cNvSpPr txBox="1"/>
          <p:nvPr/>
        </p:nvSpPr>
        <p:spPr>
          <a:xfrm>
            <a:off x="5240217" y="2998875"/>
            <a:ext cx="2239106" cy="646331"/>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検知するオブジェクトを選択します。</a:t>
            </a:r>
            <a:endParaRPr lang="en-US" altLang="ja-JP" sz="900" dirty="0">
              <a:solidFill>
                <a:prstClr val="black"/>
              </a:solidFill>
              <a:latin typeface="Meiryo UI" panose="020B0604030504040204" pitchFamily="50" charset="-128"/>
              <a:ea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endParaRPr>
          </a:p>
          <a:p>
            <a:r>
              <a:rPr lang="en-US" altLang="ja-JP" sz="900" dirty="0">
                <a:solidFill>
                  <a:srgbClr val="FF0000"/>
                </a:solidFill>
                <a:latin typeface="Meiryo UI" panose="020B0604030504040204" pitchFamily="50" charset="-128"/>
                <a:ea typeface="Meiryo UI" panose="020B0604030504040204" pitchFamily="50" charset="-128"/>
              </a:rPr>
              <a:t>※</a:t>
            </a:r>
            <a:r>
              <a:rPr lang="ja-JP" altLang="en-US" sz="900" dirty="0">
                <a:solidFill>
                  <a:srgbClr val="FF0000"/>
                </a:solidFill>
                <a:latin typeface="Meiryo UI" panose="020B0604030504040204" pitchFamily="50" charset="-128"/>
                <a:ea typeface="Meiryo UI" panose="020B0604030504040204" pitchFamily="50" charset="-128"/>
              </a:rPr>
              <a:t>モード選択で、真下画角モードを設定した場合は、車と二輪車は選択できません。</a:t>
            </a:r>
            <a:endParaRPr lang="en-US" altLang="ja-JP" sz="900" dirty="0">
              <a:solidFill>
                <a:srgbClr val="FF0000"/>
              </a:solidFill>
              <a:latin typeface="Meiryo UI" panose="020B0604030504040204" pitchFamily="50" charset="-128"/>
              <a:ea typeface="Meiryo UI" panose="020B0604030504040204" pitchFamily="50" charset="-128"/>
            </a:endParaRPr>
          </a:p>
        </p:txBody>
      </p:sp>
      <p:sp>
        <p:nvSpPr>
          <p:cNvPr id="13" name="線吹き出し 2 (枠付き) 47">
            <a:extLst>
              <a:ext uri="{FF2B5EF4-FFF2-40B4-BE49-F238E27FC236}">
                <a16:creationId xmlns:a16="http://schemas.microsoft.com/office/drawing/2014/main" id="{5EA0ACE7-835E-123E-1EE3-BD34B90D97BB}"/>
              </a:ext>
            </a:extLst>
          </p:cNvPr>
          <p:cNvSpPr/>
          <p:nvPr/>
        </p:nvSpPr>
        <p:spPr>
          <a:xfrm>
            <a:off x="5222375" y="2986200"/>
            <a:ext cx="2398259" cy="807611"/>
          </a:xfrm>
          <a:prstGeom prst="borderCallout2">
            <a:avLst>
              <a:gd name="adj1" fmla="val 71728"/>
              <a:gd name="adj2" fmla="val -590"/>
              <a:gd name="adj3" fmla="val 71492"/>
              <a:gd name="adj4" fmla="val -53058"/>
              <a:gd name="adj5" fmla="val 26723"/>
              <a:gd name="adj6" fmla="val -63170"/>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grpSp>
        <p:nvGrpSpPr>
          <p:cNvPr id="40" name="グループ化 39">
            <a:extLst>
              <a:ext uri="{FF2B5EF4-FFF2-40B4-BE49-F238E27FC236}">
                <a16:creationId xmlns:a16="http://schemas.microsoft.com/office/drawing/2014/main" id="{0254AB99-202A-0317-6BFC-B84F34BE5DCE}"/>
              </a:ext>
            </a:extLst>
          </p:cNvPr>
          <p:cNvGrpSpPr/>
          <p:nvPr/>
        </p:nvGrpSpPr>
        <p:grpSpPr>
          <a:xfrm>
            <a:off x="7886230" y="655611"/>
            <a:ext cx="1171091" cy="3973632"/>
            <a:chOff x="7886230" y="655611"/>
            <a:chExt cx="1171091" cy="3973632"/>
          </a:xfrm>
        </p:grpSpPr>
        <p:sp>
          <p:nvSpPr>
            <p:cNvPr id="20" name="フリーフォーム 16">
              <a:extLst>
                <a:ext uri="{FF2B5EF4-FFF2-40B4-BE49-F238E27FC236}">
                  <a16:creationId xmlns:a16="http://schemas.microsoft.com/office/drawing/2014/main" id="{F1CB8A6E-3208-5E0D-98D9-1A1F1B76B6A3}"/>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rPr>
                <a:t>動体検知設定</a:t>
              </a:r>
            </a:p>
          </p:txBody>
        </p:sp>
        <p:sp>
          <p:nvSpPr>
            <p:cNvPr id="23" name="フリーフォーム 17">
              <a:extLst>
                <a:ext uri="{FF2B5EF4-FFF2-40B4-BE49-F238E27FC236}">
                  <a16:creationId xmlns:a16="http://schemas.microsoft.com/office/drawing/2014/main" id="{35EC20E1-AF25-9486-50CE-637351A3FF02}"/>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カウント機能設定</a:t>
              </a:r>
              <a:endParaRPr lang="en-US" altLang="ja-JP" sz="1050" dirty="0">
                <a:solidFill>
                  <a:prstClr val="white"/>
                </a:solidFill>
                <a:latin typeface="Meiryo UI" panose="020B0604030504040204" pitchFamily="50" charset="-128"/>
                <a:ea typeface="Meiryo UI" panose="020B0604030504040204" pitchFamily="50" charset="-128"/>
              </a:endParaRPr>
            </a:p>
          </p:txBody>
        </p:sp>
        <p:sp>
          <p:nvSpPr>
            <p:cNvPr id="28" name="フリーフォーム 18">
              <a:extLst>
                <a:ext uri="{FF2B5EF4-FFF2-40B4-BE49-F238E27FC236}">
                  <a16:creationId xmlns:a16="http://schemas.microsoft.com/office/drawing/2014/main" id="{3C5E3028-4A04-0EF0-CED9-0069BB42603D}"/>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詳細設定</a:t>
              </a:r>
            </a:p>
          </p:txBody>
        </p:sp>
        <p:sp>
          <p:nvSpPr>
            <p:cNvPr id="29" name="フリーフォーム 20">
              <a:extLst>
                <a:ext uri="{FF2B5EF4-FFF2-40B4-BE49-F238E27FC236}">
                  <a16:creationId xmlns:a16="http://schemas.microsoft.com/office/drawing/2014/main" id="{F69E7ED8-8130-106F-0D0B-F4ED384C8B2F}"/>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スケジュール設定</a:t>
              </a:r>
            </a:p>
          </p:txBody>
        </p:sp>
        <p:sp>
          <p:nvSpPr>
            <p:cNvPr id="30" name="フリーフォーム 21">
              <a:extLst>
                <a:ext uri="{FF2B5EF4-FFF2-40B4-BE49-F238E27FC236}">
                  <a16:creationId xmlns:a16="http://schemas.microsoft.com/office/drawing/2014/main" id="{505B4DF1-C0EF-91D6-28DB-C2B7D95B0966}"/>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31" name="フリーフォーム 23">
              <a:extLst>
                <a:ext uri="{FF2B5EF4-FFF2-40B4-BE49-F238E27FC236}">
                  <a16:creationId xmlns:a16="http://schemas.microsoft.com/office/drawing/2014/main" id="{BBA21F3B-F8F4-FBB5-E703-8CDDE04DF50C}"/>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フリーフォーム 24">
              <a:extLst>
                <a:ext uri="{FF2B5EF4-FFF2-40B4-BE49-F238E27FC236}">
                  <a16:creationId xmlns:a16="http://schemas.microsoft.com/office/drawing/2014/main" id="{64726C18-428E-8212-B0C0-B97FEA9EC70F}"/>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フリーフォーム 25">
              <a:extLst>
                <a:ext uri="{FF2B5EF4-FFF2-40B4-BE49-F238E27FC236}">
                  <a16:creationId xmlns:a16="http://schemas.microsoft.com/office/drawing/2014/main" id="{2C65FB2B-E805-32E1-F85F-AF6D68E3EBDA}"/>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フリーフォーム 26">
              <a:extLst>
                <a:ext uri="{FF2B5EF4-FFF2-40B4-BE49-F238E27FC236}">
                  <a16:creationId xmlns:a16="http://schemas.microsoft.com/office/drawing/2014/main" id="{D3F199BD-9DE0-077F-78A8-1E0F318A0F1B}"/>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フリーフォーム 14">
              <a:extLst>
                <a:ext uri="{FF2B5EF4-FFF2-40B4-BE49-F238E27FC236}">
                  <a16:creationId xmlns:a16="http://schemas.microsoft.com/office/drawing/2014/main" id="{033A6FBD-15E7-BFBF-E261-A8745DF4AEC3}"/>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設定画面を開く</a:t>
              </a:r>
            </a:p>
          </p:txBody>
        </p:sp>
        <p:sp>
          <p:nvSpPr>
            <p:cNvPr id="37" name="フリーフォーム 15">
              <a:extLst>
                <a:ext uri="{FF2B5EF4-FFF2-40B4-BE49-F238E27FC236}">
                  <a16:creationId xmlns:a16="http://schemas.microsoft.com/office/drawing/2014/main" id="{48A04EF6-42FA-09E4-6942-A9880F4CE509}"/>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フリーフォーム 16">
              <a:extLst>
                <a:ext uri="{FF2B5EF4-FFF2-40B4-BE49-F238E27FC236}">
                  <a16:creationId xmlns:a16="http://schemas.microsoft.com/office/drawing/2014/main" id="{0BF2AAAF-C8AC-196E-E656-1B55F511A618}"/>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モード選択</a:t>
              </a:r>
            </a:p>
          </p:txBody>
        </p:sp>
        <p:sp>
          <p:nvSpPr>
            <p:cNvPr id="39" name="フリーフォーム 23">
              <a:extLst>
                <a:ext uri="{FF2B5EF4-FFF2-40B4-BE49-F238E27FC236}">
                  <a16:creationId xmlns:a16="http://schemas.microsoft.com/office/drawing/2014/main" id="{E5930FAC-64B5-8295-FD74-8C8FFDEE7AE0}"/>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algn="ctr" defTabSz="166688">
                <a:lnSpc>
                  <a:spcPct val="90000"/>
                </a:lnSpc>
                <a:spcBef>
                  <a:spcPct val="0"/>
                </a:spcBef>
                <a:spcAft>
                  <a:spcPct val="35000"/>
                </a:spcAft>
              </a:pPr>
              <a:endParaRPr lang="ja-JP" altLang="en-US" sz="375">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3" name="テキスト ボックス 42">
            <a:extLst>
              <a:ext uri="{FF2B5EF4-FFF2-40B4-BE49-F238E27FC236}">
                <a16:creationId xmlns:a16="http://schemas.microsoft.com/office/drawing/2014/main" id="{7830CC3B-E437-F957-1CFE-3A5444D06E62}"/>
              </a:ext>
            </a:extLst>
          </p:cNvPr>
          <p:cNvSpPr txBox="1"/>
          <p:nvPr/>
        </p:nvSpPr>
        <p:spPr>
          <a:xfrm>
            <a:off x="5240217" y="1152091"/>
            <a:ext cx="2393164" cy="1061829"/>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設定した検知ラインに対して、カウントする方向を選択します。</a:t>
            </a:r>
            <a:endParaRPr lang="en-US" altLang="ja-JP" sz="900" dirty="0">
              <a:solidFill>
                <a:prstClr val="black"/>
              </a:solidFill>
              <a:latin typeface="Meiryo UI" panose="020B0604030504040204" pitchFamily="50" charset="-128"/>
              <a:ea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■方向指定</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rPr>
              <a:t>In</a:t>
            </a:r>
            <a:r>
              <a:rPr lang="ja-JP" altLang="en-US" sz="900" dirty="0">
                <a:solidFill>
                  <a:prstClr val="black"/>
                </a:solidFill>
                <a:latin typeface="Meiryo UI" panose="020B0604030504040204" pitchFamily="50" charset="-128"/>
                <a:ea typeface="Meiryo UI" panose="020B0604030504040204" pitchFamily="50" charset="-128"/>
              </a:rPr>
              <a:t>方向</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rPr>
              <a:t>Out</a:t>
            </a:r>
            <a:r>
              <a:rPr lang="ja-JP" altLang="en-US" sz="900" dirty="0">
                <a:solidFill>
                  <a:prstClr val="black"/>
                </a:solidFill>
                <a:latin typeface="Meiryo UI" panose="020B0604030504040204" pitchFamily="50" charset="-128"/>
                <a:ea typeface="Meiryo UI" panose="020B0604030504040204" pitchFamily="50" charset="-128"/>
              </a:rPr>
              <a:t>方向</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rPr>
              <a:t>In/Out</a:t>
            </a:r>
            <a:r>
              <a:rPr lang="ja-JP" altLang="en-US" sz="900" dirty="0">
                <a:solidFill>
                  <a:prstClr val="black"/>
                </a:solidFill>
                <a:latin typeface="Meiryo UI" panose="020B0604030504040204" pitchFamily="50" charset="-128"/>
                <a:ea typeface="Meiryo UI" panose="020B0604030504040204" pitchFamily="50" charset="-128"/>
              </a:rPr>
              <a:t>方向</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44" name="正方形/長方形 43">
            <a:extLst>
              <a:ext uri="{FF2B5EF4-FFF2-40B4-BE49-F238E27FC236}">
                <a16:creationId xmlns:a16="http://schemas.microsoft.com/office/drawing/2014/main" id="{B6FFF60C-FFB3-11E4-0AB8-5A3C84506FF0}"/>
              </a:ext>
            </a:extLst>
          </p:cNvPr>
          <p:cNvSpPr/>
          <p:nvPr/>
        </p:nvSpPr>
        <p:spPr>
          <a:xfrm>
            <a:off x="3207632" y="1497872"/>
            <a:ext cx="849111" cy="1709785"/>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45" name="線吹き出し 2 (枠付き) 28">
            <a:extLst>
              <a:ext uri="{FF2B5EF4-FFF2-40B4-BE49-F238E27FC236}">
                <a16:creationId xmlns:a16="http://schemas.microsoft.com/office/drawing/2014/main" id="{591E4A60-C469-C85B-A235-C92646886E46}"/>
              </a:ext>
            </a:extLst>
          </p:cNvPr>
          <p:cNvSpPr/>
          <p:nvPr/>
        </p:nvSpPr>
        <p:spPr>
          <a:xfrm rot="10800000">
            <a:off x="736827" y="3666966"/>
            <a:ext cx="2299447" cy="387124"/>
          </a:xfrm>
          <a:prstGeom prst="borderCallout2">
            <a:avLst>
              <a:gd name="adj1" fmla="val 52026"/>
              <a:gd name="adj2" fmla="val 100114"/>
              <a:gd name="adj3" fmla="val 51806"/>
              <a:gd name="adj4" fmla="val 109163"/>
              <a:gd name="adj5" fmla="val 304075"/>
              <a:gd name="adj6" fmla="val 117042"/>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46" name="正方形/長方形 45">
            <a:extLst>
              <a:ext uri="{FF2B5EF4-FFF2-40B4-BE49-F238E27FC236}">
                <a16:creationId xmlns:a16="http://schemas.microsoft.com/office/drawing/2014/main" id="{933D74CE-19ED-D720-5CFB-49119E95D450}"/>
              </a:ext>
            </a:extLst>
          </p:cNvPr>
          <p:cNvSpPr/>
          <p:nvPr/>
        </p:nvSpPr>
        <p:spPr>
          <a:xfrm>
            <a:off x="4074699" y="1495873"/>
            <a:ext cx="497301" cy="1708393"/>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47" name="線吹き出し 2 (枠付き) 31">
            <a:extLst>
              <a:ext uri="{FF2B5EF4-FFF2-40B4-BE49-F238E27FC236}">
                <a16:creationId xmlns:a16="http://schemas.microsoft.com/office/drawing/2014/main" id="{6E71B586-E08D-1E94-A6BE-D29143187583}"/>
              </a:ext>
            </a:extLst>
          </p:cNvPr>
          <p:cNvSpPr/>
          <p:nvPr/>
        </p:nvSpPr>
        <p:spPr>
          <a:xfrm>
            <a:off x="5222375" y="1135116"/>
            <a:ext cx="2398259" cy="1112158"/>
          </a:xfrm>
          <a:prstGeom prst="borderCallout2">
            <a:avLst>
              <a:gd name="adj1" fmla="val 11011"/>
              <a:gd name="adj2" fmla="val -94"/>
              <a:gd name="adj3" fmla="val 11212"/>
              <a:gd name="adj4" fmla="val -18394"/>
              <a:gd name="adj5" fmla="val 32093"/>
              <a:gd name="adj6" fmla="val -37059"/>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0" name="テキスト ボックス 49">
            <a:extLst>
              <a:ext uri="{FF2B5EF4-FFF2-40B4-BE49-F238E27FC236}">
                <a16:creationId xmlns:a16="http://schemas.microsoft.com/office/drawing/2014/main" id="{C9A0BF35-CFFB-7EA4-C09A-E4AE86CE7A81}"/>
              </a:ext>
            </a:extLst>
          </p:cNvPr>
          <p:cNvSpPr txBox="1"/>
          <p:nvPr/>
        </p:nvSpPr>
        <p:spPr>
          <a:xfrm>
            <a:off x="758048" y="3685095"/>
            <a:ext cx="2236887" cy="369332"/>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描画する際は、「ラインクロス」アイコンを選択し、「カメラ映像画面」にドラッグして描画します。</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F4E5F4F1-E603-079F-43EC-07F6C82C464D}"/>
              </a:ext>
            </a:extLst>
          </p:cNvPr>
          <p:cNvSpPr txBox="1"/>
          <p:nvPr/>
        </p:nvSpPr>
        <p:spPr>
          <a:xfrm>
            <a:off x="85726" y="4166373"/>
            <a:ext cx="6974641"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通常画角モード：検知オブジェクトは人物、車、二輪車になります。</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真下画角モード：検知オブジェクトは人物のみとなります。（カメラは真下向きに設置し、人物を通常画角より高精度でカウントできます。）</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真下画角モードで</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以外の機能拡張ソフトウェアを使用する場合には、同時に使用する機能拡張ソフトウェアの使用条件にご注意ください。</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62491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B15AE115-4229-99B3-6DB2-F0152329DEF6}"/>
              </a:ext>
            </a:extLst>
          </p:cNvPr>
          <p:cNvPicPr>
            <a:picLocks noChangeAspect="1"/>
          </p:cNvPicPr>
          <p:nvPr/>
        </p:nvPicPr>
        <p:blipFill rotWithShape="1">
          <a:blip r:embed="rId2"/>
          <a:srcRect t="9979" r="6432"/>
          <a:stretch/>
        </p:blipFill>
        <p:spPr>
          <a:xfrm>
            <a:off x="177460" y="958455"/>
            <a:ext cx="4959724" cy="2834215"/>
          </a:xfrm>
          <a:prstGeom prst="rect">
            <a:avLst/>
          </a:prstGeom>
        </p:spPr>
      </p:pic>
      <p:sp>
        <p:nvSpPr>
          <p:cNvPr id="2" name="タイトル 1"/>
          <p:cNvSpPr>
            <a:spLocks noGrp="1"/>
          </p:cNvSpPr>
          <p:nvPr>
            <p:ph type="title"/>
          </p:nvPr>
        </p:nvSpPr>
        <p:spPr/>
        <p:txBody>
          <a:bodyPr/>
          <a:lstStyle/>
          <a:p>
            <a:r>
              <a:rPr lang="ja-JP" altLang="en-US" dirty="0"/>
              <a:t>詳細設定（画質設定）</a:t>
            </a:r>
            <a:endParaRPr kumimoji="1" lang="ja-JP" altLang="en-US" dirty="0"/>
          </a:p>
        </p:txBody>
      </p:sp>
      <p:sp>
        <p:nvSpPr>
          <p:cNvPr id="35" name="テキスト ボックス 34"/>
          <p:cNvSpPr txBox="1"/>
          <p:nvPr/>
        </p:nvSpPr>
        <p:spPr>
          <a:xfrm>
            <a:off x="123485" y="568909"/>
            <a:ext cx="4206354"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AI-VMD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に関連する画質設定パラメータを設定することができます。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3" name="Group 577">
            <a:extLst>
              <a:ext uri="{FF2B5EF4-FFF2-40B4-BE49-F238E27FC236}">
                <a16:creationId xmlns:a16="http://schemas.microsoft.com/office/drawing/2014/main" id="{52EA42CC-6F24-FDF9-5C44-188E2B91890D}"/>
              </a:ext>
            </a:extLst>
          </p:cNvPr>
          <p:cNvGrpSpPr>
            <a:grpSpLocks/>
          </p:cNvGrpSpPr>
          <p:nvPr/>
        </p:nvGrpSpPr>
        <p:grpSpPr bwMode="auto">
          <a:xfrm>
            <a:off x="175791" y="4069873"/>
            <a:ext cx="7395294" cy="579617"/>
            <a:chOff x="0" y="0"/>
            <a:chExt cx="10309" cy="1647"/>
          </a:xfrm>
        </p:grpSpPr>
        <p:sp>
          <p:nvSpPr>
            <p:cNvPr id="4" name="Rectangle 578">
              <a:extLst>
                <a:ext uri="{FF2B5EF4-FFF2-40B4-BE49-F238E27FC236}">
                  <a16:creationId xmlns:a16="http://schemas.microsoft.com/office/drawing/2014/main" id="{F24FB9DB-7A46-8A57-61E5-C42D54C326C8}"/>
                </a:ext>
              </a:extLst>
            </p:cNvPr>
            <p:cNvSpPr>
              <a:spLocks noChangeArrowheads="1"/>
            </p:cNvSpPr>
            <p:nvPr/>
          </p:nvSpPr>
          <p:spPr bwMode="auto">
            <a:xfrm>
              <a:off x="0" y="10"/>
              <a:ext cx="10308" cy="1627"/>
            </a:xfrm>
            <a:prstGeom prst="rect">
              <a:avLst/>
            </a:prstGeom>
            <a:solidFill>
              <a:srgbClr val="DCDDD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5" name="Rectangle 579">
              <a:extLst>
                <a:ext uri="{FF2B5EF4-FFF2-40B4-BE49-F238E27FC236}">
                  <a16:creationId xmlns:a16="http://schemas.microsoft.com/office/drawing/2014/main" id="{83F01E74-6726-B87C-0E94-155A484ECFBA}"/>
                </a:ext>
              </a:extLst>
            </p:cNvPr>
            <p:cNvSpPr>
              <a:spLocks noChangeArrowheads="1"/>
            </p:cNvSpPr>
            <p:nvPr/>
          </p:nvSpPr>
          <p:spPr bwMode="auto">
            <a:xfrm>
              <a:off x="0" y="0"/>
              <a:ext cx="10308" cy="20"/>
            </a:xfrm>
            <a:prstGeom prst="rect">
              <a:avLst/>
            </a:prstGeom>
            <a:solidFill>
              <a:srgbClr val="72717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6" name="Rectangle 580">
              <a:extLst>
                <a:ext uri="{FF2B5EF4-FFF2-40B4-BE49-F238E27FC236}">
                  <a16:creationId xmlns:a16="http://schemas.microsoft.com/office/drawing/2014/main" id="{70D35F97-BC1A-DDC9-DF5B-62EE2A0E1550}"/>
                </a:ext>
              </a:extLst>
            </p:cNvPr>
            <p:cNvSpPr>
              <a:spLocks noChangeArrowheads="1"/>
            </p:cNvSpPr>
            <p:nvPr/>
          </p:nvSpPr>
          <p:spPr bwMode="auto">
            <a:xfrm>
              <a:off x="0" y="1627"/>
              <a:ext cx="10308" cy="20"/>
            </a:xfrm>
            <a:prstGeom prst="rect">
              <a:avLst/>
            </a:prstGeom>
            <a:solidFill>
              <a:srgbClr val="72717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7" name="Text Box 581">
              <a:extLst>
                <a:ext uri="{FF2B5EF4-FFF2-40B4-BE49-F238E27FC236}">
                  <a16:creationId xmlns:a16="http://schemas.microsoft.com/office/drawing/2014/main" id="{22B63CCC-6894-15C0-6A5B-ED64107F28B8}"/>
                </a:ext>
              </a:extLst>
            </p:cNvPr>
            <p:cNvSpPr txBox="1">
              <a:spLocks noChangeArrowheads="1"/>
            </p:cNvSpPr>
            <p:nvPr/>
          </p:nvSpPr>
          <p:spPr bwMode="auto">
            <a:xfrm>
              <a:off x="0" y="169"/>
              <a:ext cx="10309" cy="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07633" marR="0" lvl="0" indent="0" algn="l" defTabSz="685800" rtl="0" eaLnBrk="1" fontAlgn="auto" latinLnBrk="0" hangingPunct="1">
                <a:lnSpc>
                  <a:spcPts val="1238"/>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重要</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02406" marR="114300" lvl="0" indent="-102870" algn="l" defTabSz="685800" rtl="0" eaLnBrk="1" fontAlgn="auto" latinLnBrk="0" hangingPunct="1">
                <a:lnSpc>
                  <a:spcPts val="1103"/>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●［設定］－［映像</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音声］－［画質］－［画質調整］ページの［最長露光時間］の設定を「最大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1/30 s</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」より</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02406" marR="114300" lvl="0" indent="-102870" algn="l" defTabSz="685800" rtl="0" eaLnBrk="1" fontAlgn="auto" latinLnBrk="0" hangingPunct="1">
                <a:lnSpc>
                  <a:spcPts val="1103"/>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大きい値を選択した場合、検知精度が悪くなることがありますのでご注意ください。</a:t>
              </a:r>
            </a:p>
          </p:txBody>
        </p:sp>
      </p:grpSp>
      <p:pic>
        <p:nvPicPr>
          <p:cNvPr id="10" name="図 9">
            <a:extLst>
              <a:ext uri="{FF2B5EF4-FFF2-40B4-BE49-F238E27FC236}">
                <a16:creationId xmlns:a16="http://schemas.microsoft.com/office/drawing/2014/main" id="{30065D4C-A114-5735-B0C2-230CEC19D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54" y="1320077"/>
            <a:ext cx="2117336" cy="1192798"/>
          </a:xfrm>
          <a:prstGeom prst="rect">
            <a:avLst/>
          </a:prstGeom>
        </p:spPr>
      </p:pic>
      <p:sp>
        <p:nvSpPr>
          <p:cNvPr id="11" name="正方形/長方形 10">
            <a:extLst>
              <a:ext uri="{FF2B5EF4-FFF2-40B4-BE49-F238E27FC236}">
                <a16:creationId xmlns:a16="http://schemas.microsoft.com/office/drawing/2014/main" id="{EBFFD772-2F20-587F-FD72-8CF3F06EB298}"/>
              </a:ext>
            </a:extLst>
          </p:cNvPr>
          <p:cNvSpPr/>
          <p:nvPr/>
        </p:nvSpPr>
        <p:spPr>
          <a:xfrm>
            <a:off x="294863" y="2681450"/>
            <a:ext cx="2173877" cy="281954"/>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827F8506-79F0-F9C5-9F20-241DE90EAB4C}"/>
              </a:ext>
            </a:extLst>
          </p:cNvPr>
          <p:cNvSpPr txBox="1"/>
          <p:nvPr/>
        </p:nvSpPr>
        <p:spPr>
          <a:xfrm>
            <a:off x="5338568" y="1003620"/>
            <a:ext cx="1870692" cy="10618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画質一括設定</a:t>
            </a:r>
            <a:endParaRPr kumimoji="1"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実行</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ボタンをクリックすると、</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AI-VMD</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に関連する画質設定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パラメータを自動で一括設定します。</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本設定は、認識精度が期待を</a:t>
            </a:r>
            <a:endPar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下回る場合にお試しください。</a:t>
            </a:r>
            <a:endPar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3" name="線吹き出し 2 (枠付き) 47">
            <a:extLst>
              <a:ext uri="{FF2B5EF4-FFF2-40B4-BE49-F238E27FC236}">
                <a16:creationId xmlns:a16="http://schemas.microsoft.com/office/drawing/2014/main" id="{5EA0ACE7-835E-123E-1EE3-BD34B90D97BB}"/>
              </a:ext>
            </a:extLst>
          </p:cNvPr>
          <p:cNvSpPr/>
          <p:nvPr/>
        </p:nvSpPr>
        <p:spPr>
          <a:xfrm>
            <a:off x="5322873" y="996029"/>
            <a:ext cx="1937249" cy="1096243"/>
          </a:xfrm>
          <a:prstGeom prst="borderCallout2">
            <a:avLst>
              <a:gd name="adj1" fmla="val 17858"/>
              <a:gd name="adj2" fmla="val -98"/>
              <a:gd name="adj3" fmla="val 18553"/>
              <a:gd name="adj4" fmla="val -100736"/>
              <a:gd name="adj5" fmla="val 152473"/>
              <a:gd name="adj6" fmla="val -163889"/>
            </a:avLst>
          </a:prstGeom>
          <a:noFill/>
          <a:ln w="12700" cap="flat" cmpd="sng" algn="ctr">
            <a:solidFill>
              <a:srgbClr val="ED7D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grpSp>
        <p:nvGrpSpPr>
          <p:cNvPr id="8" name="グループ化 7">
            <a:extLst>
              <a:ext uri="{FF2B5EF4-FFF2-40B4-BE49-F238E27FC236}">
                <a16:creationId xmlns:a16="http://schemas.microsoft.com/office/drawing/2014/main" id="{9B8B5BDE-7549-2F08-46F9-7CBC650307D6}"/>
              </a:ext>
            </a:extLst>
          </p:cNvPr>
          <p:cNvGrpSpPr/>
          <p:nvPr/>
        </p:nvGrpSpPr>
        <p:grpSpPr>
          <a:xfrm>
            <a:off x="7886230" y="655611"/>
            <a:ext cx="1171091" cy="3973632"/>
            <a:chOff x="7886230" y="655611"/>
            <a:chExt cx="1171091" cy="3973632"/>
          </a:xfrm>
        </p:grpSpPr>
        <p:sp>
          <p:nvSpPr>
            <p:cNvPr id="20" name="フリーフォーム 16">
              <a:extLst>
                <a:ext uri="{FF2B5EF4-FFF2-40B4-BE49-F238E27FC236}">
                  <a16:creationId xmlns:a16="http://schemas.microsoft.com/office/drawing/2014/main" id="{F1CB8A6E-3208-5E0D-98D9-1A1F1B76B6A3}"/>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rPr>
                <a:t>動体検知設定</a:t>
              </a:r>
            </a:p>
          </p:txBody>
        </p:sp>
        <p:sp>
          <p:nvSpPr>
            <p:cNvPr id="23" name="フリーフォーム 17">
              <a:extLst>
                <a:ext uri="{FF2B5EF4-FFF2-40B4-BE49-F238E27FC236}">
                  <a16:creationId xmlns:a16="http://schemas.microsoft.com/office/drawing/2014/main" id="{35EC20E1-AF25-9486-50CE-637351A3FF02}"/>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カウント機能設定</a:t>
              </a:r>
              <a:endParaRPr kumimoji="1" lang="en-US" altLang="ja-JP"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フリーフォーム 18">
              <a:extLst>
                <a:ext uri="{FF2B5EF4-FFF2-40B4-BE49-F238E27FC236}">
                  <a16:creationId xmlns:a16="http://schemas.microsoft.com/office/drawing/2014/main" id="{3C5E3028-4A04-0EF0-CED9-0069BB42603D}"/>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詳細設定</a:t>
              </a:r>
            </a:p>
          </p:txBody>
        </p:sp>
        <p:sp>
          <p:nvSpPr>
            <p:cNvPr id="29" name="フリーフォーム 20">
              <a:extLst>
                <a:ext uri="{FF2B5EF4-FFF2-40B4-BE49-F238E27FC236}">
                  <a16:creationId xmlns:a16="http://schemas.microsoft.com/office/drawing/2014/main" id="{F69E7ED8-8130-106F-0D0B-F4ED384C8B2F}"/>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スケジュール設定</a:t>
              </a:r>
            </a:p>
          </p:txBody>
        </p:sp>
        <p:sp>
          <p:nvSpPr>
            <p:cNvPr id="30" name="フリーフォーム 21">
              <a:extLst>
                <a:ext uri="{FF2B5EF4-FFF2-40B4-BE49-F238E27FC236}">
                  <a16:creationId xmlns:a16="http://schemas.microsoft.com/office/drawing/2014/main" id="{505B4DF1-C0EF-91D6-28DB-C2B7D95B0966}"/>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31" name="フリーフォーム 23">
              <a:extLst>
                <a:ext uri="{FF2B5EF4-FFF2-40B4-BE49-F238E27FC236}">
                  <a16:creationId xmlns:a16="http://schemas.microsoft.com/office/drawing/2014/main" id="{BBA21F3B-F8F4-FBB5-E703-8CDDE04DF50C}"/>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フリーフォーム 24">
              <a:extLst>
                <a:ext uri="{FF2B5EF4-FFF2-40B4-BE49-F238E27FC236}">
                  <a16:creationId xmlns:a16="http://schemas.microsoft.com/office/drawing/2014/main" id="{64726C18-428E-8212-B0C0-B97FEA9EC70F}"/>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フリーフォーム 25">
              <a:extLst>
                <a:ext uri="{FF2B5EF4-FFF2-40B4-BE49-F238E27FC236}">
                  <a16:creationId xmlns:a16="http://schemas.microsoft.com/office/drawing/2014/main" id="{2C65FB2B-E805-32E1-F85F-AF6D68E3EBDA}"/>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フリーフォーム 26">
              <a:extLst>
                <a:ext uri="{FF2B5EF4-FFF2-40B4-BE49-F238E27FC236}">
                  <a16:creationId xmlns:a16="http://schemas.microsoft.com/office/drawing/2014/main" id="{D3F199BD-9DE0-077F-78A8-1E0F318A0F1B}"/>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フリーフォーム 14">
              <a:extLst>
                <a:ext uri="{FF2B5EF4-FFF2-40B4-BE49-F238E27FC236}">
                  <a16:creationId xmlns:a16="http://schemas.microsoft.com/office/drawing/2014/main" id="{033A6FBD-15E7-BFBF-E261-A8745DF4AEC3}"/>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設定画面を開く</a:t>
              </a:r>
            </a:p>
          </p:txBody>
        </p:sp>
        <p:sp>
          <p:nvSpPr>
            <p:cNvPr id="37" name="フリーフォーム 15">
              <a:extLst>
                <a:ext uri="{FF2B5EF4-FFF2-40B4-BE49-F238E27FC236}">
                  <a16:creationId xmlns:a16="http://schemas.microsoft.com/office/drawing/2014/main" id="{48A04EF6-42FA-09E4-6942-A9880F4CE509}"/>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フリーフォーム 16">
              <a:extLst>
                <a:ext uri="{FF2B5EF4-FFF2-40B4-BE49-F238E27FC236}">
                  <a16:creationId xmlns:a16="http://schemas.microsoft.com/office/drawing/2014/main" id="{0BF2AAAF-C8AC-196E-E656-1B55F511A618}"/>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モード選択</a:t>
              </a:r>
            </a:p>
          </p:txBody>
        </p:sp>
        <p:sp>
          <p:nvSpPr>
            <p:cNvPr id="39" name="フリーフォーム 23">
              <a:extLst>
                <a:ext uri="{FF2B5EF4-FFF2-40B4-BE49-F238E27FC236}">
                  <a16:creationId xmlns:a16="http://schemas.microsoft.com/office/drawing/2014/main" id="{E5930FAC-64B5-8295-FD74-8C8FFDEE7AE0}"/>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3017260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画質設定｜画質を調整する</a:t>
            </a:r>
            <a:endParaRPr kumimoji="1" lang="ja-JP" altLang="en-US" dirty="0"/>
          </a:p>
        </p:txBody>
      </p:sp>
      <p:sp>
        <p:nvSpPr>
          <p:cNvPr id="35" name="テキスト ボックス 34"/>
          <p:cNvSpPr txBox="1"/>
          <p:nvPr/>
        </p:nvSpPr>
        <p:spPr>
          <a:xfrm>
            <a:off x="123486" y="568908"/>
            <a:ext cx="5676755"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AI-VMD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に関連する画質設定パラメータを調整します。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基本的には、画質の調整は不要です。</a:t>
            </a:r>
            <a:endPar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検知精度に満足できない場合は、以下の観点で画質を調整してください。</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正方形/長方形 3">
            <a:extLst>
              <a:ext uri="{FF2B5EF4-FFF2-40B4-BE49-F238E27FC236}">
                <a16:creationId xmlns:a16="http://schemas.microsoft.com/office/drawing/2014/main" id="{BFF4D9DA-688E-CEA7-494E-E16DE8910EFF}"/>
              </a:ext>
            </a:extLst>
          </p:cNvPr>
          <p:cNvSpPr/>
          <p:nvPr/>
        </p:nvSpPr>
        <p:spPr>
          <a:xfrm>
            <a:off x="261534" y="3851326"/>
            <a:ext cx="7381069" cy="592849"/>
          </a:xfrm>
          <a:prstGeom prst="rect">
            <a:avLst/>
          </a:prstGeom>
          <a:solidFill>
            <a:srgbClr val="5B9BD5">
              <a:lumMod val="20000"/>
              <a:lumOff val="80000"/>
            </a:srgbClr>
          </a:solidFill>
          <a:ln w="12700" cap="flat" cmpd="sng" algn="ctr">
            <a:solidFill>
              <a:srgbClr val="5B9BD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 name="ホームベース 49">
            <a:extLst>
              <a:ext uri="{FF2B5EF4-FFF2-40B4-BE49-F238E27FC236}">
                <a16:creationId xmlns:a16="http://schemas.microsoft.com/office/drawing/2014/main" id="{B57C47C9-4E20-D565-558F-92C8324E0872}"/>
              </a:ext>
            </a:extLst>
          </p:cNvPr>
          <p:cNvSpPr/>
          <p:nvPr/>
        </p:nvSpPr>
        <p:spPr>
          <a:xfrm>
            <a:off x="263162" y="3854964"/>
            <a:ext cx="2836191" cy="589211"/>
          </a:xfrm>
          <a:prstGeom prst="homePlate">
            <a:avLst/>
          </a:prstGeom>
          <a:solidFill>
            <a:srgbClr val="5B9BD5">
              <a:lumMod val="20000"/>
              <a:lumOff val="80000"/>
            </a:srgbClr>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 name="正方形/長方形 5">
            <a:extLst>
              <a:ext uri="{FF2B5EF4-FFF2-40B4-BE49-F238E27FC236}">
                <a16:creationId xmlns:a16="http://schemas.microsoft.com/office/drawing/2014/main" id="{D8934385-892C-8E35-CEE6-9C4D95C69F62}"/>
              </a:ext>
            </a:extLst>
          </p:cNvPr>
          <p:cNvSpPr/>
          <p:nvPr/>
        </p:nvSpPr>
        <p:spPr>
          <a:xfrm>
            <a:off x="261534" y="3038637"/>
            <a:ext cx="7381069" cy="589210"/>
          </a:xfrm>
          <a:prstGeom prst="rect">
            <a:avLst/>
          </a:prstGeom>
          <a:solidFill>
            <a:srgbClr val="5B9BD5">
              <a:lumMod val="20000"/>
              <a:lumOff val="80000"/>
            </a:srgbClr>
          </a:solidFill>
          <a:ln w="12700" cap="flat" cmpd="sng" algn="ctr">
            <a:solidFill>
              <a:srgbClr val="5B9BD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7" name="正方形/長方形 6">
            <a:extLst>
              <a:ext uri="{FF2B5EF4-FFF2-40B4-BE49-F238E27FC236}">
                <a16:creationId xmlns:a16="http://schemas.microsoft.com/office/drawing/2014/main" id="{32E88002-DFC5-E31E-3434-443B7C11B76A}"/>
              </a:ext>
            </a:extLst>
          </p:cNvPr>
          <p:cNvSpPr/>
          <p:nvPr/>
        </p:nvSpPr>
        <p:spPr>
          <a:xfrm>
            <a:off x="261534" y="1542004"/>
            <a:ext cx="7381069" cy="1259315"/>
          </a:xfrm>
          <a:prstGeom prst="rect">
            <a:avLst/>
          </a:prstGeom>
          <a:solidFill>
            <a:srgbClr val="5B9BD5">
              <a:lumMod val="20000"/>
              <a:lumOff val="80000"/>
            </a:srgbClr>
          </a:solidFill>
          <a:ln w="12700" cap="flat" cmpd="sng" algn="ctr">
            <a:solidFill>
              <a:srgbClr val="5B9BD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9" name="正方形/長方形 8">
            <a:extLst>
              <a:ext uri="{FF2B5EF4-FFF2-40B4-BE49-F238E27FC236}">
                <a16:creationId xmlns:a16="http://schemas.microsoft.com/office/drawing/2014/main" id="{7ECF2A57-5AC5-7E34-AE97-02EA8C3971BD}"/>
              </a:ext>
            </a:extLst>
          </p:cNvPr>
          <p:cNvSpPr/>
          <p:nvPr/>
        </p:nvSpPr>
        <p:spPr>
          <a:xfrm>
            <a:off x="315589" y="4008210"/>
            <a:ext cx="1159292" cy="300082"/>
          </a:xfrm>
          <a:prstGeom prst="rect">
            <a:avLst/>
          </a:prstGeom>
        </p:spPr>
        <p:txBody>
          <a:bodyPr wrap="none">
            <a:spAutoFit/>
          </a:bodyPr>
          <a:lstStyle/>
          <a:p>
            <a:pPr fontAlgn="base">
              <a:spcAft>
                <a:spcPct val="0"/>
              </a:spcAft>
            </a:pPr>
            <a:r>
              <a:rPr lang="ja-JP" altLang="en-US"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フォーカス調整</a:t>
            </a:r>
            <a:endParaRPr lang="en-US" altLang="ja-JP"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ホームベース 31">
            <a:extLst>
              <a:ext uri="{FF2B5EF4-FFF2-40B4-BE49-F238E27FC236}">
                <a16:creationId xmlns:a16="http://schemas.microsoft.com/office/drawing/2014/main" id="{8693A38B-DE4B-C24B-61B7-549353DCDC99}"/>
              </a:ext>
            </a:extLst>
          </p:cNvPr>
          <p:cNvSpPr/>
          <p:nvPr/>
        </p:nvSpPr>
        <p:spPr>
          <a:xfrm>
            <a:off x="261533" y="3038635"/>
            <a:ext cx="2836191" cy="589211"/>
          </a:xfrm>
          <a:prstGeom prst="homePlate">
            <a:avLst/>
          </a:prstGeom>
          <a:solidFill>
            <a:srgbClr val="5B9BD5">
              <a:lumMod val="20000"/>
              <a:lumOff val="80000"/>
            </a:srgbClr>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 name="正方形/長方形 12">
            <a:extLst>
              <a:ext uri="{FF2B5EF4-FFF2-40B4-BE49-F238E27FC236}">
                <a16:creationId xmlns:a16="http://schemas.microsoft.com/office/drawing/2014/main" id="{BEF35444-67E2-48AE-C658-1BC9FFF2EF5C}"/>
              </a:ext>
            </a:extLst>
          </p:cNvPr>
          <p:cNvSpPr/>
          <p:nvPr/>
        </p:nvSpPr>
        <p:spPr>
          <a:xfrm>
            <a:off x="315589" y="3195519"/>
            <a:ext cx="2754280" cy="300082"/>
          </a:xfrm>
          <a:prstGeom prst="rect">
            <a:avLst/>
          </a:prstGeom>
        </p:spPr>
        <p:txBody>
          <a:bodyPr wrap="none">
            <a:spAutoFit/>
          </a:bodyPr>
          <a:lstStyle/>
          <a:p>
            <a:pPr fontAlgn="base">
              <a:spcAft>
                <a:spcPct val="0"/>
              </a:spcAft>
            </a:pPr>
            <a:r>
              <a:rPr lang="ja-JP" altLang="en-US"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露光マスク調整（強い光源の対策）</a:t>
            </a:r>
            <a:endParaRPr lang="en-US" altLang="ja-JP"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id="{288A5ED0-0D93-ED5E-7FCB-9DEB1B4988E3}"/>
              </a:ext>
            </a:extLst>
          </p:cNvPr>
          <p:cNvSpPr txBox="1"/>
          <p:nvPr/>
        </p:nvSpPr>
        <p:spPr>
          <a:xfrm>
            <a:off x="3583483" y="1556392"/>
            <a:ext cx="4130870" cy="1223412"/>
          </a:xfrm>
          <a:prstGeom prst="rect">
            <a:avLst/>
          </a:prstGeom>
          <a:noFill/>
        </p:spPr>
        <p:txBody>
          <a:bodyPr wrap="square" rtlCol="0">
            <a:spAutoFit/>
          </a:bodyPr>
          <a:lstStyle/>
          <a:p>
            <a:r>
              <a:rPr lang="en-US" altLang="ja-JP" sz="1050" dirty="0">
                <a:solidFill>
                  <a:prstClr val="black"/>
                </a:solidFill>
                <a:latin typeface="Meiryo UI" panose="020B0604030504040204" pitchFamily="50" charset="-128"/>
                <a:ea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rPr>
              <a:t>一括変更</a:t>
            </a:r>
            <a:r>
              <a:rPr lang="en-US" altLang="ja-JP" sz="1050" dirty="0">
                <a:solidFill>
                  <a:prstClr val="black"/>
                </a:solidFill>
                <a:latin typeface="Meiryo UI" panose="020B0604030504040204" pitchFamily="50" charset="-128"/>
                <a:ea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rPr>
              <a:t>の</a:t>
            </a:r>
            <a:r>
              <a:rPr lang="en-US" altLang="ja-JP" sz="1050" dirty="0">
                <a:solidFill>
                  <a:prstClr val="black"/>
                </a:solidFill>
                <a:latin typeface="Meiryo UI" panose="020B0604030504040204" pitchFamily="50" charset="-128"/>
                <a:ea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rPr>
              <a:t>実行</a:t>
            </a:r>
            <a:r>
              <a:rPr lang="en-US" altLang="ja-JP" sz="1050" dirty="0">
                <a:solidFill>
                  <a:prstClr val="black"/>
                </a:solidFill>
                <a:latin typeface="Meiryo UI" panose="020B0604030504040204" pitchFamily="50" charset="-128"/>
                <a:ea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rPr>
              <a:t>ボタンをクリックすると、</a:t>
            </a:r>
            <a:endParaRPr lang="en-US" altLang="ja-JP" sz="1050" dirty="0">
              <a:solidFill>
                <a:prstClr val="black"/>
              </a:solidFill>
              <a:latin typeface="Meiryo UI" panose="020B0604030504040204" pitchFamily="50" charset="-128"/>
              <a:ea typeface="Meiryo UI" panose="020B0604030504040204" pitchFamily="50" charset="-128"/>
            </a:endParaRPr>
          </a:p>
          <a:p>
            <a:r>
              <a:rPr lang="en-US" altLang="ja-JP" sz="1050" dirty="0">
                <a:solidFill>
                  <a:prstClr val="black"/>
                </a:solidFill>
                <a:latin typeface="Meiryo UI" panose="020B0604030504040204" pitchFamily="50" charset="-128"/>
                <a:ea typeface="Meiryo UI" panose="020B0604030504040204" pitchFamily="50" charset="-128"/>
              </a:rPr>
              <a:t>AI-VMD</a:t>
            </a:r>
            <a:r>
              <a:rPr lang="ja-JP" altLang="en-US" sz="1050" dirty="0">
                <a:solidFill>
                  <a:prstClr val="black"/>
                </a:solidFill>
                <a:latin typeface="Meiryo UI" panose="020B0604030504040204" pitchFamily="50" charset="-128"/>
                <a:ea typeface="Meiryo UI" panose="020B0604030504040204" pitchFamily="50" charset="-128"/>
              </a:rPr>
              <a:t>に関連する画質設定パラメータを自動で一括設定します。</a:t>
            </a:r>
            <a:endParaRPr lang="en-US" altLang="ja-JP" sz="1050" dirty="0">
              <a:solidFill>
                <a:prstClr val="black"/>
              </a:solidFill>
              <a:latin typeface="Meiryo UI" panose="020B0604030504040204" pitchFamily="50" charset="-128"/>
              <a:ea typeface="Meiryo UI" panose="020B0604030504040204" pitchFamily="50" charset="-128"/>
            </a:endParaRPr>
          </a:p>
          <a:p>
            <a:endParaRPr lang="ja-JP" altLang="en-US" sz="1050" dirty="0">
              <a:solidFill>
                <a:prstClr val="black"/>
              </a:solidFill>
              <a:latin typeface="Meiryo UI" panose="020B0604030504040204" pitchFamily="50" charset="-128"/>
              <a:ea typeface="Meiryo UI" panose="020B0604030504040204" pitchFamily="50" charset="-128"/>
            </a:endParaRPr>
          </a:p>
          <a:p>
            <a:r>
              <a:rPr lang="ja-JP" altLang="en-US" sz="1050" dirty="0">
                <a:solidFill>
                  <a:prstClr val="black"/>
                </a:solidFill>
                <a:latin typeface="Meiryo UI" panose="020B0604030504040204" pitchFamily="50" charset="-128"/>
                <a:ea typeface="Meiryo UI" panose="020B0604030504040204" pitchFamily="50" charset="-128"/>
              </a:rPr>
              <a:t>■一括で変更される項目</a:t>
            </a:r>
          </a:p>
          <a:p>
            <a:r>
              <a:rPr lang="ja-JP" altLang="en-US" sz="1050" dirty="0">
                <a:solidFill>
                  <a:prstClr val="black"/>
                </a:solidFill>
                <a:latin typeface="Meiryo UI" panose="020B0604030504040204" pitchFamily="50" charset="-128"/>
                <a:ea typeface="Meiryo UI" panose="020B0604030504040204" pitchFamily="50" charset="-128"/>
              </a:rPr>
              <a:t>　スーパーダイナミック ：</a:t>
            </a:r>
            <a:r>
              <a:rPr lang="en-US" altLang="ja-JP" sz="1050" dirty="0">
                <a:solidFill>
                  <a:prstClr val="black"/>
                </a:solidFill>
                <a:latin typeface="Meiryo UI" panose="020B0604030504040204" pitchFamily="50" charset="-128"/>
                <a:ea typeface="Meiryo UI" panose="020B0604030504040204" pitchFamily="50" charset="-128"/>
              </a:rPr>
              <a:t>Off</a:t>
            </a:r>
          </a:p>
          <a:p>
            <a:r>
              <a:rPr lang="ja-JP" altLang="en-US" sz="1050" dirty="0">
                <a:solidFill>
                  <a:prstClr val="black"/>
                </a:solidFill>
                <a:latin typeface="Meiryo UI" panose="020B0604030504040204" pitchFamily="50" charset="-128"/>
                <a:ea typeface="Meiryo UI" panose="020B0604030504040204" pitchFamily="50" charset="-128"/>
              </a:rPr>
              <a:t>　光量調整速度 ：</a:t>
            </a:r>
            <a:r>
              <a:rPr lang="en-US" altLang="ja-JP" sz="1050" dirty="0">
                <a:solidFill>
                  <a:prstClr val="black"/>
                </a:solidFill>
                <a:latin typeface="Meiryo UI" panose="020B0604030504040204" pitchFamily="50" charset="-128"/>
                <a:ea typeface="Meiryo UI" panose="020B0604030504040204" pitchFamily="50" charset="-128"/>
              </a:rPr>
              <a:t>8</a:t>
            </a:r>
          </a:p>
          <a:p>
            <a:r>
              <a:rPr lang="ja-JP" altLang="en-US" sz="1050" dirty="0">
                <a:solidFill>
                  <a:prstClr val="black"/>
                </a:solidFill>
                <a:latin typeface="Meiryo UI" panose="020B0604030504040204" pitchFamily="50" charset="-128"/>
                <a:ea typeface="Meiryo UI" panose="020B0604030504040204" pitchFamily="50" charset="-128"/>
              </a:rPr>
              <a:t>　ホワイトバランス調整速度 ：</a:t>
            </a:r>
            <a:r>
              <a:rPr lang="en-US" altLang="ja-JP" sz="1050" dirty="0">
                <a:solidFill>
                  <a:prstClr val="black"/>
                </a:solidFill>
                <a:latin typeface="Meiryo UI" panose="020B0604030504040204" pitchFamily="50" charset="-128"/>
                <a:ea typeface="Meiryo UI" panose="020B0604030504040204" pitchFamily="50" charset="-128"/>
              </a:rPr>
              <a:t>8</a:t>
            </a:r>
          </a:p>
        </p:txBody>
      </p:sp>
      <p:sp>
        <p:nvSpPr>
          <p:cNvPr id="20" name="テキスト ボックス 19">
            <a:extLst>
              <a:ext uri="{FF2B5EF4-FFF2-40B4-BE49-F238E27FC236}">
                <a16:creationId xmlns:a16="http://schemas.microsoft.com/office/drawing/2014/main" id="{3FDCB842-CD0F-A4A2-C356-92D18B418607}"/>
              </a:ext>
            </a:extLst>
          </p:cNvPr>
          <p:cNvSpPr txBox="1"/>
          <p:nvPr/>
        </p:nvSpPr>
        <p:spPr>
          <a:xfrm>
            <a:off x="5525945" y="2184603"/>
            <a:ext cx="2152533" cy="577081"/>
          </a:xfrm>
          <a:prstGeom prst="rect">
            <a:avLst/>
          </a:prstGeom>
          <a:noFill/>
        </p:spPr>
        <p:txBody>
          <a:bodyPr wrap="square" rtlCol="0">
            <a:spAutoFit/>
          </a:bodyPr>
          <a:lstStyle/>
          <a:p>
            <a:r>
              <a:rPr lang="ja-JP" altLang="en-US" sz="1050" dirty="0">
                <a:solidFill>
                  <a:prstClr val="black"/>
                </a:solidFill>
                <a:latin typeface="Meiryo UI" panose="020B0604030504040204" pitchFamily="50" charset="-128"/>
                <a:ea typeface="Meiryo UI" panose="020B0604030504040204" pitchFamily="50" charset="-128"/>
              </a:rPr>
              <a:t>　デジタル・ノイズ・リダクション：</a:t>
            </a:r>
            <a:r>
              <a:rPr lang="en-US" altLang="ja-JP" sz="1050" dirty="0">
                <a:solidFill>
                  <a:prstClr val="black"/>
                </a:solidFill>
                <a:latin typeface="Meiryo UI" panose="020B0604030504040204" pitchFamily="50" charset="-128"/>
                <a:ea typeface="Meiryo UI" panose="020B0604030504040204" pitchFamily="50" charset="-128"/>
              </a:rPr>
              <a:t>128</a:t>
            </a:r>
          </a:p>
          <a:p>
            <a:r>
              <a:rPr lang="ja-JP" altLang="en-US" sz="1050" dirty="0">
                <a:solidFill>
                  <a:prstClr val="black"/>
                </a:solidFill>
                <a:latin typeface="Meiryo UI" panose="020B0604030504040204" pitchFamily="50" charset="-128"/>
                <a:ea typeface="Meiryo UI" panose="020B0604030504040204" pitchFamily="50" charset="-128"/>
              </a:rPr>
              <a:t>　インテリジェントオート ：</a:t>
            </a:r>
            <a:r>
              <a:rPr lang="en-US" altLang="ja-JP" sz="1050" dirty="0">
                <a:solidFill>
                  <a:prstClr val="black"/>
                </a:solidFill>
                <a:latin typeface="Meiryo UI" panose="020B0604030504040204" pitchFamily="50" charset="-128"/>
                <a:ea typeface="Meiryo UI" panose="020B0604030504040204" pitchFamily="50" charset="-128"/>
              </a:rPr>
              <a:t>Off</a:t>
            </a:r>
          </a:p>
          <a:p>
            <a:r>
              <a:rPr lang="ja-JP" altLang="en-US" sz="1050" dirty="0">
                <a:solidFill>
                  <a:prstClr val="black"/>
                </a:solidFill>
                <a:latin typeface="Meiryo UI" panose="020B0604030504040204" pitchFamily="50" charset="-128"/>
                <a:ea typeface="Meiryo UI" panose="020B0604030504040204" pitchFamily="50" charset="-128"/>
              </a:rPr>
              <a:t>　コントラスト自動調整 ：</a:t>
            </a:r>
            <a:r>
              <a:rPr lang="en-US" altLang="ja-JP" sz="1050" dirty="0">
                <a:solidFill>
                  <a:prstClr val="black"/>
                </a:solidFill>
                <a:latin typeface="Meiryo UI" panose="020B0604030504040204" pitchFamily="50" charset="-128"/>
                <a:ea typeface="Meiryo UI" panose="020B0604030504040204" pitchFamily="50" charset="-128"/>
              </a:rPr>
              <a:t>Off</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6D70F4F1-32BD-5941-EF15-20DE31DB5997}"/>
              </a:ext>
            </a:extLst>
          </p:cNvPr>
          <p:cNvSpPr txBox="1"/>
          <p:nvPr/>
        </p:nvSpPr>
        <p:spPr>
          <a:xfrm>
            <a:off x="3583483" y="3056447"/>
            <a:ext cx="4130870" cy="577081"/>
          </a:xfrm>
          <a:prstGeom prst="rect">
            <a:avLst/>
          </a:prstGeom>
          <a:noFill/>
        </p:spPr>
        <p:txBody>
          <a:bodyPr wrap="square" rtlCol="0">
            <a:spAutoFit/>
          </a:bodyPr>
          <a:lstStyle/>
          <a:p>
            <a:r>
              <a:rPr lang="ja-JP" altLang="en-US" sz="1050" dirty="0">
                <a:solidFill>
                  <a:prstClr val="black"/>
                </a:solidFill>
                <a:latin typeface="Meiryo UI" panose="020B0604030504040204" pitchFamily="50" charset="-128"/>
                <a:ea typeface="Meiryo UI" panose="020B0604030504040204" pitchFamily="50" charset="-128"/>
              </a:rPr>
              <a:t>夜間に車のヘッドライトや街路灯などの強い光源があると、</a:t>
            </a:r>
            <a:endParaRPr lang="en-US" altLang="ja-JP" sz="1050" dirty="0">
              <a:solidFill>
                <a:prstClr val="black"/>
              </a:solidFill>
              <a:latin typeface="Meiryo UI" panose="020B0604030504040204" pitchFamily="50" charset="-128"/>
              <a:ea typeface="Meiryo UI" panose="020B0604030504040204" pitchFamily="50" charset="-128"/>
            </a:endParaRPr>
          </a:p>
          <a:p>
            <a:r>
              <a:rPr lang="ja-JP" altLang="en-US" sz="1050" dirty="0">
                <a:solidFill>
                  <a:prstClr val="black"/>
                </a:solidFill>
                <a:latin typeface="Meiryo UI" panose="020B0604030504040204" pitchFamily="50" charset="-128"/>
                <a:ea typeface="Meiryo UI" panose="020B0604030504040204" pitchFamily="50" charset="-128"/>
              </a:rPr>
              <a:t>画面全体が暗くなり検知精度が下がることがあります。</a:t>
            </a:r>
            <a:endParaRPr lang="en-US" altLang="ja-JP" sz="1050" dirty="0">
              <a:solidFill>
                <a:prstClr val="black"/>
              </a:solidFill>
              <a:latin typeface="Meiryo UI" panose="020B0604030504040204" pitchFamily="50" charset="-128"/>
              <a:ea typeface="Meiryo UI" panose="020B0604030504040204" pitchFamily="50" charset="-128"/>
            </a:endParaRPr>
          </a:p>
          <a:p>
            <a:r>
              <a:rPr lang="ja-JP" altLang="en-US" sz="1050" dirty="0">
                <a:solidFill>
                  <a:prstClr val="black"/>
                </a:solidFill>
                <a:latin typeface="Meiryo UI" panose="020B0604030504040204" pitchFamily="50" charset="-128"/>
                <a:ea typeface="Meiryo UI" panose="020B0604030504040204" pitchFamily="50" charset="-128"/>
              </a:rPr>
              <a:t>画像の明るい部分を露光マスクエリアとして設定することで補正できます。</a:t>
            </a:r>
          </a:p>
        </p:txBody>
      </p:sp>
      <p:sp>
        <p:nvSpPr>
          <p:cNvPr id="28" name="テキスト ボックス 27">
            <a:extLst>
              <a:ext uri="{FF2B5EF4-FFF2-40B4-BE49-F238E27FC236}">
                <a16:creationId xmlns:a16="http://schemas.microsoft.com/office/drawing/2014/main" id="{95B0DA2B-6D12-C83C-FAA7-560850CFC097}"/>
              </a:ext>
            </a:extLst>
          </p:cNvPr>
          <p:cNvSpPr txBox="1"/>
          <p:nvPr/>
        </p:nvSpPr>
        <p:spPr>
          <a:xfrm>
            <a:off x="3583483" y="3949939"/>
            <a:ext cx="4130870" cy="415498"/>
          </a:xfrm>
          <a:prstGeom prst="rect">
            <a:avLst/>
          </a:prstGeom>
          <a:noFill/>
        </p:spPr>
        <p:txBody>
          <a:bodyPr wrap="square" rtlCol="0">
            <a:spAutoFit/>
          </a:bodyPr>
          <a:lstStyle/>
          <a:p>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フォーカスぼけにより検知精度が下がることがあります。</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フォーカス調整を適切に行うことで精度が向上します。</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ホームベース 48">
            <a:extLst>
              <a:ext uri="{FF2B5EF4-FFF2-40B4-BE49-F238E27FC236}">
                <a16:creationId xmlns:a16="http://schemas.microsoft.com/office/drawing/2014/main" id="{CB5A0CFE-07E0-9B8D-A0A9-716ED8FAB986}"/>
              </a:ext>
            </a:extLst>
          </p:cNvPr>
          <p:cNvSpPr/>
          <p:nvPr/>
        </p:nvSpPr>
        <p:spPr>
          <a:xfrm>
            <a:off x="263283" y="1538956"/>
            <a:ext cx="2836191" cy="589211"/>
          </a:xfrm>
          <a:prstGeom prst="homePlate">
            <a:avLst/>
          </a:prstGeom>
          <a:solidFill>
            <a:srgbClr val="5B9BD5">
              <a:lumMod val="20000"/>
              <a:lumOff val="80000"/>
            </a:srgbClr>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0" name="正方形/長方形 29">
            <a:extLst>
              <a:ext uri="{FF2B5EF4-FFF2-40B4-BE49-F238E27FC236}">
                <a16:creationId xmlns:a16="http://schemas.microsoft.com/office/drawing/2014/main" id="{4E001422-B715-6B1F-C893-505F293D9414}"/>
              </a:ext>
            </a:extLst>
          </p:cNvPr>
          <p:cNvSpPr/>
          <p:nvPr/>
        </p:nvSpPr>
        <p:spPr>
          <a:xfrm>
            <a:off x="315589" y="1697031"/>
            <a:ext cx="1223412" cy="300082"/>
          </a:xfrm>
          <a:prstGeom prst="rect">
            <a:avLst/>
          </a:prstGeom>
        </p:spPr>
        <p:txBody>
          <a:bodyPr wrap="none">
            <a:spAutoFit/>
          </a:bodyPr>
          <a:lstStyle/>
          <a:p>
            <a:pPr fontAlgn="base">
              <a:spcAft>
                <a:spcPct val="0"/>
              </a:spcAft>
            </a:pPr>
            <a:r>
              <a:rPr lang="ja-JP" altLang="en-US"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画質一括設定</a:t>
            </a:r>
            <a:endParaRPr lang="en-US" altLang="ja-JP"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図 33">
            <a:extLst>
              <a:ext uri="{FF2B5EF4-FFF2-40B4-BE49-F238E27FC236}">
                <a16:creationId xmlns:a16="http://schemas.microsoft.com/office/drawing/2014/main" id="{6C5700EA-E8DC-92E0-7A19-28160EC3C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35" y="2344171"/>
            <a:ext cx="3020561" cy="234860"/>
          </a:xfrm>
          <a:prstGeom prst="rect">
            <a:avLst/>
          </a:prstGeom>
        </p:spPr>
      </p:pic>
      <p:grpSp>
        <p:nvGrpSpPr>
          <p:cNvPr id="3" name="グループ化 2">
            <a:extLst>
              <a:ext uri="{FF2B5EF4-FFF2-40B4-BE49-F238E27FC236}">
                <a16:creationId xmlns:a16="http://schemas.microsoft.com/office/drawing/2014/main" id="{22107057-5892-B604-95C9-13B31F414CAE}"/>
              </a:ext>
            </a:extLst>
          </p:cNvPr>
          <p:cNvGrpSpPr/>
          <p:nvPr/>
        </p:nvGrpSpPr>
        <p:grpSpPr>
          <a:xfrm>
            <a:off x="7886230" y="655611"/>
            <a:ext cx="1171091" cy="3973632"/>
            <a:chOff x="7886230" y="655611"/>
            <a:chExt cx="1171091" cy="3973632"/>
          </a:xfrm>
        </p:grpSpPr>
        <p:sp>
          <p:nvSpPr>
            <p:cNvPr id="10" name="フリーフォーム 16">
              <a:extLst>
                <a:ext uri="{FF2B5EF4-FFF2-40B4-BE49-F238E27FC236}">
                  <a16:creationId xmlns:a16="http://schemas.microsoft.com/office/drawing/2014/main" id="{40BA5229-D132-3328-82E6-3A8F2E25DAC2}"/>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rPr>
                <a:t>動体検知設定</a:t>
              </a:r>
            </a:p>
          </p:txBody>
        </p:sp>
        <p:sp>
          <p:nvSpPr>
            <p:cNvPr id="12" name="フリーフォーム 17">
              <a:extLst>
                <a:ext uri="{FF2B5EF4-FFF2-40B4-BE49-F238E27FC236}">
                  <a16:creationId xmlns:a16="http://schemas.microsoft.com/office/drawing/2014/main" id="{D400CD0C-5055-7DEE-123C-852EFDAD56AF}"/>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カウント機能設定</a:t>
              </a:r>
              <a:endParaRPr kumimoji="1" lang="en-US" altLang="ja-JP"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フリーフォーム 18">
              <a:extLst>
                <a:ext uri="{FF2B5EF4-FFF2-40B4-BE49-F238E27FC236}">
                  <a16:creationId xmlns:a16="http://schemas.microsoft.com/office/drawing/2014/main" id="{53AAAE2B-448F-FA7C-F7C3-A45456E9CD53}"/>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詳細設定</a:t>
              </a:r>
            </a:p>
          </p:txBody>
        </p:sp>
        <p:sp>
          <p:nvSpPr>
            <p:cNvPr id="32" name="フリーフォーム 20">
              <a:extLst>
                <a:ext uri="{FF2B5EF4-FFF2-40B4-BE49-F238E27FC236}">
                  <a16:creationId xmlns:a16="http://schemas.microsoft.com/office/drawing/2014/main" id="{FD05A9DF-D8E0-FEB3-7FBA-4F9353ECAA5B}"/>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スケジュール設定</a:t>
              </a:r>
            </a:p>
          </p:txBody>
        </p:sp>
        <p:sp>
          <p:nvSpPr>
            <p:cNvPr id="33" name="フリーフォーム 21">
              <a:extLst>
                <a:ext uri="{FF2B5EF4-FFF2-40B4-BE49-F238E27FC236}">
                  <a16:creationId xmlns:a16="http://schemas.microsoft.com/office/drawing/2014/main" id="{3280A20B-343B-FD38-6310-97FD9D250CC2}"/>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36" name="フリーフォーム 23">
              <a:extLst>
                <a:ext uri="{FF2B5EF4-FFF2-40B4-BE49-F238E27FC236}">
                  <a16:creationId xmlns:a16="http://schemas.microsoft.com/office/drawing/2014/main" id="{96077F12-76FE-01FB-9152-881E7D2F38CC}"/>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フリーフォーム 24">
              <a:extLst>
                <a:ext uri="{FF2B5EF4-FFF2-40B4-BE49-F238E27FC236}">
                  <a16:creationId xmlns:a16="http://schemas.microsoft.com/office/drawing/2014/main" id="{6E069B44-C665-FD5E-AD1A-63F9B6AE92BF}"/>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フリーフォーム 25">
              <a:extLst>
                <a:ext uri="{FF2B5EF4-FFF2-40B4-BE49-F238E27FC236}">
                  <a16:creationId xmlns:a16="http://schemas.microsoft.com/office/drawing/2014/main" id="{36D97A86-BAFB-2D8E-62E8-442A3E4A5CA3}"/>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フリーフォーム 26">
              <a:extLst>
                <a:ext uri="{FF2B5EF4-FFF2-40B4-BE49-F238E27FC236}">
                  <a16:creationId xmlns:a16="http://schemas.microsoft.com/office/drawing/2014/main" id="{3A025CEC-D768-DC45-2B83-826157C6D46C}"/>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フリーフォーム 14">
              <a:extLst>
                <a:ext uri="{FF2B5EF4-FFF2-40B4-BE49-F238E27FC236}">
                  <a16:creationId xmlns:a16="http://schemas.microsoft.com/office/drawing/2014/main" id="{4C52AE27-E133-0DF2-F87F-B788D8237556}"/>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設定画面を開く</a:t>
              </a:r>
            </a:p>
          </p:txBody>
        </p:sp>
        <p:sp>
          <p:nvSpPr>
            <p:cNvPr id="41" name="フリーフォーム 15">
              <a:extLst>
                <a:ext uri="{FF2B5EF4-FFF2-40B4-BE49-F238E27FC236}">
                  <a16:creationId xmlns:a16="http://schemas.microsoft.com/office/drawing/2014/main" id="{C23E59D2-C17E-3782-A88F-B454E26C9E8C}"/>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フリーフォーム 16">
              <a:extLst>
                <a:ext uri="{FF2B5EF4-FFF2-40B4-BE49-F238E27FC236}">
                  <a16:creationId xmlns:a16="http://schemas.microsoft.com/office/drawing/2014/main" id="{951FD541-3AFB-42B5-54E5-0EFC6F03FC5F}"/>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モード選択</a:t>
              </a:r>
            </a:p>
          </p:txBody>
        </p:sp>
        <p:sp>
          <p:nvSpPr>
            <p:cNvPr id="43" name="フリーフォーム 23">
              <a:extLst>
                <a:ext uri="{FF2B5EF4-FFF2-40B4-BE49-F238E27FC236}">
                  <a16:creationId xmlns:a16="http://schemas.microsoft.com/office/drawing/2014/main" id="{ABCF1EF3-EFCA-A2FD-5593-128EE22842CD}"/>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3064302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E4BA52BC-28AA-331A-BA31-6957F1B581BD}"/>
              </a:ext>
            </a:extLst>
          </p:cNvPr>
          <p:cNvPicPr>
            <a:picLocks noChangeAspect="1"/>
          </p:cNvPicPr>
          <p:nvPr/>
        </p:nvPicPr>
        <p:blipFill rotWithShape="1">
          <a:blip r:embed="rId2"/>
          <a:srcRect t="9094" r="37888" b="33684"/>
          <a:stretch/>
        </p:blipFill>
        <p:spPr>
          <a:xfrm>
            <a:off x="177781" y="2423829"/>
            <a:ext cx="1760770" cy="2020789"/>
          </a:xfrm>
          <a:prstGeom prst="rect">
            <a:avLst/>
          </a:prstGeom>
        </p:spPr>
      </p:pic>
      <p:sp>
        <p:nvSpPr>
          <p:cNvPr id="2" name="タイトル 1"/>
          <p:cNvSpPr>
            <a:spLocks noGrp="1"/>
          </p:cNvSpPr>
          <p:nvPr>
            <p:ph type="title"/>
          </p:nvPr>
        </p:nvSpPr>
        <p:spPr/>
        <p:txBody>
          <a:bodyPr/>
          <a:lstStyle/>
          <a:p>
            <a:r>
              <a:rPr lang="ja-JP" altLang="en-US" dirty="0"/>
              <a:t>画質設定｜露光マスクを調整する</a:t>
            </a:r>
            <a:endParaRPr kumimoji="1" lang="ja-JP" altLang="en-US" dirty="0"/>
          </a:p>
        </p:txBody>
      </p:sp>
      <p:sp>
        <p:nvSpPr>
          <p:cNvPr id="43" name="Rectangle 3"/>
          <p:cNvSpPr>
            <a:spLocks noChangeArrowheads="1"/>
          </p:cNvSpPr>
          <p:nvPr/>
        </p:nvSpPr>
        <p:spPr bwMode="auto">
          <a:xfrm>
            <a:off x="169127" y="1625517"/>
            <a:ext cx="7612798" cy="581261"/>
          </a:xfrm>
          <a:prstGeom prst="rect">
            <a:avLst/>
          </a:prstGeom>
          <a:noFill/>
          <a:ln w="6350">
            <a:noFill/>
          </a:ln>
        </p:spPr>
        <p:style>
          <a:lnRef idx="2">
            <a:schemeClr val="accent1"/>
          </a:lnRef>
          <a:fillRef idx="1">
            <a:schemeClr val="lt1"/>
          </a:fillRef>
          <a:effectRef idx="0">
            <a:schemeClr val="accent1"/>
          </a:effectRef>
          <a:fontRef idx="minor">
            <a:schemeClr val="dk1"/>
          </a:fontRef>
        </p:style>
        <p:txBody>
          <a:bodyPr wrap="square" lIns="54000" tIns="13500" rIns="54000" bIns="13500" anchor="ctr" anchorCtr="0">
            <a:spAutoFit/>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設定方法</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57175" marR="0" lvl="0" indent="-257175" algn="l" defTabSz="685800" rtl="0" eaLnBrk="0" fontAlgn="base" latinLnBrk="0" hangingPunct="0">
              <a:lnSpc>
                <a:spcPct val="100000"/>
              </a:lnSpc>
              <a:spcBef>
                <a:spcPct val="0"/>
              </a:spcBef>
              <a:spcAft>
                <a:spcPct val="0"/>
              </a:spcAft>
              <a:buClrTx/>
              <a:buSzTx/>
              <a:buFont typeface="Wingdings" panose="05000000000000000000" pitchFamily="2" charset="2"/>
              <a:buChar char="p"/>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設定→詳細設定→カメラの詳細設定→映像</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音声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画質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画質調整 </a:t>
            </a:r>
            <a:b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スーパーダイナミック：オフ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マスクエリア　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開始</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ボタン</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133659" y="693171"/>
            <a:ext cx="3039615" cy="323165"/>
          </a:xfrm>
          <a:prstGeom prst="rect">
            <a:avLst/>
          </a:prstGeom>
        </p:spPr>
        <p:txBody>
          <a:bodyPr wrap="none">
            <a:spAutoFit/>
          </a:bodyPr>
          <a:lstStyle/>
          <a:p>
            <a:pPr marL="0" marR="0" lvl="0" indent="0" algn="l" defTabSz="685800" rtl="0" eaLnBrk="1" fontAlgn="base" latinLnBrk="0" hangingPunct="1">
              <a:lnSpc>
                <a:spcPct val="100000"/>
              </a:lnSpc>
              <a:spcBef>
                <a:spcPts val="0"/>
              </a:spcBef>
              <a:spcAft>
                <a:spcPct val="0"/>
              </a:spcAft>
              <a:buClrTx/>
              <a:buSzTx/>
              <a:buFontTx/>
              <a:buNone/>
              <a:tabLst/>
              <a:defRPr/>
            </a:pPr>
            <a:r>
              <a:rPr kumimoji="1" lang="ja-JP" altLang="en-US" sz="15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露光マスク調整（強い光源の対策）</a:t>
            </a:r>
            <a:endParaRPr kumimoji="1" lang="en-US" altLang="ja-JP" sz="15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241895" y="1012332"/>
            <a:ext cx="6854377"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夜間に車のヘッドライトや街路灯などの強い光源があると、画面全体が暗くなり検知精度が下がることがあります。画像の明るい部分を露光マスクエリアとして設定することで補正できます。</a:t>
            </a:r>
          </a:p>
        </p:txBody>
      </p:sp>
      <p:pic>
        <p:nvPicPr>
          <p:cNvPr id="5" name="図 4">
            <a:extLst>
              <a:ext uri="{FF2B5EF4-FFF2-40B4-BE49-F238E27FC236}">
                <a16:creationId xmlns:a16="http://schemas.microsoft.com/office/drawing/2014/main" id="{3674FCFC-E925-731E-8E6C-1BB19FDBF5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74393" y="2456199"/>
            <a:ext cx="2684229" cy="1805707"/>
          </a:xfrm>
          <a:prstGeom prst="rect">
            <a:avLst/>
          </a:prstGeom>
        </p:spPr>
      </p:pic>
      <p:grpSp>
        <p:nvGrpSpPr>
          <p:cNvPr id="6" name="グループ化 5">
            <a:extLst>
              <a:ext uri="{FF2B5EF4-FFF2-40B4-BE49-F238E27FC236}">
                <a16:creationId xmlns:a16="http://schemas.microsoft.com/office/drawing/2014/main" id="{01AA8DB0-A4FC-42AA-9694-761F08324309}"/>
              </a:ext>
            </a:extLst>
          </p:cNvPr>
          <p:cNvGrpSpPr/>
          <p:nvPr/>
        </p:nvGrpSpPr>
        <p:grpSpPr>
          <a:xfrm>
            <a:off x="2043042" y="2447904"/>
            <a:ext cx="2701032" cy="1814002"/>
            <a:chOff x="2027671" y="3357916"/>
            <a:chExt cx="3870614" cy="2599488"/>
          </a:xfrm>
        </p:grpSpPr>
        <p:pic>
          <p:nvPicPr>
            <p:cNvPr id="7" name="図 6">
              <a:extLst>
                <a:ext uri="{FF2B5EF4-FFF2-40B4-BE49-F238E27FC236}">
                  <a16:creationId xmlns:a16="http://schemas.microsoft.com/office/drawing/2014/main" id="{D38EDC31-9213-FA1B-857A-B45C8B68F7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34080" y="3357916"/>
              <a:ext cx="3864205" cy="2599488"/>
            </a:xfrm>
            <a:prstGeom prst="rect">
              <a:avLst/>
            </a:prstGeom>
          </p:spPr>
        </p:pic>
        <p:sp>
          <p:nvSpPr>
            <p:cNvPr id="8" name="円/楕円 32">
              <a:extLst>
                <a:ext uri="{FF2B5EF4-FFF2-40B4-BE49-F238E27FC236}">
                  <a16:creationId xmlns:a16="http://schemas.microsoft.com/office/drawing/2014/main" id="{3722C7BB-361A-E6BD-D7E9-399A1EE18F25}"/>
                </a:ext>
              </a:extLst>
            </p:cNvPr>
            <p:cNvSpPr/>
            <p:nvPr/>
          </p:nvSpPr>
          <p:spPr>
            <a:xfrm>
              <a:off x="2718156" y="3464077"/>
              <a:ext cx="513057" cy="432272"/>
            </a:xfrm>
            <a:prstGeom prst="ellipse">
              <a:avLst/>
            </a:prstGeom>
            <a:noFill/>
            <a:ln w="38100" cap="flat" cmpd="sng" algn="ctr">
              <a:solidFill>
                <a:sysClr val="window" lastClr="FFFFFF"/>
              </a:solidFill>
              <a:prstDash val="solid"/>
            </a:ln>
            <a:effectLst/>
          </p:spPr>
          <p:txBody>
            <a:bodyPr rtlCol="0" anchor="ctr"/>
            <a:lstStyle/>
            <a:p>
              <a:pPr algn="ctr" fontAlgn="base">
                <a:spcBef>
                  <a:spcPct val="0"/>
                </a:spcBef>
                <a:spcAft>
                  <a:spcPct val="0"/>
                </a:spcAft>
                <a:defRPr/>
              </a:pPr>
              <a:endParaRPr kumimoji="0" lang="ja-JP" altLang="en-US" ker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77E08490-99F8-B7E1-1AE3-4A9EA4E3D823}"/>
                </a:ext>
              </a:extLst>
            </p:cNvPr>
            <p:cNvSpPr txBox="1"/>
            <p:nvPr/>
          </p:nvSpPr>
          <p:spPr>
            <a:xfrm>
              <a:off x="2563414" y="3896349"/>
              <a:ext cx="1008897" cy="430021"/>
            </a:xfrm>
            <a:prstGeom prst="rect">
              <a:avLst/>
            </a:prstGeom>
            <a:noFill/>
          </p:spPr>
          <p:txBody>
            <a:bodyPr wrap="none" rtlCol="0">
              <a:spAutoFit/>
            </a:bodyPr>
            <a:lstStyle/>
            <a:p>
              <a:pPr fontAlgn="base">
                <a:spcBef>
                  <a:spcPct val="0"/>
                </a:spcBef>
                <a:spcAft>
                  <a:spcPct val="0"/>
                </a:spcAft>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街路灯</a:t>
              </a:r>
            </a:p>
          </p:txBody>
        </p:sp>
        <p:sp>
          <p:nvSpPr>
            <p:cNvPr id="11" name="円/楕円 35">
              <a:extLst>
                <a:ext uri="{FF2B5EF4-FFF2-40B4-BE49-F238E27FC236}">
                  <a16:creationId xmlns:a16="http://schemas.microsoft.com/office/drawing/2014/main" id="{94FC32A2-15F2-E927-6C81-E0F7DD173396}"/>
                </a:ext>
              </a:extLst>
            </p:cNvPr>
            <p:cNvSpPr/>
            <p:nvPr/>
          </p:nvSpPr>
          <p:spPr>
            <a:xfrm>
              <a:off x="2027671" y="3367430"/>
              <a:ext cx="689661" cy="504111"/>
            </a:xfrm>
            <a:prstGeom prst="ellipse">
              <a:avLst/>
            </a:prstGeom>
            <a:noFill/>
            <a:ln w="38100" cap="flat" cmpd="sng" algn="ctr">
              <a:solidFill>
                <a:sysClr val="window" lastClr="FFFFFF"/>
              </a:solidFill>
              <a:prstDash val="solid"/>
            </a:ln>
            <a:effectLst/>
          </p:spPr>
          <p:txBody>
            <a:bodyPr rtlCol="0" anchor="ctr"/>
            <a:lstStyle/>
            <a:p>
              <a:pPr algn="ctr" fontAlgn="base">
                <a:spcBef>
                  <a:spcPct val="0"/>
                </a:spcBef>
                <a:spcAft>
                  <a:spcPct val="0"/>
                </a:spcAft>
                <a:defRPr/>
              </a:pPr>
              <a:endParaRPr kumimoji="0" lang="ja-JP" altLang="en-US" ker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36">
              <a:extLst>
                <a:ext uri="{FF2B5EF4-FFF2-40B4-BE49-F238E27FC236}">
                  <a16:creationId xmlns:a16="http://schemas.microsoft.com/office/drawing/2014/main" id="{AD810584-4E7C-4E5B-176A-C94BBA4E2800}"/>
                </a:ext>
              </a:extLst>
            </p:cNvPr>
            <p:cNvSpPr/>
            <p:nvPr/>
          </p:nvSpPr>
          <p:spPr>
            <a:xfrm>
              <a:off x="3231213" y="3357916"/>
              <a:ext cx="1209880" cy="626943"/>
            </a:xfrm>
            <a:prstGeom prst="ellipse">
              <a:avLst/>
            </a:prstGeom>
            <a:noFill/>
            <a:ln w="38100" cap="flat" cmpd="sng" algn="ctr">
              <a:solidFill>
                <a:sysClr val="window" lastClr="FFFFFF"/>
              </a:solidFill>
              <a:prstDash val="solid"/>
            </a:ln>
            <a:effectLst/>
          </p:spPr>
          <p:txBody>
            <a:bodyPr rtlCol="0" anchor="ctr"/>
            <a:lstStyle/>
            <a:p>
              <a:pPr algn="ctr" fontAlgn="base">
                <a:spcBef>
                  <a:spcPct val="0"/>
                </a:spcBef>
                <a:spcAft>
                  <a:spcPct val="0"/>
                </a:spcAft>
                <a:defRPr/>
              </a:pPr>
              <a:endParaRPr kumimoji="0" lang="ja-JP" altLang="en-US" ker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3" name="正方形/長方形 12">
            <a:extLst>
              <a:ext uri="{FF2B5EF4-FFF2-40B4-BE49-F238E27FC236}">
                <a16:creationId xmlns:a16="http://schemas.microsoft.com/office/drawing/2014/main" id="{49FAEC13-A5B0-9F76-2E8D-D5B44C926095}"/>
              </a:ext>
            </a:extLst>
          </p:cNvPr>
          <p:cNvSpPr/>
          <p:nvPr/>
        </p:nvSpPr>
        <p:spPr bwMode="auto">
          <a:xfrm>
            <a:off x="4874392" y="2456199"/>
            <a:ext cx="1671323" cy="285232"/>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14" name="正方形/長方形 13">
            <a:extLst>
              <a:ext uri="{FF2B5EF4-FFF2-40B4-BE49-F238E27FC236}">
                <a16:creationId xmlns:a16="http://schemas.microsoft.com/office/drawing/2014/main" id="{4611920D-74A8-D4F4-1B43-16E4C70256F6}"/>
              </a:ext>
            </a:extLst>
          </p:cNvPr>
          <p:cNvSpPr/>
          <p:nvPr/>
        </p:nvSpPr>
        <p:spPr bwMode="auto">
          <a:xfrm>
            <a:off x="5208782" y="2716850"/>
            <a:ext cx="1338691" cy="321125"/>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graphicFrame>
        <p:nvGraphicFramePr>
          <p:cNvPr id="15" name="表 14">
            <a:extLst>
              <a:ext uri="{FF2B5EF4-FFF2-40B4-BE49-F238E27FC236}">
                <a16:creationId xmlns:a16="http://schemas.microsoft.com/office/drawing/2014/main" id="{6A90A507-6B84-1E73-954B-940FF986056E}"/>
              </a:ext>
            </a:extLst>
          </p:cNvPr>
          <p:cNvGraphicFramePr>
            <a:graphicFrameLocks noGrp="1"/>
          </p:cNvGraphicFramePr>
          <p:nvPr/>
        </p:nvGraphicFramePr>
        <p:xfrm>
          <a:off x="4874390" y="2447903"/>
          <a:ext cx="2684224" cy="1805700"/>
        </p:xfrm>
        <a:graphic>
          <a:graphicData uri="http://schemas.openxmlformats.org/drawingml/2006/table">
            <a:tbl>
              <a:tblPr firstRow="1" bandRow="1"/>
              <a:tblGrid>
                <a:gridCol w="335528">
                  <a:extLst>
                    <a:ext uri="{9D8B030D-6E8A-4147-A177-3AD203B41FA5}">
                      <a16:colId xmlns:a16="http://schemas.microsoft.com/office/drawing/2014/main" val="20000"/>
                    </a:ext>
                  </a:extLst>
                </a:gridCol>
                <a:gridCol w="335528">
                  <a:extLst>
                    <a:ext uri="{9D8B030D-6E8A-4147-A177-3AD203B41FA5}">
                      <a16:colId xmlns:a16="http://schemas.microsoft.com/office/drawing/2014/main" val="20001"/>
                    </a:ext>
                  </a:extLst>
                </a:gridCol>
                <a:gridCol w="335528">
                  <a:extLst>
                    <a:ext uri="{9D8B030D-6E8A-4147-A177-3AD203B41FA5}">
                      <a16:colId xmlns:a16="http://schemas.microsoft.com/office/drawing/2014/main" val="20002"/>
                    </a:ext>
                  </a:extLst>
                </a:gridCol>
                <a:gridCol w="335528">
                  <a:extLst>
                    <a:ext uri="{9D8B030D-6E8A-4147-A177-3AD203B41FA5}">
                      <a16:colId xmlns:a16="http://schemas.microsoft.com/office/drawing/2014/main" val="20003"/>
                    </a:ext>
                  </a:extLst>
                </a:gridCol>
                <a:gridCol w="335528">
                  <a:extLst>
                    <a:ext uri="{9D8B030D-6E8A-4147-A177-3AD203B41FA5}">
                      <a16:colId xmlns:a16="http://schemas.microsoft.com/office/drawing/2014/main" val="20004"/>
                    </a:ext>
                  </a:extLst>
                </a:gridCol>
                <a:gridCol w="335528">
                  <a:extLst>
                    <a:ext uri="{9D8B030D-6E8A-4147-A177-3AD203B41FA5}">
                      <a16:colId xmlns:a16="http://schemas.microsoft.com/office/drawing/2014/main" val="20005"/>
                    </a:ext>
                  </a:extLst>
                </a:gridCol>
                <a:gridCol w="335528">
                  <a:extLst>
                    <a:ext uri="{9D8B030D-6E8A-4147-A177-3AD203B41FA5}">
                      <a16:colId xmlns:a16="http://schemas.microsoft.com/office/drawing/2014/main" val="20006"/>
                    </a:ext>
                  </a:extLst>
                </a:gridCol>
                <a:gridCol w="335528">
                  <a:extLst>
                    <a:ext uri="{9D8B030D-6E8A-4147-A177-3AD203B41FA5}">
                      <a16:colId xmlns:a16="http://schemas.microsoft.com/office/drawing/2014/main" val="20007"/>
                    </a:ext>
                  </a:extLst>
                </a:gridCol>
              </a:tblGrid>
              <a:tr h="300950">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0950">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0950">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0950">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00950">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00950">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200" dirty="0"/>
                    </a:p>
                  </a:txBody>
                  <a:tcPr marL="63517" marR="63517" marT="31760" marB="3176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6" name="角丸四角形 50">
            <a:extLst>
              <a:ext uri="{FF2B5EF4-FFF2-40B4-BE49-F238E27FC236}">
                <a16:creationId xmlns:a16="http://schemas.microsoft.com/office/drawing/2014/main" id="{910E6BF2-DD1B-DD06-96F7-DEE6F93C9EBA}"/>
              </a:ext>
            </a:extLst>
          </p:cNvPr>
          <p:cNvSpPr/>
          <p:nvPr/>
        </p:nvSpPr>
        <p:spPr>
          <a:xfrm>
            <a:off x="213549" y="3429496"/>
            <a:ext cx="1677847" cy="109930"/>
          </a:xfrm>
          <a:prstGeom prst="round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7" name="角丸四角形 63">
            <a:extLst>
              <a:ext uri="{FF2B5EF4-FFF2-40B4-BE49-F238E27FC236}">
                <a16:creationId xmlns:a16="http://schemas.microsoft.com/office/drawing/2014/main" id="{6666E29F-1BDA-698C-A977-CC28DB75425F}"/>
              </a:ext>
            </a:extLst>
          </p:cNvPr>
          <p:cNvSpPr/>
          <p:nvPr/>
        </p:nvSpPr>
        <p:spPr>
          <a:xfrm>
            <a:off x="217425" y="2687517"/>
            <a:ext cx="1677847" cy="109930"/>
          </a:xfrm>
          <a:prstGeom prst="round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grpSp>
        <p:nvGrpSpPr>
          <p:cNvPr id="3" name="グループ化 2">
            <a:extLst>
              <a:ext uri="{FF2B5EF4-FFF2-40B4-BE49-F238E27FC236}">
                <a16:creationId xmlns:a16="http://schemas.microsoft.com/office/drawing/2014/main" id="{0B3B0960-B836-CD14-CDE6-44386F703C23}"/>
              </a:ext>
            </a:extLst>
          </p:cNvPr>
          <p:cNvGrpSpPr/>
          <p:nvPr/>
        </p:nvGrpSpPr>
        <p:grpSpPr>
          <a:xfrm>
            <a:off x="7886230" y="655611"/>
            <a:ext cx="1171091" cy="3973632"/>
            <a:chOff x="7886230" y="655611"/>
            <a:chExt cx="1171091" cy="3973632"/>
          </a:xfrm>
        </p:grpSpPr>
        <p:sp>
          <p:nvSpPr>
            <p:cNvPr id="19" name="フリーフォーム 16">
              <a:extLst>
                <a:ext uri="{FF2B5EF4-FFF2-40B4-BE49-F238E27FC236}">
                  <a16:creationId xmlns:a16="http://schemas.microsoft.com/office/drawing/2014/main" id="{DF840B0E-6881-2467-C3BD-79882F1027C3}"/>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rPr>
                <a:t>動体検知設定</a:t>
              </a:r>
            </a:p>
          </p:txBody>
        </p:sp>
        <p:sp>
          <p:nvSpPr>
            <p:cNvPr id="20" name="フリーフォーム 17">
              <a:extLst>
                <a:ext uri="{FF2B5EF4-FFF2-40B4-BE49-F238E27FC236}">
                  <a16:creationId xmlns:a16="http://schemas.microsoft.com/office/drawing/2014/main" id="{C3529882-ED24-6C21-4BAD-55EE10C628FB}"/>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カウント機能設定</a:t>
              </a:r>
              <a:endParaRPr kumimoji="1" lang="en-US" altLang="ja-JP"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フリーフォーム 18">
              <a:extLst>
                <a:ext uri="{FF2B5EF4-FFF2-40B4-BE49-F238E27FC236}">
                  <a16:creationId xmlns:a16="http://schemas.microsoft.com/office/drawing/2014/main" id="{1A6BFCD1-DBB1-CE25-2CB0-4D1F14EC7C29}"/>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詳細設定</a:t>
              </a:r>
            </a:p>
          </p:txBody>
        </p:sp>
        <p:sp>
          <p:nvSpPr>
            <p:cNvPr id="22" name="フリーフォーム 20">
              <a:extLst>
                <a:ext uri="{FF2B5EF4-FFF2-40B4-BE49-F238E27FC236}">
                  <a16:creationId xmlns:a16="http://schemas.microsoft.com/office/drawing/2014/main" id="{BB27C481-F611-ED8B-9C4E-217A459E8614}"/>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スケジュール設定</a:t>
              </a:r>
            </a:p>
          </p:txBody>
        </p:sp>
        <p:sp>
          <p:nvSpPr>
            <p:cNvPr id="23" name="フリーフォーム 21">
              <a:extLst>
                <a:ext uri="{FF2B5EF4-FFF2-40B4-BE49-F238E27FC236}">
                  <a16:creationId xmlns:a16="http://schemas.microsoft.com/office/drawing/2014/main" id="{653E0D02-82D3-8AF9-ABEF-D9339CA145DD}"/>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24" name="フリーフォーム 23">
              <a:extLst>
                <a:ext uri="{FF2B5EF4-FFF2-40B4-BE49-F238E27FC236}">
                  <a16:creationId xmlns:a16="http://schemas.microsoft.com/office/drawing/2014/main" id="{DB2F78D4-1D66-FBCA-F066-792DB2D97C45}"/>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フリーフォーム 24">
              <a:extLst>
                <a:ext uri="{FF2B5EF4-FFF2-40B4-BE49-F238E27FC236}">
                  <a16:creationId xmlns:a16="http://schemas.microsoft.com/office/drawing/2014/main" id="{CAC24CBE-906B-5BF9-0552-705ABEFFF96B}"/>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フリーフォーム 25">
              <a:extLst>
                <a:ext uri="{FF2B5EF4-FFF2-40B4-BE49-F238E27FC236}">
                  <a16:creationId xmlns:a16="http://schemas.microsoft.com/office/drawing/2014/main" id="{552C7273-72A9-F48D-480C-A68DB9ECF73F}"/>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フリーフォーム 26">
              <a:extLst>
                <a:ext uri="{FF2B5EF4-FFF2-40B4-BE49-F238E27FC236}">
                  <a16:creationId xmlns:a16="http://schemas.microsoft.com/office/drawing/2014/main" id="{2FA0397F-334B-4630-2AB5-54E0860A0CC7}"/>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フリーフォーム 14">
              <a:extLst>
                <a:ext uri="{FF2B5EF4-FFF2-40B4-BE49-F238E27FC236}">
                  <a16:creationId xmlns:a16="http://schemas.microsoft.com/office/drawing/2014/main" id="{36BBB8FA-032E-FB92-324D-BF9B43EF9D0B}"/>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設定画面を開く</a:t>
              </a:r>
            </a:p>
          </p:txBody>
        </p:sp>
        <p:sp>
          <p:nvSpPr>
            <p:cNvPr id="29" name="フリーフォーム 15">
              <a:extLst>
                <a:ext uri="{FF2B5EF4-FFF2-40B4-BE49-F238E27FC236}">
                  <a16:creationId xmlns:a16="http://schemas.microsoft.com/office/drawing/2014/main" id="{D634A6CC-9491-EEE4-9966-7824F9EBE115}"/>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フリーフォーム 16">
              <a:extLst>
                <a:ext uri="{FF2B5EF4-FFF2-40B4-BE49-F238E27FC236}">
                  <a16:creationId xmlns:a16="http://schemas.microsoft.com/office/drawing/2014/main" id="{5B439027-E970-B33F-C50A-389DDD5A7F2D}"/>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モード選択</a:t>
              </a:r>
            </a:p>
          </p:txBody>
        </p:sp>
        <p:sp>
          <p:nvSpPr>
            <p:cNvPr id="32" name="フリーフォーム 23">
              <a:extLst>
                <a:ext uri="{FF2B5EF4-FFF2-40B4-BE49-F238E27FC236}">
                  <a16:creationId xmlns:a16="http://schemas.microsoft.com/office/drawing/2014/main" id="{E6A5C81D-AC3B-87D0-A622-E7FCAF31B60B}"/>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687797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416283" y="2062944"/>
            <a:ext cx="8370374" cy="2147069"/>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游ゴシック" panose="020F0502020204030204"/>
              <a:ea typeface="游ゴシック" panose="020B0400000000000000" pitchFamily="34" charset="-128"/>
            </a:endParaRPr>
          </a:p>
        </p:txBody>
      </p:sp>
      <p:sp>
        <p:nvSpPr>
          <p:cNvPr id="8" name="正方形/長方形 7"/>
          <p:cNvSpPr/>
          <p:nvPr/>
        </p:nvSpPr>
        <p:spPr>
          <a:xfrm>
            <a:off x="415787" y="593037"/>
            <a:ext cx="8370870" cy="1323816"/>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游ゴシック" panose="020F0502020204030204"/>
              <a:ea typeface="游ゴシック" panose="020B0400000000000000" pitchFamily="34" charset="-128"/>
            </a:endParaRPr>
          </a:p>
        </p:txBody>
      </p:sp>
      <p:sp>
        <p:nvSpPr>
          <p:cNvPr id="2" name="タイトル 1"/>
          <p:cNvSpPr>
            <a:spLocks noGrp="1"/>
          </p:cNvSpPr>
          <p:nvPr>
            <p:ph type="title"/>
          </p:nvPr>
        </p:nvSpPr>
        <p:spPr/>
        <p:txBody>
          <a:bodyPr/>
          <a:lstStyle/>
          <a:p>
            <a:r>
              <a:rPr kumimoji="1" lang="ja-JP" altLang="en-US" dirty="0"/>
              <a:t>はじめに</a:t>
            </a:r>
          </a:p>
        </p:txBody>
      </p:sp>
      <p:sp>
        <p:nvSpPr>
          <p:cNvPr id="10" name="正方形/長方形 9"/>
          <p:cNvSpPr/>
          <p:nvPr/>
        </p:nvSpPr>
        <p:spPr>
          <a:xfrm>
            <a:off x="455388" y="1002719"/>
            <a:ext cx="7982666" cy="830997"/>
          </a:xfrm>
          <a:prstGeom prst="rect">
            <a:avLst/>
          </a:prstGeom>
        </p:spPr>
        <p:txBody>
          <a:bodyPr wrap="square">
            <a:spAutoFit/>
          </a:bodyPr>
          <a:lstStyle/>
          <a:p>
            <a:pPr defTabSz="633062" fontAlgn="base">
              <a:spcBef>
                <a:spcPct val="0"/>
              </a:spcBef>
              <a:spcAft>
                <a:spcPct val="0"/>
              </a:spcAft>
              <a:defRPr/>
            </a:pPr>
            <a:r>
              <a:rPr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本資料は、</a:t>
            </a:r>
            <a:r>
              <a:rPr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動体検知（</a:t>
            </a:r>
            <a:r>
              <a:rPr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AI-VMD</a:t>
            </a:r>
            <a:r>
              <a:rPr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）カメラの設置および設定のガイドラインを提供することを目的としています。</a:t>
            </a:r>
            <a:endParaRPr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33062" fontAlgn="base">
              <a:spcBef>
                <a:spcPct val="0"/>
              </a:spcBef>
              <a:spcAft>
                <a:spcPct val="0"/>
              </a:spcAft>
              <a:defRPr/>
            </a:pPr>
            <a:endParaRPr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33062" fontAlgn="base">
              <a:spcBef>
                <a:spcPct val="0"/>
              </a:spcBef>
              <a:spcAft>
                <a:spcPct val="0"/>
              </a:spcAft>
              <a:defRPr/>
            </a:pPr>
            <a:r>
              <a:rPr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AI-VMD</a:t>
            </a:r>
            <a:r>
              <a:rPr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の性能は、カメラの設置位置、画角、周辺環境など、現場環境によって大きく変わる場合があるため、</a:t>
            </a:r>
            <a:endParaRPr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633062" fontAlgn="base">
              <a:spcBef>
                <a:spcPct val="0"/>
              </a:spcBef>
              <a:spcAft>
                <a:spcPct val="0"/>
              </a:spcAft>
              <a:defRPr/>
            </a:pPr>
            <a:r>
              <a:rPr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ガイドラインを参考に、性能を発揮できる適切な設置・調整をお願いいたします。</a:t>
            </a:r>
            <a:endParaRPr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15787" y="593037"/>
            <a:ext cx="723275" cy="415498"/>
          </a:xfrm>
          <a:prstGeom prst="rect">
            <a:avLst/>
          </a:prstGeom>
          <a:noFill/>
        </p:spPr>
        <p:txBody>
          <a:bodyPr wrap="none" rtlCol="0">
            <a:spAutoFit/>
          </a:bodyPr>
          <a:lstStyle/>
          <a:p>
            <a:r>
              <a:rPr lang="ja-JP" altLang="en-US" sz="2100" dirty="0">
                <a:solidFill>
                  <a:srgbClr val="002060"/>
                </a:solidFill>
                <a:latin typeface="Meiryo UI" panose="020B0604030504040204" pitchFamily="50" charset="-128"/>
                <a:ea typeface="Meiryo UI" panose="020B0604030504040204" pitchFamily="50" charset="-128"/>
              </a:rPr>
              <a:t>目的</a:t>
            </a:r>
          </a:p>
        </p:txBody>
      </p:sp>
      <p:sp>
        <p:nvSpPr>
          <p:cNvPr id="15" name="正方形/長方形 14"/>
          <p:cNvSpPr/>
          <p:nvPr/>
        </p:nvSpPr>
        <p:spPr>
          <a:xfrm>
            <a:off x="611962" y="2534990"/>
            <a:ext cx="7241357" cy="323165"/>
          </a:xfrm>
          <a:prstGeom prst="rect">
            <a:avLst/>
          </a:prstGeom>
        </p:spPr>
        <p:txBody>
          <a:bodyPr wrap="square">
            <a:spAutoFit/>
          </a:bodyPr>
          <a:lstStyle/>
          <a:p>
            <a:pPr defTabSz="633062" fontAlgn="base">
              <a:spcBef>
                <a:spcPct val="0"/>
              </a:spcBef>
              <a:spcAft>
                <a:spcPct val="0"/>
              </a:spcAft>
              <a:defRPr/>
            </a:pPr>
            <a:r>
              <a:rPr lang="ja-JP" altLang="en-US" sz="15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下記ができるようになることを想定しています。</a:t>
            </a:r>
            <a:endParaRPr kumimoji="0" lang="en-US" altLang="ja-JP" sz="15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16283" y="2116450"/>
            <a:ext cx="830677" cy="415498"/>
          </a:xfrm>
          <a:prstGeom prst="rect">
            <a:avLst/>
          </a:prstGeom>
          <a:noFill/>
        </p:spPr>
        <p:txBody>
          <a:bodyPr wrap="none" rtlCol="0">
            <a:spAutoFit/>
          </a:bodyPr>
          <a:lstStyle/>
          <a:p>
            <a:r>
              <a:rPr lang="ja-JP" altLang="en-US" sz="2100" dirty="0">
                <a:solidFill>
                  <a:srgbClr val="002060"/>
                </a:solidFill>
                <a:latin typeface="Meiryo UI" panose="020B0604030504040204" pitchFamily="50" charset="-128"/>
                <a:ea typeface="Meiryo UI" panose="020B0604030504040204" pitchFamily="50" charset="-128"/>
              </a:rPr>
              <a:t>ゴール</a:t>
            </a:r>
          </a:p>
        </p:txBody>
      </p:sp>
      <p:sp>
        <p:nvSpPr>
          <p:cNvPr id="5" name="正方形/長方形 4"/>
          <p:cNvSpPr/>
          <p:nvPr/>
        </p:nvSpPr>
        <p:spPr>
          <a:xfrm>
            <a:off x="948687" y="2895488"/>
            <a:ext cx="4572000" cy="1200329"/>
          </a:xfrm>
          <a:prstGeom prst="rect">
            <a:avLst/>
          </a:prstGeom>
        </p:spPr>
        <p:txBody>
          <a:bodyPr>
            <a:spAutoFit/>
          </a:bodyPr>
          <a:lstStyle/>
          <a:p>
            <a:pPr marL="257175" indent="-257175">
              <a:buFont typeface="+mj-lt"/>
              <a:buAutoNum type="arabicPeriod"/>
            </a:pPr>
            <a:r>
              <a:rPr lang="ja-JP" altLang="en-US" sz="1200" dirty="0">
                <a:solidFill>
                  <a:prstClr val="black"/>
                </a:solidFill>
                <a:latin typeface="Meiryo UI" panose="020B0604030504040204" pitchFamily="50" charset="-128"/>
                <a:ea typeface="Meiryo UI" panose="020B0604030504040204" pitchFamily="50" charset="-128"/>
              </a:rPr>
              <a:t>検知したいエリアを定める</a:t>
            </a:r>
          </a:p>
          <a:p>
            <a:pPr marL="257175" indent="-257175">
              <a:buFont typeface="+mj-lt"/>
              <a:buAutoNum type="arabicPeriod"/>
            </a:pPr>
            <a:r>
              <a:rPr lang="ja-JP" altLang="en-US" sz="1200" dirty="0">
                <a:solidFill>
                  <a:prstClr val="black"/>
                </a:solidFill>
                <a:latin typeface="Meiryo UI" panose="020B0604030504040204" pitchFamily="50" charset="-128"/>
                <a:ea typeface="Meiryo UI" panose="020B0604030504040204" pitchFamily="50" charset="-128"/>
              </a:rPr>
              <a:t>図面もしくは現場をみてカメラの位置決めができる</a:t>
            </a:r>
          </a:p>
          <a:p>
            <a:pPr marL="257175" indent="-257175">
              <a:buFont typeface="+mj-lt"/>
              <a:buAutoNum type="arabicPeriod"/>
            </a:pPr>
            <a:r>
              <a:rPr lang="ja-JP" altLang="en-US" sz="1200" dirty="0">
                <a:solidFill>
                  <a:prstClr val="black"/>
                </a:solidFill>
                <a:latin typeface="Meiryo UI" panose="020B0604030504040204" pitchFamily="50" charset="-128"/>
                <a:ea typeface="Meiryo UI" panose="020B0604030504040204" pitchFamily="50" charset="-128"/>
              </a:rPr>
              <a:t>画角を決めてカメラを設置できる</a:t>
            </a:r>
          </a:p>
          <a:p>
            <a:pPr marL="257175" indent="-257175">
              <a:buFont typeface="+mj-lt"/>
              <a:buAutoNum type="arabicPeriod"/>
            </a:pPr>
            <a:r>
              <a:rPr lang="ja-JP" altLang="en-US" sz="1200" dirty="0">
                <a:solidFill>
                  <a:prstClr val="black"/>
                </a:solidFill>
                <a:latin typeface="Meiryo UI" panose="020B0604030504040204" pitchFamily="50" charset="-128"/>
                <a:ea typeface="Meiryo UI" panose="020B0604030504040204" pitchFamily="50" charset="-128"/>
              </a:rPr>
              <a:t>失報、誤報ケースを想定できる</a:t>
            </a:r>
          </a:p>
          <a:p>
            <a:pPr marL="257175" indent="-257175">
              <a:buFont typeface="+mj-lt"/>
              <a:buAutoNum type="arabicPeriod"/>
            </a:pPr>
            <a:r>
              <a:rPr lang="en-US" altLang="ja-JP" sz="1200" dirty="0">
                <a:solidFill>
                  <a:prstClr val="black"/>
                </a:solidFill>
                <a:latin typeface="Meiryo UI" panose="020B0604030504040204" pitchFamily="50" charset="-128"/>
                <a:ea typeface="Meiryo UI" panose="020B0604030504040204" pitchFamily="50" charset="-128"/>
              </a:rPr>
              <a:t>AI-VMD</a:t>
            </a:r>
            <a:r>
              <a:rPr lang="ja-JP" altLang="en-US" sz="1200" dirty="0">
                <a:solidFill>
                  <a:prstClr val="black"/>
                </a:solidFill>
                <a:latin typeface="Meiryo UI" panose="020B0604030504040204" pitchFamily="50" charset="-128"/>
                <a:ea typeface="Meiryo UI" panose="020B0604030504040204" pitchFamily="50" charset="-128"/>
              </a:rPr>
              <a:t>の設定ができる</a:t>
            </a:r>
          </a:p>
          <a:p>
            <a:pPr marL="257175" indent="-257175">
              <a:buFont typeface="+mj-lt"/>
              <a:buAutoNum type="arabicPeriod"/>
            </a:pPr>
            <a:r>
              <a:rPr lang="ja-JP" altLang="en-US" sz="1200" dirty="0">
                <a:solidFill>
                  <a:prstClr val="black"/>
                </a:solidFill>
                <a:latin typeface="Meiryo UI" panose="020B0604030504040204" pitchFamily="50" charset="-128"/>
                <a:ea typeface="Meiryo UI" panose="020B0604030504040204" pitchFamily="50" charset="-128"/>
              </a:rPr>
              <a:t>現場特有の課題解決ができる</a:t>
            </a:r>
          </a:p>
        </p:txBody>
      </p:sp>
      <p:sp>
        <p:nvSpPr>
          <p:cNvPr id="3" name="正方形/長方形 2">
            <a:extLst>
              <a:ext uri="{FF2B5EF4-FFF2-40B4-BE49-F238E27FC236}">
                <a16:creationId xmlns:a16="http://schemas.microsoft.com/office/drawing/2014/main" id="{1DBC9196-0E25-5473-F8AA-E8179601F76B}"/>
              </a:ext>
            </a:extLst>
          </p:cNvPr>
          <p:cNvSpPr/>
          <p:nvPr/>
        </p:nvSpPr>
        <p:spPr>
          <a:xfrm>
            <a:off x="455388" y="4356104"/>
            <a:ext cx="7982666" cy="276999"/>
          </a:xfrm>
          <a:prstGeom prst="rect">
            <a:avLst/>
          </a:prstGeom>
        </p:spPr>
        <p:txBody>
          <a:bodyPr wrap="square">
            <a:spAutoFit/>
          </a:bodyPr>
          <a:lstStyle/>
          <a:p>
            <a:pPr defTabSz="633062" fontAlgn="base">
              <a:spcBef>
                <a:spcPct val="0"/>
              </a:spcBef>
              <a:spcAft>
                <a:spcPct val="0"/>
              </a:spcAft>
              <a:defRPr/>
            </a:pPr>
            <a:r>
              <a:rPr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本資料では、正式な品番表記が必要な個所を除き、映像監視ソフトウェアを</a:t>
            </a:r>
            <a:r>
              <a:rPr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ASM300</a:t>
            </a:r>
            <a:r>
              <a:rPr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と表記しています</a:t>
            </a:r>
            <a:endParaRPr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09293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画質設定｜フォーカスを調整する</a:t>
            </a:r>
            <a:endParaRPr kumimoji="1" lang="ja-JP" altLang="en-US" dirty="0"/>
          </a:p>
        </p:txBody>
      </p:sp>
      <p:sp>
        <p:nvSpPr>
          <p:cNvPr id="32" name="正方形/長方形 31"/>
          <p:cNvSpPr/>
          <p:nvPr/>
        </p:nvSpPr>
        <p:spPr>
          <a:xfrm>
            <a:off x="184009" y="728792"/>
            <a:ext cx="1268296" cy="323165"/>
          </a:xfrm>
          <a:prstGeom prst="rect">
            <a:avLst/>
          </a:prstGeom>
        </p:spPr>
        <p:txBody>
          <a:bodyPr wrap="none">
            <a:spAutoFit/>
          </a:bodyPr>
          <a:lstStyle/>
          <a:p>
            <a:pPr fontAlgn="base">
              <a:spcAft>
                <a:spcPct val="0"/>
              </a:spcAft>
            </a:pPr>
            <a:r>
              <a:rPr lang="ja-JP" altLang="en-US" sz="15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フォーカス調整</a:t>
            </a:r>
            <a:endParaRPr lang="en-US" altLang="ja-JP" sz="15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300023" y="1028874"/>
            <a:ext cx="6091732" cy="1938992"/>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フォーカスぼけにより検知精度が下がることがあるため、下記を参考にフォーカス調整をしてください。</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prstClr val="black"/>
              </a:solidFill>
              <a:latin typeface="Meiryo UI" panose="020B0604030504040204" pitchFamily="50" charset="-128"/>
              <a:ea typeface="Meiryo UI" panose="020B0604030504040204" pitchFamily="50" charset="-128"/>
            </a:endParaRPr>
          </a:p>
          <a:p>
            <a:pPr marL="214313" indent="-214313">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照度によってフォーカスのあう位置が変化するため、夜間など低照度での調整を推奨します。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4313" indent="-214313">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レンズの種類によって調整方法が異なるので、使用するレンズの取扱説明書をお読みください。</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4313" indent="-214313">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カメラの取扱説明書を参考にオートフォーカス機能をご使用ください。</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a:solidFill>
                <a:prstClr val="black"/>
              </a:solidFill>
              <a:latin typeface="Meiryo UI" panose="020B0604030504040204" pitchFamily="50" charset="-128"/>
              <a:ea typeface="Meiryo UI" panose="020B0604030504040204" pitchFamily="50" charset="-128"/>
            </a:endParaRPr>
          </a:p>
          <a:p>
            <a:pPr marL="214313" indent="-214313">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後述する白黒切換設定のページもご確認ください。</a:t>
            </a:r>
            <a:endParaRPr lang="en-US" altLang="ja-JP" sz="1200" dirty="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　　低照度で画像がカラーから白黒に切り換わったとき、光学特性上ピントがずれる場合があります。</a:t>
            </a:r>
          </a:p>
          <a:p>
            <a:pPr marL="214313" indent="-214313">
              <a:buFont typeface="Wingdings" panose="05000000000000000000" pitchFamily="2" charset="2"/>
              <a:buChar char="p"/>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prstClr val="black"/>
              </a:solidFill>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AF0CD325-2F61-8F88-FB82-A29BFFA0EB79}"/>
              </a:ext>
            </a:extLst>
          </p:cNvPr>
          <p:cNvGrpSpPr/>
          <p:nvPr/>
        </p:nvGrpSpPr>
        <p:grpSpPr>
          <a:xfrm>
            <a:off x="7886230" y="655611"/>
            <a:ext cx="1171091" cy="3973632"/>
            <a:chOff x="7886230" y="655611"/>
            <a:chExt cx="1171091" cy="3973632"/>
          </a:xfrm>
        </p:grpSpPr>
        <p:sp>
          <p:nvSpPr>
            <p:cNvPr id="4" name="フリーフォーム 16">
              <a:extLst>
                <a:ext uri="{FF2B5EF4-FFF2-40B4-BE49-F238E27FC236}">
                  <a16:creationId xmlns:a16="http://schemas.microsoft.com/office/drawing/2014/main" id="{5DC211EC-F505-0A55-9986-63ACAF78E65E}"/>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rPr>
                <a:t>動体検知設定</a:t>
              </a:r>
            </a:p>
          </p:txBody>
        </p:sp>
        <p:sp>
          <p:nvSpPr>
            <p:cNvPr id="5" name="フリーフォーム 17">
              <a:extLst>
                <a:ext uri="{FF2B5EF4-FFF2-40B4-BE49-F238E27FC236}">
                  <a16:creationId xmlns:a16="http://schemas.microsoft.com/office/drawing/2014/main" id="{9FAD1A18-0B9B-C20C-4E32-B1893B4CD9DA}"/>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カウント機能設定</a:t>
              </a:r>
              <a:endParaRPr kumimoji="1" lang="en-US" altLang="ja-JP"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フリーフォーム 18">
              <a:extLst>
                <a:ext uri="{FF2B5EF4-FFF2-40B4-BE49-F238E27FC236}">
                  <a16:creationId xmlns:a16="http://schemas.microsoft.com/office/drawing/2014/main" id="{F1B08DC8-7E02-804A-FE06-6C82BD2F28C6}"/>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詳細設定</a:t>
              </a:r>
            </a:p>
          </p:txBody>
        </p:sp>
        <p:sp>
          <p:nvSpPr>
            <p:cNvPr id="7" name="フリーフォーム 20">
              <a:extLst>
                <a:ext uri="{FF2B5EF4-FFF2-40B4-BE49-F238E27FC236}">
                  <a16:creationId xmlns:a16="http://schemas.microsoft.com/office/drawing/2014/main" id="{F958C391-C0E4-66E8-EC6C-FD6D180699BB}"/>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スケジュール設定</a:t>
              </a:r>
            </a:p>
          </p:txBody>
        </p:sp>
        <p:sp>
          <p:nvSpPr>
            <p:cNvPr id="8" name="フリーフォーム 21">
              <a:extLst>
                <a:ext uri="{FF2B5EF4-FFF2-40B4-BE49-F238E27FC236}">
                  <a16:creationId xmlns:a16="http://schemas.microsoft.com/office/drawing/2014/main" id="{5114B605-BD1A-03B6-9A59-2DF504470FF1}"/>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9" name="フリーフォーム 23">
              <a:extLst>
                <a:ext uri="{FF2B5EF4-FFF2-40B4-BE49-F238E27FC236}">
                  <a16:creationId xmlns:a16="http://schemas.microsoft.com/office/drawing/2014/main" id="{9A5CE098-9624-961F-71E5-50F48EFD00C9}"/>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フリーフォーム 24">
              <a:extLst>
                <a:ext uri="{FF2B5EF4-FFF2-40B4-BE49-F238E27FC236}">
                  <a16:creationId xmlns:a16="http://schemas.microsoft.com/office/drawing/2014/main" id="{B3131385-630C-515B-4105-468BBDAD5830}"/>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フリーフォーム 25">
              <a:extLst>
                <a:ext uri="{FF2B5EF4-FFF2-40B4-BE49-F238E27FC236}">
                  <a16:creationId xmlns:a16="http://schemas.microsoft.com/office/drawing/2014/main" id="{B306EEEE-5468-9C5D-FFC8-77652D83DF6C}"/>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フリーフォーム 26">
              <a:extLst>
                <a:ext uri="{FF2B5EF4-FFF2-40B4-BE49-F238E27FC236}">
                  <a16:creationId xmlns:a16="http://schemas.microsoft.com/office/drawing/2014/main" id="{0AA88EAD-D659-FB30-54CD-8AE0789C1A24}"/>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フリーフォーム 14">
              <a:extLst>
                <a:ext uri="{FF2B5EF4-FFF2-40B4-BE49-F238E27FC236}">
                  <a16:creationId xmlns:a16="http://schemas.microsoft.com/office/drawing/2014/main" id="{BE879605-8859-A304-66D9-D29A7D1A901D}"/>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設定画面を開く</a:t>
              </a:r>
            </a:p>
          </p:txBody>
        </p:sp>
        <p:sp>
          <p:nvSpPr>
            <p:cNvPr id="14" name="フリーフォーム 15">
              <a:extLst>
                <a:ext uri="{FF2B5EF4-FFF2-40B4-BE49-F238E27FC236}">
                  <a16:creationId xmlns:a16="http://schemas.microsoft.com/office/drawing/2014/main" id="{4F867496-A7CA-48A7-5E91-1E1F8B1DF20B}"/>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フリーフォーム 16">
              <a:extLst>
                <a:ext uri="{FF2B5EF4-FFF2-40B4-BE49-F238E27FC236}">
                  <a16:creationId xmlns:a16="http://schemas.microsoft.com/office/drawing/2014/main" id="{FB0FE404-C83B-4C9F-BA44-39246ADA5ECF}"/>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モード選択</a:t>
              </a:r>
            </a:p>
          </p:txBody>
        </p:sp>
        <p:sp>
          <p:nvSpPr>
            <p:cNvPr id="29" name="フリーフォーム 23">
              <a:extLst>
                <a:ext uri="{FF2B5EF4-FFF2-40B4-BE49-F238E27FC236}">
                  <a16:creationId xmlns:a16="http://schemas.microsoft.com/office/drawing/2014/main" id="{4F094086-DD98-38FD-9080-DF612ECF4C6F}"/>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3533407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A5607F78-0BE0-CF83-6B0A-3292C1EBF1C0}"/>
              </a:ext>
            </a:extLst>
          </p:cNvPr>
          <p:cNvSpPr/>
          <p:nvPr/>
        </p:nvSpPr>
        <p:spPr>
          <a:xfrm>
            <a:off x="40406" y="529808"/>
            <a:ext cx="9056121" cy="4234014"/>
          </a:xfrm>
          <a:prstGeom prst="rect">
            <a:avLst/>
          </a:prstGeom>
          <a:solidFill>
            <a:srgbClr val="70AD47">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6" name="図 5">
            <a:extLst>
              <a:ext uri="{FF2B5EF4-FFF2-40B4-BE49-F238E27FC236}">
                <a16:creationId xmlns:a16="http://schemas.microsoft.com/office/drawing/2014/main" id="{F7E37488-784E-2786-0B96-02F1666D3A20}"/>
              </a:ext>
            </a:extLst>
          </p:cNvPr>
          <p:cNvPicPr>
            <a:picLocks noChangeAspect="1"/>
          </p:cNvPicPr>
          <p:nvPr/>
        </p:nvPicPr>
        <p:blipFill rotWithShape="1">
          <a:blip r:embed="rId2"/>
          <a:srcRect t="12207" r="2070"/>
          <a:stretch/>
        </p:blipFill>
        <p:spPr>
          <a:xfrm>
            <a:off x="5697544" y="1898297"/>
            <a:ext cx="3318283" cy="2872946"/>
          </a:xfrm>
          <a:prstGeom prst="rect">
            <a:avLst/>
          </a:prstGeom>
        </p:spPr>
      </p:pic>
      <p:sp>
        <p:nvSpPr>
          <p:cNvPr id="2" name="タイトル 1"/>
          <p:cNvSpPr>
            <a:spLocks noGrp="1"/>
          </p:cNvSpPr>
          <p:nvPr>
            <p:ph type="title"/>
          </p:nvPr>
        </p:nvSpPr>
        <p:spPr/>
        <p:txBody>
          <a:bodyPr/>
          <a:lstStyle/>
          <a:p>
            <a:r>
              <a:rPr kumimoji="1" lang="ja-JP" altLang="en-US" dirty="0"/>
              <a:t>参考：白黒切換設定</a:t>
            </a:r>
          </a:p>
        </p:txBody>
      </p:sp>
      <p:sp>
        <p:nvSpPr>
          <p:cNvPr id="15" name="Rectangle 3">
            <a:extLst>
              <a:ext uri="{FF2B5EF4-FFF2-40B4-BE49-F238E27FC236}">
                <a16:creationId xmlns:a16="http://schemas.microsoft.com/office/drawing/2014/main" id="{08995DC3-B9AB-5DAB-EA21-01BF827B54C9}"/>
              </a:ext>
            </a:extLst>
          </p:cNvPr>
          <p:cNvSpPr>
            <a:spLocks noChangeArrowheads="1"/>
          </p:cNvSpPr>
          <p:nvPr/>
        </p:nvSpPr>
        <p:spPr bwMode="auto">
          <a:xfrm>
            <a:off x="145693" y="1667652"/>
            <a:ext cx="7314171" cy="211930"/>
          </a:xfrm>
          <a:prstGeom prst="rect">
            <a:avLst/>
          </a:prstGeom>
          <a:noFill/>
          <a:ln w="6350" cap="flat" cmpd="sng" algn="ctr">
            <a:noFill/>
            <a:prstDash val="solid"/>
            <a:miter lim="800000"/>
          </a:ln>
          <a:effectLst/>
        </p:spPr>
        <p:txBody>
          <a:bodyPr wrap="square" lIns="54000" tIns="13500" rIns="54000" bIns="13500" anchor="ctr" anchorCtr="0">
            <a:spAutoFit/>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白黒切替時、</a:t>
            </a:r>
            <a:r>
              <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AF</a:t>
            </a:r>
            <a:r>
              <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動作による</a:t>
            </a:r>
            <a:r>
              <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AI-VMD</a:t>
            </a:r>
            <a:r>
              <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無効期間短縮のため、「カラー</a:t>
            </a:r>
            <a:r>
              <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白黒切換連動」のプリセット設定を推奨します。</a:t>
            </a:r>
            <a:endPar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a:extLst>
              <a:ext uri="{FF2B5EF4-FFF2-40B4-BE49-F238E27FC236}">
                <a16:creationId xmlns:a16="http://schemas.microsoft.com/office/drawing/2014/main" id="{21D51A52-25DB-BE70-709E-E1746D17A1A3}"/>
              </a:ext>
            </a:extLst>
          </p:cNvPr>
          <p:cNvSpPr/>
          <p:nvPr/>
        </p:nvSpPr>
        <p:spPr>
          <a:xfrm>
            <a:off x="136363" y="620602"/>
            <a:ext cx="7473662" cy="646331"/>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rPr>
              <a:t>低照度で画像がカラーから白黒に切り換わったとき、光学特性上ピントがずれる場合があります。</a:t>
            </a:r>
          </a:p>
          <a:p>
            <a:r>
              <a:rPr lang="ja-JP" altLang="en-US" sz="1200" dirty="0">
                <a:solidFill>
                  <a:prstClr val="black"/>
                </a:solidFill>
                <a:latin typeface="Meiryo UI" panose="020B0604030504040204" pitchFamily="50" charset="-128"/>
                <a:ea typeface="Meiryo UI" panose="020B0604030504040204" pitchFamily="50" charset="-128"/>
              </a:rPr>
              <a:t>そのときは、</a:t>
            </a: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カラー／白黒切換連動」を「オート」または「プリセット」に設定すると、自動でフォーカスを調整するようになります。（フォーカス動作完了後の照明変化には対応していません。）</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F35D94D4-D3C7-BE4B-D571-21D73D244C9B}"/>
              </a:ext>
            </a:extLst>
          </p:cNvPr>
          <p:cNvSpPr/>
          <p:nvPr/>
        </p:nvSpPr>
        <p:spPr>
          <a:xfrm>
            <a:off x="190996" y="3763351"/>
            <a:ext cx="5140667" cy="957955"/>
          </a:xfrm>
          <a:prstGeom prst="rect">
            <a:avLst/>
          </a:prstGeom>
        </p:spPr>
        <p:txBody>
          <a:bodyPr wrap="square">
            <a:spAutoFit/>
          </a:bodyPr>
          <a:lstStyle/>
          <a:p>
            <a:pPr marL="214313" indent="-214313">
              <a:buFont typeface="Wingdings" panose="05000000000000000000" pitchFamily="2" charset="2"/>
              <a:buChar char="p"/>
            </a:pPr>
            <a:r>
              <a:rPr lang="en-US" altLang="ja-JP" sz="1200" dirty="0">
                <a:solidFill>
                  <a:prstClr val="black"/>
                </a:solidFill>
                <a:latin typeface="Meiryo UI" panose="020B0604030504040204" pitchFamily="50" charset="-128"/>
                <a:ea typeface="Meiryo UI" panose="020B0604030504040204" pitchFamily="50" charset="-128"/>
              </a:rPr>
              <a:t>AF</a:t>
            </a:r>
            <a:r>
              <a:rPr lang="ja-JP" altLang="en-US" sz="1200" dirty="0">
                <a:solidFill>
                  <a:prstClr val="black"/>
                </a:solidFill>
                <a:latin typeface="Meiryo UI" panose="020B0604030504040204" pitchFamily="50" charset="-128"/>
                <a:ea typeface="Meiryo UI" panose="020B0604030504040204" pitchFamily="50" charset="-128"/>
              </a:rPr>
              <a:t>動作時（ユーザ操作、カラー</a:t>
            </a: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白黒切換連動）</a:t>
            </a:r>
            <a:r>
              <a:rPr lang="en-US" altLang="ja-JP" sz="1200" dirty="0">
                <a:solidFill>
                  <a:prstClr val="black"/>
                </a:solidFill>
                <a:latin typeface="Meiryo UI" panose="020B0604030504040204" pitchFamily="50" charset="-128"/>
                <a:ea typeface="Meiryo UI" panose="020B0604030504040204" pitchFamily="50" charset="-128"/>
              </a:rPr>
              <a:t>AI-VMD</a:t>
            </a:r>
            <a:r>
              <a:rPr lang="ja-JP" altLang="en-US" sz="1200" dirty="0">
                <a:solidFill>
                  <a:prstClr val="black"/>
                </a:solidFill>
                <a:latin typeface="Meiryo UI" panose="020B0604030504040204" pitchFamily="50" charset="-128"/>
                <a:ea typeface="Meiryo UI" panose="020B0604030504040204" pitchFamily="50" charset="-128"/>
              </a:rPr>
              <a:t>は無効となります。</a:t>
            </a:r>
          </a:p>
          <a:p>
            <a:endParaRPr lang="en-US" altLang="ja-JP" sz="825" dirty="0">
              <a:solidFill>
                <a:prstClr val="black"/>
              </a:solidFill>
              <a:latin typeface="Meiryo UI" panose="020B0604030504040204" pitchFamily="50" charset="-128"/>
              <a:ea typeface="Meiryo UI" panose="020B0604030504040204" pitchFamily="50" charset="-128"/>
            </a:endParaRPr>
          </a:p>
          <a:p>
            <a:pPr marL="214313" indent="-214313">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カメラ制御後の再学習</a:t>
            </a:r>
          </a:p>
          <a:p>
            <a:r>
              <a:rPr lang="ja-JP" altLang="en-US" sz="1200" dirty="0">
                <a:solidFill>
                  <a:prstClr val="black"/>
                </a:solidFill>
                <a:latin typeface="Meiryo UI" panose="020B0604030504040204" pitchFamily="50" charset="-128"/>
                <a:ea typeface="Meiryo UI" panose="020B0604030504040204" pitchFamily="50" charset="-128"/>
              </a:rPr>
              <a:t>　　カメラ制御後は、画像が大きく変化する為、再学習が必要となります。</a:t>
            </a:r>
            <a:endParaRPr lang="en-US" altLang="ja-JP" sz="1200" dirty="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　　学習が完了するまで</a:t>
            </a:r>
            <a:r>
              <a:rPr lang="en-US" altLang="ja-JP" sz="1200" dirty="0">
                <a:solidFill>
                  <a:prstClr val="black"/>
                </a:solidFill>
                <a:latin typeface="Meiryo UI" panose="020B0604030504040204" pitchFamily="50" charset="-128"/>
                <a:ea typeface="Meiryo UI" panose="020B0604030504040204" pitchFamily="50" charset="-128"/>
              </a:rPr>
              <a:t>3</a:t>
            </a:r>
            <a:r>
              <a:rPr lang="ja-JP" altLang="en-US" sz="1200" dirty="0">
                <a:solidFill>
                  <a:prstClr val="black"/>
                </a:solidFill>
                <a:latin typeface="Meiryo UI" panose="020B0604030504040204" pitchFamily="50" charset="-128"/>
                <a:ea typeface="Meiryo UI" panose="020B0604030504040204" pitchFamily="50" charset="-128"/>
              </a:rPr>
              <a:t>分程、なるべく被写体に動きがないようにしてください。</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41E5695E-2F47-F4FB-AF08-BFDCFF35A12A}"/>
              </a:ext>
            </a:extLst>
          </p:cNvPr>
          <p:cNvSpPr/>
          <p:nvPr/>
        </p:nvSpPr>
        <p:spPr>
          <a:xfrm>
            <a:off x="208215" y="1936397"/>
            <a:ext cx="5078770" cy="1421287"/>
          </a:xfrm>
          <a:prstGeom prst="rect">
            <a:avLst/>
          </a:prstGeom>
          <a:solidFill>
            <a:srgbClr val="4472C4">
              <a:lumMod val="20000"/>
              <a:lumOff val="80000"/>
            </a:srgbClr>
          </a:solidFill>
          <a:ln>
            <a:noFill/>
          </a:ln>
        </p:spPr>
        <p:txBody>
          <a:bodyPr wrap="square">
            <a:spAutoFit/>
          </a:bodyPr>
          <a:lstStyle/>
          <a:p>
            <a:pPr marL="0" marR="0" lvl="0" indent="0" defTabSz="914400" eaLnBrk="1" fontAlgn="auto" latinLnBrk="0" hangingPunct="1">
              <a:lnSpc>
                <a:spcPts val="1500"/>
              </a:lnSpc>
              <a:spcBef>
                <a:spcPts val="0"/>
              </a:spcBef>
              <a:spcAft>
                <a:spcPts val="0"/>
              </a:spcAft>
              <a:buClrTx/>
              <a:buSzTx/>
              <a:buFontTx/>
              <a:buNone/>
              <a:tabLst/>
              <a:defRPr/>
            </a:pPr>
            <a:r>
              <a:rPr kumimoji="0" lang="ja-JP" altLang="en-US" sz="12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設定方法</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14313" marR="0" lvl="0" indent="-214313" defTabSz="914400" eaLnBrk="1" fontAlgn="auto" latinLnBrk="0" hangingPunct="1">
              <a:lnSpc>
                <a:spcPts val="1500"/>
              </a:lnSpc>
              <a:spcBef>
                <a:spcPts val="0"/>
              </a:spcBef>
              <a:spcAft>
                <a:spcPts val="0"/>
              </a:spcAft>
              <a:buClrTx/>
              <a:buSzTx/>
              <a:buFont typeface="Wingdings" panose="05000000000000000000" pitchFamily="2" charset="2"/>
              <a:buChar char="p"/>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映像</a:t>
            </a:r>
            <a:r>
              <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音声 </a:t>
            </a:r>
            <a:r>
              <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画質 </a:t>
            </a:r>
            <a:r>
              <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ズーム</a:t>
            </a:r>
            <a:r>
              <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フォーカス調整 </a:t>
            </a:r>
            <a:r>
              <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カラー</a:t>
            </a:r>
            <a:r>
              <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白黒切換連動で</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pPr marL="0" marR="0" lvl="0" indent="0" defTabSz="914400" eaLnBrk="1" fontAlgn="auto" latinLnBrk="0" hangingPunct="1">
              <a:lnSpc>
                <a:spcPts val="15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「プリセット」を選択して設定</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214313" marR="0" lvl="0" indent="-214313" defTabSz="914400" eaLnBrk="1" fontAlgn="auto" latinLnBrk="0" hangingPunct="1">
              <a:lnSpc>
                <a:spcPts val="1500"/>
              </a:lnSpc>
              <a:spcBef>
                <a:spcPts val="0"/>
              </a:spcBef>
              <a:spcAft>
                <a:spcPts val="0"/>
              </a:spcAft>
              <a:buClrTx/>
              <a:buSzTx/>
              <a:buFont typeface="Wingdings" panose="05000000000000000000" pitchFamily="2" charset="2"/>
              <a:buChar char="p"/>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プリセット位置はカラーや白黒で最後に設定したフォーカス位置が自動的に</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ts val="15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記憶されます。</a:t>
            </a:r>
          </a:p>
          <a:p>
            <a:pPr marL="214313" marR="0" lvl="0" indent="-214313" defTabSz="914400" eaLnBrk="1" fontAlgn="auto" latinLnBrk="0" hangingPunct="1">
              <a:lnSpc>
                <a:spcPts val="1500"/>
              </a:lnSpc>
              <a:spcBef>
                <a:spcPts val="0"/>
              </a:spcBef>
              <a:spcAft>
                <a:spcPts val="0"/>
              </a:spcAft>
              <a:buClrTx/>
              <a:buSzTx/>
              <a:buFont typeface="Wingdings" panose="05000000000000000000" pitchFamily="2" charset="2"/>
              <a:buChar char="p"/>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プリセットは夜間にカラー</a:t>
            </a:r>
            <a:r>
              <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白黒両方を設定するとより適したフォーカス位置に</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ts val="15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調整しやすくなります。</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2D959619-73A8-A5A5-5C7E-F8A33BA98F96}"/>
              </a:ext>
            </a:extLst>
          </p:cNvPr>
          <p:cNvSpPr/>
          <p:nvPr/>
        </p:nvSpPr>
        <p:spPr>
          <a:xfrm>
            <a:off x="81089" y="1334643"/>
            <a:ext cx="1229824" cy="323165"/>
          </a:xfrm>
          <a:prstGeom prst="rect">
            <a:avLst/>
          </a:prstGeom>
        </p:spPr>
        <p:txBody>
          <a:bodyPr wrap="none">
            <a:spAutoFit/>
          </a:bodyPr>
          <a:lstStyle/>
          <a:p>
            <a:pPr fontAlgn="base">
              <a:spcBef>
                <a:spcPct val="0"/>
              </a:spcBef>
              <a:spcAft>
                <a:spcPct val="0"/>
              </a:spcAft>
            </a:pPr>
            <a:r>
              <a:rPr lang="ja-JP" altLang="en-US" sz="1500" dirty="0">
                <a:solidFill>
                  <a:srgbClr val="44546A">
                    <a:lumMod val="50000"/>
                  </a:srgbClr>
                </a:solidFill>
                <a:latin typeface="Meiryo UI" panose="020B0604030504040204" pitchFamily="50" charset="-128"/>
                <a:ea typeface="Meiryo UI" panose="020B0604030504040204" pitchFamily="50" charset="-128"/>
                <a:cs typeface="Meiryo UI" panose="020B0604030504040204" pitchFamily="50" charset="-128"/>
              </a:rPr>
              <a:t>プリセット設定</a:t>
            </a:r>
            <a:endParaRPr lang="en-US" altLang="ja-JP" sz="1500" dirty="0">
              <a:solidFill>
                <a:srgbClr val="44546A">
                  <a:lumMod val="50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D91CB52F-D19E-347F-B715-2664259DD81D}"/>
              </a:ext>
            </a:extLst>
          </p:cNvPr>
          <p:cNvSpPr txBox="1"/>
          <p:nvPr/>
        </p:nvSpPr>
        <p:spPr>
          <a:xfrm>
            <a:off x="81089" y="3401517"/>
            <a:ext cx="761747" cy="323165"/>
          </a:xfrm>
          <a:prstGeom prst="rect">
            <a:avLst/>
          </a:prstGeom>
          <a:noFill/>
        </p:spPr>
        <p:txBody>
          <a:bodyPr wrap="none" rtlCol="0">
            <a:spAutoFit/>
          </a:bodyPr>
          <a:lstStyle/>
          <a:p>
            <a:r>
              <a:rPr lang="ja-JP" altLang="en-US" sz="1500" dirty="0">
                <a:solidFill>
                  <a:srgbClr val="44546A">
                    <a:lumMod val="50000"/>
                  </a:srgbClr>
                </a:solidFill>
                <a:latin typeface="Meiryo UI" panose="020B0604030504040204" pitchFamily="50" charset="-128"/>
                <a:ea typeface="Meiryo UI" panose="020B0604030504040204" pitchFamily="50" charset="-128"/>
              </a:rPr>
              <a:t>留意点</a:t>
            </a:r>
            <a:endParaRPr lang="zh-TW" altLang="en-US" sz="1500" dirty="0">
              <a:solidFill>
                <a:srgbClr val="44546A">
                  <a:lumMod val="50000"/>
                </a:srgbClr>
              </a:solidFill>
              <a:latin typeface="Meiryo UI" panose="020B0604030504040204" pitchFamily="50" charset="-128"/>
              <a:ea typeface="Meiryo UI" panose="020B0604030504040204" pitchFamily="50" charset="-128"/>
            </a:endParaRPr>
          </a:p>
        </p:txBody>
      </p:sp>
      <p:pic>
        <p:nvPicPr>
          <p:cNvPr id="23" name="図 22">
            <a:extLst>
              <a:ext uri="{FF2B5EF4-FFF2-40B4-BE49-F238E27FC236}">
                <a16:creationId xmlns:a16="http://schemas.microsoft.com/office/drawing/2014/main" id="{FFC8D09D-D8A5-F13A-C20D-51807A02CD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a:stretch/>
        </p:blipFill>
        <p:spPr>
          <a:xfrm>
            <a:off x="6673491" y="2201270"/>
            <a:ext cx="2094163" cy="1161000"/>
          </a:xfrm>
          <a:prstGeom prst="rect">
            <a:avLst/>
          </a:prstGeom>
        </p:spPr>
      </p:pic>
    </p:spTree>
    <p:extLst>
      <p:ext uri="{BB962C8B-B14F-4D97-AF65-F5344CB8AC3E}">
        <p14:creationId xmlns:p14="http://schemas.microsoft.com/office/powerpoint/2010/main" val="1980112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図 45">
            <a:extLst>
              <a:ext uri="{FF2B5EF4-FFF2-40B4-BE49-F238E27FC236}">
                <a16:creationId xmlns:a16="http://schemas.microsoft.com/office/drawing/2014/main" id="{D36BC109-D3AC-F572-4F74-CCAC54497836}"/>
              </a:ext>
            </a:extLst>
          </p:cNvPr>
          <p:cNvPicPr>
            <a:picLocks noChangeAspect="1"/>
          </p:cNvPicPr>
          <p:nvPr/>
        </p:nvPicPr>
        <p:blipFill rotWithShape="1">
          <a:blip r:embed="rId2"/>
          <a:srcRect t="9979" r="6432"/>
          <a:stretch/>
        </p:blipFill>
        <p:spPr>
          <a:xfrm>
            <a:off x="175621" y="959561"/>
            <a:ext cx="4959724" cy="2834215"/>
          </a:xfrm>
          <a:prstGeom prst="rect">
            <a:avLst/>
          </a:prstGeom>
        </p:spPr>
      </p:pic>
      <p:sp>
        <p:nvSpPr>
          <p:cNvPr id="2" name="タイトル 1"/>
          <p:cNvSpPr>
            <a:spLocks noGrp="1"/>
          </p:cNvSpPr>
          <p:nvPr>
            <p:ph type="title"/>
          </p:nvPr>
        </p:nvSpPr>
        <p:spPr/>
        <p:txBody>
          <a:bodyPr/>
          <a:lstStyle/>
          <a:p>
            <a:r>
              <a:rPr lang="ja-JP" altLang="en-US" dirty="0"/>
              <a:t>詳細設定（詳細設定）</a:t>
            </a:r>
            <a:endParaRPr kumimoji="1" lang="ja-JP" altLang="en-US" dirty="0"/>
          </a:p>
        </p:txBody>
      </p:sp>
      <p:sp>
        <p:nvSpPr>
          <p:cNvPr id="29" name="テキスト ボックス 28"/>
          <p:cNvSpPr txBox="1"/>
          <p:nvPr/>
        </p:nvSpPr>
        <p:spPr>
          <a:xfrm>
            <a:off x="123486" y="568909"/>
            <a:ext cx="556633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の検知感度や検知時間、検知したい人物の大きさなどを設定することができます。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a:extLst>
              <a:ext uri="{FF2B5EF4-FFF2-40B4-BE49-F238E27FC236}">
                <a16:creationId xmlns:a16="http://schemas.microsoft.com/office/drawing/2014/main" id="{A32B5D73-CFE9-BA23-9D72-0C96E2805282}"/>
              </a:ext>
            </a:extLst>
          </p:cNvPr>
          <p:cNvSpPr/>
          <p:nvPr/>
        </p:nvSpPr>
        <p:spPr>
          <a:xfrm>
            <a:off x="2583595" y="1683696"/>
            <a:ext cx="2497351" cy="622515"/>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 name="正方形/長方形 4">
            <a:extLst>
              <a:ext uri="{FF2B5EF4-FFF2-40B4-BE49-F238E27FC236}">
                <a16:creationId xmlns:a16="http://schemas.microsoft.com/office/drawing/2014/main" id="{71DF5CAC-AAD0-5A92-A65E-E393380BDF6A}"/>
              </a:ext>
            </a:extLst>
          </p:cNvPr>
          <p:cNvSpPr/>
          <p:nvPr/>
        </p:nvSpPr>
        <p:spPr>
          <a:xfrm>
            <a:off x="2581023" y="2326598"/>
            <a:ext cx="2499923" cy="415049"/>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7" name="正方形/長方形 6">
            <a:extLst>
              <a:ext uri="{FF2B5EF4-FFF2-40B4-BE49-F238E27FC236}">
                <a16:creationId xmlns:a16="http://schemas.microsoft.com/office/drawing/2014/main" id="{2E370CB4-A5FB-36A7-0CF2-83B1742B73A3}"/>
              </a:ext>
            </a:extLst>
          </p:cNvPr>
          <p:cNvSpPr/>
          <p:nvPr/>
        </p:nvSpPr>
        <p:spPr>
          <a:xfrm>
            <a:off x="2581023" y="2767881"/>
            <a:ext cx="2504358" cy="137547"/>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8" name="正方形/長方形 7">
            <a:extLst>
              <a:ext uri="{FF2B5EF4-FFF2-40B4-BE49-F238E27FC236}">
                <a16:creationId xmlns:a16="http://schemas.microsoft.com/office/drawing/2014/main" id="{09E544BB-A549-0DA6-4D37-8E6F21E57336}"/>
              </a:ext>
            </a:extLst>
          </p:cNvPr>
          <p:cNvSpPr/>
          <p:nvPr/>
        </p:nvSpPr>
        <p:spPr>
          <a:xfrm>
            <a:off x="2576513" y="2924653"/>
            <a:ext cx="2508868" cy="137547"/>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9" name="正方形/長方形 8">
            <a:extLst>
              <a:ext uri="{FF2B5EF4-FFF2-40B4-BE49-F238E27FC236}">
                <a16:creationId xmlns:a16="http://schemas.microsoft.com/office/drawing/2014/main" id="{3AF3C0D5-E2D0-F70F-BB08-FB13B3A184AA}"/>
              </a:ext>
            </a:extLst>
          </p:cNvPr>
          <p:cNvSpPr/>
          <p:nvPr/>
        </p:nvSpPr>
        <p:spPr>
          <a:xfrm>
            <a:off x="2576511" y="3078988"/>
            <a:ext cx="2508869" cy="127679"/>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0" name="線吹き出し 2 (枠付き) 38">
            <a:extLst>
              <a:ext uri="{FF2B5EF4-FFF2-40B4-BE49-F238E27FC236}">
                <a16:creationId xmlns:a16="http://schemas.microsoft.com/office/drawing/2014/main" id="{A0B3CB3E-0FA3-4DDA-3A9D-5C43C8852DBB}"/>
              </a:ext>
            </a:extLst>
          </p:cNvPr>
          <p:cNvSpPr/>
          <p:nvPr/>
        </p:nvSpPr>
        <p:spPr>
          <a:xfrm>
            <a:off x="5219055" y="1578759"/>
            <a:ext cx="2563032" cy="519342"/>
          </a:xfrm>
          <a:prstGeom prst="borderCallout2">
            <a:avLst>
              <a:gd name="adj1" fmla="val 44357"/>
              <a:gd name="adj2" fmla="val -27"/>
              <a:gd name="adj3" fmla="val 44271"/>
              <a:gd name="adj4" fmla="val -2499"/>
              <a:gd name="adj5" fmla="val 75069"/>
              <a:gd name="adj6" fmla="val -5282"/>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 name="テキスト ボックス 10">
            <a:extLst>
              <a:ext uri="{FF2B5EF4-FFF2-40B4-BE49-F238E27FC236}">
                <a16:creationId xmlns:a16="http://schemas.microsoft.com/office/drawing/2014/main" id="{05B93D83-B396-B789-2B20-72E0635E5838}"/>
              </a:ext>
            </a:extLst>
          </p:cNvPr>
          <p:cNvSpPr txBox="1"/>
          <p:nvPr/>
        </p:nvSpPr>
        <p:spPr>
          <a:xfrm>
            <a:off x="5228979" y="1586530"/>
            <a:ext cx="2541166" cy="507831"/>
          </a:xfrm>
          <a:prstGeom prst="rect">
            <a:avLst/>
          </a:prstGeom>
          <a:noFill/>
        </p:spPr>
        <p:txBody>
          <a:bodyPr wrap="square" rtlCol="0">
            <a:spAutoFit/>
          </a:bodyPr>
          <a:lstStyle/>
          <a:p>
            <a:r>
              <a:rPr lang="ja-JP" altLang="en-US" sz="900" b="1" u="sng" dirty="0">
                <a:solidFill>
                  <a:prstClr val="black"/>
                </a:solidFill>
                <a:latin typeface="Meiryo UI" panose="020B0604030504040204" pitchFamily="50" charset="-128"/>
                <a:ea typeface="Meiryo UI" panose="020B0604030504040204" pitchFamily="50" charset="-128"/>
              </a:rPr>
              <a:t>閾値設定</a:t>
            </a:r>
            <a:endParaRPr lang="en-US" altLang="ja-JP" sz="900" b="1" u="sng" dirty="0">
              <a:solidFill>
                <a:prstClr val="black"/>
              </a:solidFill>
              <a:latin typeface="Meiryo UI" panose="020B0604030504040204" pitchFamily="50" charset="-128"/>
              <a:ea typeface="Meiryo UI" panose="020B0604030504040204" pitchFamily="50" charset="-128"/>
            </a:endParaRPr>
          </a:p>
          <a:p>
            <a:r>
              <a:rPr lang="en-US" altLang="ja-JP" sz="900" dirty="0">
                <a:solidFill>
                  <a:prstClr val="black"/>
                </a:solidFill>
                <a:latin typeface="Meiryo UI" panose="020B0604030504040204" pitchFamily="50" charset="-128"/>
                <a:ea typeface="Meiryo UI" panose="020B0604030504040204" pitchFamily="50" charset="-128"/>
              </a:rPr>
              <a:t>AI-VMD</a:t>
            </a:r>
            <a:r>
              <a:rPr lang="ja-JP" altLang="en-US" sz="900" dirty="0">
                <a:solidFill>
                  <a:prstClr val="black"/>
                </a:solidFill>
                <a:latin typeface="Meiryo UI" panose="020B0604030504040204" pitchFamily="50" charset="-128"/>
                <a:ea typeface="Meiryo UI" panose="020B0604030504040204" pitchFamily="50" charset="-128"/>
              </a:rPr>
              <a:t>の各項目の閾値設定を行います。</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すべての検知条件に共通の設定です。</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12" name="線吹き出し 2 (枠付き) 40">
            <a:extLst>
              <a:ext uri="{FF2B5EF4-FFF2-40B4-BE49-F238E27FC236}">
                <a16:creationId xmlns:a16="http://schemas.microsoft.com/office/drawing/2014/main" id="{2947198A-602C-353D-948A-D9BFBC2781D8}"/>
              </a:ext>
            </a:extLst>
          </p:cNvPr>
          <p:cNvSpPr/>
          <p:nvPr/>
        </p:nvSpPr>
        <p:spPr>
          <a:xfrm>
            <a:off x="5219055" y="2127659"/>
            <a:ext cx="2563032" cy="533856"/>
          </a:xfrm>
          <a:prstGeom prst="borderCallout2">
            <a:avLst>
              <a:gd name="adj1" fmla="val 76969"/>
              <a:gd name="adj2" fmla="val -247"/>
              <a:gd name="adj3" fmla="val 76883"/>
              <a:gd name="adj4" fmla="val -2838"/>
              <a:gd name="adj5" fmla="val 91898"/>
              <a:gd name="adj6" fmla="val -5452"/>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 name="テキスト ボックス 12">
            <a:extLst>
              <a:ext uri="{FF2B5EF4-FFF2-40B4-BE49-F238E27FC236}">
                <a16:creationId xmlns:a16="http://schemas.microsoft.com/office/drawing/2014/main" id="{FA0BF719-3F05-BEB9-BE03-DE84B179F856}"/>
              </a:ext>
            </a:extLst>
          </p:cNvPr>
          <p:cNvSpPr txBox="1"/>
          <p:nvPr/>
        </p:nvSpPr>
        <p:spPr>
          <a:xfrm>
            <a:off x="5228591" y="2139358"/>
            <a:ext cx="2541554" cy="507831"/>
          </a:xfrm>
          <a:prstGeom prst="rect">
            <a:avLst/>
          </a:prstGeom>
          <a:noFill/>
        </p:spPr>
        <p:txBody>
          <a:bodyPr wrap="square" rtlCol="0">
            <a:spAutoFit/>
          </a:bodyPr>
          <a:lstStyle/>
          <a:p>
            <a:r>
              <a:rPr lang="ja-JP" altLang="en-US" sz="900" b="1" u="sng" dirty="0">
                <a:solidFill>
                  <a:prstClr val="black"/>
                </a:solidFill>
                <a:latin typeface="Meiryo UI" panose="020B0604030504040204" pitchFamily="50" charset="-128"/>
                <a:ea typeface="Meiryo UI" panose="020B0604030504040204" pitchFamily="50" charset="-128"/>
              </a:rPr>
              <a:t>時間設定</a:t>
            </a:r>
            <a:endParaRPr lang="en-US" altLang="ja-JP" sz="900" b="1" u="sng"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検知してからアラームを発生させるまでの時間を</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設定します。</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14" name="線吹き出し 2 (枠付き) 42">
            <a:extLst>
              <a:ext uri="{FF2B5EF4-FFF2-40B4-BE49-F238E27FC236}">
                <a16:creationId xmlns:a16="http://schemas.microsoft.com/office/drawing/2014/main" id="{F4E91188-BB98-7562-13B7-7F3F6AB86308}"/>
              </a:ext>
            </a:extLst>
          </p:cNvPr>
          <p:cNvSpPr/>
          <p:nvPr/>
        </p:nvSpPr>
        <p:spPr>
          <a:xfrm>
            <a:off x="5219055" y="2690316"/>
            <a:ext cx="2563032" cy="838697"/>
          </a:xfrm>
          <a:prstGeom prst="borderCallout2">
            <a:avLst>
              <a:gd name="adj1" fmla="val 10156"/>
              <a:gd name="adj2" fmla="val 157"/>
              <a:gd name="adj3" fmla="val 9496"/>
              <a:gd name="adj4" fmla="val -3040"/>
              <a:gd name="adj5" fmla="val 17058"/>
              <a:gd name="adj6" fmla="val -5267"/>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0" name="テキスト ボックス 19">
            <a:extLst>
              <a:ext uri="{FF2B5EF4-FFF2-40B4-BE49-F238E27FC236}">
                <a16:creationId xmlns:a16="http://schemas.microsoft.com/office/drawing/2014/main" id="{823AE123-C48B-68B6-6819-52297F1CEA66}"/>
              </a:ext>
            </a:extLst>
          </p:cNvPr>
          <p:cNvSpPr txBox="1"/>
          <p:nvPr/>
        </p:nvSpPr>
        <p:spPr>
          <a:xfrm>
            <a:off x="5227614" y="2702849"/>
            <a:ext cx="2546318" cy="784830"/>
          </a:xfrm>
          <a:prstGeom prst="rect">
            <a:avLst/>
          </a:prstGeom>
          <a:noFill/>
        </p:spPr>
        <p:txBody>
          <a:bodyPr wrap="square" rtlCol="0">
            <a:spAutoFit/>
          </a:bodyPr>
          <a:lstStyle/>
          <a:p>
            <a:r>
              <a:rPr lang="ja-JP" altLang="en-US" sz="900" b="1" u="sng" dirty="0">
                <a:solidFill>
                  <a:prstClr val="black"/>
                </a:solidFill>
                <a:latin typeface="Meiryo UI" panose="020B0604030504040204" pitchFamily="50" charset="-128"/>
                <a:ea typeface="Meiryo UI" panose="020B0604030504040204" pitchFamily="50" charset="-128"/>
              </a:rPr>
              <a:t>奥行き設定</a:t>
            </a:r>
            <a:endParaRPr lang="en-US" altLang="ja-JP" sz="900" b="1" u="sng"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奥行きを設定します。</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すべての検知条件に共通の設定です。</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［設定へ</a:t>
            </a:r>
            <a:r>
              <a:rPr lang="en-US" altLang="ja-JP" sz="900" dirty="0">
                <a:solidFill>
                  <a:prstClr val="black"/>
                </a:solidFill>
                <a:latin typeface="Meiryo UI" panose="020B0604030504040204" pitchFamily="50" charset="-128"/>
                <a:ea typeface="Meiryo UI" panose="020B0604030504040204" pitchFamily="50" charset="-128"/>
              </a:rPr>
              <a:t>&gt;&gt;</a:t>
            </a:r>
            <a:r>
              <a:rPr lang="ja-JP" altLang="en-US" sz="900" dirty="0">
                <a:solidFill>
                  <a:prstClr val="black"/>
                </a:solidFill>
                <a:latin typeface="Meiryo UI" panose="020B0604030504040204" pitchFamily="50" charset="-128"/>
                <a:ea typeface="Meiryo UI" panose="020B0604030504040204" pitchFamily="50" charset="-128"/>
              </a:rPr>
              <a:t>］をクリックすると、</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「奥行き設定」画面が表示されます。</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23" name="線吹き出し 2 (枠付き) 44">
            <a:extLst>
              <a:ext uri="{FF2B5EF4-FFF2-40B4-BE49-F238E27FC236}">
                <a16:creationId xmlns:a16="http://schemas.microsoft.com/office/drawing/2014/main" id="{8E70E89A-6C4E-9069-4080-CC35FC602B19}"/>
              </a:ext>
            </a:extLst>
          </p:cNvPr>
          <p:cNvSpPr/>
          <p:nvPr/>
        </p:nvSpPr>
        <p:spPr>
          <a:xfrm>
            <a:off x="238285" y="3823210"/>
            <a:ext cx="4146146" cy="917543"/>
          </a:xfrm>
          <a:prstGeom prst="borderCallout2">
            <a:avLst>
              <a:gd name="adj1" fmla="val -561"/>
              <a:gd name="adj2" fmla="val 13957"/>
              <a:gd name="adj3" fmla="val -56225"/>
              <a:gd name="adj4" fmla="val 14044"/>
              <a:gd name="adj5" fmla="val -89861"/>
              <a:gd name="adj6" fmla="val 57156"/>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2" name="テキスト ボックス 31">
            <a:extLst>
              <a:ext uri="{FF2B5EF4-FFF2-40B4-BE49-F238E27FC236}">
                <a16:creationId xmlns:a16="http://schemas.microsoft.com/office/drawing/2014/main" id="{E4F7B4A1-0A1D-332B-D6D2-600467C8DF18}"/>
              </a:ext>
            </a:extLst>
          </p:cNvPr>
          <p:cNvSpPr txBox="1"/>
          <p:nvPr/>
        </p:nvSpPr>
        <p:spPr>
          <a:xfrm>
            <a:off x="255721" y="3840505"/>
            <a:ext cx="3869477" cy="923330"/>
          </a:xfrm>
          <a:prstGeom prst="rect">
            <a:avLst/>
          </a:prstGeom>
          <a:noFill/>
        </p:spPr>
        <p:txBody>
          <a:bodyPr wrap="square" rtlCol="0">
            <a:spAutoFit/>
          </a:bodyPr>
          <a:lstStyle/>
          <a:p>
            <a:r>
              <a:rPr lang="en-US" altLang="ja-JP" sz="900" b="1" u="sng" dirty="0">
                <a:solidFill>
                  <a:prstClr val="black"/>
                </a:solidFill>
                <a:latin typeface="Meiryo UI" panose="020B0604030504040204" pitchFamily="50" charset="-128"/>
                <a:ea typeface="Meiryo UI" panose="020B0604030504040204" pitchFamily="50" charset="-128"/>
              </a:rPr>
              <a:t>AI-VMD</a:t>
            </a:r>
            <a:r>
              <a:rPr lang="ja-JP" altLang="en-US" sz="900" b="1" u="sng" dirty="0">
                <a:solidFill>
                  <a:prstClr val="black"/>
                </a:solidFill>
                <a:latin typeface="Meiryo UI" panose="020B0604030504040204" pitchFamily="50" charset="-128"/>
                <a:ea typeface="Meiryo UI" panose="020B0604030504040204" pitchFamily="50" charset="-128"/>
              </a:rPr>
              <a:t>情報付加設定</a:t>
            </a:r>
            <a:endParaRPr lang="en-US" altLang="ja-JP" sz="900" b="1" u="sng"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映像データに</a:t>
            </a:r>
            <a:r>
              <a:rPr lang="en-US" altLang="ja-JP" sz="900" dirty="0">
                <a:solidFill>
                  <a:prstClr val="black"/>
                </a:solidFill>
                <a:latin typeface="Meiryo UI" panose="020B0604030504040204" pitchFamily="50" charset="-128"/>
                <a:ea typeface="Meiryo UI" panose="020B0604030504040204" pitchFamily="50" charset="-128"/>
              </a:rPr>
              <a:t>AI-VMD</a:t>
            </a:r>
            <a:r>
              <a:rPr lang="ja-JP" altLang="en-US" sz="900" dirty="0">
                <a:solidFill>
                  <a:prstClr val="black"/>
                </a:solidFill>
                <a:latin typeface="Meiryo UI" panose="020B0604030504040204" pitchFamily="50" charset="-128"/>
                <a:ea typeface="Meiryo UI" panose="020B0604030504040204" pitchFamily="50" charset="-128"/>
              </a:rPr>
              <a:t>情報を付加するかどうか、ウェブブラウザーのライブ映像内に</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アラーム枠や軌跡を表示するかどうかを設定します。</a:t>
            </a:r>
            <a:endParaRPr lang="en-US" altLang="ja-JP" sz="900" dirty="0">
              <a:solidFill>
                <a:prstClr val="black"/>
              </a:solidFill>
              <a:latin typeface="Meiryo UI" panose="020B0604030504040204" pitchFamily="50" charset="-128"/>
              <a:ea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endParaRPr>
          </a:p>
          <a:p>
            <a:r>
              <a:rPr lang="en-US" altLang="ja-JP" sz="900" dirty="0">
                <a:solidFill>
                  <a:srgbClr val="FF0000"/>
                </a:solidFill>
                <a:latin typeface="Meiryo UI" panose="020B0604030504040204" pitchFamily="50" charset="-128"/>
                <a:ea typeface="Meiryo UI" panose="020B0604030504040204" pitchFamily="50" charset="-128"/>
              </a:rPr>
              <a:t>※AI-VMD</a:t>
            </a:r>
            <a:r>
              <a:rPr lang="ja-JP" altLang="en-US" sz="900" dirty="0">
                <a:solidFill>
                  <a:srgbClr val="FF0000"/>
                </a:solidFill>
                <a:latin typeface="Meiryo UI" panose="020B0604030504040204" pitchFamily="50" charset="-128"/>
                <a:ea typeface="Meiryo UI" panose="020B0604030504040204" pitchFamily="50" charset="-128"/>
              </a:rPr>
              <a:t>情報は</a:t>
            </a:r>
            <a:r>
              <a:rPr lang="en-US" altLang="ja-JP" sz="900" dirty="0">
                <a:solidFill>
                  <a:srgbClr val="FF0000"/>
                </a:solidFill>
                <a:latin typeface="Meiryo UI" panose="020B0604030504040204" pitchFamily="50" charset="-128"/>
                <a:ea typeface="Meiryo UI" panose="020B0604030504040204" pitchFamily="50" charset="-128"/>
              </a:rPr>
              <a:t>NX</a:t>
            </a:r>
            <a:r>
              <a:rPr lang="ja-JP" altLang="en-US" sz="900" dirty="0">
                <a:solidFill>
                  <a:srgbClr val="FF0000"/>
                </a:solidFill>
                <a:latin typeface="Meiryo UI" panose="020B0604030504040204" pitchFamily="50" charset="-128"/>
                <a:ea typeface="Meiryo UI" panose="020B0604030504040204" pitchFamily="50" charset="-128"/>
              </a:rPr>
              <a:t>シリーズレコーダに録画できます。</a:t>
            </a:r>
            <a:endParaRPr lang="en-US" altLang="ja-JP" sz="900" dirty="0">
              <a:solidFill>
                <a:srgbClr val="FF0000"/>
              </a:solidFill>
              <a:latin typeface="Meiryo UI" panose="020B0604030504040204" pitchFamily="50" charset="-128"/>
              <a:ea typeface="Meiryo UI" panose="020B0604030504040204" pitchFamily="50" charset="-128"/>
            </a:endParaRPr>
          </a:p>
          <a:p>
            <a:r>
              <a:rPr lang="ja-JP" altLang="en-US" sz="900" dirty="0">
                <a:solidFill>
                  <a:srgbClr val="FF0000"/>
                </a:solidFill>
                <a:latin typeface="Meiryo UI" panose="020B0604030504040204" pitchFamily="50" charset="-128"/>
                <a:ea typeface="Meiryo UI" panose="020B0604030504040204" pitchFamily="50" charset="-128"/>
              </a:rPr>
              <a:t>　 保守効率化の観点から、設定は</a:t>
            </a:r>
            <a:r>
              <a:rPr lang="en-US" altLang="ja-JP" sz="900" dirty="0">
                <a:solidFill>
                  <a:srgbClr val="FF0000"/>
                </a:solidFill>
                <a:latin typeface="Meiryo UI" panose="020B0604030504040204" pitchFamily="50" charset="-128"/>
                <a:ea typeface="Meiryo UI" panose="020B0604030504040204" pitchFamily="50" charset="-128"/>
              </a:rPr>
              <a:t>[On]</a:t>
            </a:r>
            <a:r>
              <a:rPr lang="ja-JP" altLang="en-US" sz="900" dirty="0">
                <a:solidFill>
                  <a:srgbClr val="FF0000"/>
                </a:solidFill>
                <a:latin typeface="Meiryo UI" panose="020B0604030504040204" pitchFamily="50" charset="-128"/>
                <a:ea typeface="Meiryo UI" panose="020B0604030504040204" pitchFamily="50" charset="-128"/>
              </a:rPr>
              <a:t>にすることをお勧めします。</a:t>
            </a:r>
            <a:endParaRPr lang="en-US" altLang="ja-JP" sz="900" dirty="0">
              <a:solidFill>
                <a:srgbClr val="FF0000"/>
              </a:solidFill>
              <a:latin typeface="Meiryo UI" panose="020B0604030504040204" pitchFamily="50" charset="-128"/>
              <a:ea typeface="Meiryo UI" panose="020B0604030504040204" pitchFamily="50" charset="-128"/>
            </a:endParaRPr>
          </a:p>
        </p:txBody>
      </p:sp>
      <p:sp>
        <p:nvSpPr>
          <p:cNvPr id="34" name="線吹き出し 2 (枠付き) 46">
            <a:extLst>
              <a:ext uri="{FF2B5EF4-FFF2-40B4-BE49-F238E27FC236}">
                <a16:creationId xmlns:a16="http://schemas.microsoft.com/office/drawing/2014/main" id="{BE04ECFC-C45A-664D-A967-E1D5FAF0E7C9}"/>
              </a:ext>
            </a:extLst>
          </p:cNvPr>
          <p:cNvSpPr/>
          <p:nvPr/>
        </p:nvSpPr>
        <p:spPr>
          <a:xfrm>
            <a:off x="4617640" y="3823209"/>
            <a:ext cx="3164447" cy="917543"/>
          </a:xfrm>
          <a:prstGeom prst="borderCallout2">
            <a:avLst>
              <a:gd name="adj1" fmla="val -658"/>
              <a:gd name="adj2" fmla="val 6886"/>
              <a:gd name="adj3" fmla="val -24564"/>
              <a:gd name="adj4" fmla="val 6984"/>
              <a:gd name="adj5" fmla="val -64177"/>
              <a:gd name="adj6" fmla="val 209"/>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6" name="テキスト ボックス 35">
            <a:extLst>
              <a:ext uri="{FF2B5EF4-FFF2-40B4-BE49-F238E27FC236}">
                <a16:creationId xmlns:a16="http://schemas.microsoft.com/office/drawing/2014/main" id="{9BFAD170-E3A3-6BD1-AF40-3F3CC4F46EDF}"/>
              </a:ext>
            </a:extLst>
          </p:cNvPr>
          <p:cNvSpPr txBox="1"/>
          <p:nvPr/>
        </p:nvSpPr>
        <p:spPr>
          <a:xfrm>
            <a:off x="4617641" y="3837356"/>
            <a:ext cx="2835073" cy="877163"/>
          </a:xfrm>
          <a:prstGeom prst="rect">
            <a:avLst/>
          </a:prstGeom>
          <a:noFill/>
        </p:spPr>
        <p:txBody>
          <a:bodyPr wrap="square" rtlCol="0">
            <a:spAutoFit/>
          </a:bodyPr>
          <a:lstStyle/>
          <a:p>
            <a:r>
              <a:rPr lang="ja-JP" altLang="en-US" sz="900" b="1" u="sng" dirty="0">
                <a:solidFill>
                  <a:prstClr val="black"/>
                </a:solidFill>
                <a:latin typeface="Meiryo UI" panose="020B0604030504040204" pitchFamily="50" charset="-128"/>
                <a:ea typeface="Meiryo UI" panose="020B0604030504040204" pitchFamily="50" charset="-128"/>
              </a:rPr>
              <a:t>付加情報種別設定</a:t>
            </a:r>
            <a:endParaRPr lang="en-US" altLang="ja-JP" sz="900" b="1" u="sng"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映像データに付加する</a:t>
            </a:r>
            <a:r>
              <a:rPr lang="en-US" altLang="ja-JP" sz="900" dirty="0">
                <a:solidFill>
                  <a:prstClr val="black"/>
                </a:solidFill>
                <a:latin typeface="Meiryo UI" panose="020B0604030504040204" pitchFamily="50" charset="-128"/>
                <a:ea typeface="Meiryo UI" panose="020B0604030504040204" pitchFamily="50" charset="-128"/>
              </a:rPr>
              <a:t>AI-VMD</a:t>
            </a:r>
            <a:r>
              <a:rPr lang="ja-JP" altLang="en-US" sz="900" dirty="0">
                <a:solidFill>
                  <a:prstClr val="black"/>
                </a:solidFill>
                <a:latin typeface="Meiryo UI" panose="020B0604030504040204" pitchFamily="50" charset="-128"/>
                <a:ea typeface="Meiryo UI" panose="020B0604030504040204" pitchFamily="50" charset="-128"/>
              </a:rPr>
              <a:t>情報の種類を設定します。</a:t>
            </a:r>
          </a:p>
          <a:p>
            <a:endParaRPr lang="en-US" altLang="ja-JP" sz="6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rPr>
              <a:t>AI-VMD</a:t>
            </a:r>
            <a:r>
              <a:rPr lang="ja-JP" altLang="en-US" sz="900" dirty="0">
                <a:solidFill>
                  <a:prstClr val="black"/>
                </a:solidFill>
                <a:latin typeface="Meiryo UI" panose="020B0604030504040204" pitchFamily="50" charset="-128"/>
                <a:ea typeface="Meiryo UI" panose="020B0604030504040204" pitchFamily="50" charset="-128"/>
              </a:rPr>
              <a:t>情報</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・アラーム枠（青枠／赤枠）</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a:t>
            </a:r>
            <a:r>
              <a:rPr lang="en-US" altLang="ja-JP" sz="900" dirty="0">
                <a:solidFill>
                  <a:prstClr val="black"/>
                </a:solidFill>
                <a:latin typeface="Meiryo UI" panose="020B0604030504040204" pitchFamily="50" charset="-128"/>
                <a:ea typeface="Meiryo UI" panose="020B0604030504040204" pitchFamily="50" charset="-128"/>
              </a:rPr>
              <a:t>AI</a:t>
            </a:r>
            <a:r>
              <a:rPr lang="ja-JP" altLang="en-US" sz="900" dirty="0">
                <a:solidFill>
                  <a:prstClr val="black"/>
                </a:solidFill>
                <a:latin typeface="Meiryo UI" panose="020B0604030504040204" pitchFamily="50" charset="-128"/>
                <a:ea typeface="Meiryo UI" panose="020B0604030504040204" pitchFamily="50" charset="-128"/>
              </a:rPr>
              <a:t>枠（緑枠）</a:t>
            </a:r>
            <a:endParaRPr lang="en-US" altLang="ja-JP" sz="900" dirty="0">
              <a:solidFill>
                <a:prstClr val="black"/>
              </a:solidFill>
              <a:latin typeface="Meiryo UI" panose="020B0604030504040204" pitchFamily="50" charset="-128"/>
              <a:ea typeface="Meiryo UI" panose="020B0604030504040204" pitchFamily="50" charset="-128"/>
            </a:endParaRPr>
          </a:p>
        </p:txBody>
      </p:sp>
      <p:pic>
        <p:nvPicPr>
          <p:cNvPr id="49" name="図 48">
            <a:extLst>
              <a:ext uri="{FF2B5EF4-FFF2-40B4-BE49-F238E27FC236}">
                <a16:creationId xmlns:a16="http://schemas.microsoft.com/office/drawing/2014/main" id="{D6C0FCD7-A742-CB1C-46CF-98F7764C9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54" y="1320077"/>
            <a:ext cx="2117336" cy="1192798"/>
          </a:xfrm>
          <a:prstGeom prst="rect">
            <a:avLst/>
          </a:prstGeom>
        </p:spPr>
      </p:pic>
      <p:grpSp>
        <p:nvGrpSpPr>
          <p:cNvPr id="6" name="グループ化 5">
            <a:extLst>
              <a:ext uri="{FF2B5EF4-FFF2-40B4-BE49-F238E27FC236}">
                <a16:creationId xmlns:a16="http://schemas.microsoft.com/office/drawing/2014/main" id="{BF384939-2724-452E-E75B-8127DD7B8556}"/>
              </a:ext>
            </a:extLst>
          </p:cNvPr>
          <p:cNvGrpSpPr/>
          <p:nvPr/>
        </p:nvGrpSpPr>
        <p:grpSpPr>
          <a:xfrm>
            <a:off x="7886230" y="655611"/>
            <a:ext cx="1171091" cy="3973632"/>
            <a:chOff x="7886230" y="655611"/>
            <a:chExt cx="1171091" cy="3973632"/>
          </a:xfrm>
        </p:grpSpPr>
        <p:sp>
          <p:nvSpPr>
            <p:cNvPr id="30" name="フリーフォーム 16">
              <a:extLst>
                <a:ext uri="{FF2B5EF4-FFF2-40B4-BE49-F238E27FC236}">
                  <a16:creationId xmlns:a16="http://schemas.microsoft.com/office/drawing/2014/main" id="{E6ACBCAD-61BC-C235-DD48-91E752F1143E}"/>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rPr>
                <a:t>動体検知設定</a:t>
              </a:r>
            </a:p>
          </p:txBody>
        </p:sp>
        <p:sp>
          <p:nvSpPr>
            <p:cNvPr id="31" name="フリーフォーム 17">
              <a:extLst>
                <a:ext uri="{FF2B5EF4-FFF2-40B4-BE49-F238E27FC236}">
                  <a16:creationId xmlns:a16="http://schemas.microsoft.com/office/drawing/2014/main" id="{C9C9404F-DE97-CAF7-8259-D5CC168DAB00}"/>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カウント機能設定</a:t>
              </a:r>
              <a:endParaRPr kumimoji="1" lang="en-US" altLang="ja-JP"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フリーフォーム 18">
              <a:extLst>
                <a:ext uri="{FF2B5EF4-FFF2-40B4-BE49-F238E27FC236}">
                  <a16:creationId xmlns:a16="http://schemas.microsoft.com/office/drawing/2014/main" id="{2EFABDAC-D714-1941-58C9-A487983728A1}"/>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詳細設定</a:t>
              </a:r>
            </a:p>
          </p:txBody>
        </p:sp>
        <p:sp>
          <p:nvSpPr>
            <p:cNvPr id="35" name="フリーフォーム 20">
              <a:extLst>
                <a:ext uri="{FF2B5EF4-FFF2-40B4-BE49-F238E27FC236}">
                  <a16:creationId xmlns:a16="http://schemas.microsoft.com/office/drawing/2014/main" id="{787E2F62-15AF-EC49-FF09-7127D77F1255}"/>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スケジュール設定</a:t>
              </a:r>
            </a:p>
          </p:txBody>
        </p:sp>
        <p:sp>
          <p:nvSpPr>
            <p:cNvPr id="37" name="フリーフォーム 21">
              <a:extLst>
                <a:ext uri="{FF2B5EF4-FFF2-40B4-BE49-F238E27FC236}">
                  <a16:creationId xmlns:a16="http://schemas.microsoft.com/office/drawing/2014/main" id="{A7458BC0-9F29-F1CB-1DDC-9493F7510E6D}"/>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38" name="フリーフォーム 23">
              <a:extLst>
                <a:ext uri="{FF2B5EF4-FFF2-40B4-BE49-F238E27FC236}">
                  <a16:creationId xmlns:a16="http://schemas.microsoft.com/office/drawing/2014/main" id="{9491C56F-BC2B-A0F2-3DBB-DA8BE124AED4}"/>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フリーフォーム 24">
              <a:extLst>
                <a:ext uri="{FF2B5EF4-FFF2-40B4-BE49-F238E27FC236}">
                  <a16:creationId xmlns:a16="http://schemas.microsoft.com/office/drawing/2014/main" id="{187EA586-96C1-008A-DF45-6E4278C29B98}"/>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フリーフォーム 25">
              <a:extLst>
                <a:ext uri="{FF2B5EF4-FFF2-40B4-BE49-F238E27FC236}">
                  <a16:creationId xmlns:a16="http://schemas.microsoft.com/office/drawing/2014/main" id="{89B178B2-6019-AC40-243E-AB158ABDD040}"/>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フリーフォーム 26">
              <a:extLst>
                <a:ext uri="{FF2B5EF4-FFF2-40B4-BE49-F238E27FC236}">
                  <a16:creationId xmlns:a16="http://schemas.microsoft.com/office/drawing/2014/main" id="{027E87B4-1C24-3D12-129B-3208B788FEBF}"/>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フリーフォーム 14">
              <a:extLst>
                <a:ext uri="{FF2B5EF4-FFF2-40B4-BE49-F238E27FC236}">
                  <a16:creationId xmlns:a16="http://schemas.microsoft.com/office/drawing/2014/main" id="{14DC9132-37CB-46A6-2957-28952A0F2CE3}"/>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設定画面を開く</a:t>
              </a:r>
            </a:p>
          </p:txBody>
        </p:sp>
        <p:sp>
          <p:nvSpPr>
            <p:cNvPr id="43" name="フリーフォーム 15">
              <a:extLst>
                <a:ext uri="{FF2B5EF4-FFF2-40B4-BE49-F238E27FC236}">
                  <a16:creationId xmlns:a16="http://schemas.microsoft.com/office/drawing/2014/main" id="{9DEC4AA1-3BC4-C799-C5CA-CF9C48BDFCAD}"/>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フリーフォーム 16">
              <a:extLst>
                <a:ext uri="{FF2B5EF4-FFF2-40B4-BE49-F238E27FC236}">
                  <a16:creationId xmlns:a16="http://schemas.microsoft.com/office/drawing/2014/main" id="{898170B3-0EB8-D862-55DD-3679C2B7258C}"/>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モード選択</a:t>
              </a:r>
            </a:p>
          </p:txBody>
        </p:sp>
        <p:sp>
          <p:nvSpPr>
            <p:cNvPr id="45" name="フリーフォーム 23">
              <a:extLst>
                <a:ext uri="{FF2B5EF4-FFF2-40B4-BE49-F238E27FC236}">
                  <a16:creationId xmlns:a16="http://schemas.microsoft.com/office/drawing/2014/main" id="{8DBE007B-D440-62FC-2171-07759189EEFA}"/>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7" name="線吹き出し 2 (枠付き) 38">
            <a:extLst>
              <a:ext uri="{FF2B5EF4-FFF2-40B4-BE49-F238E27FC236}">
                <a16:creationId xmlns:a16="http://schemas.microsoft.com/office/drawing/2014/main" id="{59566F59-45AB-8EFD-673A-CC27461157B0}"/>
              </a:ext>
            </a:extLst>
          </p:cNvPr>
          <p:cNvSpPr/>
          <p:nvPr/>
        </p:nvSpPr>
        <p:spPr>
          <a:xfrm>
            <a:off x="5216639" y="1138704"/>
            <a:ext cx="2563032" cy="396525"/>
          </a:xfrm>
          <a:prstGeom prst="borderCallout2">
            <a:avLst>
              <a:gd name="adj1" fmla="val 44357"/>
              <a:gd name="adj2" fmla="val -27"/>
              <a:gd name="adj3" fmla="val 44271"/>
              <a:gd name="adj4" fmla="val -2329"/>
              <a:gd name="adj5" fmla="val 87907"/>
              <a:gd name="adj6" fmla="val -9393"/>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48" name="テキスト ボックス 47">
            <a:extLst>
              <a:ext uri="{FF2B5EF4-FFF2-40B4-BE49-F238E27FC236}">
                <a16:creationId xmlns:a16="http://schemas.microsoft.com/office/drawing/2014/main" id="{94EFF71C-2997-CF84-9982-89CB43D29462}"/>
              </a:ext>
            </a:extLst>
          </p:cNvPr>
          <p:cNvSpPr txBox="1"/>
          <p:nvPr/>
        </p:nvSpPr>
        <p:spPr>
          <a:xfrm>
            <a:off x="5227615" y="1151672"/>
            <a:ext cx="2542530" cy="369332"/>
          </a:xfrm>
          <a:prstGeom prst="rect">
            <a:avLst/>
          </a:prstGeom>
          <a:noFill/>
        </p:spPr>
        <p:txBody>
          <a:bodyPr wrap="square" rtlCol="0">
            <a:spAutoFit/>
          </a:bodyPr>
          <a:lstStyle/>
          <a:p>
            <a:r>
              <a:rPr lang="en-US" altLang="ja-JP" sz="900" b="1" u="sng" dirty="0">
                <a:solidFill>
                  <a:prstClr val="black"/>
                </a:solidFill>
                <a:latin typeface="Meiryo UI" panose="020B0604030504040204" pitchFamily="50" charset="-128"/>
                <a:ea typeface="Meiryo UI" panose="020B0604030504040204" pitchFamily="50" charset="-128"/>
              </a:rPr>
              <a:t>AI-VMD</a:t>
            </a:r>
            <a:r>
              <a:rPr lang="ja-JP" altLang="en-US" sz="900" b="1" u="sng" dirty="0">
                <a:solidFill>
                  <a:prstClr val="black"/>
                </a:solidFill>
                <a:latin typeface="Meiryo UI" panose="020B0604030504040204" pitchFamily="50" charset="-128"/>
                <a:ea typeface="Meiryo UI" panose="020B0604030504040204" pitchFamily="50" charset="-128"/>
              </a:rPr>
              <a:t>アラーム</a:t>
            </a:r>
            <a:endParaRPr lang="en-US" altLang="ja-JP" sz="900" b="1" u="sng" dirty="0">
              <a:solidFill>
                <a:prstClr val="black"/>
              </a:solidFill>
              <a:latin typeface="Meiryo UI" panose="020B0604030504040204" pitchFamily="50" charset="-128"/>
              <a:ea typeface="Meiryo UI" panose="020B0604030504040204" pitchFamily="50" charset="-128"/>
            </a:endParaRPr>
          </a:p>
          <a:p>
            <a:r>
              <a:rPr lang="en-US" altLang="ja-JP" sz="900" dirty="0">
                <a:solidFill>
                  <a:prstClr val="black"/>
                </a:solidFill>
                <a:latin typeface="Meiryo UI" panose="020B0604030504040204" pitchFamily="50" charset="-128"/>
                <a:ea typeface="Meiryo UI" panose="020B0604030504040204" pitchFamily="50" charset="-128"/>
              </a:rPr>
              <a:t>AI-VMD</a:t>
            </a:r>
            <a:r>
              <a:rPr lang="ja-JP" altLang="en-US" sz="900" dirty="0">
                <a:solidFill>
                  <a:prstClr val="black"/>
                </a:solidFill>
                <a:latin typeface="Meiryo UI" panose="020B0604030504040204" pitchFamily="50" charset="-128"/>
                <a:ea typeface="Meiryo UI" panose="020B0604030504040204" pitchFamily="50" charset="-128"/>
              </a:rPr>
              <a:t>のアラーム発報の設定を行います。</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50" name="正方形/長方形 49">
            <a:extLst>
              <a:ext uri="{FF2B5EF4-FFF2-40B4-BE49-F238E27FC236}">
                <a16:creationId xmlns:a16="http://schemas.microsoft.com/office/drawing/2014/main" id="{B116BD3F-D999-94A6-12BD-05C4F7933B87}"/>
              </a:ext>
            </a:extLst>
          </p:cNvPr>
          <p:cNvSpPr/>
          <p:nvPr/>
        </p:nvSpPr>
        <p:spPr>
          <a:xfrm>
            <a:off x="2585355" y="1483091"/>
            <a:ext cx="2497351" cy="182749"/>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975064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詳細設定｜精度を調整する</a:t>
            </a:r>
            <a:endParaRPr kumimoji="1" lang="ja-JP" altLang="en-US" dirty="0"/>
          </a:p>
        </p:txBody>
      </p:sp>
      <p:sp>
        <p:nvSpPr>
          <p:cNvPr id="29" name="テキスト ボックス 28"/>
          <p:cNvSpPr txBox="1"/>
          <p:nvPr/>
        </p:nvSpPr>
        <p:spPr>
          <a:xfrm>
            <a:off x="123486" y="568909"/>
            <a:ext cx="5566330" cy="101566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の検知精度を調整します。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基本的には、閾値や奥行きの調整は不要です。</a:t>
            </a:r>
            <a:endPar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検知精度に満足できない場合は、以下の観点で調整してください。</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a:extLst>
              <a:ext uri="{FF2B5EF4-FFF2-40B4-BE49-F238E27FC236}">
                <a16:creationId xmlns:a16="http://schemas.microsoft.com/office/drawing/2014/main" id="{A0B84032-6D3F-7A01-D7CD-18566C09A84F}"/>
              </a:ext>
            </a:extLst>
          </p:cNvPr>
          <p:cNvSpPr/>
          <p:nvPr/>
        </p:nvSpPr>
        <p:spPr>
          <a:xfrm>
            <a:off x="261534" y="2662606"/>
            <a:ext cx="7381069" cy="592849"/>
          </a:xfrm>
          <a:prstGeom prst="rect">
            <a:avLst/>
          </a:prstGeom>
          <a:solidFill>
            <a:srgbClr val="5B9BD5">
              <a:lumMod val="20000"/>
              <a:lumOff val="80000"/>
            </a:srgbClr>
          </a:solidFill>
          <a:ln w="12700" cap="flat" cmpd="sng" algn="ctr">
            <a:solidFill>
              <a:srgbClr val="5B9BD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4" name="ホームベース 35">
            <a:extLst>
              <a:ext uri="{FF2B5EF4-FFF2-40B4-BE49-F238E27FC236}">
                <a16:creationId xmlns:a16="http://schemas.microsoft.com/office/drawing/2014/main" id="{F5258431-FB88-0140-E249-6C412132D988}"/>
              </a:ext>
            </a:extLst>
          </p:cNvPr>
          <p:cNvSpPr/>
          <p:nvPr/>
        </p:nvSpPr>
        <p:spPr>
          <a:xfrm>
            <a:off x="263162" y="2666244"/>
            <a:ext cx="2836191" cy="589211"/>
          </a:xfrm>
          <a:prstGeom prst="homePlate">
            <a:avLst/>
          </a:prstGeom>
          <a:solidFill>
            <a:srgbClr val="5B9BD5">
              <a:lumMod val="20000"/>
              <a:lumOff val="80000"/>
            </a:srgbClr>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 name="正方形/長方形 4">
            <a:extLst>
              <a:ext uri="{FF2B5EF4-FFF2-40B4-BE49-F238E27FC236}">
                <a16:creationId xmlns:a16="http://schemas.microsoft.com/office/drawing/2014/main" id="{80B5DBE5-D988-4191-A891-AAD27226DC4C}"/>
              </a:ext>
            </a:extLst>
          </p:cNvPr>
          <p:cNvSpPr/>
          <p:nvPr/>
        </p:nvSpPr>
        <p:spPr>
          <a:xfrm>
            <a:off x="261534" y="1535591"/>
            <a:ext cx="7381069" cy="894974"/>
          </a:xfrm>
          <a:prstGeom prst="rect">
            <a:avLst/>
          </a:prstGeom>
          <a:solidFill>
            <a:srgbClr val="5B9BD5">
              <a:lumMod val="20000"/>
              <a:lumOff val="80000"/>
            </a:srgbClr>
          </a:solidFill>
          <a:ln w="12700" cap="flat" cmpd="sng" algn="ctr">
            <a:solidFill>
              <a:srgbClr val="5B9BD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 name="正方形/長方形 5">
            <a:extLst>
              <a:ext uri="{FF2B5EF4-FFF2-40B4-BE49-F238E27FC236}">
                <a16:creationId xmlns:a16="http://schemas.microsoft.com/office/drawing/2014/main" id="{AF25EAE9-BDC3-FE8A-FB84-E85BEE39D63F}"/>
              </a:ext>
            </a:extLst>
          </p:cNvPr>
          <p:cNvSpPr/>
          <p:nvPr/>
        </p:nvSpPr>
        <p:spPr>
          <a:xfrm>
            <a:off x="315589" y="2819490"/>
            <a:ext cx="1007007" cy="300082"/>
          </a:xfrm>
          <a:prstGeom prst="rect">
            <a:avLst/>
          </a:prstGeom>
        </p:spPr>
        <p:txBody>
          <a:bodyPr wrap="none">
            <a:spAutoFit/>
          </a:bodyPr>
          <a:lstStyle/>
          <a:p>
            <a:pPr fontAlgn="base">
              <a:spcAft>
                <a:spcPct val="0"/>
              </a:spcAft>
            </a:pPr>
            <a:r>
              <a:rPr lang="ja-JP" altLang="en-US"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奥行き設定</a:t>
            </a:r>
            <a:endParaRPr lang="en-US" altLang="ja-JP"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ホームベース 50">
            <a:extLst>
              <a:ext uri="{FF2B5EF4-FFF2-40B4-BE49-F238E27FC236}">
                <a16:creationId xmlns:a16="http://schemas.microsoft.com/office/drawing/2014/main" id="{20CB435A-4F20-3B36-0024-20AE7FEF950D}"/>
              </a:ext>
            </a:extLst>
          </p:cNvPr>
          <p:cNvSpPr/>
          <p:nvPr/>
        </p:nvSpPr>
        <p:spPr>
          <a:xfrm>
            <a:off x="261533" y="1535590"/>
            <a:ext cx="2836191" cy="589211"/>
          </a:xfrm>
          <a:prstGeom prst="homePlate">
            <a:avLst/>
          </a:prstGeom>
          <a:solidFill>
            <a:srgbClr val="5B9BD5">
              <a:lumMod val="20000"/>
              <a:lumOff val="80000"/>
            </a:srgbClr>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8" name="正方形/長方形 7">
            <a:extLst>
              <a:ext uri="{FF2B5EF4-FFF2-40B4-BE49-F238E27FC236}">
                <a16:creationId xmlns:a16="http://schemas.microsoft.com/office/drawing/2014/main" id="{23A6C8B9-2FB5-918E-1C4F-6BE4E80F3517}"/>
              </a:ext>
            </a:extLst>
          </p:cNvPr>
          <p:cNvSpPr/>
          <p:nvPr/>
        </p:nvSpPr>
        <p:spPr>
          <a:xfrm>
            <a:off x="315589" y="1692474"/>
            <a:ext cx="877163" cy="300082"/>
          </a:xfrm>
          <a:prstGeom prst="rect">
            <a:avLst/>
          </a:prstGeom>
        </p:spPr>
        <p:txBody>
          <a:bodyPr wrap="none">
            <a:spAutoFit/>
          </a:bodyPr>
          <a:lstStyle/>
          <a:p>
            <a:pPr fontAlgn="base">
              <a:spcAft>
                <a:spcPct val="0"/>
              </a:spcAft>
            </a:pPr>
            <a:r>
              <a:rPr lang="ja-JP" altLang="en-US"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閾値調整</a:t>
            </a:r>
            <a:endParaRPr lang="en-US" altLang="ja-JP"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B9215B6E-1802-DAE5-8D00-66B135563A37}"/>
              </a:ext>
            </a:extLst>
          </p:cNvPr>
          <p:cNvSpPr txBox="1"/>
          <p:nvPr/>
        </p:nvSpPr>
        <p:spPr>
          <a:xfrm>
            <a:off x="3583483" y="1553401"/>
            <a:ext cx="4130870" cy="900246"/>
          </a:xfrm>
          <a:prstGeom prst="rect">
            <a:avLst/>
          </a:prstGeom>
          <a:noFill/>
        </p:spPr>
        <p:txBody>
          <a:bodyPr wrap="square" rtlCol="0">
            <a:spAutoFit/>
          </a:bodyPr>
          <a:lstStyle/>
          <a:p>
            <a:r>
              <a:rPr lang="en-US" altLang="ja-JP" sz="1050" dirty="0">
                <a:solidFill>
                  <a:prstClr val="black"/>
                </a:solidFill>
                <a:latin typeface="Meiryo UI" panose="020B0604030504040204" pitchFamily="50" charset="-128"/>
                <a:ea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rPr>
              <a:t>誤報</a:t>
            </a:r>
            <a:r>
              <a:rPr lang="en-US" altLang="ja-JP" sz="1050" dirty="0">
                <a:solidFill>
                  <a:prstClr val="black"/>
                </a:solidFill>
                <a:latin typeface="Meiryo UI" panose="020B0604030504040204" pitchFamily="50" charset="-128"/>
                <a:ea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rPr>
              <a:t>　動物などを誤って検知することがあります。</a:t>
            </a:r>
            <a:endParaRPr lang="en-US" altLang="ja-JP" sz="1050" dirty="0">
              <a:solidFill>
                <a:prstClr val="black"/>
              </a:solidFill>
              <a:latin typeface="Meiryo UI" panose="020B0604030504040204" pitchFamily="50" charset="-128"/>
              <a:ea typeface="Meiryo UI" panose="020B0604030504040204" pitchFamily="50" charset="-128"/>
            </a:endParaRPr>
          </a:p>
          <a:p>
            <a:r>
              <a:rPr lang="en-US" altLang="ja-JP" sz="1050" dirty="0">
                <a:solidFill>
                  <a:prstClr val="black"/>
                </a:solidFill>
                <a:latin typeface="Meiryo UI" panose="020B0604030504040204" pitchFamily="50" charset="-128"/>
                <a:ea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rPr>
              <a:t>失報</a:t>
            </a:r>
            <a:r>
              <a:rPr lang="en-US" altLang="ja-JP" sz="1050" dirty="0">
                <a:solidFill>
                  <a:prstClr val="black"/>
                </a:solidFill>
                <a:latin typeface="Meiryo UI" panose="020B0604030504040204" pitchFamily="50" charset="-128"/>
                <a:ea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rPr>
              <a:t>　背景と検知対象オブジェクトに輝度</a:t>
            </a:r>
            <a:r>
              <a:rPr lang="en-US" altLang="ja-JP" sz="1050" dirty="0">
                <a:solidFill>
                  <a:prstClr val="black"/>
                </a:solidFill>
                <a:latin typeface="Meiryo UI" panose="020B0604030504040204" pitchFamily="50" charset="-128"/>
                <a:ea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rPr>
              <a:t>明るさ</a:t>
            </a:r>
            <a:r>
              <a:rPr lang="en-US" altLang="ja-JP" sz="1050" dirty="0">
                <a:solidFill>
                  <a:prstClr val="black"/>
                </a:solidFill>
                <a:latin typeface="Meiryo UI" panose="020B0604030504040204" pitchFamily="50" charset="-128"/>
                <a:ea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rPr>
              <a:t>の差が少ないと</a:t>
            </a:r>
            <a:endParaRPr lang="en-US" altLang="ja-JP" sz="1050" dirty="0">
              <a:solidFill>
                <a:prstClr val="black"/>
              </a:solidFill>
              <a:latin typeface="Meiryo UI" panose="020B0604030504040204" pitchFamily="50" charset="-128"/>
              <a:ea typeface="Meiryo UI" panose="020B0604030504040204" pitchFamily="50" charset="-128"/>
            </a:endParaRPr>
          </a:p>
          <a:p>
            <a:r>
              <a:rPr lang="en-US" altLang="ja-JP" sz="1050" dirty="0">
                <a:solidFill>
                  <a:prstClr val="black"/>
                </a:solidFill>
                <a:latin typeface="Meiryo UI" panose="020B0604030504040204" pitchFamily="50" charset="-128"/>
                <a:ea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rPr>
              <a:t>検知されないことがあります。</a:t>
            </a:r>
          </a:p>
          <a:p>
            <a:endParaRPr lang="en-US" altLang="ja-JP" sz="1050" dirty="0">
              <a:solidFill>
                <a:prstClr val="black"/>
              </a:solidFill>
              <a:latin typeface="Meiryo UI" panose="020B0604030504040204" pitchFamily="50" charset="-128"/>
              <a:ea typeface="Meiryo UI" panose="020B0604030504040204" pitchFamily="50" charset="-128"/>
            </a:endParaRPr>
          </a:p>
          <a:p>
            <a:r>
              <a:rPr lang="ja-JP" altLang="en-US" sz="1050" dirty="0">
                <a:solidFill>
                  <a:prstClr val="black"/>
                </a:solidFill>
                <a:latin typeface="Meiryo UI" panose="020B0604030504040204" pitchFamily="50" charset="-128"/>
                <a:ea typeface="Meiryo UI" panose="020B0604030504040204" pitchFamily="50" charset="-128"/>
              </a:rPr>
              <a:t>閾値調整を行うことで精度が向上します。</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EC6B70A6-4CDD-3C68-41EF-3D3B868E7DD4}"/>
              </a:ext>
            </a:extLst>
          </p:cNvPr>
          <p:cNvSpPr txBox="1"/>
          <p:nvPr/>
        </p:nvSpPr>
        <p:spPr>
          <a:xfrm>
            <a:off x="3583483" y="2686924"/>
            <a:ext cx="4130870" cy="577081"/>
          </a:xfrm>
          <a:prstGeom prst="rect">
            <a:avLst/>
          </a:prstGeom>
          <a:noFill/>
        </p:spPr>
        <p:txBody>
          <a:bodyPr wrap="square" rtlCol="0">
            <a:spAutoFit/>
          </a:bodyPr>
          <a:lstStyle/>
          <a:p>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奥行きを設定することで、「人物」として検出したオブジェクトのうち</a:t>
            </a:r>
          </a:p>
          <a:p>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明らかに「人物」の大きさではないものについて</a:t>
            </a:r>
          </a:p>
          <a:p>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アラーム発生の対象から除外することができます。</a:t>
            </a:r>
          </a:p>
        </p:txBody>
      </p:sp>
      <p:grpSp>
        <p:nvGrpSpPr>
          <p:cNvPr id="11" name="グループ化 10">
            <a:extLst>
              <a:ext uri="{FF2B5EF4-FFF2-40B4-BE49-F238E27FC236}">
                <a16:creationId xmlns:a16="http://schemas.microsoft.com/office/drawing/2014/main" id="{0A4FEC81-131F-41E1-C2E5-E96C20E0A7BB}"/>
              </a:ext>
            </a:extLst>
          </p:cNvPr>
          <p:cNvGrpSpPr/>
          <p:nvPr/>
        </p:nvGrpSpPr>
        <p:grpSpPr>
          <a:xfrm>
            <a:off x="7886230" y="655611"/>
            <a:ext cx="1171091" cy="3973632"/>
            <a:chOff x="7886230" y="655611"/>
            <a:chExt cx="1171091" cy="3973632"/>
          </a:xfrm>
        </p:grpSpPr>
        <p:sp>
          <p:nvSpPr>
            <p:cNvPr id="12" name="フリーフォーム 16">
              <a:extLst>
                <a:ext uri="{FF2B5EF4-FFF2-40B4-BE49-F238E27FC236}">
                  <a16:creationId xmlns:a16="http://schemas.microsoft.com/office/drawing/2014/main" id="{25EA5BC0-914B-ED7E-F2BC-61952C1F55D7}"/>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rPr>
                <a:t>動体検知設定</a:t>
              </a:r>
            </a:p>
          </p:txBody>
        </p:sp>
        <p:sp>
          <p:nvSpPr>
            <p:cNvPr id="13" name="フリーフォーム 17">
              <a:extLst>
                <a:ext uri="{FF2B5EF4-FFF2-40B4-BE49-F238E27FC236}">
                  <a16:creationId xmlns:a16="http://schemas.microsoft.com/office/drawing/2014/main" id="{8DC4F2FD-E0EE-576D-CCBD-D0A17B4FEF13}"/>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カウント機能設定</a:t>
              </a:r>
              <a:endParaRPr kumimoji="1" lang="en-US" altLang="ja-JP"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フリーフォーム 18">
              <a:extLst>
                <a:ext uri="{FF2B5EF4-FFF2-40B4-BE49-F238E27FC236}">
                  <a16:creationId xmlns:a16="http://schemas.microsoft.com/office/drawing/2014/main" id="{FAC51BCA-F049-00F7-F51D-BBE920E3CCDF}"/>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詳細設定</a:t>
              </a:r>
            </a:p>
          </p:txBody>
        </p:sp>
        <p:sp>
          <p:nvSpPr>
            <p:cNvPr id="20" name="フリーフォーム 20">
              <a:extLst>
                <a:ext uri="{FF2B5EF4-FFF2-40B4-BE49-F238E27FC236}">
                  <a16:creationId xmlns:a16="http://schemas.microsoft.com/office/drawing/2014/main" id="{87C7845F-2502-6F72-65D6-D5903FE5D556}"/>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スケジュール設定</a:t>
              </a:r>
            </a:p>
          </p:txBody>
        </p:sp>
        <p:sp>
          <p:nvSpPr>
            <p:cNvPr id="23" name="フリーフォーム 21">
              <a:extLst>
                <a:ext uri="{FF2B5EF4-FFF2-40B4-BE49-F238E27FC236}">
                  <a16:creationId xmlns:a16="http://schemas.microsoft.com/office/drawing/2014/main" id="{BB816DD1-F9FA-7BA7-C5CD-1AC4E92C0494}"/>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30" name="フリーフォーム 23">
              <a:extLst>
                <a:ext uri="{FF2B5EF4-FFF2-40B4-BE49-F238E27FC236}">
                  <a16:creationId xmlns:a16="http://schemas.microsoft.com/office/drawing/2014/main" id="{43ABB152-4F01-7F8E-FD7D-0F4AAA7017F3}"/>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フリーフォーム 24">
              <a:extLst>
                <a:ext uri="{FF2B5EF4-FFF2-40B4-BE49-F238E27FC236}">
                  <a16:creationId xmlns:a16="http://schemas.microsoft.com/office/drawing/2014/main" id="{52551BE9-3BEF-05A1-ED07-B81579BB2E2A}"/>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フリーフォーム 25">
              <a:extLst>
                <a:ext uri="{FF2B5EF4-FFF2-40B4-BE49-F238E27FC236}">
                  <a16:creationId xmlns:a16="http://schemas.microsoft.com/office/drawing/2014/main" id="{EDBF4A17-B955-05A6-090E-97EC599C78C7}"/>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フリーフォーム 26">
              <a:extLst>
                <a:ext uri="{FF2B5EF4-FFF2-40B4-BE49-F238E27FC236}">
                  <a16:creationId xmlns:a16="http://schemas.microsoft.com/office/drawing/2014/main" id="{726EE17A-F941-E666-E103-48ADCDC80638}"/>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フリーフォーム 14">
              <a:extLst>
                <a:ext uri="{FF2B5EF4-FFF2-40B4-BE49-F238E27FC236}">
                  <a16:creationId xmlns:a16="http://schemas.microsoft.com/office/drawing/2014/main" id="{2719A80A-FC0F-CF20-47D3-077D811D1B07}"/>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設定画面を開く</a:t>
              </a:r>
            </a:p>
          </p:txBody>
        </p:sp>
        <p:sp>
          <p:nvSpPr>
            <p:cNvPr id="35" name="フリーフォーム 15">
              <a:extLst>
                <a:ext uri="{FF2B5EF4-FFF2-40B4-BE49-F238E27FC236}">
                  <a16:creationId xmlns:a16="http://schemas.microsoft.com/office/drawing/2014/main" id="{DFD0D622-41F7-8F1F-CAA6-CE902A9392D8}"/>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フリーフォーム 16">
              <a:extLst>
                <a:ext uri="{FF2B5EF4-FFF2-40B4-BE49-F238E27FC236}">
                  <a16:creationId xmlns:a16="http://schemas.microsoft.com/office/drawing/2014/main" id="{D4A44D89-9284-D930-6D97-54D7DC94DFAB}"/>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モード選択</a:t>
              </a:r>
            </a:p>
          </p:txBody>
        </p:sp>
        <p:sp>
          <p:nvSpPr>
            <p:cNvPr id="37" name="フリーフォーム 23">
              <a:extLst>
                <a:ext uri="{FF2B5EF4-FFF2-40B4-BE49-F238E27FC236}">
                  <a16:creationId xmlns:a16="http://schemas.microsoft.com/office/drawing/2014/main" id="{DC136DF0-EF4D-627D-0A4A-497E5957199A}"/>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2986019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a:extLst>
              <a:ext uri="{FF2B5EF4-FFF2-40B4-BE49-F238E27FC236}">
                <a16:creationId xmlns:a16="http://schemas.microsoft.com/office/drawing/2014/main" id="{EC2887D4-F39B-8A40-C706-363EC06A97A4}"/>
              </a:ext>
            </a:extLst>
          </p:cNvPr>
          <p:cNvPicPr>
            <a:picLocks noChangeAspect="1"/>
          </p:cNvPicPr>
          <p:nvPr/>
        </p:nvPicPr>
        <p:blipFill rotWithShape="1">
          <a:blip r:embed="rId2"/>
          <a:srcRect t="9979" r="6432" b="16240"/>
          <a:stretch/>
        </p:blipFill>
        <p:spPr>
          <a:xfrm>
            <a:off x="99421" y="1007186"/>
            <a:ext cx="4959724" cy="2322885"/>
          </a:xfrm>
          <a:prstGeom prst="rect">
            <a:avLst/>
          </a:prstGeom>
        </p:spPr>
      </p:pic>
      <p:pic>
        <p:nvPicPr>
          <p:cNvPr id="43" name="図 42">
            <a:extLst>
              <a:ext uri="{FF2B5EF4-FFF2-40B4-BE49-F238E27FC236}">
                <a16:creationId xmlns:a16="http://schemas.microsoft.com/office/drawing/2014/main" id="{42A13477-CE58-6A06-C048-9D0D9C3DC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54" y="1367702"/>
            <a:ext cx="2117336" cy="1192798"/>
          </a:xfrm>
          <a:prstGeom prst="rect">
            <a:avLst/>
          </a:prstGeom>
        </p:spPr>
      </p:pic>
      <p:sp>
        <p:nvSpPr>
          <p:cNvPr id="2" name="タイトル 1"/>
          <p:cNvSpPr>
            <a:spLocks noGrp="1"/>
          </p:cNvSpPr>
          <p:nvPr>
            <p:ph type="title"/>
          </p:nvPr>
        </p:nvSpPr>
        <p:spPr/>
        <p:txBody>
          <a:bodyPr/>
          <a:lstStyle/>
          <a:p>
            <a:r>
              <a:rPr lang="ja-JP" altLang="en-US" dirty="0"/>
              <a:t>詳細設定｜閾値を設定する</a:t>
            </a:r>
            <a:endParaRPr kumimoji="1" lang="ja-JP" altLang="en-US" dirty="0"/>
          </a:p>
        </p:txBody>
      </p:sp>
      <p:sp>
        <p:nvSpPr>
          <p:cNvPr id="6" name="正方形/長方形 5">
            <a:extLst>
              <a:ext uri="{FF2B5EF4-FFF2-40B4-BE49-F238E27FC236}">
                <a16:creationId xmlns:a16="http://schemas.microsoft.com/office/drawing/2014/main" id="{A6E62790-64C1-793D-D1C1-4B089F88D4BB}"/>
              </a:ext>
            </a:extLst>
          </p:cNvPr>
          <p:cNvSpPr/>
          <p:nvPr/>
        </p:nvSpPr>
        <p:spPr>
          <a:xfrm>
            <a:off x="3394126" y="3996657"/>
            <a:ext cx="4347278" cy="722563"/>
          </a:xfrm>
          <a:prstGeom prst="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7" name="正方形/長方形 6">
            <a:extLst>
              <a:ext uri="{FF2B5EF4-FFF2-40B4-BE49-F238E27FC236}">
                <a16:creationId xmlns:a16="http://schemas.microsoft.com/office/drawing/2014/main" id="{23BA04A7-AD83-2220-13D0-09E9EEDAA189}"/>
              </a:ext>
            </a:extLst>
          </p:cNvPr>
          <p:cNvSpPr/>
          <p:nvPr/>
        </p:nvSpPr>
        <p:spPr>
          <a:xfrm>
            <a:off x="85242" y="3995958"/>
            <a:ext cx="3240763" cy="723261"/>
          </a:xfrm>
          <a:prstGeom prst="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8" name="テキスト ボックス 7">
            <a:extLst>
              <a:ext uri="{FF2B5EF4-FFF2-40B4-BE49-F238E27FC236}">
                <a16:creationId xmlns:a16="http://schemas.microsoft.com/office/drawing/2014/main" id="{90D7F578-829D-81FB-069B-E09655F30E30}"/>
              </a:ext>
            </a:extLst>
          </p:cNvPr>
          <p:cNvSpPr txBox="1"/>
          <p:nvPr/>
        </p:nvSpPr>
        <p:spPr>
          <a:xfrm>
            <a:off x="123486" y="573589"/>
            <a:ext cx="5566330" cy="276999"/>
          </a:xfrm>
          <a:prstGeom prst="rect">
            <a:avLst/>
          </a:prstGeom>
          <a:noFill/>
        </p:spPr>
        <p:txBody>
          <a:bodyPr wrap="square" rtlCol="0">
            <a:spAutoFit/>
          </a:bodyPr>
          <a:lstStyle/>
          <a:p>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AI-VMD</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の検知感度を設定します。</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線吹き出し 2 (枠付き) 48">
            <a:extLst>
              <a:ext uri="{FF2B5EF4-FFF2-40B4-BE49-F238E27FC236}">
                <a16:creationId xmlns:a16="http://schemas.microsoft.com/office/drawing/2014/main" id="{BA8A8202-2876-FF89-5F89-FF708C04456F}"/>
              </a:ext>
            </a:extLst>
          </p:cNvPr>
          <p:cNvSpPr/>
          <p:nvPr/>
        </p:nvSpPr>
        <p:spPr>
          <a:xfrm>
            <a:off x="5143500" y="544716"/>
            <a:ext cx="2638587" cy="1007848"/>
          </a:xfrm>
          <a:prstGeom prst="borderCallout2">
            <a:avLst>
              <a:gd name="adj1" fmla="val 76073"/>
              <a:gd name="adj2" fmla="val -248"/>
              <a:gd name="adj3" fmla="val 76007"/>
              <a:gd name="adj4" fmla="val -2026"/>
              <a:gd name="adj5" fmla="val 128284"/>
              <a:gd name="adj6" fmla="val -6255"/>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0" name="正方形/長方形 9">
            <a:extLst>
              <a:ext uri="{FF2B5EF4-FFF2-40B4-BE49-F238E27FC236}">
                <a16:creationId xmlns:a16="http://schemas.microsoft.com/office/drawing/2014/main" id="{605826EC-63DF-50B8-499D-B418FF115BB3}"/>
              </a:ext>
            </a:extLst>
          </p:cNvPr>
          <p:cNvSpPr/>
          <p:nvPr/>
        </p:nvSpPr>
        <p:spPr>
          <a:xfrm>
            <a:off x="2909707" y="1762784"/>
            <a:ext cx="2071531" cy="128168"/>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 name="正方形/長方形 10">
            <a:extLst>
              <a:ext uri="{FF2B5EF4-FFF2-40B4-BE49-F238E27FC236}">
                <a16:creationId xmlns:a16="http://schemas.microsoft.com/office/drawing/2014/main" id="{5E2FC76B-4142-5257-07D9-A1943EFD5D19}"/>
              </a:ext>
            </a:extLst>
          </p:cNvPr>
          <p:cNvSpPr/>
          <p:nvPr/>
        </p:nvSpPr>
        <p:spPr>
          <a:xfrm>
            <a:off x="2909707" y="1911788"/>
            <a:ext cx="2071531" cy="437337"/>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 name="正方形/長方形 11">
            <a:extLst>
              <a:ext uri="{FF2B5EF4-FFF2-40B4-BE49-F238E27FC236}">
                <a16:creationId xmlns:a16="http://schemas.microsoft.com/office/drawing/2014/main" id="{468175F0-3BAB-5EBA-1EEA-D4901FA8942B}"/>
              </a:ext>
            </a:extLst>
          </p:cNvPr>
          <p:cNvSpPr/>
          <p:nvPr/>
        </p:nvSpPr>
        <p:spPr>
          <a:xfrm>
            <a:off x="250576" y="1371682"/>
            <a:ext cx="2096895" cy="1192091"/>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 name="正方形/長方形 12">
            <a:extLst>
              <a:ext uri="{FF2B5EF4-FFF2-40B4-BE49-F238E27FC236}">
                <a16:creationId xmlns:a16="http://schemas.microsoft.com/office/drawing/2014/main" id="{4FE0FDF7-7341-9C86-A6B9-5020AC4798E6}"/>
              </a:ext>
            </a:extLst>
          </p:cNvPr>
          <p:cNvSpPr/>
          <p:nvPr/>
        </p:nvSpPr>
        <p:spPr>
          <a:xfrm>
            <a:off x="2530203" y="2973668"/>
            <a:ext cx="2445703" cy="128560"/>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4" name="テキスト ボックス 13">
            <a:extLst>
              <a:ext uri="{FF2B5EF4-FFF2-40B4-BE49-F238E27FC236}">
                <a16:creationId xmlns:a16="http://schemas.microsoft.com/office/drawing/2014/main" id="{2FCE92E0-CAAB-5D8C-F39A-AA5147F964A2}"/>
              </a:ext>
            </a:extLst>
          </p:cNvPr>
          <p:cNvSpPr txBox="1"/>
          <p:nvPr/>
        </p:nvSpPr>
        <p:spPr>
          <a:xfrm>
            <a:off x="5160936" y="542686"/>
            <a:ext cx="2563032" cy="1015663"/>
          </a:xfrm>
          <a:prstGeom prst="rect">
            <a:avLst/>
          </a:prstGeom>
          <a:noFill/>
        </p:spPr>
        <p:txBody>
          <a:bodyPr wrap="square" rtlCol="0">
            <a:spAutoFit/>
          </a:bodyPr>
          <a:lstStyle/>
          <a:p>
            <a:r>
              <a:rPr lang="ja-JP" altLang="en-US" sz="900" b="1" u="sng" dirty="0">
                <a:solidFill>
                  <a:prstClr val="black"/>
                </a:solidFill>
                <a:latin typeface="Meiryo UI" panose="020B0604030504040204" pitchFamily="50" charset="-128"/>
                <a:ea typeface="Meiryo UI" panose="020B0604030504040204" pitchFamily="50" charset="-128"/>
              </a:rPr>
              <a:t>動体検知閾値設定</a:t>
            </a:r>
            <a:endParaRPr lang="en-US" altLang="ja-JP" sz="900" b="1" u="sng"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検知したいオブジェクトの動きに関する検知閾値を</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設定します。</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値が小さいほど検知しやすくなりますが、誤った検知を</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しやすくなります。</a:t>
            </a:r>
            <a:endParaRPr lang="en-US" altLang="ja-JP" sz="900" dirty="0">
              <a:solidFill>
                <a:prstClr val="black"/>
              </a:solidFill>
              <a:latin typeface="Meiryo UI" panose="020B0604030504040204" pitchFamily="50" charset="-128"/>
              <a:ea typeface="Meiryo UI" panose="020B0604030504040204" pitchFamily="50" charset="-128"/>
            </a:endParaRPr>
          </a:p>
          <a:p>
            <a:endParaRPr lang="en-US" altLang="ja-JP" sz="600" dirty="0">
              <a:solidFill>
                <a:prstClr val="black"/>
              </a:solidFill>
              <a:latin typeface="Meiryo UI" panose="020B0604030504040204" pitchFamily="50" charset="-128"/>
              <a:ea typeface="Meiryo UI" panose="020B0604030504040204" pitchFamily="50" charset="-128"/>
            </a:endParaRPr>
          </a:p>
          <a:p>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値が小さいほど青枠が出現しやすくなります。</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20" name="線吹き出し 2 (枠付き) 29">
            <a:extLst>
              <a:ext uri="{FF2B5EF4-FFF2-40B4-BE49-F238E27FC236}">
                <a16:creationId xmlns:a16="http://schemas.microsoft.com/office/drawing/2014/main" id="{E55ED210-E6CB-B29A-37F0-5A2AFE525937}"/>
              </a:ext>
            </a:extLst>
          </p:cNvPr>
          <p:cNvSpPr/>
          <p:nvPr/>
        </p:nvSpPr>
        <p:spPr>
          <a:xfrm>
            <a:off x="5143500" y="1609294"/>
            <a:ext cx="2638587" cy="1009877"/>
          </a:xfrm>
          <a:prstGeom prst="borderCallout2">
            <a:avLst>
              <a:gd name="adj1" fmla="val 42656"/>
              <a:gd name="adj2" fmla="val -388"/>
              <a:gd name="adj3" fmla="val 42885"/>
              <a:gd name="adj4" fmla="val -2928"/>
              <a:gd name="adj5" fmla="val 57174"/>
              <a:gd name="adj6" fmla="val -6280"/>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3" name="テキスト ボックス 22">
            <a:extLst>
              <a:ext uri="{FF2B5EF4-FFF2-40B4-BE49-F238E27FC236}">
                <a16:creationId xmlns:a16="http://schemas.microsoft.com/office/drawing/2014/main" id="{E5EAAF35-07FB-D3A6-4488-9EBD56F5DF67}"/>
              </a:ext>
            </a:extLst>
          </p:cNvPr>
          <p:cNvSpPr txBox="1"/>
          <p:nvPr/>
        </p:nvSpPr>
        <p:spPr>
          <a:xfrm>
            <a:off x="5160936" y="1626592"/>
            <a:ext cx="2563032" cy="1015663"/>
          </a:xfrm>
          <a:prstGeom prst="rect">
            <a:avLst/>
          </a:prstGeom>
          <a:noFill/>
        </p:spPr>
        <p:txBody>
          <a:bodyPr wrap="square" rtlCol="0">
            <a:spAutoFit/>
          </a:bodyPr>
          <a:lstStyle/>
          <a:p>
            <a:r>
              <a:rPr lang="ja-JP" altLang="en-US" sz="900" b="1" u="sng" dirty="0">
                <a:solidFill>
                  <a:prstClr val="black"/>
                </a:solidFill>
                <a:latin typeface="Meiryo UI" panose="020B0604030504040204" pitchFamily="50" charset="-128"/>
                <a:ea typeface="Meiryo UI" panose="020B0604030504040204" pitchFamily="50" charset="-128"/>
              </a:rPr>
              <a:t>人物・車・二輪車閾値設定</a:t>
            </a:r>
            <a:endParaRPr lang="en-US" altLang="ja-JP" sz="900" b="1" u="sng"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人物・車・二輪車それぞれのオブジェクトを判定する</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閾値を設定します。</a:t>
            </a:r>
          </a:p>
          <a:p>
            <a:r>
              <a:rPr lang="ja-JP" altLang="en-US" sz="900" dirty="0">
                <a:solidFill>
                  <a:prstClr val="black"/>
                </a:solidFill>
                <a:latin typeface="Meiryo UI" panose="020B0604030504040204" pitchFamily="50" charset="-128"/>
                <a:ea typeface="Meiryo UI" panose="020B0604030504040204" pitchFamily="50" charset="-128"/>
              </a:rPr>
              <a:t>値が小さいほど検知対象オブジェクトとして判定され</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やすくなりますが、誤った判定もされやすくなります。</a:t>
            </a:r>
            <a:endParaRPr lang="en-US" altLang="ja-JP" sz="900" dirty="0">
              <a:solidFill>
                <a:prstClr val="black"/>
              </a:solidFill>
              <a:latin typeface="Meiryo UI" panose="020B0604030504040204" pitchFamily="50" charset="-128"/>
              <a:ea typeface="Meiryo UI" panose="020B0604030504040204" pitchFamily="50" charset="-128"/>
            </a:endParaRPr>
          </a:p>
          <a:p>
            <a:endParaRPr lang="en-US" altLang="ja-JP" sz="600" dirty="0">
              <a:solidFill>
                <a:prstClr val="black"/>
              </a:solidFill>
              <a:latin typeface="Meiryo UI" panose="020B0604030504040204" pitchFamily="50" charset="-128"/>
              <a:ea typeface="Meiryo UI" panose="020B0604030504040204" pitchFamily="50" charset="-128"/>
            </a:endParaRPr>
          </a:p>
          <a:p>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値が小さいほど誤報が増える可能性があります。</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34" name="線吹き出し 2 (枠付き) 31">
            <a:extLst>
              <a:ext uri="{FF2B5EF4-FFF2-40B4-BE49-F238E27FC236}">
                <a16:creationId xmlns:a16="http://schemas.microsoft.com/office/drawing/2014/main" id="{52EDF8AE-F0DE-CE41-4166-875E79483A1B}"/>
              </a:ext>
            </a:extLst>
          </p:cNvPr>
          <p:cNvSpPr/>
          <p:nvPr/>
        </p:nvSpPr>
        <p:spPr>
          <a:xfrm>
            <a:off x="58120" y="3742285"/>
            <a:ext cx="7723967" cy="1009877"/>
          </a:xfrm>
          <a:prstGeom prst="borderCallout2">
            <a:avLst>
              <a:gd name="adj1" fmla="val 817"/>
              <a:gd name="adj2" fmla="val 27783"/>
              <a:gd name="adj3" fmla="val -75925"/>
              <a:gd name="adj4" fmla="val 27646"/>
              <a:gd name="adj5" fmla="val -115979"/>
              <a:gd name="adj6" fmla="val 22908"/>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44" name="線吹き出し 2 (枠付き) 32">
            <a:extLst>
              <a:ext uri="{FF2B5EF4-FFF2-40B4-BE49-F238E27FC236}">
                <a16:creationId xmlns:a16="http://schemas.microsoft.com/office/drawing/2014/main" id="{AC33E428-F7FE-A973-34FD-6C2C75E00652}"/>
              </a:ext>
            </a:extLst>
          </p:cNvPr>
          <p:cNvSpPr/>
          <p:nvPr/>
        </p:nvSpPr>
        <p:spPr>
          <a:xfrm>
            <a:off x="5143500" y="2675259"/>
            <a:ext cx="2638587" cy="399598"/>
          </a:xfrm>
          <a:prstGeom prst="borderCallout2">
            <a:avLst>
              <a:gd name="adj1" fmla="val 44598"/>
              <a:gd name="adj2" fmla="val 185"/>
              <a:gd name="adj3" fmla="val 44513"/>
              <a:gd name="adj4" fmla="val -3520"/>
              <a:gd name="adj5" fmla="val 89388"/>
              <a:gd name="adj6" fmla="val -6477"/>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45" name="テキスト ボックス 44">
            <a:extLst>
              <a:ext uri="{FF2B5EF4-FFF2-40B4-BE49-F238E27FC236}">
                <a16:creationId xmlns:a16="http://schemas.microsoft.com/office/drawing/2014/main" id="{22544B67-CD81-BA67-41F9-D7D3D5A18C00}"/>
              </a:ext>
            </a:extLst>
          </p:cNvPr>
          <p:cNvSpPr txBox="1"/>
          <p:nvPr/>
        </p:nvSpPr>
        <p:spPr>
          <a:xfrm>
            <a:off x="5160936" y="2692556"/>
            <a:ext cx="2621151" cy="369332"/>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閾値を調整する場合は</a:t>
            </a:r>
            <a:r>
              <a:rPr lang="en-US" altLang="ja-JP" sz="900" dirty="0">
                <a:solidFill>
                  <a:prstClr val="black"/>
                </a:solidFill>
                <a:latin typeface="Meiryo UI" panose="020B0604030504040204" pitchFamily="50" charset="-128"/>
                <a:ea typeface="Meiryo UI" panose="020B0604030504040204" pitchFamily="50" charset="-128"/>
              </a:rPr>
              <a:t>AI-VMD</a:t>
            </a:r>
            <a:r>
              <a:rPr lang="ja-JP" altLang="en-US" sz="900" dirty="0">
                <a:solidFill>
                  <a:prstClr val="black"/>
                </a:solidFill>
                <a:latin typeface="Meiryo UI" panose="020B0604030504040204" pitchFamily="50" charset="-128"/>
                <a:ea typeface="Meiryo UI" panose="020B0604030504040204" pitchFamily="50" charset="-128"/>
              </a:rPr>
              <a:t>情報付加設定を</a:t>
            </a:r>
            <a:r>
              <a:rPr lang="en-US" altLang="ja-JP" sz="900" dirty="0">
                <a:solidFill>
                  <a:prstClr val="black"/>
                </a:solidFill>
                <a:latin typeface="Meiryo UI" panose="020B0604030504040204" pitchFamily="50" charset="-128"/>
                <a:ea typeface="Meiryo UI" panose="020B0604030504040204" pitchFamily="50" charset="-128"/>
              </a:rPr>
              <a:t>[On(</a:t>
            </a:r>
            <a:r>
              <a:rPr lang="ja-JP" altLang="en-US" sz="900" dirty="0">
                <a:solidFill>
                  <a:prstClr val="black"/>
                </a:solidFill>
                <a:latin typeface="Meiryo UI" panose="020B0604030504040204" pitchFamily="50" charset="-128"/>
                <a:ea typeface="Meiryo UI" panose="020B0604030504040204" pitchFamily="50" charset="-128"/>
              </a:rPr>
              <a:t>ライブ画表示あり</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に設定してください。</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46" name="正方形/長方形 45">
            <a:extLst>
              <a:ext uri="{FF2B5EF4-FFF2-40B4-BE49-F238E27FC236}">
                <a16:creationId xmlns:a16="http://schemas.microsoft.com/office/drawing/2014/main" id="{2977CBE6-CAC4-E75B-1AED-8E9F7B01C687}"/>
              </a:ext>
            </a:extLst>
          </p:cNvPr>
          <p:cNvSpPr/>
          <p:nvPr/>
        </p:nvSpPr>
        <p:spPr>
          <a:xfrm>
            <a:off x="2530203" y="3124320"/>
            <a:ext cx="2451035" cy="129816"/>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47" name="線吹き出し 2 (枠付き) 36">
            <a:extLst>
              <a:ext uri="{FF2B5EF4-FFF2-40B4-BE49-F238E27FC236}">
                <a16:creationId xmlns:a16="http://schemas.microsoft.com/office/drawing/2014/main" id="{C389EB85-B8B4-51D8-5400-B22F9660D048}"/>
              </a:ext>
            </a:extLst>
          </p:cNvPr>
          <p:cNvSpPr/>
          <p:nvPr/>
        </p:nvSpPr>
        <p:spPr>
          <a:xfrm>
            <a:off x="5146432" y="3135440"/>
            <a:ext cx="2638587" cy="544789"/>
          </a:xfrm>
          <a:prstGeom prst="borderCallout2">
            <a:avLst>
              <a:gd name="adj1" fmla="val 42474"/>
              <a:gd name="adj2" fmla="val -247"/>
              <a:gd name="adj3" fmla="val 42834"/>
              <a:gd name="adj4" fmla="val -2378"/>
              <a:gd name="adj5" fmla="val 9881"/>
              <a:gd name="adj6" fmla="val -6264"/>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48" name="テキスト ボックス 47">
            <a:extLst>
              <a:ext uri="{FF2B5EF4-FFF2-40B4-BE49-F238E27FC236}">
                <a16:creationId xmlns:a16="http://schemas.microsoft.com/office/drawing/2014/main" id="{6C6EF721-CA12-2E5F-BABC-28962E520E77}"/>
              </a:ext>
            </a:extLst>
          </p:cNvPr>
          <p:cNvSpPr txBox="1"/>
          <p:nvPr/>
        </p:nvSpPr>
        <p:spPr>
          <a:xfrm>
            <a:off x="5163868" y="3158549"/>
            <a:ext cx="2618219" cy="507831"/>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動体検知閾値を調整する場合は付加情報種別を</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アラーム枠情報</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に、オブジェクトの判定閾値を調整する場合は</a:t>
            </a:r>
            <a:r>
              <a:rPr lang="en-US" altLang="ja-JP" sz="900" dirty="0">
                <a:solidFill>
                  <a:prstClr val="black"/>
                </a:solidFill>
                <a:latin typeface="Meiryo UI" panose="020B0604030504040204" pitchFamily="50" charset="-128"/>
                <a:ea typeface="Meiryo UI" panose="020B0604030504040204" pitchFamily="50" charset="-128"/>
              </a:rPr>
              <a:t>[AI</a:t>
            </a:r>
            <a:r>
              <a:rPr lang="ja-JP" altLang="en-US" sz="900" dirty="0">
                <a:solidFill>
                  <a:prstClr val="black"/>
                </a:solidFill>
                <a:latin typeface="Meiryo UI" panose="020B0604030504040204" pitchFamily="50" charset="-128"/>
                <a:ea typeface="Meiryo UI" panose="020B0604030504040204" pitchFamily="50" charset="-128"/>
              </a:rPr>
              <a:t>枠情報</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に設定してください。</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51" name="テキスト ボックス 50">
            <a:extLst>
              <a:ext uri="{FF2B5EF4-FFF2-40B4-BE49-F238E27FC236}">
                <a16:creationId xmlns:a16="http://schemas.microsoft.com/office/drawing/2014/main" id="{68AE44C4-D77C-FE4D-815D-9FD0372B4B95}"/>
              </a:ext>
            </a:extLst>
          </p:cNvPr>
          <p:cNvSpPr txBox="1"/>
          <p:nvPr/>
        </p:nvSpPr>
        <p:spPr>
          <a:xfrm>
            <a:off x="59238" y="3744989"/>
            <a:ext cx="4898285" cy="230832"/>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付加情報種別の設定によって、アラーム枠</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青枠</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赤枠</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か</a:t>
            </a:r>
            <a:r>
              <a:rPr lang="en-US" altLang="ja-JP" sz="900" dirty="0">
                <a:solidFill>
                  <a:prstClr val="black"/>
                </a:solidFill>
                <a:latin typeface="Meiryo UI" panose="020B0604030504040204" pitchFamily="50" charset="-128"/>
                <a:ea typeface="Meiryo UI" panose="020B0604030504040204" pitchFamily="50" charset="-128"/>
              </a:rPr>
              <a:t>AI</a:t>
            </a:r>
            <a:r>
              <a:rPr lang="ja-JP" altLang="en-US" sz="900" dirty="0">
                <a:solidFill>
                  <a:prstClr val="black"/>
                </a:solidFill>
                <a:latin typeface="Meiryo UI" panose="020B0604030504040204" pitchFamily="50" charset="-128"/>
                <a:ea typeface="Meiryo UI" panose="020B0604030504040204" pitchFamily="50" charset="-128"/>
              </a:rPr>
              <a:t>枠</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緑枠</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のどちらかが表示されます。</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DE6DE8F6-EA5F-4FAC-5A21-C4D9BB436DAF}"/>
              </a:ext>
            </a:extLst>
          </p:cNvPr>
          <p:cNvSpPr txBox="1"/>
          <p:nvPr/>
        </p:nvSpPr>
        <p:spPr>
          <a:xfrm>
            <a:off x="3353443" y="3966899"/>
            <a:ext cx="4486760" cy="784830"/>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■失報を抑制したい場合</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・アラーム枠を表示しながら、検知対象が検出</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青枠</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されているか確認してください。</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あまり検出されていない場合は、動体検知感度の値を大きくしながら調整してください。</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a:t>
            </a:r>
            <a:r>
              <a:rPr lang="en-US" altLang="ja-JP" sz="900" dirty="0">
                <a:solidFill>
                  <a:prstClr val="black"/>
                </a:solidFill>
                <a:latin typeface="Meiryo UI" panose="020B0604030504040204" pitchFamily="50" charset="-128"/>
                <a:ea typeface="Meiryo UI" panose="020B0604030504040204" pitchFamily="50" charset="-128"/>
              </a:rPr>
              <a:t>AI</a:t>
            </a:r>
            <a:r>
              <a:rPr lang="ja-JP" altLang="en-US" sz="900" dirty="0">
                <a:solidFill>
                  <a:prstClr val="black"/>
                </a:solidFill>
                <a:latin typeface="Meiryo UI" panose="020B0604030504040204" pitchFamily="50" charset="-128"/>
                <a:ea typeface="Meiryo UI" panose="020B0604030504040204" pitchFamily="50" charset="-128"/>
              </a:rPr>
              <a:t>枠を表示しながら、検知対象オブジェクトが判定</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緑枠</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されているか確認してください。</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判定されていない場合は、対象オブジェクトの判定感度の値を大きくしながら調整してください。</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53" name="テキスト ボックス 52">
            <a:extLst>
              <a:ext uri="{FF2B5EF4-FFF2-40B4-BE49-F238E27FC236}">
                <a16:creationId xmlns:a16="http://schemas.microsoft.com/office/drawing/2014/main" id="{242945C0-092F-1E4B-F4D4-4EB1A6D0258A}"/>
              </a:ext>
            </a:extLst>
          </p:cNvPr>
          <p:cNvSpPr txBox="1"/>
          <p:nvPr/>
        </p:nvSpPr>
        <p:spPr>
          <a:xfrm>
            <a:off x="24363" y="3970474"/>
            <a:ext cx="3398827" cy="784830"/>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■誤報を抑制したい場合</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a:t>
            </a:r>
            <a:r>
              <a:rPr lang="en-US" altLang="ja-JP" sz="900" dirty="0">
                <a:solidFill>
                  <a:prstClr val="black"/>
                </a:solidFill>
                <a:latin typeface="Meiryo UI" panose="020B0604030504040204" pitchFamily="50" charset="-128"/>
                <a:ea typeface="Meiryo UI" panose="020B0604030504040204" pitchFamily="50" charset="-128"/>
              </a:rPr>
              <a:t>AI</a:t>
            </a:r>
            <a:r>
              <a:rPr lang="ja-JP" altLang="en-US" sz="900" dirty="0">
                <a:solidFill>
                  <a:prstClr val="black"/>
                </a:solidFill>
                <a:latin typeface="Meiryo UI" panose="020B0604030504040204" pitchFamily="50" charset="-128"/>
                <a:ea typeface="Meiryo UI" panose="020B0604030504040204" pitchFamily="50" charset="-128"/>
              </a:rPr>
              <a:t>枠を表示しながら、検知対象オブジェクトが正しく判定されているか</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確認してください。</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正しく判定されていない場合は、誤報判定されているオブジェクトの</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判定感度の値を小さくしながら調整してください。</a:t>
            </a:r>
            <a:endParaRPr lang="en-US" altLang="ja-JP" sz="900" dirty="0">
              <a:solidFill>
                <a:prstClr val="black"/>
              </a:solidFill>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35126E0C-7AE4-B52F-7677-F079D01956EC}"/>
              </a:ext>
            </a:extLst>
          </p:cNvPr>
          <p:cNvGrpSpPr/>
          <p:nvPr/>
        </p:nvGrpSpPr>
        <p:grpSpPr>
          <a:xfrm>
            <a:off x="7886230" y="655611"/>
            <a:ext cx="1171091" cy="3973632"/>
            <a:chOff x="7886230" y="655611"/>
            <a:chExt cx="1171091" cy="3973632"/>
          </a:xfrm>
        </p:grpSpPr>
        <p:sp>
          <p:nvSpPr>
            <p:cNvPr id="5" name="フリーフォーム 16">
              <a:extLst>
                <a:ext uri="{FF2B5EF4-FFF2-40B4-BE49-F238E27FC236}">
                  <a16:creationId xmlns:a16="http://schemas.microsoft.com/office/drawing/2014/main" id="{7ACB4695-D88E-3CB8-E3E3-A44FE6B576FD}"/>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rPr>
                <a:t>動体検知設定</a:t>
              </a:r>
            </a:p>
          </p:txBody>
        </p:sp>
        <p:sp>
          <p:nvSpPr>
            <p:cNvPr id="29" name="フリーフォーム 17">
              <a:extLst>
                <a:ext uri="{FF2B5EF4-FFF2-40B4-BE49-F238E27FC236}">
                  <a16:creationId xmlns:a16="http://schemas.microsoft.com/office/drawing/2014/main" id="{A872A226-141C-9A3E-4CC9-3C2AD15CD92B}"/>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カウント機能設定</a:t>
              </a:r>
              <a:endParaRPr kumimoji="1" lang="en-US" altLang="ja-JP"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フリーフォーム 18">
              <a:extLst>
                <a:ext uri="{FF2B5EF4-FFF2-40B4-BE49-F238E27FC236}">
                  <a16:creationId xmlns:a16="http://schemas.microsoft.com/office/drawing/2014/main" id="{89973AC1-CFB6-5D4B-9423-9CC1D2A686F5}"/>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詳細設定</a:t>
              </a:r>
            </a:p>
          </p:txBody>
        </p:sp>
        <p:sp>
          <p:nvSpPr>
            <p:cNvPr id="31" name="フリーフォーム 20">
              <a:extLst>
                <a:ext uri="{FF2B5EF4-FFF2-40B4-BE49-F238E27FC236}">
                  <a16:creationId xmlns:a16="http://schemas.microsoft.com/office/drawing/2014/main" id="{168E748E-C5DA-234D-A478-DB3D842FA9B5}"/>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スケジュール設定</a:t>
              </a:r>
            </a:p>
          </p:txBody>
        </p:sp>
        <p:sp>
          <p:nvSpPr>
            <p:cNvPr id="32" name="フリーフォーム 21">
              <a:extLst>
                <a:ext uri="{FF2B5EF4-FFF2-40B4-BE49-F238E27FC236}">
                  <a16:creationId xmlns:a16="http://schemas.microsoft.com/office/drawing/2014/main" id="{F53EAA8B-7151-76A7-A28B-7F94032936D5}"/>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33" name="フリーフォーム 23">
              <a:extLst>
                <a:ext uri="{FF2B5EF4-FFF2-40B4-BE49-F238E27FC236}">
                  <a16:creationId xmlns:a16="http://schemas.microsoft.com/office/drawing/2014/main" id="{F09000DD-56BB-EB1D-7A79-FDF79CA21FB5}"/>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フリーフォーム 24">
              <a:extLst>
                <a:ext uri="{FF2B5EF4-FFF2-40B4-BE49-F238E27FC236}">
                  <a16:creationId xmlns:a16="http://schemas.microsoft.com/office/drawing/2014/main" id="{5F8F560E-090D-A6F8-00EB-1F255711A35E}"/>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フリーフォーム 25">
              <a:extLst>
                <a:ext uri="{FF2B5EF4-FFF2-40B4-BE49-F238E27FC236}">
                  <a16:creationId xmlns:a16="http://schemas.microsoft.com/office/drawing/2014/main" id="{5B3FBB1E-98E7-36C2-4909-7EC70E637431}"/>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フリーフォーム 26">
              <a:extLst>
                <a:ext uri="{FF2B5EF4-FFF2-40B4-BE49-F238E27FC236}">
                  <a16:creationId xmlns:a16="http://schemas.microsoft.com/office/drawing/2014/main" id="{584D36AF-7598-C9CC-BE93-6327DA534F25}"/>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フリーフォーム 14">
              <a:extLst>
                <a:ext uri="{FF2B5EF4-FFF2-40B4-BE49-F238E27FC236}">
                  <a16:creationId xmlns:a16="http://schemas.microsoft.com/office/drawing/2014/main" id="{D02CF8D9-C026-8BC7-46AB-DAB8AFCB0833}"/>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設定画面を開く</a:t>
              </a:r>
            </a:p>
          </p:txBody>
        </p:sp>
        <p:sp>
          <p:nvSpPr>
            <p:cNvPr id="39" name="フリーフォーム 15">
              <a:extLst>
                <a:ext uri="{FF2B5EF4-FFF2-40B4-BE49-F238E27FC236}">
                  <a16:creationId xmlns:a16="http://schemas.microsoft.com/office/drawing/2014/main" id="{F6DE9B30-4E92-14E2-CF6D-23468DE8541C}"/>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フリーフォーム 16">
              <a:extLst>
                <a:ext uri="{FF2B5EF4-FFF2-40B4-BE49-F238E27FC236}">
                  <a16:creationId xmlns:a16="http://schemas.microsoft.com/office/drawing/2014/main" id="{05FFC637-DFB9-588A-4CFA-9E169F5607E2}"/>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モード選択</a:t>
              </a:r>
            </a:p>
          </p:txBody>
        </p:sp>
        <p:sp>
          <p:nvSpPr>
            <p:cNvPr id="41" name="フリーフォーム 23">
              <a:extLst>
                <a:ext uri="{FF2B5EF4-FFF2-40B4-BE49-F238E27FC236}">
                  <a16:creationId xmlns:a16="http://schemas.microsoft.com/office/drawing/2014/main" id="{C64907C5-D38D-704D-65C4-143256F3C0D3}"/>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3773616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詳細設定｜検知スコアによる閾値の再調整</a:t>
            </a:r>
            <a:endParaRPr kumimoji="1" lang="ja-JP" altLang="en-US" dirty="0"/>
          </a:p>
        </p:txBody>
      </p:sp>
      <p:sp>
        <p:nvSpPr>
          <p:cNvPr id="4" name="テキスト ボックス 3">
            <a:extLst>
              <a:ext uri="{FF2B5EF4-FFF2-40B4-BE49-F238E27FC236}">
                <a16:creationId xmlns:a16="http://schemas.microsoft.com/office/drawing/2014/main" id="{7955244D-FEC3-B8E0-D438-72ED6A32C7F5}"/>
              </a:ext>
            </a:extLst>
          </p:cNvPr>
          <p:cNvSpPr txBox="1"/>
          <p:nvPr/>
        </p:nvSpPr>
        <p:spPr>
          <a:xfrm>
            <a:off x="123486" y="573589"/>
            <a:ext cx="5566330" cy="646331"/>
          </a:xfrm>
          <a:prstGeom prst="rect">
            <a:avLst/>
          </a:prstGeom>
          <a:noFill/>
        </p:spPr>
        <p:txBody>
          <a:bodyPr wrap="square" rtlCol="0">
            <a:spAutoFit/>
          </a:bodyPr>
          <a:lstStyle/>
          <a:p>
            <a:r>
              <a:rPr lang="ja-JP" altLang="en-US" sz="1200" dirty="0">
                <a:solidFill>
                  <a:prstClr val="black"/>
                </a:solidFill>
                <a:latin typeface="Meiryo UI" panose="020B0604030504040204" pitchFamily="34" charset="-128"/>
                <a:ea typeface="Meiryo UI" panose="020B0604030504040204" pitchFamily="34" charset="-128"/>
                <a:cs typeface="Meiryo UI" panose="020B0604030504040204" pitchFamily="50" charset="-128"/>
              </a:rPr>
              <a:t>デモ画面で検知スコアを表示できます。</a:t>
            </a:r>
            <a:endParaRPr lang="en-US" altLang="ja-JP" sz="1200" dirty="0">
              <a:solidFill>
                <a:prstClr val="black"/>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1200" dirty="0">
                <a:solidFill>
                  <a:prstClr val="black"/>
                </a:solidFill>
                <a:latin typeface="Meiryo UI" panose="020B0604030504040204" pitchFamily="34" charset="-128"/>
                <a:ea typeface="Meiryo UI" panose="020B0604030504040204" pitchFamily="34" charset="-128"/>
                <a:cs typeface="Meiryo UI" panose="020B0604030504040204" pitchFamily="50" charset="-128"/>
              </a:rPr>
              <a:t>「</a:t>
            </a:r>
            <a:r>
              <a:rPr lang="en-US" altLang="ja-JP" sz="1200" dirty="0">
                <a:solidFill>
                  <a:prstClr val="black"/>
                </a:solidFill>
                <a:latin typeface="Meiryo UI" panose="020B0604030504040204" pitchFamily="34" charset="-128"/>
                <a:ea typeface="Meiryo UI" panose="020B0604030504040204" pitchFamily="34" charset="-128"/>
                <a:cs typeface="Meiryo UI" panose="020B0604030504040204" pitchFamily="50" charset="-128"/>
              </a:rPr>
              <a:t>AI</a:t>
            </a:r>
            <a:r>
              <a:rPr lang="ja-JP" altLang="en-US" sz="1200" dirty="0">
                <a:solidFill>
                  <a:prstClr val="black"/>
                </a:solidFill>
                <a:latin typeface="Meiryo UI" panose="020B0604030504040204" pitchFamily="34" charset="-128"/>
                <a:ea typeface="Meiryo UI" panose="020B0604030504040204" pitchFamily="34" charset="-128"/>
                <a:cs typeface="Meiryo UI" panose="020B0604030504040204" pitchFamily="50" charset="-128"/>
              </a:rPr>
              <a:t>動体検知設定」画面の「デモ表示画面」の実行をクリックしデモ画面を表示します。</a:t>
            </a:r>
            <a:endParaRPr lang="en-US" altLang="ja-JP" sz="1200" dirty="0">
              <a:solidFill>
                <a:prstClr val="black"/>
              </a:solidFill>
              <a:latin typeface="Meiryo UI" panose="020B0604030504040204" pitchFamily="34" charset="-128"/>
              <a:ea typeface="Meiryo UI" panose="020B0604030504040204" pitchFamily="34" charset="-128"/>
              <a:cs typeface="Meiryo UI" panose="020B0604030504040204" pitchFamily="50" charset="-128"/>
            </a:endParaRPr>
          </a:p>
          <a:p>
            <a:r>
              <a:rPr lang="ja-JP" altLang="en-US" sz="1200" dirty="0">
                <a:solidFill>
                  <a:prstClr val="black"/>
                </a:solidFill>
                <a:latin typeface="Meiryo UI" panose="020B0604030504040204" pitchFamily="34" charset="-128"/>
                <a:ea typeface="Meiryo UI" panose="020B0604030504040204" pitchFamily="34" charset="-128"/>
                <a:cs typeface="Meiryo UI" panose="020B0604030504040204" pitchFamily="50" charset="-128"/>
              </a:rPr>
              <a:t>「</a:t>
            </a:r>
            <a:r>
              <a:rPr lang="en-US" altLang="ja-JP" sz="1200" dirty="0">
                <a:solidFill>
                  <a:prstClr val="black"/>
                </a:solidFill>
                <a:latin typeface="Meiryo UI" panose="020B0604030504040204" pitchFamily="34" charset="-128"/>
                <a:ea typeface="Meiryo UI" panose="020B0604030504040204" pitchFamily="34" charset="-128"/>
                <a:cs typeface="Meiryo UI" panose="020B0604030504040204" pitchFamily="50" charset="-128"/>
              </a:rPr>
              <a:t>Display score</a:t>
            </a:r>
            <a:r>
              <a:rPr lang="ja-JP" altLang="en-US" sz="1200" dirty="0">
                <a:solidFill>
                  <a:prstClr val="black"/>
                </a:solidFill>
                <a:latin typeface="Meiryo UI" panose="020B0604030504040204" pitchFamily="34" charset="-128"/>
                <a:ea typeface="Meiryo UI" panose="020B0604030504040204" pitchFamily="34" charset="-128"/>
                <a:cs typeface="Meiryo UI" panose="020B0604030504040204" pitchFamily="50" charset="-128"/>
              </a:rPr>
              <a:t>」を</a:t>
            </a:r>
            <a:r>
              <a:rPr lang="en-US" altLang="ja-JP" sz="1200" dirty="0">
                <a:solidFill>
                  <a:prstClr val="black"/>
                </a:solidFill>
                <a:latin typeface="Meiryo UI" panose="020B0604030504040204" pitchFamily="34" charset="-128"/>
                <a:ea typeface="Meiryo UI" panose="020B0604030504040204" pitchFamily="34" charset="-128"/>
                <a:cs typeface="Meiryo UI" panose="020B0604030504040204" pitchFamily="50" charset="-128"/>
              </a:rPr>
              <a:t>On</a:t>
            </a:r>
            <a:r>
              <a:rPr lang="ja-JP" altLang="en-US" sz="1200" dirty="0">
                <a:solidFill>
                  <a:prstClr val="black"/>
                </a:solidFill>
                <a:latin typeface="Meiryo UI" panose="020B0604030504040204" pitchFamily="34" charset="-128"/>
                <a:ea typeface="Meiryo UI" panose="020B0604030504040204" pitchFamily="34" charset="-128"/>
                <a:cs typeface="Meiryo UI" panose="020B0604030504040204" pitchFamily="50" charset="-128"/>
              </a:rPr>
              <a:t>にします。</a:t>
            </a:r>
            <a:endParaRPr lang="en-US" altLang="ja-JP" sz="1200" dirty="0">
              <a:solidFill>
                <a:prstClr val="black"/>
              </a:solidFill>
              <a:latin typeface="Meiryo UI" panose="020B0604030504040204" pitchFamily="34" charset="-128"/>
              <a:ea typeface="Meiryo UI" panose="020B0604030504040204" pitchFamily="34"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F1B6C727-8D29-DA84-64FA-1A6AECADE0E3}"/>
              </a:ext>
            </a:extLst>
          </p:cNvPr>
          <p:cNvSpPr/>
          <p:nvPr/>
        </p:nvSpPr>
        <p:spPr>
          <a:xfrm>
            <a:off x="310675" y="1270936"/>
            <a:ext cx="3505068" cy="276999"/>
          </a:xfrm>
          <a:prstGeom prst="rect">
            <a:avLst/>
          </a:prstGeom>
        </p:spPr>
        <p:txBody>
          <a:bodyPr wrap="square">
            <a:spAutoFit/>
          </a:bodyPr>
          <a:lstStyle/>
          <a:p>
            <a:pPr defTabSz="457200" fontAlgn="base">
              <a:spcBef>
                <a:spcPct val="0"/>
              </a:spcBef>
              <a:spcAft>
                <a:spcPct val="0"/>
              </a:spcAft>
              <a:defRPr/>
            </a:pPr>
            <a:r>
              <a:rPr lang="ja-JP" altLang="en-US" sz="1200" dirty="0">
                <a:solidFill>
                  <a:prstClr val="black"/>
                </a:solidFill>
                <a:latin typeface="Meiryo UI" panose="020B0604030504040204" pitchFamily="34" charset="-128"/>
                <a:ea typeface="Meiryo UI" panose="020B0604030504040204" pitchFamily="34" charset="-128"/>
                <a:cs typeface="Calibri" panose="020F0502020204030204" pitchFamily="34" charset="0"/>
              </a:rPr>
              <a:t>■デモ画面</a:t>
            </a:r>
            <a:endParaRPr lang="en-GB" sz="1200" dirty="0">
              <a:solidFill>
                <a:prstClr val="black"/>
              </a:solidFill>
              <a:latin typeface="Meiryo UI" panose="020B0604030504040204" pitchFamily="34" charset="-128"/>
              <a:ea typeface="Meiryo UI" panose="020B0604030504040204" pitchFamily="34" charset="-128"/>
              <a:cs typeface="Calibri" panose="020F0502020204030204" pitchFamily="34" charset="0"/>
            </a:endParaRPr>
          </a:p>
        </p:txBody>
      </p:sp>
      <p:pic>
        <p:nvPicPr>
          <p:cNvPr id="16" name="図 15">
            <a:extLst>
              <a:ext uri="{FF2B5EF4-FFF2-40B4-BE49-F238E27FC236}">
                <a16:creationId xmlns:a16="http://schemas.microsoft.com/office/drawing/2014/main" id="{AC3FE036-C179-74E0-21EC-00E4F40FD3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1178" y="1631947"/>
            <a:ext cx="4804021" cy="2859729"/>
          </a:xfrm>
          <a:prstGeom prst="rect">
            <a:avLst/>
          </a:prstGeom>
        </p:spPr>
      </p:pic>
      <p:sp>
        <p:nvSpPr>
          <p:cNvPr id="17" name="四角形吹き出し 35">
            <a:extLst>
              <a:ext uri="{FF2B5EF4-FFF2-40B4-BE49-F238E27FC236}">
                <a16:creationId xmlns:a16="http://schemas.microsoft.com/office/drawing/2014/main" id="{658D8DB5-9979-5667-6EF2-339CBE5812F7}"/>
              </a:ext>
            </a:extLst>
          </p:cNvPr>
          <p:cNvSpPr/>
          <p:nvPr/>
        </p:nvSpPr>
        <p:spPr>
          <a:xfrm>
            <a:off x="471178" y="1990259"/>
            <a:ext cx="1611936" cy="498228"/>
          </a:xfrm>
          <a:prstGeom prst="wedgeRectCallout">
            <a:avLst>
              <a:gd name="adj1" fmla="val 67339"/>
              <a:gd name="adj2" fmla="val 44998"/>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rPr>
              <a:t>検知枠左上にオブジェクトアイコンを表示</a:t>
            </a:r>
          </a:p>
        </p:txBody>
      </p:sp>
      <p:sp>
        <p:nvSpPr>
          <p:cNvPr id="18" name="四角形吹き出し 36">
            <a:extLst>
              <a:ext uri="{FF2B5EF4-FFF2-40B4-BE49-F238E27FC236}">
                <a16:creationId xmlns:a16="http://schemas.microsoft.com/office/drawing/2014/main" id="{BDA208CA-1044-61DE-1CB1-39291B8383D6}"/>
              </a:ext>
            </a:extLst>
          </p:cNvPr>
          <p:cNvSpPr/>
          <p:nvPr/>
        </p:nvSpPr>
        <p:spPr>
          <a:xfrm>
            <a:off x="3773069" y="3724155"/>
            <a:ext cx="1181058" cy="493647"/>
          </a:xfrm>
          <a:prstGeom prst="wedgeRectCallout">
            <a:avLst>
              <a:gd name="adj1" fmla="val -134869"/>
              <a:gd name="adj2" fmla="val -58964"/>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rPr>
              <a:t>スコアは検知枠内左上に表示</a:t>
            </a:r>
            <a:endParaRPr kumimoji="0" lang="en-US" altLang="ja-JP" sz="1100" b="0" i="0" u="none" strike="noStrike" kern="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endParaRPr>
          </a:p>
        </p:txBody>
      </p:sp>
      <p:grpSp>
        <p:nvGrpSpPr>
          <p:cNvPr id="26" name="グループ化 25">
            <a:extLst>
              <a:ext uri="{FF2B5EF4-FFF2-40B4-BE49-F238E27FC236}">
                <a16:creationId xmlns:a16="http://schemas.microsoft.com/office/drawing/2014/main" id="{58236C46-0813-A679-B67D-60B930C175CC}"/>
              </a:ext>
            </a:extLst>
          </p:cNvPr>
          <p:cNvGrpSpPr/>
          <p:nvPr/>
        </p:nvGrpSpPr>
        <p:grpSpPr>
          <a:xfrm>
            <a:off x="5593977" y="3022062"/>
            <a:ext cx="1456874" cy="1660233"/>
            <a:chOff x="5620871" y="942864"/>
            <a:chExt cx="1456874" cy="1660233"/>
          </a:xfrm>
        </p:grpSpPr>
        <p:pic>
          <p:nvPicPr>
            <p:cNvPr id="19" name="図 18">
              <a:extLst>
                <a:ext uri="{FF2B5EF4-FFF2-40B4-BE49-F238E27FC236}">
                  <a16:creationId xmlns:a16="http://schemas.microsoft.com/office/drawing/2014/main" id="{81FCBA08-709D-6B0F-85F5-54B9274898AB}"/>
                </a:ext>
              </a:extLst>
            </p:cNvPr>
            <p:cNvPicPr>
              <a:picLocks noChangeAspect="1"/>
            </p:cNvPicPr>
            <p:nvPr/>
          </p:nvPicPr>
          <p:blipFill rotWithShape="1">
            <a:blip r:embed="rId3"/>
            <a:srcRect l="16656" t="22044" r="20977" b="8406"/>
            <a:stretch/>
          </p:blipFill>
          <p:spPr>
            <a:xfrm>
              <a:off x="5620871" y="942864"/>
              <a:ext cx="1456874" cy="1660233"/>
            </a:xfrm>
            <a:prstGeom prst="rect">
              <a:avLst/>
            </a:prstGeom>
          </p:spPr>
        </p:pic>
        <p:sp>
          <p:nvSpPr>
            <p:cNvPr id="22" name="楕円 21">
              <a:extLst>
                <a:ext uri="{FF2B5EF4-FFF2-40B4-BE49-F238E27FC236}">
                  <a16:creationId xmlns:a16="http://schemas.microsoft.com/office/drawing/2014/main" id="{22C2817F-5142-AFD6-05E7-588FA17D68D3}"/>
                </a:ext>
              </a:extLst>
            </p:cNvPr>
            <p:cNvSpPr>
              <a:spLocks noChangeAspect="1"/>
            </p:cNvSpPr>
            <p:nvPr/>
          </p:nvSpPr>
          <p:spPr>
            <a:xfrm>
              <a:off x="5709935" y="1194372"/>
              <a:ext cx="612000" cy="6120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grpSp>
      <p:grpSp>
        <p:nvGrpSpPr>
          <p:cNvPr id="25" name="グループ化 24">
            <a:extLst>
              <a:ext uri="{FF2B5EF4-FFF2-40B4-BE49-F238E27FC236}">
                <a16:creationId xmlns:a16="http://schemas.microsoft.com/office/drawing/2014/main" id="{9361701B-3A31-300F-B32A-D226182F7654}"/>
              </a:ext>
            </a:extLst>
          </p:cNvPr>
          <p:cNvGrpSpPr/>
          <p:nvPr/>
        </p:nvGrpSpPr>
        <p:grpSpPr>
          <a:xfrm>
            <a:off x="7285111" y="3045997"/>
            <a:ext cx="1387929" cy="1635911"/>
            <a:chOff x="5689816" y="2691044"/>
            <a:chExt cx="1387929" cy="1635911"/>
          </a:xfrm>
        </p:grpSpPr>
        <p:pic>
          <p:nvPicPr>
            <p:cNvPr id="21" name="図 20">
              <a:extLst>
                <a:ext uri="{FF2B5EF4-FFF2-40B4-BE49-F238E27FC236}">
                  <a16:creationId xmlns:a16="http://schemas.microsoft.com/office/drawing/2014/main" id="{C83BC3FD-BB3A-FC98-AF72-7D4B61124AEF}"/>
                </a:ext>
              </a:extLst>
            </p:cNvPr>
            <p:cNvPicPr>
              <a:picLocks noChangeAspect="1"/>
            </p:cNvPicPr>
            <p:nvPr/>
          </p:nvPicPr>
          <p:blipFill rotWithShape="1">
            <a:blip r:embed="rId4"/>
            <a:srcRect l="12468" t="10325" b="13831"/>
            <a:stretch/>
          </p:blipFill>
          <p:spPr>
            <a:xfrm>
              <a:off x="5689816" y="2691044"/>
              <a:ext cx="1387929" cy="1635911"/>
            </a:xfrm>
            <a:prstGeom prst="rect">
              <a:avLst/>
            </a:prstGeom>
          </p:spPr>
        </p:pic>
        <p:sp>
          <p:nvSpPr>
            <p:cNvPr id="24" name="楕円 23">
              <a:extLst>
                <a:ext uri="{FF2B5EF4-FFF2-40B4-BE49-F238E27FC236}">
                  <a16:creationId xmlns:a16="http://schemas.microsoft.com/office/drawing/2014/main" id="{7FAD3990-79E1-B17C-C468-B9BC29BAEC1B}"/>
                </a:ext>
              </a:extLst>
            </p:cNvPr>
            <p:cNvSpPr>
              <a:spLocks noChangeAspect="1"/>
            </p:cNvSpPr>
            <p:nvPr/>
          </p:nvSpPr>
          <p:spPr>
            <a:xfrm>
              <a:off x="5736830" y="2837691"/>
              <a:ext cx="612000" cy="6120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34" charset="-128"/>
                <a:ea typeface="Meiryo UI" panose="020B0604030504040204" pitchFamily="34" charset="-128"/>
              </a:endParaRPr>
            </a:p>
          </p:txBody>
        </p:sp>
      </p:grpSp>
      <p:sp>
        <p:nvSpPr>
          <p:cNvPr id="49" name="線吹き出し 2 (枠付き) 48">
            <a:extLst>
              <a:ext uri="{FF2B5EF4-FFF2-40B4-BE49-F238E27FC236}">
                <a16:creationId xmlns:a16="http://schemas.microsoft.com/office/drawing/2014/main" id="{5BED65A0-51F8-3C5B-8BA6-AA8FD80F645C}"/>
              </a:ext>
            </a:extLst>
          </p:cNvPr>
          <p:cNvSpPr/>
          <p:nvPr/>
        </p:nvSpPr>
        <p:spPr>
          <a:xfrm>
            <a:off x="5751899" y="692173"/>
            <a:ext cx="2818360" cy="724251"/>
          </a:xfrm>
          <a:prstGeom prst="borderCallout2">
            <a:avLst>
              <a:gd name="adj1" fmla="val 76073"/>
              <a:gd name="adj2" fmla="val -248"/>
              <a:gd name="adj3" fmla="val 76007"/>
              <a:gd name="adj4" fmla="val -2026"/>
              <a:gd name="adj5" fmla="val 161978"/>
              <a:gd name="adj6" fmla="val -16556"/>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endParaRPr>
          </a:p>
        </p:txBody>
      </p:sp>
      <p:sp>
        <p:nvSpPr>
          <p:cNvPr id="50" name="正方形/長方形 49">
            <a:extLst>
              <a:ext uri="{FF2B5EF4-FFF2-40B4-BE49-F238E27FC236}">
                <a16:creationId xmlns:a16="http://schemas.microsoft.com/office/drawing/2014/main" id="{B443D059-4681-ED33-DD2C-157B133075D8}"/>
              </a:ext>
            </a:extLst>
          </p:cNvPr>
          <p:cNvSpPr/>
          <p:nvPr/>
        </p:nvSpPr>
        <p:spPr>
          <a:xfrm>
            <a:off x="3751587" y="1726917"/>
            <a:ext cx="1523612" cy="338388"/>
          </a:xfrm>
          <a:prstGeom prst="rect">
            <a:avLst/>
          </a:prstGeom>
          <a:noFill/>
          <a:ln w="381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489393A-46CC-D2DA-1026-A60A8F43488C}"/>
              </a:ext>
            </a:extLst>
          </p:cNvPr>
          <p:cNvSpPr txBox="1"/>
          <p:nvPr/>
        </p:nvSpPr>
        <p:spPr>
          <a:xfrm>
            <a:off x="5769335" y="690143"/>
            <a:ext cx="2683234" cy="646331"/>
          </a:xfrm>
          <a:prstGeom prst="rect">
            <a:avLst/>
          </a:prstGeom>
          <a:noFill/>
        </p:spPr>
        <p:txBody>
          <a:bodyPr wrap="square" rtlCol="0">
            <a:spAutoFit/>
          </a:bodyPr>
          <a:lstStyle/>
          <a:p>
            <a:r>
              <a:rPr lang="en-US" altLang="ja-JP" sz="900" b="1" u="sng" dirty="0">
                <a:solidFill>
                  <a:prstClr val="black"/>
                </a:solidFill>
                <a:latin typeface="Meiryo UI" panose="020B0604030504040204" pitchFamily="34" charset="-128"/>
                <a:ea typeface="Meiryo UI" panose="020B0604030504040204" pitchFamily="34" charset="-128"/>
              </a:rPr>
              <a:t>Display score</a:t>
            </a:r>
          </a:p>
          <a:p>
            <a:r>
              <a:rPr lang="ja-JP" altLang="en-US" sz="900" dirty="0">
                <a:solidFill>
                  <a:prstClr val="black"/>
                </a:solidFill>
                <a:latin typeface="Meiryo UI" panose="020B0604030504040204" pitchFamily="34" charset="-128"/>
                <a:ea typeface="Meiryo UI" panose="020B0604030504040204" pitchFamily="34" charset="-128"/>
              </a:rPr>
              <a:t>検知したオブジェクトの検知スコアの表示を切り替えます。</a:t>
            </a:r>
            <a:endParaRPr lang="en-US" altLang="ja-JP" sz="900" dirty="0">
              <a:solidFill>
                <a:prstClr val="black"/>
              </a:solidFill>
              <a:latin typeface="Meiryo UI" panose="020B0604030504040204" pitchFamily="34" charset="-128"/>
              <a:ea typeface="Meiryo UI" panose="020B0604030504040204" pitchFamily="34" charset="-128"/>
            </a:endParaRPr>
          </a:p>
          <a:p>
            <a:r>
              <a:rPr lang="ja-JP" altLang="en-US" sz="900" dirty="0">
                <a:solidFill>
                  <a:prstClr val="black"/>
                </a:solidFill>
                <a:latin typeface="Meiryo UI" panose="020B0604030504040204" pitchFamily="34" charset="-128"/>
                <a:ea typeface="Meiryo UI" panose="020B0604030504040204" pitchFamily="34" charset="-128"/>
              </a:rPr>
              <a:t>　</a:t>
            </a:r>
            <a:r>
              <a:rPr lang="en-US" altLang="ja-JP" sz="900" dirty="0">
                <a:solidFill>
                  <a:prstClr val="black"/>
                </a:solidFill>
                <a:latin typeface="Meiryo UI" panose="020B0604030504040204" pitchFamily="34" charset="-128"/>
                <a:ea typeface="Meiryo UI" panose="020B0604030504040204" pitchFamily="34" charset="-128"/>
              </a:rPr>
              <a:t>On</a:t>
            </a:r>
            <a:r>
              <a:rPr lang="ja-JP" altLang="en-US" sz="900" dirty="0">
                <a:solidFill>
                  <a:prstClr val="black"/>
                </a:solidFill>
                <a:latin typeface="Meiryo UI" panose="020B0604030504040204" pitchFamily="34" charset="-128"/>
                <a:ea typeface="Meiryo UI" panose="020B0604030504040204" pitchFamily="34" charset="-128"/>
              </a:rPr>
              <a:t>：検知スコアとアイコンを表示する</a:t>
            </a:r>
            <a:endParaRPr lang="en-US" altLang="ja-JP" sz="900" dirty="0">
              <a:solidFill>
                <a:prstClr val="black"/>
              </a:solidFill>
              <a:latin typeface="Meiryo UI" panose="020B0604030504040204" pitchFamily="34" charset="-128"/>
              <a:ea typeface="Meiryo UI" panose="020B0604030504040204" pitchFamily="34" charset="-128"/>
            </a:endParaRPr>
          </a:p>
          <a:p>
            <a:r>
              <a:rPr lang="ja-JP" altLang="en-US" sz="900" dirty="0">
                <a:solidFill>
                  <a:prstClr val="black"/>
                </a:solidFill>
                <a:latin typeface="Meiryo UI" panose="020B0604030504040204" pitchFamily="34" charset="-128"/>
                <a:ea typeface="Meiryo UI" panose="020B0604030504040204" pitchFamily="34" charset="-128"/>
              </a:rPr>
              <a:t>　</a:t>
            </a:r>
            <a:r>
              <a:rPr lang="en-US" altLang="ja-JP" sz="900" dirty="0">
                <a:solidFill>
                  <a:prstClr val="black"/>
                </a:solidFill>
                <a:latin typeface="Meiryo UI" panose="020B0604030504040204" pitchFamily="34" charset="-128"/>
                <a:ea typeface="Meiryo UI" panose="020B0604030504040204" pitchFamily="34" charset="-128"/>
              </a:rPr>
              <a:t>Off</a:t>
            </a:r>
            <a:r>
              <a:rPr lang="ja-JP" altLang="en-US" sz="900" dirty="0">
                <a:solidFill>
                  <a:prstClr val="black"/>
                </a:solidFill>
                <a:latin typeface="Meiryo UI" panose="020B0604030504040204" pitchFamily="34" charset="-128"/>
                <a:ea typeface="Meiryo UI" panose="020B0604030504040204" pitchFamily="34" charset="-128"/>
              </a:rPr>
              <a:t>：検知スコアとアイコンを表示しない</a:t>
            </a:r>
            <a:endParaRPr lang="en-US" altLang="ja-JP" sz="900" dirty="0">
              <a:solidFill>
                <a:prstClr val="black"/>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763444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詳細設定｜検知スコアによる閾値の再調整</a:t>
            </a:r>
            <a:endParaRPr kumimoji="1" lang="ja-JP" altLang="en-US" dirty="0"/>
          </a:p>
        </p:txBody>
      </p:sp>
      <p:sp>
        <p:nvSpPr>
          <p:cNvPr id="3" name="テキスト ボックス 2">
            <a:extLst>
              <a:ext uri="{FF2B5EF4-FFF2-40B4-BE49-F238E27FC236}">
                <a16:creationId xmlns:a16="http://schemas.microsoft.com/office/drawing/2014/main" id="{04884678-AE4A-0AA6-1595-3E29D57456E9}"/>
              </a:ext>
            </a:extLst>
          </p:cNvPr>
          <p:cNvSpPr txBox="1"/>
          <p:nvPr/>
        </p:nvSpPr>
        <p:spPr>
          <a:xfrm>
            <a:off x="1013909" y="654347"/>
            <a:ext cx="7116182" cy="1107996"/>
          </a:xfrm>
          <a:prstGeom prst="rect">
            <a:avLst/>
          </a:prstGeom>
          <a:noFill/>
        </p:spPr>
        <p:txBody>
          <a:bodyPr wrap="square" rtlCol="0">
            <a:spAutoFit/>
          </a:bodyPr>
          <a:lstStyle/>
          <a:p>
            <a:pPr defTabSz="457200" fontAlgn="base">
              <a:spcBef>
                <a:spcPct val="0"/>
              </a:spcBef>
              <a:spcAft>
                <a:spcPct val="0"/>
              </a:spcAft>
              <a:defRPr/>
            </a:pPr>
            <a:r>
              <a:rPr lang="ja-JP" altLang="en-US" sz="1800" b="1" dirty="0">
                <a:solidFill>
                  <a:prstClr val="black"/>
                </a:solidFill>
                <a:latin typeface="Meiryo UI" panose="020B0604030504040204" pitchFamily="34" charset="-128"/>
                <a:ea typeface="Meiryo UI" panose="020B0604030504040204" pitchFamily="34" charset="-128"/>
              </a:rPr>
              <a:t>閾　値＝対象物（例えば人物）を検知する基準の値 ・・・ 試験の合格点</a:t>
            </a:r>
            <a:endParaRPr lang="en-US" altLang="ja-JP" sz="1800" b="1" dirty="0">
              <a:solidFill>
                <a:prstClr val="black"/>
              </a:solidFill>
              <a:latin typeface="Meiryo UI" panose="020B0604030504040204" pitchFamily="34" charset="-128"/>
              <a:ea typeface="Meiryo UI" panose="020B0604030504040204" pitchFamily="34" charset="-128"/>
            </a:endParaRPr>
          </a:p>
          <a:p>
            <a:pPr defTabSz="457200" fontAlgn="base">
              <a:spcBef>
                <a:spcPct val="0"/>
              </a:spcBef>
              <a:spcAft>
                <a:spcPct val="0"/>
              </a:spcAft>
              <a:defRPr/>
            </a:pPr>
            <a:r>
              <a:rPr lang="ja-JP" altLang="en-US" sz="1800" b="1" dirty="0">
                <a:solidFill>
                  <a:prstClr val="black"/>
                </a:solidFill>
                <a:latin typeface="Meiryo UI" panose="020B0604030504040204" pitchFamily="34" charset="-128"/>
                <a:ea typeface="Meiryo UI" panose="020B0604030504040204" pitchFamily="34" charset="-128"/>
              </a:rPr>
              <a:t>スコア＝</a:t>
            </a:r>
            <a:r>
              <a:rPr lang="en-US" altLang="ja-JP" sz="1800" b="1" dirty="0">
                <a:solidFill>
                  <a:prstClr val="black"/>
                </a:solidFill>
                <a:latin typeface="Meiryo UI" panose="020B0604030504040204" pitchFamily="34" charset="-128"/>
                <a:ea typeface="Meiryo UI" panose="020B0604030504040204" pitchFamily="34" charset="-128"/>
              </a:rPr>
              <a:t>AI</a:t>
            </a:r>
            <a:r>
              <a:rPr lang="ja-JP" altLang="en-US" sz="1800" b="1" dirty="0">
                <a:solidFill>
                  <a:prstClr val="black"/>
                </a:solidFill>
                <a:latin typeface="Meiryo UI" panose="020B0604030504040204" pitchFamily="34" charset="-128"/>
                <a:ea typeface="Meiryo UI" panose="020B0604030504040204" pitchFamily="34" charset="-128"/>
              </a:rPr>
              <a:t>が対象物（例えば人物）を判定した結果 ・・・ 試験の点数</a:t>
            </a:r>
            <a:endParaRPr lang="en-US" altLang="ja-JP" sz="1800" b="1" dirty="0">
              <a:solidFill>
                <a:prstClr val="black"/>
              </a:solidFill>
              <a:latin typeface="Meiryo UI" panose="020B0604030504040204" pitchFamily="34" charset="-128"/>
              <a:ea typeface="Meiryo UI" panose="020B0604030504040204" pitchFamily="34" charset="-128"/>
            </a:endParaRPr>
          </a:p>
          <a:p>
            <a:pPr defTabSz="457200" fontAlgn="base">
              <a:spcBef>
                <a:spcPct val="0"/>
              </a:spcBef>
              <a:spcAft>
                <a:spcPct val="0"/>
              </a:spcAft>
              <a:defRPr/>
            </a:pPr>
            <a:endParaRPr lang="en-US" altLang="ja-JP" sz="1200" b="1" dirty="0">
              <a:solidFill>
                <a:prstClr val="black"/>
              </a:solidFill>
              <a:latin typeface="Meiryo UI" panose="020B0604030504040204" pitchFamily="34" charset="-128"/>
              <a:ea typeface="Meiryo UI" panose="020B0604030504040204" pitchFamily="34" charset="-128"/>
            </a:endParaRPr>
          </a:p>
          <a:p>
            <a:pPr defTabSz="457200" fontAlgn="base">
              <a:spcBef>
                <a:spcPct val="0"/>
              </a:spcBef>
              <a:spcAft>
                <a:spcPct val="0"/>
              </a:spcAft>
              <a:defRPr/>
            </a:pPr>
            <a:r>
              <a:rPr lang="ja-JP" altLang="en-US" sz="1800" b="1" dirty="0">
                <a:solidFill>
                  <a:prstClr val="black"/>
                </a:solidFill>
                <a:latin typeface="Meiryo UI" panose="020B0604030504040204" pitchFamily="34" charset="-128"/>
                <a:ea typeface="Meiryo UI" panose="020B0604030504040204" pitchFamily="34" charset="-128"/>
              </a:rPr>
              <a:t>閾値 ＜ スコア ・・・ 検知する、　閾値 ＞ スコア ・・・ 検知しない</a:t>
            </a:r>
          </a:p>
        </p:txBody>
      </p:sp>
      <p:sp>
        <p:nvSpPr>
          <p:cNvPr id="14" name="正方形/長方形 13">
            <a:extLst>
              <a:ext uri="{FF2B5EF4-FFF2-40B4-BE49-F238E27FC236}">
                <a16:creationId xmlns:a16="http://schemas.microsoft.com/office/drawing/2014/main" id="{BAFC8531-29CA-1983-442D-41282564A753}"/>
              </a:ext>
            </a:extLst>
          </p:cNvPr>
          <p:cNvSpPr/>
          <p:nvPr/>
        </p:nvSpPr>
        <p:spPr>
          <a:xfrm>
            <a:off x="4529540" y="1837755"/>
            <a:ext cx="4529596" cy="2867856"/>
          </a:xfrm>
          <a:prstGeom prst="rect">
            <a:avLst/>
          </a:prstGeom>
          <a:solidFill>
            <a:srgbClr val="FFFF00"/>
          </a:solidFill>
          <a:ln w="19050" cap="flat" cmpd="sng" algn="ctr">
            <a:solidFill>
              <a:srgbClr val="FF0000"/>
            </a:solidFill>
            <a:prstDash val="solid"/>
            <a:miter lim="800000"/>
          </a:ln>
          <a:effectLst/>
        </p:spPr>
        <p:txBody>
          <a:bodyPr rtlCol="0" anchor="ctr"/>
          <a:lstStyle/>
          <a:p>
            <a:pPr marL="0" marR="0" lvl="0" indent="0" defTabSz="457200" eaLnBrk="1" fontAlgn="base" latinLnBrk="0" hangingPunct="1">
              <a:lnSpc>
                <a:spcPct val="100000"/>
              </a:lnSpc>
              <a:spcBef>
                <a:spcPct val="0"/>
              </a:spcBef>
              <a:spcAft>
                <a:spcPct val="0"/>
              </a:spcAft>
              <a:buClrTx/>
              <a:buSzTx/>
              <a:buFontTx/>
              <a:buNone/>
              <a:tabLst/>
              <a:defRPr/>
            </a:pPr>
            <a:r>
              <a:rPr kumimoji="0" lang="ja-JP" altLang="en-US"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rPr>
              <a:t>対処策</a:t>
            </a:r>
            <a:endParaRPr kumimoji="0" lang="en-US" altLang="ja-JP"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endParaRPr>
          </a:p>
          <a:p>
            <a:pPr marL="0" marR="0" lvl="0" indent="0" defTabSz="457200" eaLnBrk="1" fontAlgn="base" latinLnBrk="0" hangingPunct="1">
              <a:lnSpc>
                <a:spcPct val="100000"/>
              </a:lnSpc>
              <a:spcBef>
                <a:spcPct val="0"/>
              </a:spcBef>
              <a:spcAft>
                <a:spcPct val="0"/>
              </a:spcAft>
              <a:buClrTx/>
              <a:buSzTx/>
              <a:buFontTx/>
              <a:buNone/>
              <a:tabLst/>
              <a:defRPr/>
            </a:pPr>
            <a:r>
              <a:rPr kumimoji="0" lang="ja-JP" altLang="en-US"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rPr>
              <a:t>・スコアが小さい被写体の課題に対応する</a:t>
            </a:r>
            <a:br>
              <a:rPr kumimoji="0" lang="en-US" altLang="ja-JP"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rPr>
            </a:br>
            <a:r>
              <a:rPr kumimoji="0" lang="ja-JP" altLang="en-US"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rPr>
              <a:t>　～障害物をなくす、暗い環境を改善する、</a:t>
            </a:r>
            <a:endParaRPr kumimoji="0" lang="en-US" altLang="ja-JP"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endParaRPr>
          </a:p>
          <a:p>
            <a:pPr marL="0" marR="0" lvl="0" indent="0" defTabSz="457200" eaLnBrk="1" fontAlgn="base" latinLnBrk="0" hangingPunct="1">
              <a:lnSpc>
                <a:spcPct val="100000"/>
              </a:lnSpc>
              <a:spcBef>
                <a:spcPct val="0"/>
              </a:spcBef>
              <a:spcAft>
                <a:spcPct val="0"/>
              </a:spcAft>
              <a:buClrTx/>
              <a:buSzTx/>
              <a:buFontTx/>
              <a:buNone/>
              <a:tabLst/>
              <a:defRPr/>
            </a:pPr>
            <a:r>
              <a:rPr kumimoji="0" lang="ja-JP" altLang="en-US"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rPr>
              <a:t>　　被写体サイズを上げる</a:t>
            </a:r>
            <a:br>
              <a:rPr kumimoji="0" lang="en-US" altLang="ja-JP"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rPr>
            </a:br>
            <a:r>
              <a:rPr kumimoji="0" lang="ja-JP" altLang="en-US"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rPr>
              <a:t>・誤検知の対応</a:t>
            </a:r>
            <a:endParaRPr kumimoji="0" lang="en-US" altLang="ja-JP"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endParaRPr>
          </a:p>
          <a:p>
            <a:pPr marL="0" marR="0" lvl="0" indent="0" defTabSz="457200" eaLnBrk="1" fontAlgn="base" latinLnBrk="0" hangingPunct="1">
              <a:lnSpc>
                <a:spcPct val="100000"/>
              </a:lnSpc>
              <a:spcBef>
                <a:spcPct val="0"/>
              </a:spcBef>
              <a:spcAft>
                <a:spcPct val="0"/>
              </a:spcAft>
              <a:buClrTx/>
              <a:buSzTx/>
              <a:buFontTx/>
              <a:buNone/>
              <a:tabLst/>
              <a:defRPr/>
            </a:pPr>
            <a:r>
              <a:rPr kumimoji="0" lang="ja-JP" altLang="en-US"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rPr>
              <a:t>　～コーンやポスターが映る位置を感知エリアから外す。</a:t>
            </a:r>
            <a:endParaRPr kumimoji="0" lang="en-US" altLang="ja-JP"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endParaRPr>
          </a:p>
          <a:p>
            <a:pPr marL="0" marR="0" lvl="0" indent="0" defTabSz="457200" eaLnBrk="1" fontAlgn="base" latinLnBrk="0" hangingPunct="1">
              <a:lnSpc>
                <a:spcPct val="100000"/>
              </a:lnSpc>
              <a:spcBef>
                <a:spcPct val="0"/>
              </a:spcBef>
              <a:spcAft>
                <a:spcPct val="0"/>
              </a:spcAft>
              <a:buClrTx/>
              <a:buSzTx/>
              <a:buFontTx/>
              <a:buNone/>
              <a:tabLst/>
              <a:defRPr/>
            </a:pPr>
            <a:r>
              <a:rPr kumimoji="0" lang="ja-JP" altLang="en-US"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rPr>
              <a:t>・閾値を調整する</a:t>
            </a:r>
            <a:endParaRPr kumimoji="0" lang="en-US" altLang="ja-JP"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endParaRPr>
          </a:p>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ja-JP"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endParaRPr>
          </a:p>
          <a:p>
            <a:pPr marL="0" marR="0" lvl="0" indent="0" defTabSz="457200" eaLnBrk="1" fontAlgn="base" latinLnBrk="0" hangingPunct="1">
              <a:lnSpc>
                <a:spcPct val="100000"/>
              </a:lnSpc>
              <a:spcBef>
                <a:spcPct val="0"/>
              </a:spcBef>
              <a:spcAft>
                <a:spcPct val="0"/>
              </a:spcAft>
              <a:buClrTx/>
              <a:buSzTx/>
              <a:buFontTx/>
              <a:buNone/>
              <a:tabLst/>
              <a:defRPr/>
            </a:pPr>
            <a:r>
              <a:rPr kumimoji="0" lang="ja-JP" altLang="en-US"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rPr>
              <a:t>デメリット</a:t>
            </a:r>
            <a:br>
              <a:rPr kumimoji="0" lang="en-US" altLang="ja-JP"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rPr>
            </a:br>
            <a:r>
              <a:rPr kumimoji="0" lang="ja-JP" altLang="en-US"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rPr>
              <a:t>・閾値を下げる・・・誤報が増える</a:t>
            </a:r>
            <a:endParaRPr kumimoji="0" lang="en-US" altLang="ja-JP"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endParaRPr>
          </a:p>
          <a:p>
            <a:pPr marL="0" marR="0" lvl="0" indent="0" defTabSz="457200" eaLnBrk="1" fontAlgn="base" latinLnBrk="0" hangingPunct="1">
              <a:lnSpc>
                <a:spcPct val="100000"/>
              </a:lnSpc>
              <a:spcBef>
                <a:spcPct val="0"/>
              </a:spcBef>
              <a:spcAft>
                <a:spcPct val="0"/>
              </a:spcAft>
              <a:buClrTx/>
              <a:buSzTx/>
              <a:buFontTx/>
              <a:buNone/>
              <a:tabLst/>
              <a:defRPr/>
            </a:pPr>
            <a:r>
              <a:rPr kumimoji="0" lang="ja-JP" altLang="en-US"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rPr>
              <a:t>・閾値を上げる・・・失報が増える</a:t>
            </a:r>
            <a:endParaRPr kumimoji="0" lang="en-US" altLang="ja-JP" sz="160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endParaRPr>
          </a:p>
        </p:txBody>
      </p:sp>
      <p:grpSp>
        <p:nvGrpSpPr>
          <p:cNvPr id="27" name="グループ化 26">
            <a:extLst>
              <a:ext uri="{FF2B5EF4-FFF2-40B4-BE49-F238E27FC236}">
                <a16:creationId xmlns:a16="http://schemas.microsoft.com/office/drawing/2014/main" id="{B9D1F016-035F-A14C-BA23-BAD017456A2C}"/>
              </a:ext>
            </a:extLst>
          </p:cNvPr>
          <p:cNvGrpSpPr/>
          <p:nvPr/>
        </p:nvGrpSpPr>
        <p:grpSpPr>
          <a:xfrm>
            <a:off x="106852" y="1879165"/>
            <a:ext cx="4160343" cy="2922395"/>
            <a:chOff x="44097" y="1807445"/>
            <a:chExt cx="4160343" cy="2922395"/>
          </a:xfrm>
        </p:grpSpPr>
        <p:pic>
          <p:nvPicPr>
            <p:cNvPr id="5" name="図 4">
              <a:extLst>
                <a:ext uri="{FF2B5EF4-FFF2-40B4-BE49-F238E27FC236}">
                  <a16:creationId xmlns:a16="http://schemas.microsoft.com/office/drawing/2014/main" id="{0E42FF04-E5D2-DE76-A6D4-BC91459B9B4B}"/>
                </a:ext>
              </a:extLst>
            </p:cNvPr>
            <p:cNvPicPr>
              <a:picLocks noChangeAspect="1"/>
            </p:cNvPicPr>
            <p:nvPr/>
          </p:nvPicPr>
          <p:blipFill rotWithShape="1">
            <a:blip r:embed="rId2"/>
            <a:srcRect b="30314"/>
            <a:stretch/>
          </p:blipFill>
          <p:spPr>
            <a:xfrm>
              <a:off x="142711" y="1807445"/>
              <a:ext cx="3868188" cy="1419638"/>
            </a:xfrm>
            <a:prstGeom prst="rect">
              <a:avLst/>
            </a:prstGeom>
          </p:spPr>
        </p:pic>
        <p:sp>
          <p:nvSpPr>
            <p:cNvPr id="6" name="テキスト ボックス 5">
              <a:extLst>
                <a:ext uri="{FF2B5EF4-FFF2-40B4-BE49-F238E27FC236}">
                  <a16:creationId xmlns:a16="http://schemas.microsoft.com/office/drawing/2014/main" id="{B2B0C002-DF67-384E-C4B5-424FC3C76D21}"/>
                </a:ext>
              </a:extLst>
            </p:cNvPr>
            <p:cNvSpPr txBox="1"/>
            <p:nvPr/>
          </p:nvSpPr>
          <p:spPr>
            <a:xfrm>
              <a:off x="3010962" y="3176078"/>
              <a:ext cx="1193478" cy="276999"/>
            </a:xfrm>
            <a:prstGeom prst="rect">
              <a:avLst/>
            </a:prstGeom>
            <a:noFill/>
          </p:spPr>
          <p:txBody>
            <a:bodyPr wrap="square" rtlCol="0">
              <a:spAutoFit/>
            </a:bodyPr>
            <a:lstStyle/>
            <a:p>
              <a:pPr algn="r" defTabSz="457200" fontAlgn="base">
                <a:spcBef>
                  <a:spcPct val="0"/>
                </a:spcBef>
                <a:spcAft>
                  <a:spcPct val="0"/>
                </a:spcAft>
                <a:defRPr/>
              </a:pPr>
              <a:r>
                <a:rPr lang="ja-JP" altLang="en-US" sz="1200" dirty="0">
                  <a:solidFill>
                    <a:prstClr val="black"/>
                  </a:solidFill>
                  <a:latin typeface="Meiryo UI" panose="020B0604030504040204" pitchFamily="34" charset="-128"/>
                  <a:ea typeface="Meiryo UI" panose="020B0604030504040204" pitchFamily="34" charset="-128"/>
                </a:rPr>
                <a:t>（初期値 </a:t>
              </a:r>
              <a:r>
                <a:rPr lang="en-US" altLang="ja-JP" sz="1200" dirty="0">
                  <a:solidFill>
                    <a:prstClr val="black"/>
                  </a:solidFill>
                  <a:latin typeface="Meiryo UI" panose="020B0604030504040204" pitchFamily="34" charset="-128"/>
                  <a:ea typeface="Meiryo UI" panose="020B0604030504040204" pitchFamily="34" charset="-128"/>
                </a:rPr>
                <a:t>20</a:t>
              </a:r>
              <a:r>
                <a:rPr lang="ja-JP" altLang="en-US" sz="1200" dirty="0">
                  <a:solidFill>
                    <a:prstClr val="black"/>
                  </a:solidFill>
                  <a:latin typeface="Meiryo UI" panose="020B0604030504040204" pitchFamily="34" charset="-128"/>
                  <a:ea typeface="Meiryo UI" panose="020B0604030504040204" pitchFamily="34" charset="-128"/>
                </a:rPr>
                <a:t>）</a:t>
              </a:r>
            </a:p>
          </p:txBody>
        </p:sp>
        <p:pic>
          <p:nvPicPr>
            <p:cNvPr id="7" name="図 6">
              <a:extLst>
                <a:ext uri="{FF2B5EF4-FFF2-40B4-BE49-F238E27FC236}">
                  <a16:creationId xmlns:a16="http://schemas.microsoft.com/office/drawing/2014/main" id="{8785BD7E-48DA-35B4-652D-18A4203FA8E4}"/>
                </a:ext>
              </a:extLst>
            </p:cNvPr>
            <p:cNvPicPr>
              <a:picLocks noChangeAspect="1"/>
            </p:cNvPicPr>
            <p:nvPr/>
          </p:nvPicPr>
          <p:blipFill>
            <a:blip r:embed="rId3"/>
            <a:stretch>
              <a:fillRect/>
            </a:stretch>
          </p:blipFill>
          <p:spPr>
            <a:xfrm>
              <a:off x="3523104" y="3397336"/>
              <a:ext cx="487795" cy="1279164"/>
            </a:xfrm>
            <a:prstGeom prst="rect">
              <a:avLst/>
            </a:prstGeom>
          </p:spPr>
        </p:pic>
        <p:pic>
          <p:nvPicPr>
            <p:cNvPr id="8" name="図 7">
              <a:extLst>
                <a:ext uri="{FF2B5EF4-FFF2-40B4-BE49-F238E27FC236}">
                  <a16:creationId xmlns:a16="http://schemas.microsoft.com/office/drawing/2014/main" id="{1D309EE3-205D-786C-79FD-2E28E00AD059}"/>
                </a:ext>
              </a:extLst>
            </p:cNvPr>
            <p:cNvPicPr>
              <a:picLocks noChangeAspect="1"/>
            </p:cNvPicPr>
            <p:nvPr/>
          </p:nvPicPr>
          <p:blipFill>
            <a:blip r:embed="rId4"/>
            <a:stretch>
              <a:fillRect/>
            </a:stretch>
          </p:blipFill>
          <p:spPr>
            <a:xfrm>
              <a:off x="2881062" y="3765915"/>
              <a:ext cx="362989" cy="775800"/>
            </a:xfrm>
            <a:prstGeom prst="rect">
              <a:avLst/>
            </a:prstGeom>
          </p:spPr>
        </p:pic>
        <p:pic>
          <p:nvPicPr>
            <p:cNvPr id="9" name="図 8">
              <a:extLst>
                <a:ext uri="{FF2B5EF4-FFF2-40B4-BE49-F238E27FC236}">
                  <a16:creationId xmlns:a16="http://schemas.microsoft.com/office/drawing/2014/main" id="{F44121F8-05ED-6DAD-0859-F791B696D6C8}"/>
                </a:ext>
              </a:extLst>
            </p:cNvPr>
            <p:cNvPicPr>
              <a:picLocks noChangeAspect="1"/>
            </p:cNvPicPr>
            <p:nvPr/>
          </p:nvPicPr>
          <p:blipFill>
            <a:blip r:embed="rId5"/>
            <a:stretch>
              <a:fillRect/>
            </a:stretch>
          </p:blipFill>
          <p:spPr>
            <a:xfrm>
              <a:off x="786050" y="3573782"/>
              <a:ext cx="652062" cy="1156058"/>
            </a:xfrm>
            <a:prstGeom prst="rect">
              <a:avLst/>
            </a:prstGeom>
          </p:spPr>
        </p:pic>
        <p:pic>
          <p:nvPicPr>
            <p:cNvPr id="10" name="図 9">
              <a:extLst>
                <a:ext uri="{FF2B5EF4-FFF2-40B4-BE49-F238E27FC236}">
                  <a16:creationId xmlns:a16="http://schemas.microsoft.com/office/drawing/2014/main" id="{077E674C-6C7F-711A-77FB-9C42C0CD64E6}"/>
                </a:ext>
              </a:extLst>
            </p:cNvPr>
            <p:cNvPicPr>
              <a:picLocks noChangeAspect="1"/>
            </p:cNvPicPr>
            <p:nvPr/>
          </p:nvPicPr>
          <p:blipFill>
            <a:blip r:embed="rId6"/>
            <a:stretch>
              <a:fillRect/>
            </a:stretch>
          </p:blipFill>
          <p:spPr>
            <a:xfrm>
              <a:off x="231556" y="3423831"/>
              <a:ext cx="508109" cy="1178143"/>
            </a:xfrm>
            <a:prstGeom prst="rect">
              <a:avLst/>
            </a:prstGeom>
          </p:spPr>
        </p:pic>
        <p:pic>
          <p:nvPicPr>
            <p:cNvPr id="11" name="図 10">
              <a:extLst>
                <a:ext uri="{FF2B5EF4-FFF2-40B4-BE49-F238E27FC236}">
                  <a16:creationId xmlns:a16="http://schemas.microsoft.com/office/drawing/2014/main" id="{822D9871-9B66-8C3A-7603-9CC77A4AD9B5}"/>
                </a:ext>
              </a:extLst>
            </p:cNvPr>
            <p:cNvPicPr>
              <a:picLocks noChangeAspect="1"/>
            </p:cNvPicPr>
            <p:nvPr/>
          </p:nvPicPr>
          <p:blipFill>
            <a:blip r:embed="rId7"/>
            <a:stretch>
              <a:fillRect/>
            </a:stretch>
          </p:blipFill>
          <p:spPr>
            <a:xfrm>
              <a:off x="44877" y="3576481"/>
              <a:ext cx="416669" cy="1129130"/>
            </a:xfrm>
            <a:prstGeom prst="rect">
              <a:avLst/>
            </a:prstGeom>
          </p:spPr>
        </p:pic>
        <p:pic>
          <p:nvPicPr>
            <p:cNvPr id="12" name="図 11">
              <a:extLst>
                <a:ext uri="{FF2B5EF4-FFF2-40B4-BE49-F238E27FC236}">
                  <a16:creationId xmlns:a16="http://schemas.microsoft.com/office/drawing/2014/main" id="{FEA50876-0A68-1B64-8CF0-78C5893DD9CB}"/>
                </a:ext>
              </a:extLst>
            </p:cNvPr>
            <p:cNvPicPr>
              <a:picLocks noChangeAspect="1"/>
            </p:cNvPicPr>
            <p:nvPr/>
          </p:nvPicPr>
          <p:blipFill>
            <a:blip r:embed="rId8"/>
            <a:stretch>
              <a:fillRect/>
            </a:stretch>
          </p:blipFill>
          <p:spPr>
            <a:xfrm>
              <a:off x="1469257" y="3532120"/>
              <a:ext cx="395343" cy="1128870"/>
            </a:xfrm>
            <a:prstGeom prst="rect">
              <a:avLst/>
            </a:prstGeom>
          </p:spPr>
        </p:pic>
        <p:pic>
          <p:nvPicPr>
            <p:cNvPr id="13" name="図 12">
              <a:extLst>
                <a:ext uri="{FF2B5EF4-FFF2-40B4-BE49-F238E27FC236}">
                  <a16:creationId xmlns:a16="http://schemas.microsoft.com/office/drawing/2014/main" id="{20DF4E43-8919-9F59-4F99-808DE43D08E6}"/>
                </a:ext>
              </a:extLst>
            </p:cNvPr>
            <p:cNvPicPr>
              <a:picLocks noChangeAspect="1"/>
            </p:cNvPicPr>
            <p:nvPr/>
          </p:nvPicPr>
          <p:blipFill>
            <a:blip r:embed="rId9"/>
            <a:stretch>
              <a:fillRect/>
            </a:stretch>
          </p:blipFill>
          <p:spPr>
            <a:xfrm>
              <a:off x="2018709" y="3532120"/>
              <a:ext cx="546217" cy="1009595"/>
            </a:xfrm>
            <a:prstGeom prst="rect">
              <a:avLst/>
            </a:prstGeom>
          </p:spPr>
        </p:pic>
        <p:sp>
          <p:nvSpPr>
            <p:cNvPr id="20" name="正方形/長方形 19">
              <a:extLst>
                <a:ext uri="{FF2B5EF4-FFF2-40B4-BE49-F238E27FC236}">
                  <a16:creationId xmlns:a16="http://schemas.microsoft.com/office/drawing/2014/main" id="{5D10F660-52F0-0592-7CA1-BB4995BF4637}"/>
                </a:ext>
              </a:extLst>
            </p:cNvPr>
            <p:cNvSpPr/>
            <p:nvPr/>
          </p:nvSpPr>
          <p:spPr>
            <a:xfrm>
              <a:off x="44097" y="2019483"/>
              <a:ext cx="907954" cy="251057"/>
            </a:xfrm>
            <a:prstGeom prst="rect">
              <a:avLst/>
            </a:prstGeom>
            <a:noFill/>
            <a:ln w="19050" cap="flat" cmpd="sng" algn="ctr">
              <a:solidFill>
                <a:srgbClr val="0070C0"/>
              </a:solidFill>
              <a:prstDash val="solid"/>
              <a:miter lim="800000"/>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altLang="ja-JP" sz="105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rPr>
                <a:t>80</a:t>
              </a:r>
              <a:r>
                <a:rPr kumimoji="0" lang="ja-JP" altLang="en-US" sz="1050" b="0" i="0" u="none" strike="noStrike" kern="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rPr>
                <a:t>点で合格</a:t>
              </a:r>
            </a:p>
          </p:txBody>
        </p:sp>
      </p:grpSp>
    </p:spTree>
    <p:extLst>
      <p:ext uri="{BB962C8B-B14F-4D97-AF65-F5344CB8AC3E}">
        <p14:creationId xmlns:p14="http://schemas.microsoft.com/office/powerpoint/2010/main" val="1642091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23A5B541-CC34-AE54-3EB9-9A01C15AA7FC}"/>
              </a:ext>
            </a:extLst>
          </p:cNvPr>
          <p:cNvPicPr>
            <a:picLocks noChangeAspect="1"/>
          </p:cNvPicPr>
          <p:nvPr/>
        </p:nvPicPr>
        <p:blipFill rotWithShape="1">
          <a:blip r:embed="rId2"/>
          <a:srcRect t="9413" b="3111"/>
          <a:stretch/>
        </p:blipFill>
        <p:spPr>
          <a:xfrm>
            <a:off x="156379" y="837402"/>
            <a:ext cx="5013960" cy="3009550"/>
          </a:xfrm>
          <a:prstGeom prst="rect">
            <a:avLst/>
          </a:prstGeom>
        </p:spPr>
      </p:pic>
      <p:sp>
        <p:nvSpPr>
          <p:cNvPr id="2" name="タイトル 1"/>
          <p:cNvSpPr>
            <a:spLocks noGrp="1"/>
          </p:cNvSpPr>
          <p:nvPr>
            <p:ph type="title"/>
          </p:nvPr>
        </p:nvSpPr>
        <p:spPr/>
        <p:txBody>
          <a:bodyPr/>
          <a:lstStyle/>
          <a:p>
            <a:r>
              <a:rPr lang="ja-JP" altLang="en-US" dirty="0"/>
              <a:t>詳細設定｜</a:t>
            </a:r>
            <a:r>
              <a:rPr kumimoji="1" lang="ja-JP" altLang="en-US" dirty="0"/>
              <a:t>奥行きを設定する</a:t>
            </a:r>
          </a:p>
        </p:txBody>
      </p:sp>
      <p:sp>
        <p:nvSpPr>
          <p:cNvPr id="45" name="テキスト ボックス 44"/>
          <p:cNvSpPr txBox="1"/>
          <p:nvPr/>
        </p:nvSpPr>
        <p:spPr>
          <a:xfrm>
            <a:off x="123486" y="568909"/>
            <a:ext cx="4241225"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の奥行きを設定します。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319510" y="3917525"/>
            <a:ext cx="7136373"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奥行きを設定することで、「人物」として検出したオブジェクトのうち明らかに「人物」の大きさではないものについて</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アラーム発生の対象から除外することができます。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奥行き設定は</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「人物」のみに有効な設定です。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「車」「二輪車」には適用されません。</a:t>
            </a:r>
            <a:endPar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線吹き出し 2 (枠付き) 46">
            <a:extLst>
              <a:ext uri="{FF2B5EF4-FFF2-40B4-BE49-F238E27FC236}">
                <a16:creationId xmlns:a16="http://schemas.microsoft.com/office/drawing/2014/main" id="{3B31D444-798F-6123-4B20-153D08057E91}"/>
              </a:ext>
            </a:extLst>
          </p:cNvPr>
          <p:cNvSpPr/>
          <p:nvPr/>
        </p:nvSpPr>
        <p:spPr>
          <a:xfrm>
            <a:off x="5203232" y="747624"/>
            <a:ext cx="2578855" cy="521530"/>
          </a:xfrm>
          <a:prstGeom prst="borderCallout2">
            <a:avLst>
              <a:gd name="adj1" fmla="val 76073"/>
              <a:gd name="adj2" fmla="val -248"/>
              <a:gd name="adj3" fmla="val 75986"/>
              <a:gd name="adj4" fmla="val -3084"/>
              <a:gd name="adj5" fmla="val 124696"/>
              <a:gd name="adj6" fmla="val -8465"/>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1" name="テキスト ボックス 20">
            <a:extLst>
              <a:ext uri="{FF2B5EF4-FFF2-40B4-BE49-F238E27FC236}">
                <a16:creationId xmlns:a16="http://schemas.microsoft.com/office/drawing/2014/main" id="{AF5061C7-5BEB-A130-11AB-66B870FC9040}"/>
              </a:ext>
            </a:extLst>
          </p:cNvPr>
          <p:cNvSpPr txBox="1"/>
          <p:nvPr/>
        </p:nvSpPr>
        <p:spPr>
          <a:xfrm>
            <a:off x="5219556" y="765246"/>
            <a:ext cx="2530565" cy="507831"/>
          </a:xfrm>
          <a:prstGeom prst="rect">
            <a:avLst/>
          </a:prstGeom>
          <a:noFill/>
        </p:spPr>
        <p:txBody>
          <a:bodyPr wrap="square" rtlCol="0">
            <a:spAutoFit/>
          </a:bodyPr>
          <a:lstStyle/>
          <a:p>
            <a:r>
              <a:rPr lang="ja-JP" altLang="en-US" sz="900" b="1" u="sng" dirty="0">
                <a:solidFill>
                  <a:prstClr val="black"/>
                </a:solidFill>
                <a:latin typeface="Meiryo UI" panose="020B0604030504040204" pitchFamily="50" charset="-128"/>
                <a:ea typeface="Meiryo UI" panose="020B0604030504040204" pitchFamily="50" charset="-128"/>
              </a:rPr>
              <a:t>奥行き設定</a:t>
            </a:r>
          </a:p>
          <a:p>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有効</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に設定してください。（マーカー設定が表示されます。）</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1E6023AF-9DD6-581A-1E56-28A4429F6183}"/>
              </a:ext>
            </a:extLst>
          </p:cNvPr>
          <p:cNvSpPr/>
          <p:nvPr/>
        </p:nvSpPr>
        <p:spPr>
          <a:xfrm>
            <a:off x="2736162" y="1253401"/>
            <a:ext cx="2255812" cy="138519"/>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3" name="正方形/長方形 22">
            <a:extLst>
              <a:ext uri="{FF2B5EF4-FFF2-40B4-BE49-F238E27FC236}">
                <a16:creationId xmlns:a16="http://schemas.microsoft.com/office/drawing/2014/main" id="{94E86463-D8AF-82BD-655A-F83C99DA0B2A}"/>
              </a:ext>
            </a:extLst>
          </p:cNvPr>
          <p:cNvSpPr/>
          <p:nvPr/>
        </p:nvSpPr>
        <p:spPr>
          <a:xfrm>
            <a:off x="2736161" y="1417424"/>
            <a:ext cx="2255813" cy="863802"/>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4" name="正方形/長方形 23">
            <a:extLst>
              <a:ext uri="{FF2B5EF4-FFF2-40B4-BE49-F238E27FC236}">
                <a16:creationId xmlns:a16="http://schemas.microsoft.com/office/drawing/2014/main" id="{5C0F8985-BBCD-FB46-91BF-4F145725E9DD}"/>
              </a:ext>
            </a:extLst>
          </p:cNvPr>
          <p:cNvSpPr/>
          <p:nvPr/>
        </p:nvSpPr>
        <p:spPr>
          <a:xfrm>
            <a:off x="321323" y="1248725"/>
            <a:ext cx="2255813" cy="1281985"/>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5" name="正方形/長方形 24">
            <a:extLst>
              <a:ext uri="{FF2B5EF4-FFF2-40B4-BE49-F238E27FC236}">
                <a16:creationId xmlns:a16="http://schemas.microsoft.com/office/drawing/2014/main" id="{019CB736-F902-BCCA-A7AA-D26362883D43}"/>
              </a:ext>
            </a:extLst>
          </p:cNvPr>
          <p:cNvSpPr/>
          <p:nvPr/>
        </p:nvSpPr>
        <p:spPr>
          <a:xfrm>
            <a:off x="2736161" y="2308127"/>
            <a:ext cx="2255813" cy="455443"/>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27" name="図 26">
            <a:extLst>
              <a:ext uri="{FF2B5EF4-FFF2-40B4-BE49-F238E27FC236}">
                <a16:creationId xmlns:a16="http://schemas.microsoft.com/office/drawing/2014/main" id="{DA20CE53-2F0E-4B86-EE01-0AF5D862A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69" y="1265144"/>
            <a:ext cx="2229768" cy="1242749"/>
          </a:xfrm>
          <a:prstGeom prst="rect">
            <a:avLst/>
          </a:prstGeom>
        </p:spPr>
      </p:pic>
      <p:sp>
        <p:nvSpPr>
          <p:cNvPr id="28" name="線吹き出し 2 (枠付き) 54">
            <a:extLst>
              <a:ext uri="{FF2B5EF4-FFF2-40B4-BE49-F238E27FC236}">
                <a16:creationId xmlns:a16="http://schemas.microsoft.com/office/drawing/2014/main" id="{6B46FB67-848A-3A90-EFBB-8754D3C90482}"/>
              </a:ext>
            </a:extLst>
          </p:cNvPr>
          <p:cNvSpPr/>
          <p:nvPr/>
        </p:nvSpPr>
        <p:spPr>
          <a:xfrm>
            <a:off x="5203232" y="1328221"/>
            <a:ext cx="2578855" cy="1459431"/>
          </a:xfrm>
          <a:prstGeom prst="borderCallout2">
            <a:avLst>
              <a:gd name="adj1" fmla="val 15917"/>
              <a:gd name="adj2" fmla="val 185"/>
              <a:gd name="adj3" fmla="val 16012"/>
              <a:gd name="adj4" fmla="val -3157"/>
              <a:gd name="adj5" fmla="val 25429"/>
              <a:gd name="adj6" fmla="val -8194"/>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9" name="テキスト ボックス 28">
            <a:extLst>
              <a:ext uri="{FF2B5EF4-FFF2-40B4-BE49-F238E27FC236}">
                <a16:creationId xmlns:a16="http://schemas.microsoft.com/office/drawing/2014/main" id="{2F308486-CC1B-0FAE-0578-9E7809210173}"/>
              </a:ext>
            </a:extLst>
          </p:cNvPr>
          <p:cNvSpPr txBox="1"/>
          <p:nvPr/>
        </p:nvSpPr>
        <p:spPr>
          <a:xfrm>
            <a:off x="5219055" y="1342160"/>
            <a:ext cx="2531066" cy="1431161"/>
          </a:xfrm>
          <a:prstGeom prst="rect">
            <a:avLst/>
          </a:prstGeom>
          <a:noFill/>
        </p:spPr>
        <p:txBody>
          <a:bodyPr wrap="square" rtlCol="0">
            <a:spAutoFit/>
          </a:bodyPr>
          <a:lstStyle/>
          <a:p>
            <a:r>
              <a:rPr lang="ja-JP" altLang="en-US" sz="900" b="1" u="sng" dirty="0">
                <a:solidFill>
                  <a:prstClr val="black"/>
                </a:solidFill>
                <a:latin typeface="Meiryo UI" panose="020B0604030504040204" pitchFamily="50" charset="-128"/>
                <a:ea typeface="Meiryo UI" panose="020B0604030504040204" pitchFamily="50" charset="-128"/>
              </a:rPr>
              <a:t>マーカー設定</a:t>
            </a:r>
          </a:p>
          <a:p>
            <a:r>
              <a:rPr lang="ja-JP" altLang="en-US" sz="900" dirty="0">
                <a:solidFill>
                  <a:prstClr val="black"/>
                </a:solidFill>
                <a:latin typeface="Meiryo UI" panose="020B0604030504040204" pitchFamily="50" charset="-128"/>
                <a:ea typeface="Meiryo UI" panose="020B0604030504040204" pitchFamily="50" charset="-128"/>
              </a:rPr>
              <a:t>描画エリアの</a:t>
            </a:r>
            <a:r>
              <a:rPr lang="en-US" altLang="ja-JP" sz="900" dirty="0">
                <a:solidFill>
                  <a:prstClr val="black"/>
                </a:solidFill>
                <a:latin typeface="Meiryo UI" panose="020B0604030504040204" pitchFamily="50" charset="-128"/>
                <a:ea typeface="Meiryo UI" panose="020B0604030504040204" pitchFamily="50" charset="-128"/>
              </a:rPr>
              <a:t>2</a:t>
            </a:r>
            <a:r>
              <a:rPr lang="ja-JP" altLang="en-US" sz="900" dirty="0">
                <a:solidFill>
                  <a:prstClr val="black"/>
                </a:solidFill>
                <a:latin typeface="Meiryo UI" panose="020B0604030504040204" pitchFamily="50" charset="-128"/>
                <a:ea typeface="Meiryo UI" panose="020B0604030504040204" pitchFamily="50" charset="-128"/>
              </a:rPr>
              <a:t>か所に、マーカー</a:t>
            </a:r>
            <a:r>
              <a:rPr lang="en-US" altLang="ja-JP" sz="900" dirty="0">
                <a:solidFill>
                  <a:prstClr val="black"/>
                </a:solidFill>
                <a:latin typeface="Meiryo UI" panose="020B0604030504040204" pitchFamily="50" charset="-128"/>
                <a:ea typeface="Meiryo UI" panose="020B0604030504040204" pitchFamily="50" charset="-128"/>
              </a:rPr>
              <a:t>1</a:t>
            </a:r>
            <a:r>
              <a:rPr lang="ja-JP" altLang="en-US" sz="900" dirty="0" err="1">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マーカー</a:t>
            </a:r>
            <a:r>
              <a:rPr lang="en-US" altLang="ja-JP" sz="900" dirty="0">
                <a:solidFill>
                  <a:prstClr val="black"/>
                </a:solidFill>
                <a:latin typeface="Meiryo UI" panose="020B0604030504040204" pitchFamily="50" charset="-128"/>
                <a:ea typeface="Meiryo UI" panose="020B0604030504040204" pitchFamily="50" charset="-128"/>
              </a:rPr>
              <a:t>2</a:t>
            </a:r>
            <a:r>
              <a:rPr lang="ja-JP" altLang="en-US" sz="900" dirty="0">
                <a:solidFill>
                  <a:prstClr val="black"/>
                </a:solidFill>
                <a:latin typeface="Meiryo UI" panose="020B0604030504040204" pitchFamily="50" charset="-128"/>
                <a:ea typeface="Meiryo UI" panose="020B0604030504040204" pitchFamily="50" charset="-128"/>
              </a:rPr>
              <a:t>を</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描画します。</a:t>
            </a:r>
          </a:p>
          <a:p>
            <a:r>
              <a:rPr lang="ja-JP" altLang="en-US" sz="900" dirty="0">
                <a:solidFill>
                  <a:prstClr val="black"/>
                </a:solidFill>
                <a:latin typeface="Meiryo UI" panose="020B0604030504040204" pitchFamily="50" charset="-128"/>
                <a:ea typeface="Meiryo UI" panose="020B0604030504040204" pitchFamily="50" charset="-128"/>
              </a:rPr>
              <a:t>次に、マーカー</a:t>
            </a:r>
            <a:r>
              <a:rPr lang="en-US" altLang="ja-JP" sz="900" dirty="0">
                <a:solidFill>
                  <a:prstClr val="black"/>
                </a:solidFill>
                <a:latin typeface="Meiryo UI" panose="020B0604030504040204" pitchFamily="50" charset="-128"/>
                <a:ea typeface="Meiryo UI" panose="020B0604030504040204" pitchFamily="50" charset="-128"/>
              </a:rPr>
              <a:t>1</a:t>
            </a:r>
            <a:r>
              <a:rPr lang="ja-JP" altLang="en-US" sz="900" dirty="0" err="1">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マーカー</a:t>
            </a:r>
            <a:r>
              <a:rPr lang="en-US" altLang="ja-JP" sz="900" dirty="0">
                <a:solidFill>
                  <a:prstClr val="black"/>
                </a:solidFill>
                <a:latin typeface="Meiryo UI" panose="020B0604030504040204" pitchFamily="50" charset="-128"/>
                <a:ea typeface="Meiryo UI" panose="020B0604030504040204" pitchFamily="50" charset="-128"/>
              </a:rPr>
              <a:t>2</a:t>
            </a:r>
            <a:r>
              <a:rPr lang="ja-JP" altLang="en-US" sz="900" dirty="0">
                <a:solidFill>
                  <a:prstClr val="black"/>
                </a:solidFill>
                <a:latin typeface="Meiryo UI" panose="020B0604030504040204" pitchFamily="50" charset="-128"/>
                <a:ea typeface="Meiryo UI" panose="020B0604030504040204" pitchFamily="50" charset="-128"/>
              </a:rPr>
              <a:t>の各「被写体サイズ」を</a:t>
            </a:r>
          </a:p>
          <a:p>
            <a:r>
              <a:rPr lang="ja-JP" altLang="en-US" sz="900" dirty="0">
                <a:solidFill>
                  <a:prstClr val="black"/>
                </a:solidFill>
                <a:latin typeface="Meiryo UI" panose="020B0604030504040204" pitchFamily="50" charset="-128"/>
                <a:ea typeface="Meiryo UI" panose="020B0604030504040204" pitchFamily="50" charset="-128"/>
              </a:rPr>
              <a:t>入力します。</a:t>
            </a:r>
            <a:endParaRPr lang="en-US" altLang="ja-JP" sz="900" dirty="0">
              <a:solidFill>
                <a:prstClr val="black"/>
              </a:solidFill>
              <a:latin typeface="Meiryo UI" panose="020B0604030504040204" pitchFamily="50" charset="-128"/>
              <a:ea typeface="Meiryo UI" panose="020B0604030504040204" pitchFamily="50" charset="-128"/>
            </a:endParaRPr>
          </a:p>
          <a:p>
            <a:endParaRPr lang="en-US" altLang="ja-JP" sz="600" dirty="0">
              <a:solidFill>
                <a:prstClr val="black"/>
              </a:solidFill>
              <a:latin typeface="Meiryo UI" panose="020B0604030504040204" pitchFamily="50" charset="-128"/>
              <a:ea typeface="Meiryo UI" panose="020B0604030504040204" pitchFamily="50" charset="-128"/>
            </a:endParaRPr>
          </a:p>
          <a:p>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マーカーを引く位置は、描画エリア内の手前と奥の</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離れた</a:t>
            </a:r>
            <a:r>
              <a:rPr lang="en-US" altLang="ja-JP" sz="900" dirty="0">
                <a:solidFill>
                  <a:prstClr val="black"/>
                </a:solidFill>
                <a:latin typeface="Meiryo UI" panose="020B0604030504040204" pitchFamily="50" charset="-128"/>
                <a:ea typeface="Meiryo UI" panose="020B0604030504040204" pitchFamily="50" charset="-128"/>
              </a:rPr>
              <a:t>2</a:t>
            </a:r>
            <a:r>
              <a:rPr lang="ja-JP" altLang="en-US" sz="900" dirty="0">
                <a:solidFill>
                  <a:prstClr val="black"/>
                </a:solidFill>
                <a:latin typeface="Meiryo UI" panose="020B0604030504040204" pitchFamily="50" charset="-128"/>
                <a:ea typeface="Meiryo UI" panose="020B0604030504040204" pitchFamily="50" charset="-128"/>
              </a:rPr>
              <a:t>か所に描画してください。</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a:t>
            </a:r>
            <a:r>
              <a:rPr lang="en-US" altLang="ja-JP" sz="900" dirty="0">
                <a:solidFill>
                  <a:prstClr val="black"/>
                </a:solidFill>
                <a:latin typeface="Meiryo UI" panose="020B0604030504040204" pitchFamily="50" charset="-128"/>
                <a:ea typeface="Meiryo UI" panose="020B0604030504040204" pitchFamily="50" charset="-128"/>
              </a:rPr>
              <a:t>2</a:t>
            </a:r>
            <a:r>
              <a:rPr lang="ja-JP" altLang="en-US" sz="900" dirty="0" err="1">
                <a:solidFill>
                  <a:prstClr val="black"/>
                </a:solidFill>
                <a:latin typeface="Meiryo UI" panose="020B0604030504040204" pitchFamily="50" charset="-128"/>
                <a:ea typeface="Meiryo UI" panose="020B0604030504040204" pitchFamily="50" charset="-128"/>
              </a:rPr>
              <a:t>つの</a:t>
            </a:r>
            <a:r>
              <a:rPr lang="ja-JP" altLang="en-US" sz="900" dirty="0">
                <a:solidFill>
                  <a:prstClr val="black"/>
                </a:solidFill>
                <a:latin typeface="Meiryo UI" panose="020B0604030504040204" pitchFamily="50" charset="-128"/>
                <a:ea typeface="Meiryo UI" panose="020B0604030504040204" pitchFamily="50" charset="-128"/>
              </a:rPr>
              <a:t>マーカーの位置が近いと、奥行き情報が</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正しく設定されないことがあります。</a:t>
            </a:r>
          </a:p>
        </p:txBody>
      </p:sp>
      <p:sp>
        <p:nvSpPr>
          <p:cNvPr id="30" name="線吹き出し 2 (枠付き) 56">
            <a:extLst>
              <a:ext uri="{FF2B5EF4-FFF2-40B4-BE49-F238E27FC236}">
                <a16:creationId xmlns:a16="http://schemas.microsoft.com/office/drawing/2014/main" id="{B8608018-7BDB-F9F7-4DBB-D811D4E2DCDC}"/>
              </a:ext>
            </a:extLst>
          </p:cNvPr>
          <p:cNvSpPr/>
          <p:nvPr/>
        </p:nvSpPr>
        <p:spPr>
          <a:xfrm>
            <a:off x="5203232" y="2842992"/>
            <a:ext cx="2578855" cy="811004"/>
          </a:xfrm>
          <a:prstGeom prst="borderCallout2">
            <a:avLst>
              <a:gd name="adj1" fmla="val 16880"/>
              <a:gd name="adj2" fmla="val -32"/>
              <a:gd name="adj3" fmla="val 16481"/>
              <a:gd name="adj4" fmla="val -2532"/>
              <a:gd name="adj5" fmla="val -33118"/>
              <a:gd name="adj6" fmla="val -8059"/>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1" name="テキスト ボックス 30">
            <a:extLst>
              <a:ext uri="{FF2B5EF4-FFF2-40B4-BE49-F238E27FC236}">
                <a16:creationId xmlns:a16="http://schemas.microsoft.com/office/drawing/2014/main" id="{4F8BC4C9-9CDE-6F0D-2D83-5AEBC55F2C23}"/>
              </a:ext>
            </a:extLst>
          </p:cNvPr>
          <p:cNvSpPr txBox="1"/>
          <p:nvPr/>
        </p:nvSpPr>
        <p:spPr>
          <a:xfrm>
            <a:off x="5214704" y="2855514"/>
            <a:ext cx="2578855" cy="784830"/>
          </a:xfrm>
          <a:prstGeom prst="rect">
            <a:avLst/>
          </a:prstGeom>
          <a:noFill/>
        </p:spPr>
        <p:txBody>
          <a:bodyPr wrap="square" rtlCol="0">
            <a:spAutoFit/>
          </a:bodyPr>
          <a:lstStyle/>
          <a:p>
            <a:r>
              <a:rPr lang="ja-JP" altLang="en-US" sz="900" b="1" u="sng" dirty="0">
                <a:solidFill>
                  <a:prstClr val="black"/>
                </a:solidFill>
                <a:latin typeface="Meiryo UI" panose="020B0604030504040204" pitchFamily="50" charset="-128"/>
                <a:ea typeface="Meiryo UI" panose="020B0604030504040204" pitchFamily="50" charset="-128"/>
              </a:rPr>
              <a:t>大きさ設定</a:t>
            </a:r>
          </a:p>
          <a:p>
            <a:r>
              <a:rPr lang="ja-JP" altLang="en-US" sz="900" dirty="0">
                <a:solidFill>
                  <a:prstClr val="black"/>
                </a:solidFill>
                <a:latin typeface="Meiryo UI" panose="020B0604030504040204" pitchFamily="50" charset="-128"/>
                <a:ea typeface="Meiryo UI" panose="020B0604030504040204" pitchFamily="50" charset="-128"/>
              </a:rPr>
              <a:t>最大サイズ比率～最小サイズ比率の範囲で検出した人物だけをアラーム発生の対象とします。</a:t>
            </a:r>
            <a:endParaRPr lang="en-US" altLang="ja-JP" sz="900" dirty="0">
              <a:solidFill>
                <a:prstClr val="black"/>
              </a:solidFill>
              <a:latin typeface="Meiryo UI" panose="020B0604030504040204" pitchFamily="50" charset="-128"/>
              <a:ea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endParaRPr>
          </a:p>
          <a:p>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基本的には、初期値のままで運用してください。</a:t>
            </a:r>
            <a:endParaRPr lang="en-US" altLang="ja-JP" sz="900" dirty="0">
              <a:solidFill>
                <a:prstClr val="black"/>
              </a:solidFill>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2CD5B92D-352E-FB29-F121-544993098CD2}"/>
              </a:ext>
            </a:extLst>
          </p:cNvPr>
          <p:cNvGrpSpPr/>
          <p:nvPr/>
        </p:nvGrpSpPr>
        <p:grpSpPr>
          <a:xfrm>
            <a:off x="7886230" y="655611"/>
            <a:ext cx="1171091" cy="3973632"/>
            <a:chOff x="7886230" y="655611"/>
            <a:chExt cx="1171091" cy="3973632"/>
          </a:xfrm>
        </p:grpSpPr>
        <p:sp>
          <p:nvSpPr>
            <p:cNvPr id="4" name="フリーフォーム 16">
              <a:extLst>
                <a:ext uri="{FF2B5EF4-FFF2-40B4-BE49-F238E27FC236}">
                  <a16:creationId xmlns:a16="http://schemas.microsoft.com/office/drawing/2014/main" id="{4DA15781-DBF0-83B1-56DD-8A692A3B1A95}"/>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rPr>
                <a:t>動体検知設定</a:t>
              </a:r>
            </a:p>
          </p:txBody>
        </p:sp>
        <p:sp>
          <p:nvSpPr>
            <p:cNvPr id="5" name="フリーフォーム 17">
              <a:extLst>
                <a:ext uri="{FF2B5EF4-FFF2-40B4-BE49-F238E27FC236}">
                  <a16:creationId xmlns:a16="http://schemas.microsoft.com/office/drawing/2014/main" id="{A3D9C6FF-3CE5-C493-C373-8DC447E261B1}"/>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カウント機能設定</a:t>
              </a:r>
              <a:endParaRPr kumimoji="1" lang="en-US" altLang="ja-JP"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フリーフォーム 18">
              <a:extLst>
                <a:ext uri="{FF2B5EF4-FFF2-40B4-BE49-F238E27FC236}">
                  <a16:creationId xmlns:a16="http://schemas.microsoft.com/office/drawing/2014/main" id="{D14C9EBA-AAD8-AEFF-48E7-7079D597622D}"/>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詳細設定</a:t>
              </a:r>
            </a:p>
          </p:txBody>
        </p:sp>
        <p:sp>
          <p:nvSpPr>
            <p:cNvPr id="7" name="フリーフォーム 20">
              <a:extLst>
                <a:ext uri="{FF2B5EF4-FFF2-40B4-BE49-F238E27FC236}">
                  <a16:creationId xmlns:a16="http://schemas.microsoft.com/office/drawing/2014/main" id="{C77A56E3-F906-0B7F-45F9-E98B824FC369}"/>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スケジュール設定</a:t>
              </a:r>
            </a:p>
          </p:txBody>
        </p:sp>
        <p:sp>
          <p:nvSpPr>
            <p:cNvPr id="8" name="フリーフォーム 21">
              <a:extLst>
                <a:ext uri="{FF2B5EF4-FFF2-40B4-BE49-F238E27FC236}">
                  <a16:creationId xmlns:a16="http://schemas.microsoft.com/office/drawing/2014/main" id="{F8460472-EF8A-DFE5-D51F-91244CBD279D}"/>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9" name="フリーフォーム 23">
              <a:extLst>
                <a:ext uri="{FF2B5EF4-FFF2-40B4-BE49-F238E27FC236}">
                  <a16:creationId xmlns:a16="http://schemas.microsoft.com/office/drawing/2014/main" id="{3CDC6688-9C31-CFA6-3685-4EBDAB333324}"/>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フリーフォーム 24">
              <a:extLst>
                <a:ext uri="{FF2B5EF4-FFF2-40B4-BE49-F238E27FC236}">
                  <a16:creationId xmlns:a16="http://schemas.microsoft.com/office/drawing/2014/main" id="{8F3EE356-6173-D2E3-E055-FD97E0B12267}"/>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フリーフォーム 25">
              <a:extLst>
                <a:ext uri="{FF2B5EF4-FFF2-40B4-BE49-F238E27FC236}">
                  <a16:creationId xmlns:a16="http://schemas.microsoft.com/office/drawing/2014/main" id="{648EBFE7-7B97-6E14-0C84-3701AB36A6D5}"/>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フリーフォーム 26">
              <a:extLst>
                <a:ext uri="{FF2B5EF4-FFF2-40B4-BE49-F238E27FC236}">
                  <a16:creationId xmlns:a16="http://schemas.microsoft.com/office/drawing/2014/main" id="{85099F07-4A30-B600-C8C9-B4AE42A24186}"/>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フリーフォーム 14">
              <a:extLst>
                <a:ext uri="{FF2B5EF4-FFF2-40B4-BE49-F238E27FC236}">
                  <a16:creationId xmlns:a16="http://schemas.microsoft.com/office/drawing/2014/main" id="{96B66CA9-E232-8860-5817-D6D46D2EE6AC}"/>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設定画面を開く</a:t>
              </a:r>
            </a:p>
          </p:txBody>
        </p:sp>
        <p:sp>
          <p:nvSpPr>
            <p:cNvPr id="14" name="フリーフォーム 15">
              <a:extLst>
                <a:ext uri="{FF2B5EF4-FFF2-40B4-BE49-F238E27FC236}">
                  <a16:creationId xmlns:a16="http://schemas.microsoft.com/office/drawing/2014/main" id="{95E501EF-46B9-D5B3-6235-5505094A3652}"/>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フリーフォーム 16">
              <a:extLst>
                <a:ext uri="{FF2B5EF4-FFF2-40B4-BE49-F238E27FC236}">
                  <a16:creationId xmlns:a16="http://schemas.microsoft.com/office/drawing/2014/main" id="{66A6DEE8-4703-DC2E-FD41-A5595612561F}"/>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モード選択</a:t>
              </a:r>
            </a:p>
          </p:txBody>
        </p:sp>
        <p:sp>
          <p:nvSpPr>
            <p:cNvPr id="16" name="フリーフォーム 23">
              <a:extLst>
                <a:ext uri="{FF2B5EF4-FFF2-40B4-BE49-F238E27FC236}">
                  <a16:creationId xmlns:a16="http://schemas.microsoft.com/office/drawing/2014/main" id="{D7BCE51A-B712-9615-9A54-4ECA8A94F5E8}"/>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1998879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BA150516-0C45-A65F-E99D-8C508FD398F4}"/>
              </a:ext>
            </a:extLst>
          </p:cNvPr>
          <p:cNvPicPr>
            <a:picLocks noChangeAspect="1"/>
          </p:cNvPicPr>
          <p:nvPr/>
        </p:nvPicPr>
        <p:blipFill rotWithShape="1">
          <a:blip r:embed="rId2"/>
          <a:srcRect t="11061"/>
          <a:stretch/>
        </p:blipFill>
        <p:spPr>
          <a:xfrm>
            <a:off x="207116" y="1086361"/>
            <a:ext cx="3220403" cy="2947214"/>
          </a:xfrm>
          <a:prstGeom prst="rect">
            <a:avLst/>
          </a:prstGeom>
        </p:spPr>
      </p:pic>
      <p:sp>
        <p:nvSpPr>
          <p:cNvPr id="2" name="タイトル 1"/>
          <p:cNvSpPr>
            <a:spLocks noGrp="1"/>
          </p:cNvSpPr>
          <p:nvPr>
            <p:ph type="title"/>
          </p:nvPr>
        </p:nvSpPr>
        <p:spPr/>
        <p:txBody>
          <a:bodyPr/>
          <a:lstStyle/>
          <a:p>
            <a:r>
              <a:rPr kumimoji="1" lang="ja-JP" altLang="en-US" dirty="0"/>
              <a:t>スケジュール設定</a:t>
            </a:r>
          </a:p>
        </p:txBody>
      </p:sp>
      <p:sp>
        <p:nvSpPr>
          <p:cNvPr id="57" name="テキスト ボックス 56"/>
          <p:cNvSpPr txBox="1"/>
          <p:nvPr/>
        </p:nvSpPr>
        <p:spPr>
          <a:xfrm>
            <a:off x="123486" y="568909"/>
            <a:ext cx="556633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のスケジュール動作を設定します。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243304" y="4033575"/>
            <a:ext cx="5516254"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初期値として「検知設定１」「検知設定２」が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時間スケジュール登録されています。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スケジュールは「検知設定１」と「検知設定２」を重複して設定することも可能です。</a:t>
            </a:r>
            <a:endPar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a:extLst>
              <a:ext uri="{FF2B5EF4-FFF2-40B4-BE49-F238E27FC236}">
                <a16:creationId xmlns:a16="http://schemas.microsoft.com/office/drawing/2014/main" id="{E23B2551-4E1D-D714-D5ED-BF2E1CA4B86C}"/>
              </a:ext>
            </a:extLst>
          </p:cNvPr>
          <p:cNvSpPr/>
          <p:nvPr/>
        </p:nvSpPr>
        <p:spPr>
          <a:xfrm>
            <a:off x="943230" y="1579797"/>
            <a:ext cx="2268600" cy="569021"/>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7" name="正方形/長方形 6">
            <a:extLst>
              <a:ext uri="{FF2B5EF4-FFF2-40B4-BE49-F238E27FC236}">
                <a16:creationId xmlns:a16="http://schemas.microsoft.com/office/drawing/2014/main" id="{BD85B8A8-3F53-F01F-167A-BBEF98E213EF}"/>
              </a:ext>
            </a:extLst>
          </p:cNvPr>
          <p:cNvSpPr/>
          <p:nvPr/>
        </p:nvSpPr>
        <p:spPr>
          <a:xfrm>
            <a:off x="943230" y="2207801"/>
            <a:ext cx="2268600" cy="1477540"/>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8" name="線吹き出し 2 (枠付き) 62">
            <a:extLst>
              <a:ext uri="{FF2B5EF4-FFF2-40B4-BE49-F238E27FC236}">
                <a16:creationId xmlns:a16="http://schemas.microsoft.com/office/drawing/2014/main" id="{C66DFE93-977D-F1E1-E130-9D62698F2E59}"/>
              </a:ext>
            </a:extLst>
          </p:cNvPr>
          <p:cNvSpPr/>
          <p:nvPr/>
        </p:nvSpPr>
        <p:spPr>
          <a:xfrm>
            <a:off x="3661410" y="1690021"/>
            <a:ext cx="4120677" cy="720000"/>
          </a:xfrm>
          <a:prstGeom prst="borderCallout2">
            <a:avLst>
              <a:gd name="adj1" fmla="val 19446"/>
              <a:gd name="adj2" fmla="val -248"/>
              <a:gd name="adj3" fmla="val 19467"/>
              <a:gd name="adj4" fmla="val -5721"/>
              <a:gd name="adj5" fmla="val 41896"/>
              <a:gd name="adj6" fmla="val -10981"/>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9" name="テキスト ボックス 8">
            <a:extLst>
              <a:ext uri="{FF2B5EF4-FFF2-40B4-BE49-F238E27FC236}">
                <a16:creationId xmlns:a16="http://schemas.microsoft.com/office/drawing/2014/main" id="{B5704964-DDC3-5473-CC8D-2E6F61C8F468}"/>
              </a:ext>
            </a:extLst>
          </p:cNvPr>
          <p:cNvSpPr txBox="1"/>
          <p:nvPr/>
        </p:nvSpPr>
        <p:spPr>
          <a:xfrm>
            <a:off x="3678332" y="1704923"/>
            <a:ext cx="4080894" cy="646331"/>
          </a:xfrm>
          <a:prstGeom prst="rect">
            <a:avLst/>
          </a:prstGeom>
          <a:noFill/>
        </p:spPr>
        <p:txBody>
          <a:bodyPr wrap="square" rtlCol="0">
            <a:spAutoFit/>
          </a:bodyPr>
          <a:lstStyle/>
          <a:p>
            <a:r>
              <a:rPr lang="ja-JP" altLang="en-US" sz="900" b="1" u="sng" dirty="0">
                <a:solidFill>
                  <a:prstClr val="black"/>
                </a:solidFill>
                <a:latin typeface="Meiryo UI" panose="020B0604030504040204" pitchFamily="50" charset="-128"/>
                <a:ea typeface="Meiryo UI" panose="020B0604030504040204" pitchFamily="50" charset="-128"/>
              </a:rPr>
              <a:t>動作する曜日</a:t>
            </a:r>
          </a:p>
          <a:p>
            <a:r>
              <a:rPr lang="en-US" altLang="ja-JP" sz="900" dirty="0">
                <a:solidFill>
                  <a:prstClr val="black"/>
                </a:solidFill>
                <a:latin typeface="Meiryo UI" panose="020B0604030504040204" pitchFamily="50" charset="-128"/>
                <a:ea typeface="Meiryo UI" panose="020B0604030504040204" pitchFamily="50" charset="-128"/>
              </a:rPr>
              <a:t>AI-VMD</a:t>
            </a:r>
            <a:r>
              <a:rPr lang="ja-JP" altLang="en-US" sz="900" dirty="0">
                <a:solidFill>
                  <a:prstClr val="black"/>
                </a:solidFill>
                <a:latin typeface="Meiryo UI" panose="020B0604030504040204" pitchFamily="50" charset="-128"/>
                <a:ea typeface="Meiryo UI" panose="020B0604030504040204" pitchFamily="50" charset="-128"/>
              </a:rPr>
              <a:t>を動作させる曜日を設定します。</a:t>
            </a:r>
          </a:p>
          <a:p>
            <a:r>
              <a:rPr lang="ja-JP" altLang="en-US" sz="900" dirty="0">
                <a:solidFill>
                  <a:prstClr val="black"/>
                </a:solidFill>
                <a:latin typeface="Meiryo UI" panose="020B0604030504040204" pitchFamily="50" charset="-128"/>
                <a:ea typeface="Meiryo UI" panose="020B0604030504040204" pitchFamily="50" charset="-128"/>
              </a:rPr>
              <a:t>「タイムテーブル</a:t>
            </a:r>
            <a:r>
              <a:rPr lang="en-US" altLang="ja-JP" sz="900" dirty="0">
                <a:solidFill>
                  <a:prstClr val="black"/>
                </a:solidFill>
                <a:latin typeface="Meiryo UI" panose="020B0604030504040204" pitchFamily="50" charset="-128"/>
                <a:ea typeface="Meiryo UI" panose="020B0604030504040204" pitchFamily="50" charset="-128"/>
              </a:rPr>
              <a:t>1</a:t>
            </a:r>
            <a:r>
              <a:rPr lang="ja-JP" altLang="en-US" sz="900" dirty="0">
                <a:solidFill>
                  <a:prstClr val="black"/>
                </a:solidFill>
                <a:latin typeface="Meiryo UI" panose="020B0604030504040204" pitchFamily="50" charset="-128"/>
                <a:ea typeface="Meiryo UI" panose="020B0604030504040204" pitchFamily="50" charset="-128"/>
              </a:rPr>
              <a:t>」、「タイムテーブル</a:t>
            </a:r>
            <a:r>
              <a:rPr lang="en-US" altLang="ja-JP" sz="900" dirty="0">
                <a:solidFill>
                  <a:prstClr val="black"/>
                </a:solidFill>
                <a:latin typeface="Meiryo UI" panose="020B0604030504040204" pitchFamily="50" charset="-128"/>
                <a:ea typeface="Meiryo UI" panose="020B0604030504040204" pitchFamily="50" charset="-128"/>
              </a:rPr>
              <a:t>2</a:t>
            </a:r>
            <a:r>
              <a:rPr lang="ja-JP" altLang="en-US" sz="900" dirty="0">
                <a:solidFill>
                  <a:prstClr val="black"/>
                </a:solidFill>
                <a:latin typeface="Meiryo UI" panose="020B0604030504040204" pitchFamily="50" charset="-128"/>
                <a:ea typeface="Meiryo UI" panose="020B0604030504040204" pitchFamily="50" charset="-128"/>
              </a:rPr>
              <a:t>」について、それぞれ動作させたい曜日を選択します。</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rPr>
              <a:t>Off</a:t>
            </a:r>
            <a:r>
              <a:rPr lang="ja-JP" altLang="en-US" sz="900" dirty="0">
                <a:solidFill>
                  <a:prstClr val="black"/>
                </a:solidFill>
                <a:latin typeface="Meiryo UI" panose="020B0604030504040204" pitchFamily="50" charset="-128"/>
                <a:ea typeface="Meiryo UI" panose="020B0604030504040204" pitchFamily="50" charset="-128"/>
              </a:rPr>
              <a:t>」の曜日を選択すると、選択した曜日は動作しません。</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10" name="線吹き出し 2 (枠付き) 65">
            <a:extLst>
              <a:ext uri="{FF2B5EF4-FFF2-40B4-BE49-F238E27FC236}">
                <a16:creationId xmlns:a16="http://schemas.microsoft.com/office/drawing/2014/main" id="{E159D2C9-E2E7-C2AF-8698-4EC9CA18BC72}"/>
              </a:ext>
            </a:extLst>
          </p:cNvPr>
          <p:cNvSpPr/>
          <p:nvPr/>
        </p:nvSpPr>
        <p:spPr>
          <a:xfrm>
            <a:off x="3661410" y="2654269"/>
            <a:ext cx="4120677" cy="720000"/>
          </a:xfrm>
          <a:prstGeom prst="borderCallout2">
            <a:avLst>
              <a:gd name="adj1" fmla="val 13720"/>
              <a:gd name="adj2" fmla="val 9"/>
              <a:gd name="adj3" fmla="val 14270"/>
              <a:gd name="adj4" fmla="val -5596"/>
              <a:gd name="adj5" fmla="val 37021"/>
              <a:gd name="adj6" fmla="val -10793"/>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 name="テキスト ボックス 10">
            <a:extLst>
              <a:ext uri="{FF2B5EF4-FFF2-40B4-BE49-F238E27FC236}">
                <a16:creationId xmlns:a16="http://schemas.microsoft.com/office/drawing/2014/main" id="{F735773E-B6F4-F9CD-AF0B-70EF4F42ABA6}"/>
              </a:ext>
            </a:extLst>
          </p:cNvPr>
          <p:cNvSpPr txBox="1"/>
          <p:nvPr/>
        </p:nvSpPr>
        <p:spPr>
          <a:xfrm>
            <a:off x="3675036" y="2669860"/>
            <a:ext cx="3396324" cy="646331"/>
          </a:xfrm>
          <a:prstGeom prst="rect">
            <a:avLst/>
          </a:prstGeom>
          <a:noFill/>
        </p:spPr>
        <p:txBody>
          <a:bodyPr wrap="square" rtlCol="0">
            <a:spAutoFit/>
          </a:bodyPr>
          <a:lstStyle/>
          <a:p>
            <a:r>
              <a:rPr lang="ja-JP" altLang="en-US" sz="900" b="1" u="sng" dirty="0">
                <a:solidFill>
                  <a:prstClr val="black"/>
                </a:solidFill>
                <a:latin typeface="Meiryo UI" panose="020B0604030504040204" pitchFamily="50" charset="-128"/>
                <a:ea typeface="Meiryo UI" panose="020B0604030504040204" pitchFamily="50" charset="-128"/>
              </a:rPr>
              <a:t>タイムテーブル</a:t>
            </a:r>
          </a:p>
          <a:p>
            <a:r>
              <a:rPr lang="en-US" altLang="ja-JP" sz="900" dirty="0">
                <a:solidFill>
                  <a:prstClr val="black"/>
                </a:solidFill>
                <a:latin typeface="Meiryo UI" panose="020B0604030504040204" pitchFamily="50" charset="-128"/>
                <a:ea typeface="Meiryo UI" panose="020B0604030504040204" pitchFamily="50" charset="-128"/>
              </a:rPr>
              <a:t>AI-VMD</a:t>
            </a:r>
            <a:r>
              <a:rPr lang="ja-JP" altLang="en-US" sz="900" dirty="0">
                <a:solidFill>
                  <a:prstClr val="black"/>
                </a:solidFill>
                <a:latin typeface="Meiryo UI" panose="020B0604030504040204" pitchFamily="50" charset="-128"/>
                <a:ea typeface="Meiryo UI" panose="020B0604030504040204" pitchFamily="50" charset="-128"/>
              </a:rPr>
              <a:t>を動作させる時間と動作内容（検知設定）を設定します。</a:t>
            </a:r>
          </a:p>
          <a:p>
            <a:r>
              <a:rPr lang="ja-JP" altLang="en-US" sz="900" dirty="0">
                <a:solidFill>
                  <a:prstClr val="black"/>
                </a:solidFill>
                <a:latin typeface="Meiryo UI" panose="020B0604030504040204" pitchFamily="50" charset="-128"/>
                <a:ea typeface="Meiryo UI" panose="020B0604030504040204" pitchFamily="50" charset="-128"/>
              </a:rPr>
              <a:t>動作させる時間は［タイムテーブル</a:t>
            </a:r>
            <a:r>
              <a:rPr lang="en-US" altLang="ja-JP" sz="900" dirty="0">
                <a:solidFill>
                  <a:prstClr val="black"/>
                </a:solidFill>
                <a:latin typeface="Meiryo UI" panose="020B0604030504040204" pitchFamily="50" charset="-128"/>
                <a:ea typeface="Meiryo UI" panose="020B0604030504040204" pitchFamily="50" charset="-128"/>
              </a:rPr>
              <a:t>1</a:t>
            </a:r>
            <a:r>
              <a:rPr lang="ja-JP" altLang="en-US" sz="900" dirty="0">
                <a:solidFill>
                  <a:prstClr val="black"/>
                </a:solidFill>
                <a:latin typeface="Meiryo UI" panose="020B0604030504040204" pitchFamily="50" charset="-128"/>
                <a:ea typeface="Meiryo UI" panose="020B0604030504040204" pitchFamily="50" charset="-128"/>
              </a:rPr>
              <a:t>］、［タイムテーブル</a:t>
            </a:r>
            <a:r>
              <a:rPr lang="en-US" altLang="ja-JP" sz="900" dirty="0">
                <a:solidFill>
                  <a:prstClr val="black"/>
                </a:solidFill>
                <a:latin typeface="Meiryo UI" panose="020B0604030504040204" pitchFamily="50" charset="-128"/>
                <a:ea typeface="Meiryo UI" panose="020B0604030504040204" pitchFamily="50" charset="-128"/>
              </a:rPr>
              <a:t>2</a:t>
            </a:r>
            <a:r>
              <a:rPr lang="ja-JP" altLang="en-US" sz="900" dirty="0">
                <a:solidFill>
                  <a:prstClr val="black"/>
                </a:solidFill>
                <a:latin typeface="Meiryo UI" panose="020B0604030504040204" pitchFamily="50" charset="-128"/>
                <a:ea typeface="Meiryo UI" panose="020B0604030504040204" pitchFamily="50" charset="-128"/>
              </a:rPr>
              <a:t>］について、</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それぞれ</a:t>
            </a:r>
            <a:r>
              <a:rPr lang="en-US" altLang="ja-JP" sz="900" dirty="0">
                <a:solidFill>
                  <a:prstClr val="black"/>
                </a:solidFill>
                <a:latin typeface="Meiryo UI" panose="020B0604030504040204" pitchFamily="50" charset="-128"/>
                <a:ea typeface="Meiryo UI" panose="020B0604030504040204" pitchFamily="50" charset="-128"/>
              </a:rPr>
              <a:t>6</a:t>
            </a:r>
            <a:r>
              <a:rPr lang="ja-JP" altLang="en-US" sz="900" dirty="0" err="1">
                <a:solidFill>
                  <a:prstClr val="black"/>
                </a:solidFill>
                <a:latin typeface="Meiryo UI" panose="020B0604030504040204" pitchFamily="50" charset="-128"/>
                <a:ea typeface="Meiryo UI" panose="020B0604030504040204" pitchFamily="50" charset="-128"/>
              </a:rPr>
              <a:t>つまで</a:t>
            </a:r>
            <a:r>
              <a:rPr lang="ja-JP" altLang="en-US" sz="900" dirty="0">
                <a:solidFill>
                  <a:prstClr val="black"/>
                </a:solidFill>
                <a:latin typeface="Meiryo UI" panose="020B0604030504040204" pitchFamily="50" charset="-128"/>
                <a:ea typeface="Meiryo UI" panose="020B0604030504040204" pitchFamily="50" charset="-128"/>
              </a:rPr>
              <a:t>設定できます。</a:t>
            </a:r>
            <a:endParaRPr lang="en-US" altLang="ja-JP" sz="900" dirty="0">
              <a:solidFill>
                <a:prstClr val="black"/>
              </a:solidFill>
              <a:latin typeface="Meiryo UI" panose="020B0604030504040204" pitchFamily="50" charset="-128"/>
              <a:ea typeface="Meiryo UI" panose="020B0604030504040204" pitchFamily="50" charset="-128"/>
            </a:endParaRPr>
          </a:p>
        </p:txBody>
      </p:sp>
      <p:grpSp>
        <p:nvGrpSpPr>
          <p:cNvPr id="25" name="グループ化 24">
            <a:extLst>
              <a:ext uri="{FF2B5EF4-FFF2-40B4-BE49-F238E27FC236}">
                <a16:creationId xmlns:a16="http://schemas.microsoft.com/office/drawing/2014/main" id="{B153917C-7842-41ED-AC0C-B7BE8978E141}"/>
              </a:ext>
            </a:extLst>
          </p:cNvPr>
          <p:cNvGrpSpPr/>
          <p:nvPr/>
        </p:nvGrpSpPr>
        <p:grpSpPr>
          <a:xfrm>
            <a:off x="7886230" y="655611"/>
            <a:ext cx="1171091" cy="3973632"/>
            <a:chOff x="7886230" y="655611"/>
            <a:chExt cx="1171091" cy="3973632"/>
          </a:xfrm>
        </p:grpSpPr>
        <p:sp>
          <p:nvSpPr>
            <p:cNvPr id="5" name="フリーフォーム 16">
              <a:extLst>
                <a:ext uri="{FF2B5EF4-FFF2-40B4-BE49-F238E27FC236}">
                  <a16:creationId xmlns:a16="http://schemas.microsoft.com/office/drawing/2014/main" id="{F86A9C8E-12A5-A3B5-C628-EAD311650D34}"/>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rPr>
                <a:t>動体検知設定</a:t>
              </a:r>
            </a:p>
          </p:txBody>
        </p:sp>
        <p:sp>
          <p:nvSpPr>
            <p:cNvPr id="13" name="フリーフォーム 17">
              <a:extLst>
                <a:ext uri="{FF2B5EF4-FFF2-40B4-BE49-F238E27FC236}">
                  <a16:creationId xmlns:a16="http://schemas.microsoft.com/office/drawing/2014/main" id="{F27BD243-E337-3B42-CC8C-8CC8F1A5DED8}"/>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カウント機能設定</a:t>
              </a:r>
              <a:endParaRPr kumimoji="1" lang="en-US" altLang="ja-JP"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フリーフォーム 18">
              <a:extLst>
                <a:ext uri="{FF2B5EF4-FFF2-40B4-BE49-F238E27FC236}">
                  <a16:creationId xmlns:a16="http://schemas.microsoft.com/office/drawing/2014/main" id="{040D2455-4D99-8381-C4E8-A00D7956E9E6}"/>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詳細設定</a:t>
              </a:r>
            </a:p>
          </p:txBody>
        </p:sp>
        <p:sp>
          <p:nvSpPr>
            <p:cNvPr id="15" name="フリーフォーム 20">
              <a:extLst>
                <a:ext uri="{FF2B5EF4-FFF2-40B4-BE49-F238E27FC236}">
                  <a16:creationId xmlns:a16="http://schemas.microsoft.com/office/drawing/2014/main" id="{15BD8FE3-D14D-309F-0D91-E17DB1D3B787}"/>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スケジュール設定</a:t>
              </a:r>
            </a:p>
          </p:txBody>
        </p:sp>
        <p:sp>
          <p:nvSpPr>
            <p:cNvPr id="16" name="フリーフォーム 21">
              <a:extLst>
                <a:ext uri="{FF2B5EF4-FFF2-40B4-BE49-F238E27FC236}">
                  <a16:creationId xmlns:a16="http://schemas.microsoft.com/office/drawing/2014/main" id="{CF1082F8-BE13-33B0-EBC7-75B2FB138774}"/>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アラーム設定</a:t>
              </a:r>
            </a:p>
          </p:txBody>
        </p:sp>
        <p:sp>
          <p:nvSpPr>
            <p:cNvPr id="17" name="フリーフォーム 23">
              <a:extLst>
                <a:ext uri="{FF2B5EF4-FFF2-40B4-BE49-F238E27FC236}">
                  <a16:creationId xmlns:a16="http://schemas.microsoft.com/office/drawing/2014/main" id="{5A1C7936-1206-FA57-9B53-A5F09EC764B2}"/>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フリーフォーム 24">
              <a:extLst>
                <a:ext uri="{FF2B5EF4-FFF2-40B4-BE49-F238E27FC236}">
                  <a16:creationId xmlns:a16="http://schemas.microsoft.com/office/drawing/2014/main" id="{9BDF013C-A7E6-1AC0-F635-53BBBD21FD49}"/>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フリーフォーム 25">
              <a:extLst>
                <a:ext uri="{FF2B5EF4-FFF2-40B4-BE49-F238E27FC236}">
                  <a16:creationId xmlns:a16="http://schemas.microsoft.com/office/drawing/2014/main" id="{4F213F56-51F7-BB48-78EA-41A2A765EBA6}"/>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フリーフォーム 26">
              <a:extLst>
                <a:ext uri="{FF2B5EF4-FFF2-40B4-BE49-F238E27FC236}">
                  <a16:creationId xmlns:a16="http://schemas.microsoft.com/office/drawing/2014/main" id="{9C4DBDD6-BBEC-9EFD-FD07-C75C941A5E01}"/>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フリーフォーム 14">
              <a:extLst>
                <a:ext uri="{FF2B5EF4-FFF2-40B4-BE49-F238E27FC236}">
                  <a16:creationId xmlns:a16="http://schemas.microsoft.com/office/drawing/2014/main" id="{06DADDC9-F446-F6F7-6A6E-0EEF84CFD91C}"/>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設定画面を開く</a:t>
              </a:r>
            </a:p>
          </p:txBody>
        </p:sp>
        <p:sp>
          <p:nvSpPr>
            <p:cNvPr id="22" name="フリーフォーム 15">
              <a:extLst>
                <a:ext uri="{FF2B5EF4-FFF2-40B4-BE49-F238E27FC236}">
                  <a16:creationId xmlns:a16="http://schemas.microsoft.com/office/drawing/2014/main" id="{F804F907-81E0-E9DC-FF6D-5B52BACD7BDD}"/>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フリーフォーム 16">
              <a:extLst>
                <a:ext uri="{FF2B5EF4-FFF2-40B4-BE49-F238E27FC236}">
                  <a16:creationId xmlns:a16="http://schemas.microsoft.com/office/drawing/2014/main" id="{4DBE92ED-0DCC-9B98-FDD5-8D84F71C43A5}"/>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モード選択</a:t>
              </a:r>
            </a:p>
          </p:txBody>
        </p:sp>
        <p:sp>
          <p:nvSpPr>
            <p:cNvPr id="24" name="フリーフォーム 23">
              <a:extLst>
                <a:ext uri="{FF2B5EF4-FFF2-40B4-BE49-F238E27FC236}">
                  <a16:creationId xmlns:a16="http://schemas.microsoft.com/office/drawing/2014/main" id="{0FA32A71-52F1-11D3-0C45-859F77FFA4B2}"/>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 name="テキスト ボックス 2">
            <a:extLst>
              <a:ext uri="{FF2B5EF4-FFF2-40B4-BE49-F238E27FC236}">
                <a16:creationId xmlns:a16="http://schemas.microsoft.com/office/drawing/2014/main" id="{3D4974CD-9542-D0F6-BA81-8DD299733B64}"/>
              </a:ext>
            </a:extLst>
          </p:cNvPr>
          <p:cNvSpPr txBox="1"/>
          <p:nvPr/>
        </p:nvSpPr>
        <p:spPr>
          <a:xfrm>
            <a:off x="176826" y="820369"/>
            <a:ext cx="556633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設定→詳細設定→カメラの詳細設定→機能拡張ソフトウェア→動作スケジュール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692CBB1A-94C8-816A-A538-7E02CA7AA8EA}"/>
              </a:ext>
            </a:extLst>
          </p:cNvPr>
          <p:cNvSpPr/>
          <p:nvPr/>
        </p:nvSpPr>
        <p:spPr>
          <a:xfrm>
            <a:off x="943230" y="1393497"/>
            <a:ext cx="2268600" cy="127318"/>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9" name="線吹き出し 2 (枠付き) 62">
            <a:extLst>
              <a:ext uri="{FF2B5EF4-FFF2-40B4-BE49-F238E27FC236}">
                <a16:creationId xmlns:a16="http://schemas.microsoft.com/office/drawing/2014/main" id="{E6972730-D9CB-47A0-BFDE-C35CCC1BD36C}"/>
              </a:ext>
            </a:extLst>
          </p:cNvPr>
          <p:cNvSpPr/>
          <p:nvPr/>
        </p:nvSpPr>
        <p:spPr>
          <a:xfrm>
            <a:off x="3661410" y="1179204"/>
            <a:ext cx="4120677" cy="276999"/>
          </a:xfrm>
          <a:prstGeom prst="borderCallout2">
            <a:avLst>
              <a:gd name="adj1" fmla="val 19446"/>
              <a:gd name="adj2" fmla="val -248"/>
              <a:gd name="adj3" fmla="val 19467"/>
              <a:gd name="adj4" fmla="val -5721"/>
              <a:gd name="adj5" fmla="val 96267"/>
              <a:gd name="adj6" fmla="val -10796"/>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0" name="テキスト ボックス 29">
            <a:extLst>
              <a:ext uri="{FF2B5EF4-FFF2-40B4-BE49-F238E27FC236}">
                <a16:creationId xmlns:a16="http://schemas.microsoft.com/office/drawing/2014/main" id="{A326756B-E6DD-053F-BE8F-0BF672777F3A}"/>
              </a:ext>
            </a:extLst>
          </p:cNvPr>
          <p:cNvSpPr txBox="1"/>
          <p:nvPr/>
        </p:nvSpPr>
        <p:spPr>
          <a:xfrm>
            <a:off x="3678332" y="1194106"/>
            <a:ext cx="4080894" cy="230832"/>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rPr>
              <a:t>動作スケジュールを設定する機能を選択します。</a:t>
            </a:r>
            <a:endParaRPr lang="en-US" altLang="ja-JP" sz="9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5881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D85EC6E6-20AF-6F82-B92E-250DF6A5FA77}"/>
              </a:ext>
            </a:extLst>
          </p:cNvPr>
          <p:cNvPicPr>
            <a:picLocks noChangeAspect="1"/>
          </p:cNvPicPr>
          <p:nvPr/>
        </p:nvPicPr>
        <p:blipFill rotWithShape="1">
          <a:blip r:embed="rId2"/>
          <a:srcRect t="9998" r="6807"/>
          <a:stretch/>
        </p:blipFill>
        <p:spPr>
          <a:xfrm>
            <a:off x="150156" y="877170"/>
            <a:ext cx="4817349" cy="2657191"/>
          </a:xfrm>
          <a:prstGeom prst="rect">
            <a:avLst/>
          </a:prstGeom>
        </p:spPr>
      </p:pic>
      <p:sp>
        <p:nvSpPr>
          <p:cNvPr id="2" name="タイトル 1"/>
          <p:cNvSpPr>
            <a:spLocks noGrp="1"/>
          </p:cNvSpPr>
          <p:nvPr>
            <p:ph type="title"/>
          </p:nvPr>
        </p:nvSpPr>
        <p:spPr/>
        <p:txBody>
          <a:bodyPr/>
          <a:lstStyle/>
          <a:p>
            <a:r>
              <a:rPr lang="ja-JP" altLang="en-US" dirty="0"/>
              <a:t>アラーム</a:t>
            </a:r>
            <a:r>
              <a:rPr kumimoji="1" lang="ja-JP" altLang="en-US" dirty="0"/>
              <a:t>設定</a:t>
            </a:r>
          </a:p>
        </p:txBody>
      </p:sp>
      <p:sp>
        <p:nvSpPr>
          <p:cNvPr id="19" name="テキスト ボックス 18"/>
          <p:cNvSpPr txBox="1"/>
          <p:nvPr/>
        </p:nvSpPr>
        <p:spPr>
          <a:xfrm>
            <a:off x="123486" y="568909"/>
            <a:ext cx="556633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AI-VMD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のアラーム連動動作を設定します。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a:extLst>
              <a:ext uri="{FF2B5EF4-FFF2-40B4-BE49-F238E27FC236}">
                <a16:creationId xmlns:a16="http://schemas.microsoft.com/office/drawing/2014/main" id="{174CB0B4-6F98-E871-C8B8-190B2907E476}"/>
              </a:ext>
            </a:extLst>
          </p:cNvPr>
          <p:cNvSpPr/>
          <p:nvPr/>
        </p:nvSpPr>
        <p:spPr>
          <a:xfrm>
            <a:off x="2636625" y="1451611"/>
            <a:ext cx="2243985" cy="117328"/>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 name="正方形/長方形 5">
            <a:extLst>
              <a:ext uri="{FF2B5EF4-FFF2-40B4-BE49-F238E27FC236}">
                <a16:creationId xmlns:a16="http://schemas.microsoft.com/office/drawing/2014/main" id="{880D7564-4A3F-2FD9-1FCD-5FB138CF7506}"/>
              </a:ext>
            </a:extLst>
          </p:cNvPr>
          <p:cNvSpPr/>
          <p:nvPr/>
        </p:nvSpPr>
        <p:spPr>
          <a:xfrm>
            <a:off x="2636625" y="1607821"/>
            <a:ext cx="2243985" cy="117328"/>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7" name="正方形/長方形 6">
            <a:extLst>
              <a:ext uri="{FF2B5EF4-FFF2-40B4-BE49-F238E27FC236}">
                <a16:creationId xmlns:a16="http://schemas.microsoft.com/office/drawing/2014/main" id="{A8708C06-8413-A933-3DEF-7CA8AFB653E0}"/>
              </a:ext>
            </a:extLst>
          </p:cNvPr>
          <p:cNvSpPr/>
          <p:nvPr/>
        </p:nvSpPr>
        <p:spPr>
          <a:xfrm>
            <a:off x="2636625" y="1758950"/>
            <a:ext cx="2243985" cy="114893"/>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8" name="正方形/長方形 7">
            <a:extLst>
              <a:ext uri="{FF2B5EF4-FFF2-40B4-BE49-F238E27FC236}">
                <a16:creationId xmlns:a16="http://schemas.microsoft.com/office/drawing/2014/main" id="{B65D8599-AB78-DE00-EA30-666CED25D13C}"/>
              </a:ext>
            </a:extLst>
          </p:cNvPr>
          <p:cNvSpPr/>
          <p:nvPr/>
        </p:nvSpPr>
        <p:spPr>
          <a:xfrm>
            <a:off x="2636625" y="1912520"/>
            <a:ext cx="2243985" cy="110017"/>
          </a:xfrm>
          <a:prstGeom prst="rect">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0" name="テキスト ボックス 9">
            <a:extLst>
              <a:ext uri="{FF2B5EF4-FFF2-40B4-BE49-F238E27FC236}">
                <a16:creationId xmlns:a16="http://schemas.microsoft.com/office/drawing/2014/main" id="{B90A5889-9964-AA33-DE3C-1BBA2482C9FB}"/>
              </a:ext>
            </a:extLst>
          </p:cNvPr>
          <p:cNvSpPr txBox="1"/>
          <p:nvPr/>
        </p:nvSpPr>
        <p:spPr>
          <a:xfrm>
            <a:off x="243304" y="3683055"/>
            <a:ext cx="4385012" cy="461665"/>
          </a:xfrm>
          <a:prstGeom prst="rect">
            <a:avLst/>
          </a:prstGeom>
          <a:noFill/>
        </p:spPr>
        <p:txBody>
          <a:bodyPr wrap="square" rtlCol="0">
            <a:spAutoFit/>
          </a:bodyPr>
          <a:lstStyle/>
          <a:p>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※NX</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レコーダや</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ASM300</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と連携するためには、</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独自アラーム通知設定が必要になりますのでご注意ください。</a:t>
            </a:r>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線吹き出し 2 (枠付き) 26">
            <a:extLst>
              <a:ext uri="{FF2B5EF4-FFF2-40B4-BE49-F238E27FC236}">
                <a16:creationId xmlns:a16="http://schemas.microsoft.com/office/drawing/2014/main" id="{AAFC497D-C8EF-4DB0-B119-253BE5D1BC94}"/>
              </a:ext>
            </a:extLst>
          </p:cNvPr>
          <p:cNvSpPr/>
          <p:nvPr/>
        </p:nvSpPr>
        <p:spPr>
          <a:xfrm>
            <a:off x="5148646" y="900081"/>
            <a:ext cx="2633442" cy="525418"/>
          </a:xfrm>
          <a:prstGeom prst="borderCallout2">
            <a:avLst>
              <a:gd name="adj1" fmla="val 19446"/>
              <a:gd name="adj2" fmla="val -248"/>
              <a:gd name="adj3" fmla="val 19996"/>
              <a:gd name="adj4" fmla="val -5164"/>
              <a:gd name="adj5" fmla="val 126700"/>
              <a:gd name="adj6" fmla="val -10126"/>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7A305662-4FD1-AA8E-95F6-F1266571C59B}"/>
              </a:ext>
            </a:extLst>
          </p:cNvPr>
          <p:cNvSpPr txBox="1"/>
          <p:nvPr/>
        </p:nvSpPr>
        <p:spPr>
          <a:xfrm>
            <a:off x="5163861" y="911063"/>
            <a:ext cx="2614417" cy="507831"/>
          </a:xfrm>
          <a:prstGeom prst="rect">
            <a:avLst/>
          </a:prstGeom>
          <a:noFill/>
        </p:spPr>
        <p:txBody>
          <a:bodyPr wrap="square" rtlCol="0">
            <a:spAutoFit/>
          </a:bodyPr>
          <a:lstStyle/>
          <a:p>
            <a:r>
              <a:rPr lang="ja-JP" altLang="en-US" sz="900" b="1" u="sng" dirty="0">
                <a:solidFill>
                  <a:prstClr val="black"/>
                </a:solidFill>
                <a:latin typeface="Meiryo UI" panose="020B0604030504040204" pitchFamily="50" charset="-128"/>
                <a:ea typeface="Meiryo UI" panose="020B0604030504040204" pitchFamily="50" charset="-128"/>
              </a:rPr>
              <a:t>アラーム時のメール送信</a:t>
            </a:r>
          </a:p>
          <a:p>
            <a:r>
              <a:rPr lang="ja-JP" altLang="en-US" sz="900" dirty="0">
                <a:solidFill>
                  <a:prstClr val="black"/>
                </a:solidFill>
                <a:latin typeface="Meiryo UI" panose="020B0604030504040204" pitchFamily="50" charset="-128"/>
                <a:ea typeface="Meiryo UI" panose="020B0604030504040204" pitchFamily="50" charset="-128"/>
              </a:rPr>
              <a:t>「メール設定へ」をクリックすると、アラーム発生時のメールに関する設定画面が別ウインドウで表示されます。</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13" name="線吹き出し 2 (枠付き) 28">
            <a:extLst>
              <a:ext uri="{FF2B5EF4-FFF2-40B4-BE49-F238E27FC236}">
                <a16:creationId xmlns:a16="http://schemas.microsoft.com/office/drawing/2014/main" id="{E1DEDF67-3A9A-5914-2669-3F91781536A5}"/>
              </a:ext>
            </a:extLst>
          </p:cNvPr>
          <p:cNvSpPr/>
          <p:nvPr/>
        </p:nvSpPr>
        <p:spPr>
          <a:xfrm>
            <a:off x="5154998" y="1474151"/>
            <a:ext cx="2633442" cy="684121"/>
          </a:xfrm>
          <a:prstGeom prst="borderCallout2">
            <a:avLst>
              <a:gd name="adj1" fmla="val 13877"/>
              <a:gd name="adj2" fmla="val -248"/>
              <a:gd name="adj3" fmla="val 14500"/>
              <a:gd name="adj4" fmla="val -5839"/>
              <a:gd name="adj5" fmla="val 30313"/>
              <a:gd name="adj6" fmla="val -10560"/>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4" name="テキスト ボックス 13">
            <a:extLst>
              <a:ext uri="{FF2B5EF4-FFF2-40B4-BE49-F238E27FC236}">
                <a16:creationId xmlns:a16="http://schemas.microsoft.com/office/drawing/2014/main" id="{FD9C77AA-7429-8657-6F54-AEEA546FB92B}"/>
              </a:ext>
            </a:extLst>
          </p:cNvPr>
          <p:cNvSpPr txBox="1"/>
          <p:nvPr/>
        </p:nvSpPr>
        <p:spPr>
          <a:xfrm>
            <a:off x="5163290" y="3722387"/>
            <a:ext cx="2582441" cy="646331"/>
          </a:xfrm>
          <a:prstGeom prst="rect">
            <a:avLst/>
          </a:prstGeom>
          <a:noFill/>
        </p:spPr>
        <p:txBody>
          <a:bodyPr wrap="square" rtlCol="0">
            <a:spAutoFit/>
          </a:bodyPr>
          <a:lstStyle/>
          <a:p>
            <a:r>
              <a:rPr lang="en-US" altLang="ja-JP" sz="900" b="1" u="sng" dirty="0">
                <a:solidFill>
                  <a:prstClr val="black"/>
                </a:solidFill>
                <a:latin typeface="Meiryo UI" panose="020B0604030504040204" pitchFamily="50" charset="-128"/>
                <a:ea typeface="Meiryo UI" panose="020B0604030504040204" pitchFamily="50" charset="-128"/>
              </a:rPr>
              <a:t>MQTT</a:t>
            </a:r>
            <a:r>
              <a:rPr lang="ja-JP" altLang="en-US" sz="900" b="1" u="sng" dirty="0">
                <a:solidFill>
                  <a:prstClr val="black"/>
                </a:solidFill>
                <a:latin typeface="Meiryo UI" panose="020B0604030504040204" pitchFamily="50" charset="-128"/>
                <a:ea typeface="Meiryo UI" panose="020B0604030504040204" pitchFamily="50" charset="-128"/>
              </a:rPr>
              <a:t>アラーム通知</a:t>
            </a:r>
          </a:p>
          <a:p>
            <a:r>
              <a:rPr lang="ja-JP" altLang="en-US" sz="900" dirty="0">
                <a:solidFill>
                  <a:prstClr val="black"/>
                </a:solidFill>
                <a:latin typeface="Meiryo UI" panose="020B0604030504040204" pitchFamily="50" charset="-128"/>
                <a:ea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rPr>
              <a:t>MQTT</a:t>
            </a:r>
            <a:r>
              <a:rPr lang="ja-JP" altLang="en-US" sz="900" dirty="0">
                <a:solidFill>
                  <a:prstClr val="black"/>
                </a:solidFill>
                <a:latin typeface="Meiryo UI" panose="020B0604030504040204" pitchFamily="50" charset="-128"/>
                <a:ea typeface="Meiryo UI" panose="020B0604030504040204" pitchFamily="50" charset="-128"/>
              </a:rPr>
              <a:t>アラーム通知設定へ」をクリックすると、</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アラーム発生時の</a:t>
            </a:r>
            <a:r>
              <a:rPr lang="en-US" altLang="ja-JP" sz="900" dirty="0">
                <a:solidFill>
                  <a:prstClr val="black"/>
                </a:solidFill>
                <a:latin typeface="Meiryo UI" panose="020B0604030504040204" pitchFamily="50" charset="-128"/>
                <a:ea typeface="Meiryo UI" panose="020B0604030504040204" pitchFamily="50" charset="-128"/>
              </a:rPr>
              <a:t>MQTT</a:t>
            </a:r>
            <a:r>
              <a:rPr lang="ja-JP" altLang="en-US" sz="900" dirty="0">
                <a:solidFill>
                  <a:prstClr val="black"/>
                </a:solidFill>
                <a:latin typeface="Meiryo UI" panose="020B0604030504040204" pitchFamily="50" charset="-128"/>
                <a:ea typeface="Meiryo UI" panose="020B0604030504040204" pitchFamily="50" charset="-128"/>
              </a:rPr>
              <a:t>アラーム通知送信に関する</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設定画面が別ウインドウで表示されます。</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15" name="線吹き出し 2 (枠付き) 30">
            <a:extLst>
              <a:ext uri="{FF2B5EF4-FFF2-40B4-BE49-F238E27FC236}">
                <a16:creationId xmlns:a16="http://schemas.microsoft.com/office/drawing/2014/main" id="{7F6F00E5-B7AC-5608-7683-D8378F841467}"/>
              </a:ext>
            </a:extLst>
          </p:cNvPr>
          <p:cNvSpPr/>
          <p:nvPr/>
        </p:nvSpPr>
        <p:spPr>
          <a:xfrm>
            <a:off x="5149957" y="2210213"/>
            <a:ext cx="2633442" cy="684121"/>
          </a:xfrm>
          <a:prstGeom prst="borderCallout2">
            <a:avLst>
              <a:gd name="adj1" fmla="val 19446"/>
              <a:gd name="adj2" fmla="val -248"/>
              <a:gd name="adj3" fmla="val 18831"/>
              <a:gd name="adj4" fmla="val -2608"/>
              <a:gd name="adj5" fmla="val -58813"/>
              <a:gd name="adj6" fmla="val -10246"/>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6" name="テキスト ボックス 15">
            <a:extLst>
              <a:ext uri="{FF2B5EF4-FFF2-40B4-BE49-F238E27FC236}">
                <a16:creationId xmlns:a16="http://schemas.microsoft.com/office/drawing/2014/main" id="{A02B9DDC-760D-CBBD-045B-E4BD97D1A511}"/>
              </a:ext>
            </a:extLst>
          </p:cNvPr>
          <p:cNvSpPr txBox="1"/>
          <p:nvPr/>
        </p:nvSpPr>
        <p:spPr>
          <a:xfrm>
            <a:off x="5167597" y="1485803"/>
            <a:ext cx="2578134" cy="646331"/>
          </a:xfrm>
          <a:prstGeom prst="rect">
            <a:avLst/>
          </a:prstGeom>
          <a:noFill/>
        </p:spPr>
        <p:txBody>
          <a:bodyPr wrap="square" rtlCol="0">
            <a:spAutoFit/>
          </a:bodyPr>
          <a:lstStyle/>
          <a:p>
            <a:r>
              <a:rPr lang="ja-JP" altLang="en-US" sz="900" b="1" u="sng" dirty="0">
                <a:solidFill>
                  <a:prstClr val="black"/>
                </a:solidFill>
                <a:latin typeface="Meiryo UI" panose="020B0604030504040204" pitchFamily="50" charset="-128"/>
                <a:ea typeface="Meiryo UI" panose="020B0604030504040204" pitchFamily="50" charset="-128"/>
              </a:rPr>
              <a:t>アラーム時の画像保存（</a:t>
            </a:r>
            <a:r>
              <a:rPr lang="en-US" altLang="ja-JP" sz="900" b="1" u="sng" dirty="0">
                <a:solidFill>
                  <a:prstClr val="black"/>
                </a:solidFill>
                <a:latin typeface="Meiryo UI" panose="020B0604030504040204" pitchFamily="50" charset="-128"/>
                <a:ea typeface="Meiryo UI" panose="020B0604030504040204" pitchFamily="50" charset="-128"/>
              </a:rPr>
              <a:t>SD</a:t>
            </a:r>
            <a:r>
              <a:rPr lang="ja-JP" altLang="en-US" sz="900" b="1" u="sng" dirty="0">
                <a:solidFill>
                  <a:prstClr val="black"/>
                </a:solidFill>
                <a:latin typeface="Meiryo UI" panose="020B0604030504040204" pitchFamily="50" charset="-128"/>
                <a:ea typeface="Meiryo UI" panose="020B0604030504040204" pitchFamily="50" charset="-128"/>
              </a:rPr>
              <a:t>メモリーカード）</a:t>
            </a:r>
          </a:p>
          <a:p>
            <a:r>
              <a:rPr lang="ja-JP" altLang="en-US" sz="900" dirty="0">
                <a:solidFill>
                  <a:prstClr val="black"/>
                </a:solidFill>
                <a:latin typeface="Meiryo UI" panose="020B0604030504040204" pitchFamily="50" charset="-128"/>
                <a:ea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rPr>
              <a:t>SD</a:t>
            </a:r>
            <a:r>
              <a:rPr lang="ja-JP" altLang="en-US" sz="900" dirty="0">
                <a:solidFill>
                  <a:prstClr val="black"/>
                </a:solidFill>
                <a:latin typeface="Meiryo UI" panose="020B0604030504040204" pitchFamily="50" charset="-128"/>
                <a:ea typeface="Meiryo UI" panose="020B0604030504040204" pitchFamily="50" charset="-128"/>
              </a:rPr>
              <a:t>メモリーカード設定へ」をクリックすると、</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アラーム発生時の</a:t>
            </a:r>
            <a:r>
              <a:rPr lang="en-US" altLang="ja-JP" sz="900" dirty="0">
                <a:solidFill>
                  <a:prstClr val="black"/>
                </a:solidFill>
                <a:latin typeface="Meiryo UI" panose="020B0604030504040204" pitchFamily="50" charset="-128"/>
                <a:ea typeface="Meiryo UI" panose="020B0604030504040204" pitchFamily="50" charset="-128"/>
              </a:rPr>
              <a:t>SD</a:t>
            </a:r>
            <a:r>
              <a:rPr lang="ja-JP" altLang="en-US" sz="900" dirty="0">
                <a:solidFill>
                  <a:prstClr val="black"/>
                </a:solidFill>
                <a:latin typeface="Meiryo UI" panose="020B0604030504040204" pitchFamily="50" charset="-128"/>
                <a:ea typeface="Meiryo UI" panose="020B0604030504040204" pitchFamily="50" charset="-128"/>
              </a:rPr>
              <a:t>メモリーカードへの録画に関する</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設定画面が別ウインドウで表示されます。</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17" name="線吹き出し 2 (枠付き) 32">
            <a:extLst>
              <a:ext uri="{FF2B5EF4-FFF2-40B4-BE49-F238E27FC236}">
                <a16:creationId xmlns:a16="http://schemas.microsoft.com/office/drawing/2014/main" id="{DA142B51-3786-D777-7098-8828B3F9BFF9}"/>
              </a:ext>
            </a:extLst>
          </p:cNvPr>
          <p:cNvSpPr/>
          <p:nvPr/>
        </p:nvSpPr>
        <p:spPr>
          <a:xfrm>
            <a:off x="5148646" y="2952916"/>
            <a:ext cx="2633442" cy="684121"/>
          </a:xfrm>
          <a:prstGeom prst="borderCallout2">
            <a:avLst>
              <a:gd name="adj1" fmla="val 19446"/>
              <a:gd name="adj2" fmla="val -248"/>
              <a:gd name="adj3" fmla="val 19388"/>
              <a:gd name="adj4" fmla="val -2319"/>
              <a:gd name="adj5" fmla="val -142829"/>
              <a:gd name="adj6" fmla="val -9885"/>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8" name="テキスト ボックス 17">
            <a:extLst>
              <a:ext uri="{FF2B5EF4-FFF2-40B4-BE49-F238E27FC236}">
                <a16:creationId xmlns:a16="http://schemas.microsoft.com/office/drawing/2014/main" id="{9D06A788-53DE-0960-A389-CE529A4262BD}"/>
              </a:ext>
            </a:extLst>
          </p:cNvPr>
          <p:cNvSpPr txBox="1"/>
          <p:nvPr/>
        </p:nvSpPr>
        <p:spPr>
          <a:xfrm>
            <a:off x="5162400" y="2220979"/>
            <a:ext cx="2583331" cy="646331"/>
          </a:xfrm>
          <a:prstGeom prst="rect">
            <a:avLst/>
          </a:prstGeom>
          <a:noFill/>
        </p:spPr>
        <p:txBody>
          <a:bodyPr wrap="square" rtlCol="0">
            <a:spAutoFit/>
          </a:bodyPr>
          <a:lstStyle/>
          <a:p>
            <a:r>
              <a:rPr lang="ja-JP" altLang="en-US" sz="900" b="1" u="sng" dirty="0">
                <a:solidFill>
                  <a:prstClr val="black"/>
                </a:solidFill>
                <a:latin typeface="Meiryo UI" panose="020B0604030504040204" pitchFamily="50" charset="-128"/>
                <a:ea typeface="Meiryo UI" panose="020B0604030504040204" pitchFamily="50" charset="-128"/>
              </a:rPr>
              <a:t>独自アラーム通知</a:t>
            </a:r>
          </a:p>
          <a:p>
            <a:r>
              <a:rPr lang="ja-JP" altLang="en-US" sz="900" dirty="0">
                <a:solidFill>
                  <a:prstClr val="black"/>
                </a:solidFill>
                <a:latin typeface="Meiryo UI" panose="020B0604030504040204" pitchFamily="50" charset="-128"/>
                <a:ea typeface="Meiryo UI" panose="020B0604030504040204" pitchFamily="50" charset="-128"/>
              </a:rPr>
              <a:t>「独自アラーム通知設定へ」をクリックすると、</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アラーム発生時の独自アラーム通知送信に関する</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設定画面が別ウインドウで表示されます。</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20" name="線吹き出し 2 (枠付き) 34">
            <a:extLst>
              <a:ext uri="{FF2B5EF4-FFF2-40B4-BE49-F238E27FC236}">
                <a16:creationId xmlns:a16="http://schemas.microsoft.com/office/drawing/2014/main" id="{B44DE71E-BC72-8FBE-9F7C-1F7ABD66E51A}"/>
              </a:ext>
            </a:extLst>
          </p:cNvPr>
          <p:cNvSpPr/>
          <p:nvPr/>
        </p:nvSpPr>
        <p:spPr>
          <a:xfrm>
            <a:off x="5148646" y="3705273"/>
            <a:ext cx="2633442" cy="684122"/>
          </a:xfrm>
          <a:prstGeom prst="borderCallout2">
            <a:avLst>
              <a:gd name="adj1" fmla="val 19446"/>
              <a:gd name="adj2" fmla="val -248"/>
              <a:gd name="adj3" fmla="val 19996"/>
              <a:gd name="adj4" fmla="val -9697"/>
              <a:gd name="adj5" fmla="val -175955"/>
              <a:gd name="adj6" fmla="val -21677"/>
            </a:avLst>
          </a:prstGeom>
          <a:no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8" name="テキスト ボックス 37">
            <a:extLst>
              <a:ext uri="{FF2B5EF4-FFF2-40B4-BE49-F238E27FC236}">
                <a16:creationId xmlns:a16="http://schemas.microsoft.com/office/drawing/2014/main" id="{727ECE96-27BC-9D55-BCE2-1235DFFF4303}"/>
              </a:ext>
            </a:extLst>
          </p:cNvPr>
          <p:cNvSpPr txBox="1"/>
          <p:nvPr/>
        </p:nvSpPr>
        <p:spPr>
          <a:xfrm>
            <a:off x="5163712" y="2966370"/>
            <a:ext cx="2582020" cy="646331"/>
          </a:xfrm>
          <a:prstGeom prst="rect">
            <a:avLst/>
          </a:prstGeom>
          <a:noFill/>
        </p:spPr>
        <p:txBody>
          <a:bodyPr wrap="square" rtlCol="0">
            <a:spAutoFit/>
          </a:bodyPr>
          <a:lstStyle/>
          <a:p>
            <a:r>
              <a:rPr lang="en-US" altLang="ja-JP" sz="900" b="1" u="sng" dirty="0">
                <a:solidFill>
                  <a:prstClr val="black"/>
                </a:solidFill>
                <a:latin typeface="Meiryo UI" panose="020B0604030504040204" pitchFamily="50" charset="-128"/>
                <a:ea typeface="Meiryo UI" panose="020B0604030504040204" pitchFamily="50" charset="-128"/>
              </a:rPr>
              <a:t>HTTP</a:t>
            </a:r>
            <a:r>
              <a:rPr lang="ja-JP" altLang="en-US" sz="900" b="1" u="sng" dirty="0">
                <a:solidFill>
                  <a:prstClr val="black"/>
                </a:solidFill>
                <a:latin typeface="Meiryo UI" panose="020B0604030504040204" pitchFamily="50" charset="-128"/>
                <a:ea typeface="Meiryo UI" panose="020B0604030504040204" pitchFamily="50" charset="-128"/>
              </a:rPr>
              <a:t>アラーム通知</a:t>
            </a:r>
          </a:p>
          <a:p>
            <a:r>
              <a:rPr lang="ja-JP" altLang="en-US" sz="900" dirty="0">
                <a:solidFill>
                  <a:prstClr val="black"/>
                </a:solidFill>
                <a:latin typeface="Meiryo UI" panose="020B0604030504040204" pitchFamily="50" charset="-128"/>
                <a:ea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rPr>
              <a:t>HTTP</a:t>
            </a:r>
            <a:r>
              <a:rPr lang="ja-JP" altLang="en-US" sz="900" dirty="0">
                <a:solidFill>
                  <a:prstClr val="black"/>
                </a:solidFill>
                <a:latin typeface="Meiryo UI" panose="020B0604030504040204" pitchFamily="50" charset="-128"/>
                <a:ea typeface="Meiryo UI" panose="020B0604030504040204" pitchFamily="50" charset="-128"/>
              </a:rPr>
              <a:t>アラーム通知設定へ」をクリックすると、</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アラーム発生時の</a:t>
            </a:r>
            <a:r>
              <a:rPr lang="en-US" altLang="ja-JP" sz="900" dirty="0">
                <a:solidFill>
                  <a:prstClr val="black"/>
                </a:solidFill>
                <a:latin typeface="Meiryo UI" panose="020B0604030504040204" pitchFamily="50" charset="-128"/>
                <a:ea typeface="Meiryo UI" panose="020B0604030504040204" pitchFamily="50" charset="-128"/>
              </a:rPr>
              <a:t>HTTP</a:t>
            </a:r>
            <a:r>
              <a:rPr lang="ja-JP" altLang="en-US" sz="900" dirty="0">
                <a:solidFill>
                  <a:prstClr val="black"/>
                </a:solidFill>
                <a:latin typeface="Meiryo UI" panose="020B0604030504040204" pitchFamily="50" charset="-128"/>
                <a:ea typeface="Meiryo UI" panose="020B0604030504040204" pitchFamily="50" charset="-128"/>
              </a:rPr>
              <a:t>アラーム通知送信に関する</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設定画面が別ウインドウで表示されます。</a:t>
            </a:r>
            <a:endParaRPr lang="en-US" altLang="ja-JP" sz="900" dirty="0">
              <a:solidFill>
                <a:prstClr val="black"/>
              </a:solidFill>
              <a:latin typeface="Meiryo UI" panose="020B0604030504040204" pitchFamily="50" charset="-128"/>
              <a:ea typeface="Meiryo UI" panose="020B0604030504040204" pitchFamily="50" charset="-128"/>
            </a:endParaRPr>
          </a:p>
        </p:txBody>
      </p:sp>
      <p:pic>
        <p:nvPicPr>
          <p:cNvPr id="39" name="図 38">
            <a:extLst>
              <a:ext uri="{FF2B5EF4-FFF2-40B4-BE49-F238E27FC236}">
                <a16:creationId xmlns:a16="http://schemas.microsoft.com/office/drawing/2014/main" id="{28AB32D9-EE18-B87A-D267-644D1012B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09" y="1270010"/>
            <a:ext cx="2186815" cy="1243265"/>
          </a:xfrm>
          <a:prstGeom prst="rect">
            <a:avLst/>
          </a:prstGeom>
        </p:spPr>
      </p:pic>
      <p:grpSp>
        <p:nvGrpSpPr>
          <p:cNvPr id="34" name="グループ化 33">
            <a:extLst>
              <a:ext uri="{FF2B5EF4-FFF2-40B4-BE49-F238E27FC236}">
                <a16:creationId xmlns:a16="http://schemas.microsoft.com/office/drawing/2014/main" id="{E113C9B5-FC03-129F-4B86-5D599C96E538}"/>
              </a:ext>
            </a:extLst>
          </p:cNvPr>
          <p:cNvGrpSpPr/>
          <p:nvPr/>
        </p:nvGrpSpPr>
        <p:grpSpPr>
          <a:xfrm>
            <a:off x="7886230" y="655611"/>
            <a:ext cx="1171091" cy="3973632"/>
            <a:chOff x="7886230" y="655611"/>
            <a:chExt cx="1171091" cy="3973632"/>
          </a:xfrm>
        </p:grpSpPr>
        <p:sp>
          <p:nvSpPr>
            <p:cNvPr id="21" name="フリーフォーム 16">
              <a:extLst>
                <a:ext uri="{FF2B5EF4-FFF2-40B4-BE49-F238E27FC236}">
                  <a16:creationId xmlns:a16="http://schemas.microsoft.com/office/drawing/2014/main" id="{677B67E3-EF82-C2D6-E3C5-CFE5E568BEA4}"/>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en-US" altLang="ja-JP" sz="1050" dirty="0">
                  <a:solidFill>
                    <a:prstClr val="white"/>
                  </a:solidFill>
                  <a:latin typeface="Meiryo UI" panose="020B0604030504040204" pitchFamily="50" charset="-128"/>
                  <a:ea typeface="Meiryo UI" panose="020B0604030504040204" pitchFamily="50" charset="-128"/>
                </a:rPr>
                <a:t>AI</a:t>
              </a:r>
              <a:r>
                <a:rPr lang="ja-JP" altLang="en-US" sz="1050" dirty="0">
                  <a:solidFill>
                    <a:prstClr val="white"/>
                  </a:solidFill>
                  <a:latin typeface="Meiryo UI" panose="020B0604030504040204" pitchFamily="50" charset="-128"/>
                  <a:ea typeface="Meiryo UI" panose="020B0604030504040204" pitchFamily="50" charset="-128"/>
                </a:rPr>
                <a:t>動体検知設定</a:t>
              </a:r>
            </a:p>
          </p:txBody>
        </p:sp>
        <p:sp>
          <p:nvSpPr>
            <p:cNvPr id="22" name="フリーフォーム 17">
              <a:extLst>
                <a:ext uri="{FF2B5EF4-FFF2-40B4-BE49-F238E27FC236}">
                  <a16:creationId xmlns:a16="http://schemas.microsoft.com/office/drawing/2014/main" id="{A01EB190-5BCA-6174-A850-3BB52D385801}"/>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カウント機能設定</a:t>
              </a:r>
              <a:endParaRPr kumimoji="1" lang="en-US" altLang="ja-JP"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フリーフォーム 18">
              <a:extLst>
                <a:ext uri="{FF2B5EF4-FFF2-40B4-BE49-F238E27FC236}">
                  <a16:creationId xmlns:a16="http://schemas.microsoft.com/office/drawing/2014/main" id="{47B0D126-F90D-E3A7-C6B7-3CB5C1DD0A38}"/>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詳細設定</a:t>
              </a:r>
            </a:p>
          </p:txBody>
        </p:sp>
        <p:sp>
          <p:nvSpPr>
            <p:cNvPr id="24" name="フリーフォーム 20">
              <a:extLst>
                <a:ext uri="{FF2B5EF4-FFF2-40B4-BE49-F238E27FC236}">
                  <a16:creationId xmlns:a16="http://schemas.microsoft.com/office/drawing/2014/main" id="{27720B28-A40E-771B-8094-C07CA1EA453F}"/>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スケジュール設定</a:t>
              </a:r>
            </a:p>
          </p:txBody>
        </p:sp>
        <p:sp>
          <p:nvSpPr>
            <p:cNvPr id="25" name="フリーフォーム 21">
              <a:extLst>
                <a:ext uri="{FF2B5EF4-FFF2-40B4-BE49-F238E27FC236}">
                  <a16:creationId xmlns:a16="http://schemas.microsoft.com/office/drawing/2014/main" id="{87200270-54CD-6E93-0E5F-A3395685D523}"/>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algn="ctr" defTabSz="466725">
                <a:lnSpc>
                  <a:spcPct val="90000"/>
                </a:lnSpc>
                <a:spcBef>
                  <a:spcPct val="0"/>
                </a:spcBef>
                <a:spcAft>
                  <a:spcPct val="35000"/>
                </a:spcAft>
              </a:pPr>
              <a:r>
                <a:rPr lang="ja-JP" altLang="en-US" sz="1050" dirty="0">
                  <a:solidFill>
                    <a:prstClr val="white"/>
                  </a:solidFill>
                  <a:latin typeface="Meiryo UI" panose="020B0604030504040204" pitchFamily="50" charset="-128"/>
                  <a:ea typeface="Meiryo UI" panose="020B0604030504040204" pitchFamily="50" charset="-128"/>
                </a:rPr>
                <a:t>アラーム設定</a:t>
              </a:r>
            </a:p>
          </p:txBody>
        </p:sp>
        <p:sp>
          <p:nvSpPr>
            <p:cNvPr id="26" name="フリーフォーム 23">
              <a:extLst>
                <a:ext uri="{FF2B5EF4-FFF2-40B4-BE49-F238E27FC236}">
                  <a16:creationId xmlns:a16="http://schemas.microsoft.com/office/drawing/2014/main" id="{6FECD3D8-0631-6714-4887-5999DE37327F}"/>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フリーフォーム 24">
              <a:extLst>
                <a:ext uri="{FF2B5EF4-FFF2-40B4-BE49-F238E27FC236}">
                  <a16:creationId xmlns:a16="http://schemas.microsoft.com/office/drawing/2014/main" id="{F51E6A6D-6886-2577-A728-105E6759705D}"/>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フリーフォーム 25">
              <a:extLst>
                <a:ext uri="{FF2B5EF4-FFF2-40B4-BE49-F238E27FC236}">
                  <a16:creationId xmlns:a16="http://schemas.microsoft.com/office/drawing/2014/main" id="{E2668BCD-9B00-CEEB-2456-0A49C17A2ABD}"/>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フリーフォーム 26">
              <a:extLst>
                <a:ext uri="{FF2B5EF4-FFF2-40B4-BE49-F238E27FC236}">
                  <a16:creationId xmlns:a16="http://schemas.microsoft.com/office/drawing/2014/main" id="{1E9747DC-4B66-3235-1744-01AC38D14EC6}"/>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フリーフォーム 14">
              <a:extLst>
                <a:ext uri="{FF2B5EF4-FFF2-40B4-BE49-F238E27FC236}">
                  <a16:creationId xmlns:a16="http://schemas.microsoft.com/office/drawing/2014/main" id="{915FE670-EA39-EECF-8952-D19BDD87A470}"/>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設定画面を開く</a:t>
              </a:r>
            </a:p>
          </p:txBody>
        </p:sp>
        <p:sp>
          <p:nvSpPr>
            <p:cNvPr id="31" name="フリーフォーム 15">
              <a:extLst>
                <a:ext uri="{FF2B5EF4-FFF2-40B4-BE49-F238E27FC236}">
                  <a16:creationId xmlns:a16="http://schemas.microsoft.com/office/drawing/2014/main" id="{F9A1B21D-5D21-59AD-4DA7-80B004CF45FB}"/>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フリーフォーム 16">
              <a:extLst>
                <a:ext uri="{FF2B5EF4-FFF2-40B4-BE49-F238E27FC236}">
                  <a16:creationId xmlns:a16="http://schemas.microsoft.com/office/drawing/2014/main" id="{9BE793E2-2FC1-750C-2812-02BCEE232B12}"/>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60" tIns="59060" rIns="59060" bIns="59060"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モード選択</a:t>
              </a:r>
            </a:p>
          </p:txBody>
        </p:sp>
        <p:sp>
          <p:nvSpPr>
            <p:cNvPr id="33" name="フリーフォーム 23">
              <a:extLst>
                <a:ext uri="{FF2B5EF4-FFF2-40B4-BE49-F238E27FC236}">
                  <a16:creationId xmlns:a16="http://schemas.microsoft.com/office/drawing/2014/main" id="{83160F16-8243-4EA6-66A3-A38DBD2B1877}"/>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8555" tIns="0" rIns="58555" bIns="73321" numCol="1" spcCol="1270" anchor="ctr" anchorCtr="0">
              <a:noAutofit/>
            </a:bodyPr>
            <a:lstStyle/>
            <a:p>
              <a:pPr marL="0" marR="0" lvl="0" indent="0" algn="ctr" defTabSz="166688" rtl="0" eaLnBrk="1" fontAlgn="auto" latinLnBrk="0" hangingPunct="1">
                <a:lnSpc>
                  <a:spcPct val="90000"/>
                </a:lnSpc>
                <a:spcBef>
                  <a:spcPct val="0"/>
                </a:spcBef>
                <a:spcAft>
                  <a:spcPct val="35000"/>
                </a:spcAft>
                <a:buClrTx/>
                <a:buSzTx/>
                <a:buFontTx/>
                <a:buNone/>
                <a:tabLst/>
                <a:defRPr/>
              </a:pPr>
              <a:endParaRPr kumimoji="1" lang="ja-JP" altLang="en-US" sz="375"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2" name="フリーフォーム: 図形 41">
            <a:extLst>
              <a:ext uri="{FF2B5EF4-FFF2-40B4-BE49-F238E27FC236}">
                <a16:creationId xmlns:a16="http://schemas.microsoft.com/office/drawing/2014/main" id="{1005908F-D580-C008-A78D-E879D9F6E0D3}"/>
              </a:ext>
            </a:extLst>
          </p:cNvPr>
          <p:cNvSpPr/>
          <p:nvPr/>
        </p:nvSpPr>
        <p:spPr>
          <a:xfrm>
            <a:off x="2636625" y="2062377"/>
            <a:ext cx="2243985" cy="800100"/>
          </a:xfrm>
          <a:custGeom>
            <a:avLst/>
            <a:gdLst>
              <a:gd name="connsiteX0" fmla="*/ 2540 w 2296160"/>
              <a:gd name="connsiteY0" fmla="*/ 0 h 800100"/>
              <a:gd name="connsiteX1" fmla="*/ 0 w 2296160"/>
              <a:gd name="connsiteY1" fmla="*/ 800100 h 800100"/>
              <a:gd name="connsiteX2" fmla="*/ 1160780 w 2296160"/>
              <a:gd name="connsiteY2" fmla="*/ 789940 h 800100"/>
              <a:gd name="connsiteX3" fmla="*/ 1163320 w 2296160"/>
              <a:gd name="connsiteY3" fmla="*/ 449580 h 800100"/>
              <a:gd name="connsiteX4" fmla="*/ 2296160 w 2296160"/>
              <a:gd name="connsiteY4" fmla="*/ 452120 h 800100"/>
              <a:gd name="connsiteX5" fmla="*/ 2291080 w 2296160"/>
              <a:gd name="connsiteY5" fmla="*/ 2540 h 800100"/>
              <a:gd name="connsiteX6" fmla="*/ 2540 w 2296160"/>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6160" h="800100">
                <a:moveTo>
                  <a:pt x="2540" y="0"/>
                </a:moveTo>
                <a:cubicBezTo>
                  <a:pt x="1693" y="266700"/>
                  <a:pt x="847" y="533400"/>
                  <a:pt x="0" y="800100"/>
                </a:cubicBezTo>
                <a:lnTo>
                  <a:pt x="1160780" y="789940"/>
                </a:lnTo>
                <a:cubicBezTo>
                  <a:pt x="1161627" y="676487"/>
                  <a:pt x="1162473" y="563033"/>
                  <a:pt x="1163320" y="449580"/>
                </a:cubicBezTo>
                <a:lnTo>
                  <a:pt x="2296160" y="452120"/>
                </a:lnTo>
                <a:cubicBezTo>
                  <a:pt x="2294467" y="302260"/>
                  <a:pt x="2292773" y="152400"/>
                  <a:pt x="2291080" y="2540"/>
                </a:cubicBezTo>
                <a:lnTo>
                  <a:pt x="2540" y="0"/>
                </a:lnTo>
                <a:close/>
              </a:path>
            </a:pathLst>
          </a:custGeom>
          <a:noFill/>
          <a:ln w="12700" cap="flat" cmpd="sng" algn="ctr">
            <a:solidFill>
              <a:srgbClr val="ED7D31"/>
            </a:solidFill>
            <a:prstDash val="solid"/>
            <a:miter lim="800000"/>
          </a:ln>
          <a:effectLst/>
        </p:spPr>
        <p:txBody>
          <a:bodyPr rtlCol="0" anchor="ctr"/>
          <a:lstStyle/>
          <a:p>
            <a:pPr algn="ctr" defTabSz="914400"/>
            <a:endParaRPr kumimoji="0" lang="ja-JP" altLang="en-US" sz="1800" kern="0">
              <a:solidFill>
                <a:prstClr val="white"/>
              </a:solidFill>
              <a:latin typeface="游ゴシック" panose="020F0502020204030204"/>
              <a:ea typeface="游ゴシック" panose="020B0400000000000000" pitchFamily="34" charset="-128"/>
            </a:endParaRPr>
          </a:p>
        </p:txBody>
      </p:sp>
    </p:spTree>
    <p:extLst>
      <p:ext uri="{BB962C8B-B14F-4D97-AF65-F5344CB8AC3E}">
        <p14:creationId xmlns:p14="http://schemas.microsoft.com/office/powerpoint/2010/main" val="3533056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AI-VMD</a:t>
            </a:r>
            <a:r>
              <a:rPr lang="ja-JP" altLang="en-US" dirty="0"/>
              <a:t>の概要</a:t>
            </a:r>
            <a:endParaRPr kumimoji="1" lang="ja-JP" altLang="en-US" dirty="0"/>
          </a:p>
        </p:txBody>
      </p:sp>
    </p:spTree>
    <p:extLst>
      <p:ext uri="{BB962C8B-B14F-4D97-AF65-F5344CB8AC3E}">
        <p14:creationId xmlns:p14="http://schemas.microsoft.com/office/powerpoint/2010/main" val="1540152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動作確認</a:t>
            </a:r>
          </a:p>
        </p:txBody>
      </p:sp>
      <p:sp>
        <p:nvSpPr>
          <p:cNvPr id="4" name="スライド番号プレースホルダー 3"/>
          <p:cNvSpPr>
            <a:spLocks noGrp="1"/>
          </p:cNvSpPr>
          <p:nvPr>
            <p:ph type="sldNum" sz="quarter" idx="4294967295"/>
          </p:nvPr>
        </p:nvSpPr>
        <p:spPr>
          <a:xfrm>
            <a:off x="7086600" y="146050"/>
            <a:ext cx="2057400" cy="273050"/>
          </a:xfrm>
          <a:prstGeom prst="rect">
            <a:avLst/>
          </a:prstGeom>
        </p:spPr>
        <p:txBody>
          <a:bodyPr/>
          <a:lstStyle/>
          <a:p>
            <a:fld id="{75438C89-2E4A-459A-A240-7BEE69BDF8CF}" type="slidenum">
              <a:rPr lang="ja-JP" altLang="en-US">
                <a:solidFill>
                  <a:prstClr val="black">
                    <a:tint val="75000"/>
                  </a:prstClr>
                </a:solidFill>
              </a:rPr>
              <a:pPr/>
              <a:t>50</a:t>
            </a:fld>
            <a:endParaRPr lang="ja-JP" altLang="en-US">
              <a:solidFill>
                <a:prstClr val="black">
                  <a:tint val="75000"/>
                </a:prstClr>
              </a:solidFill>
            </a:endParaRPr>
          </a:p>
        </p:txBody>
      </p:sp>
    </p:spTree>
    <p:extLst>
      <p:ext uri="{BB962C8B-B14F-4D97-AF65-F5344CB8AC3E}">
        <p14:creationId xmlns:p14="http://schemas.microsoft.com/office/powerpoint/2010/main" val="4054220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参考：侵入検知動作確認の事例</a:t>
            </a:r>
          </a:p>
        </p:txBody>
      </p:sp>
      <p:sp>
        <p:nvSpPr>
          <p:cNvPr id="4" name="正方形/長方形 3">
            <a:extLst>
              <a:ext uri="{FF2B5EF4-FFF2-40B4-BE49-F238E27FC236}">
                <a16:creationId xmlns:a16="http://schemas.microsoft.com/office/drawing/2014/main" id="{9ABB7B64-4241-CE98-989B-1D71996B9B97}"/>
              </a:ext>
            </a:extLst>
          </p:cNvPr>
          <p:cNvSpPr/>
          <p:nvPr/>
        </p:nvSpPr>
        <p:spPr>
          <a:xfrm>
            <a:off x="41124" y="1938150"/>
            <a:ext cx="8978757" cy="2818935"/>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 name="正方形/長方形 4">
            <a:extLst>
              <a:ext uri="{FF2B5EF4-FFF2-40B4-BE49-F238E27FC236}">
                <a16:creationId xmlns:a16="http://schemas.microsoft.com/office/drawing/2014/main" id="{0683E1B5-30E3-B5B7-6850-28C0AFBD4D15}"/>
              </a:ext>
            </a:extLst>
          </p:cNvPr>
          <p:cNvSpPr/>
          <p:nvPr/>
        </p:nvSpPr>
        <p:spPr>
          <a:xfrm>
            <a:off x="41124" y="532552"/>
            <a:ext cx="8978757" cy="1278096"/>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p:txBody>
      </p:sp>
      <p:graphicFrame>
        <p:nvGraphicFramePr>
          <p:cNvPr id="6" name="表 5">
            <a:extLst>
              <a:ext uri="{FF2B5EF4-FFF2-40B4-BE49-F238E27FC236}">
                <a16:creationId xmlns:a16="http://schemas.microsoft.com/office/drawing/2014/main" id="{9EF40083-6A78-F921-C77E-17A35377D714}"/>
              </a:ext>
            </a:extLst>
          </p:cNvPr>
          <p:cNvGraphicFramePr>
            <a:graphicFrameLocks noGrp="1"/>
          </p:cNvGraphicFramePr>
          <p:nvPr>
            <p:extLst>
              <p:ext uri="{D42A27DB-BD31-4B8C-83A1-F6EECF244321}">
                <p14:modId xmlns:p14="http://schemas.microsoft.com/office/powerpoint/2010/main" val="3051804878"/>
              </p:ext>
            </p:extLst>
          </p:nvPr>
        </p:nvGraphicFramePr>
        <p:xfrm>
          <a:off x="71438" y="2344313"/>
          <a:ext cx="8900818" cy="2377440"/>
        </p:xfrm>
        <a:graphic>
          <a:graphicData uri="http://schemas.openxmlformats.org/drawingml/2006/table">
            <a:tbl>
              <a:tblPr firstRow="1" bandRow="1"/>
              <a:tblGrid>
                <a:gridCol w="1053643">
                  <a:extLst>
                    <a:ext uri="{9D8B030D-6E8A-4147-A177-3AD203B41FA5}">
                      <a16:colId xmlns:a16="http://schemas.microsoft.com/office/drawing/2014/main" val="20000"/>
                    </a:ext>
                  </a:extLst>
                </a:gridCol>
                <a:gridCol w="1287787">
                  <a:extLst>
                    <a:ext uri="{9D8B030D-6E8A-4147-A177-3AD203B41FA5}">
                      <a16:colId xmlns:a16="http://schemas.microsoft.com/office/drawing/2014/main" val="20001"/>
                    </a:ext>
                  </a:extLst>
                </a:gridCol>
                <a:gridCol w="5407158">
                  <a:extLst>
                    <a:ext uri="{9D8B030D-6E8A-4147-A177-3AD203B41FA5}">
                      <a16:colId xmlns:a16="http://schemas.microsoft.com/office/drawing/2014/main" val="20002"/>
                    </a:ext>
                  </a:extLst>
                </a:gridCol>
                <a:gridCol w="1152230">
                  <a:extLst>
                    <a:ext uri="{9D8B030D-6E8A-4147-A177-3AD203B41FA5}">
                      <a16:colId xmlns:a16="http://schemas.microsoft.com/office/drawing/2014/main" val="20003"/>
                    </a:ext>
                  </a:extLst>
                </a:gridCol>
              </a:tblGrid>
              <a:tr h="251460">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200" b="0" dirty="0">
                          <a:latin typeface="Meiryo UI" panose="020B0604030504040204" pitchFamily="50" charset="-128"/>
                          <a:ea typeface="Meiryo UI" panose="020B0604030504040204" pitchFamily="50" charset="-128"/>
                        </a:rPr>
                        <a:t>試験分類</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200" b="0" dirty="0">
                          <a:latin typeface="Meiryo UI" panose="020B0604030504040204" pitchFamily="50" charset="-128"/>
                          <a:ea typeface="Meiryo UI" panose="020B0604030504040204" pitchFamily="50" charset="-128"/>
                        </a:rPr>
                        <a:t>項目</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200" b="0" dirty="0">
                          <a:latin typeface="Meiryo UI" panose="020B0604030504040204" pitchFamily="50" charset="-128"/>
                          <a:ea typeface="Meiryo UI" panose="020B0604030504040204" pitchFamily="50" charset="-128"/>
                        </a:rPr>
                        <a:t>確認内容</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200" b="0" dirty="0">
                          <a:latin typeface="Meiryo UI" panose="020B0604030504040204" pitchFamily="50" charset="-128"/>
                          <a:ea typeface="Meiryo UI" panose="020B0604030504040204" pitchFamily="50" charset="-128"/>
                        </a:rPr>
                        <a:t>確認動作</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251460">
                <a:tc rowSpan="6">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ja-JP" altLang="en-US" sz="1200" dirty="0">
                          <a:latin typeface="Meiryo UI" panose="020B0604030504040204" pitchFamily="50" charset="-128"/>
                          <a:ea typeface="Meiryo UI" panose="020B0604030504040204" pitchFamily="50" charset="-128"/>
                        </a:rPr>
                        <a:t>現場確認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dirty="0">
                          <a:latin typeface="Meiryo UI" panose="020B0604030504040204" pitchFamily="50" charset="-128"/>
                          <a:ea typeface="Meiryo UI" panose="020B0604030504040204" pitchFamily="50" charset="-128"/>
                        </a:rPr>
                        <a:t>横方向</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dirty="0">
                          <a:latin typeface="Meiryo UI" panose="020B0604030504040204" pitchFamily="50" charset="-128"/>
                          <a:ea typeface="Meiryo UI" panose="020B0604030504040204" pitchFamily="50" charset="-128"/>
                        </a:rPr>
                        <a:t>検知エリア手前</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中</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奥（</a:t>
                      </a:r>
                      <a:r>
                        <a:rPr kumimoji="1" lang="en-US" altLang="ja-JP" sz="1200" dirty="0">
                          <a:latin typeface="Meiryo UI" panose="020B0604030504040204" pitchFamily="50" charset="-128"/>
                          <a:ea typeface="Meiryo UI" panose="020B0604030504040204" pitchFamily="50" charset="-128"/>
                        </a:rPr>
                        <a:t>10/15/20m</a:t>
                      </a:r>
                      <a:r>
                        <a:rPr kumimoji="1" lang="ja-JP" altLang="en-US" sz="1200" dirty="0">
                          <a:latin typeface="Meiryo UI" panose="020B0604030504040204" pitchFamily="50" charset="-128"/>
                          <a:ea typeface="Meiryo UI" panose="020B0604030504040204" pitchFamily="50" charset="-128"/>
                        </a:rPr>
                        <a:t>など）で正報を確認する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人で横切る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r h="251460">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rowSpan="4">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dirty="0">
                          <a:latin typeface="Meiryo UI" panose="020B0604030504040204" pitchFamily="50" charset="-128"/>
                          <a:ea typeface="Meiryo UI" panose="020B0604030504040204" pitchFamily="50" charset="-128"/>
                        </a:rPr>
                        <a:t>縦方向</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rowSpan="2">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dirty="0">
                          <a:latin typeface="Meiryo UI" panose="020B0604030504040204" pitchFamily="50" charset="-128"/>
                          <a:ea typeface="Meiryo UI" panose="020B0604030504040204" pitchFamily="50" charset="-128"/>
                        </a:rPr>
                        <a:t>手前から奥へ移動して、正報を確認する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人で歩く</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2"/>
                  </a:ext>
                </a:extLst>
              </a:tr>
              <a:tr h="251460">
                <a:tc vMerge="1">
                  <a:txBody>
                    <a:bodyPr/>
                    <a:lstStyle/>
                    <a:p>
                      <a:endParaRPr kumimoji="1" lang="ja-JP" altLang="en-US" sz="120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dirty="0">
                          <a:latin typeface="Meiryo UI" panose="020B0604030504040204" pitchFamily="50" charset="-128"/>
                          <a:ea typeface="Meiryo UI" panose="020B0604030504040204" pitchFamily="50" charset="-128"/>
                        </a:rPr>
                        <a:t>3</a:t>
                      </a:r>
                      <a:r>
                        <a:rPr kumimoji="1" lang="ja-JP" altLang="en-US" sz="1200" dirty="0">
                          <a:latin typeface="Meiryo UI" panose="020B0604030504040204" pitchFamily="50" charset="-128"/>
                          <a:ea typeface="Meiryo UI" panose="020B0604030504040204" pitchFamily="50" charset="-128"/>
                        </a:rPr>
                        <a:t>人で並んで歩く</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r h="251460">
                <a:tc vMerge="1">
                  <a:txBody>
                    <a:bodyPr/>
                    <a:lstStyle/>
                    <a:p>
                      <a:endParaRPr kumimoji="1" lang="ja-JP" altLang="en-US" sz="120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rowSpan="2">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indent="0" algn="l" defTabSz="851426"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奥から手前へ移動して、正報を確認する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人で歩く</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4"/>
                  </a:ext>
                </a:extLst>
              </a:tr>
              <a:tr h="251460">
                <a:tc vMerge="1">
                  <a:txBody>
                    <a:bodyPr/>
                    <a:lstStyle/>
                    <a:p>
                      <a:endParaRPr kumimoji="1" lang="ja-JP" altLang="en-US" sz="120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dirty="0">
                          <a:latin typeface="Meiryo UI" panose="020B0604030504040204" pitchFamily="50" charset="-128"/>
                          <a:ea typeface="Meiryo UI" panose="020B0604030504040204" pitchFamily="50" charset="-128"/>
                        </a:rPr>
                        <a:t>3</a:t>
                      </a:r>
                      <a:r>
                        <a:rPr kumimoji="1" lang="ja-JP" altLang="en-US" sz="1200" dirty="0">
                          <a:latin typeface="Meiryo UI" panose="020B0604030504040204" pitchFamily="50" charset="-128"/>
                          <a:ea typeface="Meiryo UI" panose="020B0604030504040204" pitchFamily="50" charset="-128"/>
                        </a:rPr>
                        <a:t>人で並んで歩く</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5"/>
                  </a:ext>
                </a:extLst>
              </a:tr>
              <a:tr h="434340">
                <a:tc vMerge="1">
                  <a:txBody>
                    <a:bodyPr/>
                    <a:lstStyle/>
                    <a:p>
                      <a:endParaRPr kumimoji="1" lang="ja-JP" altLang="en-US" sz="12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dirty="0">
                          <a:latin typeface="Meiryo UI" panose="020B0604030504040204" pitchFamily="50" charset="-128"/>
                          <a:ea typeface="Meiryo UI" panose="020B0604030504040204" pitchFamily="50" charset="-128"/>
                        </a:rPr>
                        <a:t>検知エリア境界</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dirty="0">
                          <a:latin typeface="Meiryo UI" panose="020B0604030504040204" pitchFamily="50" charset="-128"/>
                          <a:ea typeface="Meiryo UI" panose="020B0604030504040204" pitchFamily="50" charset="-128"/>
                        </a:rPr>
                        <a:t>境界上を移動して正報を確認する</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境界付近のエリア外の歩行者の影等の影響により、誤報がないことを確認する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人で歩く</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6"/>
                  </a:ext>
                </a:extLst>
              </a:tr>
              <a:tr h="434340">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ja-JP" altLang="en-US" sz="1200" dirty="0">
                          <a:latin typeface="Meiryo UI" panose="020B0604030504040204" pitchFamily="50" charset="-128"/>
                          <a:ea typeface="Meiryo UI" panose="020B0604030504040204" pitchFamily="50" charset="-128"/>
                        </a:rPr>
                        <a:t>試験運用</a:t>
                      </a:r>
                      <a:endParaRPr kumimoji="1" lang="en-US" altLang="ja-JP" sz="1200" dirty="0">
                        <a:latin typeface="Meiryo UI" panose="020B0604030504040204" pitchFamily="50" charset="-128"/>
                        <a:ea typeface="Meiryo UI" panose="020B0604030504040204" pitchFamily="50" charset="-128"/>
                      </a:endParaRPr>
                    </a:p>
                    <a:p>
                      <a:pPr algn="ct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週間程度</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dirty="0">
                          <a:latin typeface="Meiryo UI" panose="020B0604030504040204" pitchFamily="50" charset="-128"/>
                          <a:ea typeface="Meiryo UI" panose="020B0604030504040204" pitchFamily="50" charset="-128"/>
                        </a:rPr>
                        <a:t>誤報確認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dirty="0">
                          <a:latin typeface="Meiryo UI" panose="020B0604030504040204" pitchFamily="50" charset="-128"/>
                          <a:ea typeface="Meiryo UI" panose="020B0604030504040204" pitchFamily="50" charset="-128"/>
                        </a:rPr>
                        <a:t>夜間の明るさ・照明変動、ヘッドライト、天気等環境変化の影響による誤報を確認する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200" dirty="0" err="1">
                          <a:latin typeface="Meiryo UI" panose="020B0604030504040204" pitchFamily="50" charset="-128"/>
                          <a:ea typeface="Meiryo UI" panose="020B0604030504040204" pitchFamily="50" charset="-128"/>
                        </a:rPr>
                        <a:t>ー</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7"/>
                  </a:ext>
                </a:extLst>
              </a:tr>
            </a:tbl>
          </a:graphicData>
        </a:graphic>
      </p:graphicFrame>
      <p:sp>
        <p:nvSpPr>
          <p:cNvPr id="7" name="正方形/長方形 6">
            <a:extLst>
              <a:ext uri="{FF2B5EF4-FFF2-40B4-BE49-F238E27FC236}">
                <a16:creationId xmlns:a16="http://schemas.microsoft.com/office/drawing/2014/main" id="{7861F7D0-0F97-44B3-67EB-00F3EFA85C14}"/>
              </a:ext>
            </a:extLst>
          </p:cNvPr>
          <p:cNvSpPr/>
          <p:nvPr/>
        </p:nvSpPr>
        <p:spPr>
          <a:xfrm>
            <a:off x="417034" y="801509"/>
            <a:ext cx="7069616" cy="946413"/>
          </a:xfrm>
          <a:prstGeom prst="rect">
            <a:avLst/>
          </a:prstGeom>
        </p:spPr>
        <p:txBody>
          <a:bodyPr wrap="square">
            <a:spAutoFit/>
          </a:bodyPr>
          <a:lstStyle/>
          <a:p>
            <a:r>
              <a:rPr lang="ja-JP" altLang="en-US" sz="1200" b="1" dirty="0">
                <a:solidFill>
                  <a:prstClr val="black"/>
                </a:solidFill>
                <a:latin typeface="Meiryo UI" panose="020B0604030504040204" pitchFamily="50" charset="-128"/>
                <a:ea typeface="Meiryo UI" panose="020B0604030504040204" pitchFamily="50" charset="-128"/>
              </a:rPr>
              <a:t>時刻同期</a:t>
            </a:r>
          </a:p>
          <a:p>
            <a:r>
              <a:rPr lang="ja-JP" altLang="en-US" sz="1200" dirty="0">
                <a:solidFill>
                  <a:prstClr val="black"/>
                </a:solidFill>
                <a:latin typeface="Meiryo UI" panose="020B0604030504040204" pitchFamily="50" charset="-128"/>
                <a:ea typeface="Meiryo UI" panose="020B0604030504040204" pitchFamily="50" charset="-128"/>
              </a:rPr>
              <a:t>　カメラ、</a:t>
            </a:r>
            <a:r>
              <a:rPr lang="en-US" altLang="ja-JP" sz="1200" dirty="0">
                <a:solidFill>
                  <a:prstClr val="black"/>
                </a:solidFill>
                <a:latin typeface="Meiryo UI" panose="020B0604030504040204" pitchFamily="50" charset="-128"/>
                <a:ea typeface="Meiryo UI" panose="020B0604030504040204" pitchFamily="50" charset="-128"/>
              </a:rPr>
              <a:t>NX</a:t>
            </a:r>
            <a:r>
              <a:rPr lang="ja-JP" altLang="en-US" sz="1200" dirty="0">
                <a:solidFill>
                  <a:prstClr val="black"/>
                </a:solidFill>
                <a:latin typeface="Meiryo UI" panose="020B0604030504040204" pitchFamily="50" charset="-128"/>
                <a:ea typeface="Meiryo UI" panose="020B0604030504040204" pitchFamily="50" charset="-128"/>
              </a:rPr>
              <a:t>レコーダー、</a:t>
            </a:r>
            <a:r>
              <a:rPr lang="en-US" altLang="ja-JP" sz="1200" dirty="0">
                <a:solidFill>
                  <a:prstClr val="black"/>
                </a:solidFill>
                <a:latin typeface="Meiryo UI" panose="020B0604030504040204" pitchFamily="50" charset="-128"/>
                <a:ea typeface="Meiryo UI" panose="020B0604030504040204" pitchFamily="50" charset="-128"/>
              </a:rPr>
              <a:t>ASM300</a:t>
            </a:r>
            <a:r>
              <a:rPr lang="ja-JP" altLang="en-US" sz="1200" dirty="0">
                <a:solidFill>
                  <a:prstClr val="black"/>
                </a:solidFill>
                <a:latin typeface="Meiryo UI" panose="020B0604030504040204" pitchFamily="50" charset="-128"/>
                <a:ea typeface="Meiryo UI" panose="020B0604030504040204" pitchFamily="50" charset="-128"/>
              </a:rPr>
              <a:t>の時刻は同期させておく</a:t>
            </a:r>
          </a:p>
          <a:p>
            <a:endParaRPr lang="ja-JP" altLang="en-US" sz="750" dirty="0">
              <a:solidFill>
                <a:prstClr val="black"/>
              </a:solidFill>
              <a:latin typeface="Meiryo UI" panose="020B0604030504040204" pitchFamily="50" charset="-128"/>
              <a:ea typeface="Meiryo UI" panose="020B0604030504040204" pitchFamily="50" charset="-128"/>
            </a:endParaRPr>
          </a:p>
          <a:p>
            <a:r>
              <a:rPr lang="ja-JP" altLang="en-US" sz="1200" b="1" dirty="0">
                <a:solidFill>
                  <a:prstClr val="black"/>
                </a:solidFill>
                <a:latin typeface="Meiryo UI" panose="020B0604030504040204" pitchFamily="50" charset="-128"/>
                <a:ea typeface="Meiryo UI" panose="020B0604030504040204" pitchFamily="50" charset="-128"/>
              </a:rPr>
              <a:t>アラームログ記録設定</a:t>
            </a:r>
          </a:p>
          <a:p>
            <a:r>
              <a:rPr lang="ja-JP" altLang="en-US" sz="1200" dirty="0">
                <a:solidFill>
                  <a:prstClr val="black"/>
                </a:solidFill>
                <a:latin typeface="Meiryo UI" panose="020B0604030504040204" pitchFamily="50" charset="-128"/>
                <a:ea typeface="Meiryo UI" panose="020B0604030504040204" pitchFamily="50" charset="-128"/>
              </a:rPr>
              <a:t>　アラームログは、</a:t>
            </a:r>
            <a:r>
              <a:rPr lang="en-US" altLang="ja-JP" sz="1200" dirty="0">
                <a:solidFill>
                  <a:prstClr val="black"/>
                </a:solidFill>
                <a:latin typeface="Meiryo UI" panose="020B0604030504040204" pitchFamily="50" charset="-128"/>
                <a:ea typeface="Meiryo UI" panose="020B0604030504040204" pitchFamily="50" charset="-128"/>
              </a:rPr>
              <a:t>ASM300</a:t>
            </a:r>
            <a:r>
              <a:rPr lang="ja-JP" altLang="en-US" sz="1200" dirty="0">
                <a:solidFill>
                  <a:prstClr val="black"/>
                </a:solidFill>
                <a:latin typeface="Meiryo UI" panose="020B0604030504040204" pitchFamily="50" charset="-128"/>
                <a:ea typeface="Meiryo UI" panose="020B0604030504040204" pitchFamily="50" charset="-128"/>
              </a:rPr>
              <a:t>で取得したほうが良い（最大ログ数は、</a:t>
            </a:r>
            <a:r>
              <a:rPr lang="en-US" altLang="ja-JP" sz="1200" dirty="0">
                <a:solidFill>
                  <a:prstClr val="black"/>
                </a:solidFill>
                <a:latin typeface="Meiryo UI" panose="020B0604030504040204" pitchFamily="50" charset="-128"/>
                <a:ea typeface="Meiryo UI" panose="020B0604030504040204" pitchFamily="50" charset="-128"/>
              </a:rPr>
              <a:t>ASM300</a:t>
            </a:r>
            <a:r>
              <a:rPr lang="ja-JP" altLang="en-US" sz="1200" dirty="0">
                <a:solidFill>
                  <a:prstClr val="black"/>
                </a:solidFill>
                <a:latin typeface="Meiryo UI" panose="020B0604030504040204" pitchFamily="50" charset="-128"/>
                <a:ea typeface="Meiryo UI" panose="020B0604030504040204" pitchFamily="50" charset="-128"/>
              </a:rPr>
              <a:t>は数万件、</a:t>
            </a:r>
            <a:r>
              <a:rPr lang="en-US" altLang="ja-JP" sz="1200" dirty="0">
                <a:solidFill>
                  <a:prstClr val="black"/>
                </a:solidFill>
                <a:latin typeface="Meiryo UI" panose="020B0604030504040204" pitchFamily="50" charset="-128"/>
                <a:ea typeface="Meiryo UI" panose="020B0604030504040204" pitchFamily="50" charset="-128"/>
              </a:rPr>
              <a:t>NX</a:t>
            </a:r>
            <a:r>
              <a:rPr lang="ja-JP" altLang="en-US" sz="1200" dirty="0">
                <a:solidFill>
                  <a:prstClr val="black"/>
                </a:solidFill>
                <a:latin typeface="Meiryo UI" panose="020B0604030504040204" pitchFamily="50" charset="-128"/>
                <a:ea typeface="Meiryo UI" panose="020B0604030504040204" pitchFamily="50" charset="-128"/>
              </a:rPr>
              <a:t>レコーダーは数千件）</a:t>
            </a:r>
          </a:p>
        </p:txBody>
      </p:sp>
      <p:sp>
        <p:nvSpPr>
          <p:cNvPr id="8" name="正方形/長方形 7">
            <a:extLst>
              <a:ext uri="{FF2B5EF4-FFF2-40B4-BE49-F238E27FC236}">
                <a16:creationId xmlns:a16="http://schemas.microsoft.com/office/drawing/2014/main" id="{F81FDFA6-CA29-7C7A-8B98-F8ECDF69C54F}"/>
              </a:ext>
            </a:extLst>
          </p:cNvPr>
          <p:cNvSpPr/>
          <p:nvPr/>
        </p:nvSpPr>
        <p:spPr>
          <a:xfrm>
            <a:off x="153565" y="540700"/>
            <a:ext cx="954107" cy="323165"/>
          </a:xfrm>
          <a:prstGeom prst="rect">
            <a:avLst/>
          </a:prstGeom>
        </p:spPr>
        <p:txBody>
          <a:bodyPr wrap="none">
            <a:spAutoFit/>
          </a:bodyPr>
          <a:lstStyle/>
          <a:p>
            <a:r>
              <a:rPr lang="ja-JP" altLang="en-US" sz="1500" dirty="0">
                <a:solidFill>
                  <a:prstClr val="black"/>
                </a:solidFill>
                <a:latin typeface="Meiryo UI" panose="020B0604030504040204" pitchFamily="50" charset="-128"/>
                <a:ea typeface="Meiryo UI" panose="020B0604030504040204" pitchFamily="50" charset="-128"/>
              </a:rPr>
              <a:t>事前確認</a:t>
            </a:r>
            <a:endParaRPr lang="en-US" altLang="ja-JP" sz="1500" dirty="0">
              <a:solidFill>
                <a:prstClr val="black"/>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F5CD10D3-91B2-9EAC-EE71-B9A3843842C9}"/>
              </a:ext>
            </a:extLst>
          </p:cNvPr>
          <p:cNvSpPr/>
          <p:nvPr/>
        </p:nvSpPr>
        <p:spPr>
          <a:xfrm>
            <a:off x="153565" y="2004043"/>
            <a:ext cx="954107" cy="323165"/>
          </a:xfrm>
          <a:prstGeom prst="rect">
            <a:avLst/>
          </a:prstGeom>
        </p:spPr>
        <p:txBody>
          <a:bodyPr wrap="none">
            <a:spAutoFit/>
          </a:bodyPr>
          <a:lstStyle/>
          <a:p>
            <a:r>
              <a:rPr lang="ja-JP" altLang="en-US" sz="1500" dirty="0">
                <a:solidFill>
                  <a:prstClr val="black"/>
                </a:solidFill>
                <a:latin typeface="Meiryo UI" panose="020B0604030504040204" pitchFamily="50" charset="-128"/>
                <a:ea typeface="Meiryo UI" panose="020B0604030504040204" pitchFamily="50" charset="-128"/>
              </a:rPr>
              <a:t>動作確認</a:t>
            </a:r>
            <a:endParaRPr lang="en-US" altLang="ja-JP" sz="1500" dirty="0">
              <a:solidFill>
                <a:prstClr val="black"/>
              </a:solidFill>
              <a:latin typeface="Meiryo UI" panose="020B0604030504040204" pitchFamily="50" charset="-128"/>
              <a:ea typeface="Meiryo UI" panose="020B0604030504040204" pitchFamily="50" charset="-128"/>
            </a:endParaRPr>
          </a:p>
        </p:txBody>
      </p:sp>
      <p:sp>
        <p:nvSpPr>
          <p:cNvPr id="10" name="二等辺三角形 9">
            <a:extLst>
              <a:ext uri="{FF2B5EF4-FFF2-40B4-BE49-F238E27FC236}">
                <a16:creationId xmlns:a16="http://schemas.microsoft.com/office/drawing/2014/main" id="{AA6A52B6-915E-9C8E-C7D1-15C1B7A1939A}"/>
              </a:ext>
            </a:extLst>
          </p:cNvPr>
          <p:cNvSpPr/>
          <p:nvPr/>
        </p:nvSpPr>
        <p:spPr>
          <a:xfrm rot="10800000">
            <a:off x="3597585" y="1808566"/>
            <a:ext cx="1176209" cy="125786"/>
          </a:xfrm>
          <a:prstGeom prst="triangle">
            <a:avLst/>
          </a:prstGeom>
          <a:solidFill>
            <a:srgbClr val="5B9BD5">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553710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保守・メンテナンス</a:t>
            </a:r>
          </a:p>
        </p:txBody>
      </p:sp>
    </p:spTree>
    <p:extLst>
      <p:ext uri="{BB962C8B-B14F-4D97-AF65-F5344CB8AC3E}">
        <p14:creationId xmlns:p14="http://schemas.microsoft.com/office/powerpoint/2010/main" val="3681093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保守・メンテナンス</a:t>
            </a:r>
          </a:p>
        </p:txBody>
      </p:sp>
      <p:sp>
        <p:nvSpPr>
          <p:cNvPr id="3" name="正方形/長方形 2">
            <a:extLst>
              <a:ext uri="{FF2B5EF4-FFF2-40B4-BE49-F238E27FC236}">
                <a16:creationId xmlns:a16="http://schemas.microsoft.com/office/drawing/2014/main" id="{E0018E16-4367-8191-C314-00A293340F3A}"/>
              </a:ext>
            </a:extLst>
          </p:cNvPr>
          <p:cNvSpPr/>
          <p:nvPr/>
        </p:nvSpPr>
        <p:spPr>
          <a:xfrm>
            <a:off x="61043" y="3035248"/>
            <a:ext cx="9021914" cy="1726841"/>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4" name="正方形/長方形 3">
            <a:extLst>
              <a:ext uri="{FF2B5EF4-FFF2-40B4-BE49-F238E27FC236}">
                <a16:creationId xmlns:a16="http://schemas.microsoft.com/office/drawing/2014/main" id="{C8D22A76-018B-0AF9-F054-CAC09E7B6EA0}"/>
              </a:ext>
            </a:extLst>
          </p:cNvPr>
          <p:cNvSpPr/>
          <p:nvPr/>
        </p:nvSpPr>
        <p:spPr>
          <a:xfrm>
            <a:off x="50649" y="1291314"/>
            <a:ext cx="9021914" cy="1677625"/>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 name="正方形/長方形 4">
            <a:extLst>
              <a:ext uri="{FF2B5EF4-FFF2-40B4-BE49-F238E27FC236}">
                <a16:creationId xmlns:a16="http://schemas.microsoft.com/office/drawing/2014/main" id="{A98532B7-D232-FEBB-1D20-E78740481B68}"/>
              </a:ext>
            </a:extLst>
          </p:cNvPr>
          <p:cNvSpPr/>
          <p:nvPr/>
        </p:nvSpPr>
        <p:spPr>
          <a:xfrm>
            <a:off x="50649" y="532892"/>
            <a:ext cx="8969232" cy="323165"/>
          </a:xfrm>
          <a:prstGeom prst="rect">
            <a:avLst/>
          </a:prstGeom>
          <a:noFill/>
        </p:spPr>
        <p:txBody>
          <a:bodyPr wrap="square">
            <a:spAutoFit/>
          </a:bodyPr>
          <a:lstStyle/>
          <a:p>
            <a:pPr fontAlgn="base">
              <a:spcBef>
                <a:spcPct val="0"/>
              </a:spcBef>
              <a:spcAft>
                <a:spcPct val="0"/>
              </a:spcAft>
              <a:defRPr/>
            </a:pPr>
            <a:r>
              <a:rPr kumimoji="0" lang="ja-JP" altLang="en-US" sz="1500" kern="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保守・メンテナンスのため、設定データを保存しておくことをお勧めします</a:t>
            </a:r>
            <a:endParaRPr kumimoji="0" lang="en-US" altLang="ja-JP" sz="1500" kern="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3">
            <a:extLst>
              <a:ext uri="{FF2B5EF4-FFF2-40B4-BE49-F238E27FC236}">
                <a16:creationId xmlns:a16="http://schemas.microsoft.com/office/drawing/2014/main" id="{99CC05EA-4EDC-9800-2F43-F00B31A99390}"/>
              </a:ext>
            </a:extLst>
          </p:cNvPr>
          <p:cNvSpPr>
            <a:spLocks noChangeArrowheads="1"/>
          </p:cNvSpPr>
          <p:nvPr/>
        </p:nvSpPr>
        <p:spPr bwMode="auto">
          <a:xfrm>
            <a:off x="120699" y="1333391"/>
            <a:ext cx="3086576" cy="59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spcAft>
                <a:spcPct val="0"/>
              </a:spcAft>
              <a:buFontTx/>
              <a:buNone/>
            </a:pP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設定データをバックアップする</a:t>
            </a:r>
            <a:endPar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3">
            <a:extLst>
              <a:ext uri="{FF2B5EF4-FFF2-40B4-BE49-F238E27FC236}">
                <a16:creationId xmlns:a16="http://schemas.microsoft.com/office/drawing/2014/main" id="{F2717973-D924-963B-28B8-D1128ADA7EDE}"/>
              </a:ext>
            </a:extLst>
          </p:cNvPr>
          <p:cNvSpPr>
            <a:spLocks noChangeArrowheads="1"/>
          </p:cNvSpPr>
          <p:nvPr/>
        </p:nvSpPr>
        <p:spPr bwMode="auto">
          <a:xfrm>
            <a:off x="144159" y="3035248"/>
            <a:ext cx="5062767" cy="32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spcAft>
                <a:spcPct val="0"/>
              </a:spcAft>
              <a:buFontTx/>
              <a:buNone/>
            </a:pP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検知エリア</a:t>
            </a:r>
            <a:r>
              <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マスクエリア設定をキャプチャする</a:t>
            </a:r>
          </a:p>
        </p:txBody>
      </p:sp>
      <p:sp>
        <p:nvSpPr>
          <p:cNvPr id="9" name="テキスト ボックス 8">
            <a:extLst>
              <a:ext uri="{FF2B5EF4-FFF2-40B4-BE49-F238E27FC236}">
                <a16:creationId xmlns:a16="http://schemas.microsoft.com/office/drawing/2014/main" id="{17137779-0120-38BA-F0C9-60542F4F609A}"/>
              </a:ext>
            </a:extLst>
          </p:cNvPr>
          <p:cNvSpPr txBox="1"/>
          <p:nvPr/>
        </p:nvSpPr>
        <p:spPr>
          <a:xfrm>
            <a:off x="676024" y="1552688"/>
            <a:ext cx="4756430" cy="323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設定→詳細設定→カメラの詳細設定→メンテナンス→データ</a:t>
            </a:r>
            <a:endParaRPr kumimoji="0" lang="en-US" altLang="ja-JP" sz="15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50467010-6318-7662-FF83-086F5A17663C}"/>
              </a:ext>
            </a:extLst>
          </p:cNvPr>
          <p:cNvSpPr txBox="1"/>
          <p:nvPr/>
        </p:nvSpPr>
        <p:spPr>
          <a:xfrm>
            <a:off x="732296" y="2020821"/>
            <a:ext cx="3390124" cy="276999"/>
          </a:xfrm>
          <a:prstGeom prst="rect">
            <a:avLst/>
          </a:prstGeom>
          <a:noFill/>
        </p:spPr>
        <p:txBody>
          <a:bodyPr wrap="square" rtlCol="0">
            <a:spAutoFit/>
          </a:bodyPr>
          <a:lstStyle/>
          <a:p>
            <a:pPr fontAlgn="base">
              <a:spcBef>
                <a:spcPct val="0"/>
              </a:spcBef>
              <a:spcAft>
                <a:spcPct val="0"/>
              </a:spcAft>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設定データのバックアップを実行し、ファイルを生成する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a:extLst>
              <a:ext uri="{FF2B5EF4-FFF2-40B4-BE49-F238E27FC236}">
                <a16:creationId xmlns:a16="http://schemas.microsoft.com/office/drawing/2014/main" id="{D3E0CC0C-EE57-B827-49B9-38E1F27C088D}"/>
              </a:ext>
            </a:extLst>
          </p:cNvPr>
          <p:cNvSpPr txBox="1"/>
          <p:nvPr/>
        </p:nvSpPr>
        <p:spPr>
          <a:xfrm>
            <a:off x="676024" y="3337152"/>
            <a:ext cx="4225837" cy="323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500" kern="0" dirty="0">
                <a:solidFill>
                  <a:prstClr val="black"/>
                </a:solidFill>
                <a:latin typeface="Meiryo UI" panose="020B0604030504040204" pitchFamily="50" charset="-128"/>
                <a:ea typeface="Meiryo UI" panose="020B0604030504040204" pitchFamily="50" charset="-128"/>
              </a:rPr>
              <a:t>設定→詳細設定→機能拡張ソフトウェア→</a:t>
            </a:r>
            <a:r>
              <a:rPr kumimoji="0" lang="en-US" altLang="ja-JP" sz="1500" kern="0" dirty="0">
                <a:solidFill>
                  <a:prstClr val="black"/>
                </a:solidFill>
                <a:latin typeface="Meiryo UI" panose="020B0604030504040204" pitchFamily="50" charset="-128"/>
                <a:ea typeface="Meiryo UI" panose="020B0604030504040204" pitchFamily="50" charset="-128"/>
              </a:rPr>
              <a:t>AI-VMD</a:t>
            </a:r>
            <a:endParaRPr kumimoji="0" lang="en-US" altLang="ja-JP" sz="15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20BC06FF-8CE6-E23B-A855-FBB7124AF537}"/>
              </a:ext>
            </a:extLst>
          </p:cNvPr>
          <p:cNvSpPr txBox="1"/>
          <p:nvPr/>
        </p:nvSpPr>
        <p:spPr>
          <a:xfrm>
            <a:off x="732296" y="3795704"/>
            <a:ext cx="4202974" cy="276999"/>
          </a:xfrm>
          <a:prstGeom prst="rect">
            <a:avLst/>
          </a:prstGeom>
          <a:noFill/>
        </p:spPr>
        <p:txBody>
          <a:bodyPr wrap="square" rtlCol="0">
            <a:spAutoFit/>
          </a:bodyPr>
          <a:lstStyle/>
          <a:p>
            <a:pPr fontAlgn="base">
              <a:spcBef>
                <a:spcPct val="0"/>
              </a:spcBef>
              <a:spcAft>
                <a:spcPct val="0"/>
              </a:spcAft>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ご使用の</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の機能を用いてそれぞれの設定画面をキャプチャしておく</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9" name="グループ化 28">
            <a:extLst>
              <a:ext uri="{FF2B5EF4-FFF2-40B4-BE49-F238E27FC236}">
                <a16:creationId xmlns:a16="http://schemas.microsoft.com/office/drawing/2014/main" id="{3D3FC5BD-7C5E-7ECB-F1C3-F4844C24FBD5}"/>
              </a:ext>
            </a:extLst>
          </p:cNvPr>
          <p:cNvGrpSpPr>
            <a:grpSpLocks noChangeAspect="1"/>
          </p:cNvGrpSpPr>
          <p:nvPr/>
        </p:nvGrpSpPr>
        <p:grpSpPr>
          <a:xfrm>
            <a:off x="5751276" y="3082878"/>
            <a:ext cx="2706574" cy="1646720"/>
            <a:chOff x="5732219" y="3035248"/>
            <a:chExt cx="4200126" cy="2555419"/>
          </a:xfrm>
        </p:grpSpPr>
        <p:pic>
          <p:nvPicPr>
            <p:cNvPr id="28" name="図 27">
              <a:extLst>
                <a:ext uri="{FF2B5EF4-FFF2-40B4-BE49-F238E27FC236}">
                  <a16:creationId xmlns:a16="http://schemas.microsoft.com/office/drawing/2014/main" id="{0C746D52-9347-C8FB-90FE-EFFEFFE1DCBA}"/>
                </a:ext>
              </a:extLst>
            </p:cNvPr>
            <p:cNvPicPr>
              <a:picLocks noChangeAspect="1"/>
            </p:cNvPicPr>
            <p:nvPr/>
          </p:nvPicPr>
          <p:blipFill rotWithShape="1">
            <a:blip r:embed="rId2"/>
            <a:srcRect t="9412" r="14543"/>
            <a:stretch/>
          </p:blipFill>
          <p:spPr>
            <a:xfrm>
              <a:off x="5732219" y="3035248"/>
              <a:ext cx="4200126" cy="2555419"/>
            </a:xfrm>
            <a:prstGeom prst="rect">
              <a:avLst/>
            </a:prstGeom>
          </p:spPr>
        </p:pic>
        <p:pic>
          <p:nvPicPr>
            <p:cNvPr id="20" name="図 19">
              <a:extLst>
                <a:ext uri="{FF2B5EF4-FFF2-40B4-BE49-F238E27FC236}">
                  <a16:creationId xmlns:a16="http://schemas.microsoft.com/office/drawing/2014/main" id="{6C0FF7B1-4763-E547-F31B-0CC37639E5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67399" y="3462020"/>
              <a:ext cx="1945641" cy="1094740"/>
            </a:xfrm>
            <a:prstGeom prst="rect">
              <a:avLst/>
            </a:prstGeom>
          </p:spPr>
        </p:pic>
      </p:grpSp>
      <p:pic>
        <p:nvPicPr>
          <p:cNvPr id="26" name="図 25">
            <a:extLst>
              <a:ext uri="{FF2B5EF4-FFF2-40B4-BE49-F238E27FC236}">
                <a16:creationId xmlns:a16="http://schemas.microsoft.com/office/drawing/2014/main" id="{10C15197-42B8-56B1-B8DE-16D3D39AFE0E}"/>
              </a:ext>
            </a:extLst>
          </p:cNvPr>
          <p:cNvPicPr>
            <a:picLocks noChangeAspect="1"/>
          </p:cNvPicPr>
          <p:nvPr/>
        </p:nvPicPr>
        <p:blipFill rotWithShape="1">
          <a:blip r:embed="rId4"/>
          <a:srcRect t="13037"/>
          <a:stretch/>
        </p:blipFill>
        <p:spPr>
          <a:xfrm>
            <a:off x="5763502" y="1339831"/>
            <a:ext cx="2168843" cy="1590876"/>
          </a:xfrm>
          <a:prstGeom prst="rect">
            <a:avLst/>
          </a:prstGeom>
        </p:spPr>
      </p:pic>
      <p:sp>
        <p:nvSpPr>
          <p:cNvPr id="22" name="正方形/長方形 21">
            <a:extLst>
              <a:ext uri="{FF2B5EF4-FFF2-40B4-BE49-F238E27FC236}">
                <a16:creationId xmlns:a16="http://schemas.microsoft.com/office/drawing/2014/main" id="{2C670A71-4BC4-E4A5-EA1C-C82BC231AA5B}"/>
              </a:ext>
            </a:extLst>
          </p:cNvPr>
          <p:cNvSpPr/>
          <p:nvPr/>
        </p:nvSpPr>
        <p:spPr>
          <a:xfrm>
            <a:off x="370491" y="842853"/>
            <a:ext cx="8329549" cy="461665"/>
          </a:xfrm>
          <a:prstGeom prst="rect">
            <a:avLst/>
          </a:prstGeom>
          <a:noFill/>
        </p:spPr>
        <p:txBody>
          <a:bodyPr wrap="square">
            <a:spAutoFit/>
          </a:bodyPr>
          <a:lstStyle/>
          <a:p>
            <a:pPr fontAlgn="base">
              <a:spcBef>
                <a:spcPct val="0"/>
              </a:spcBef>
              <a:spcAft>
                <a:spcPct val="0"/>
              </a:spcAft>
              <a:defRPr/>
            </a:pPr>
            <a:r>
              <a:rPr kumimoji="0" lang="ja-JP" altLang="en-US" sz="1200" kern="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保存した設定データには、検知エリアや露光マスクの設定内容も含まれます。ただし、カメラ交換時には画角がズレ</a:t>
            </a:r>
            <a:r>
              <a:rPr kumimoji="0" lang="ja-JP" altLang="en-US" sz="1200" kern="0" dirty="0" err="1">
                <a:solidFill>
                  <a:srgbClr val="002060"/>
                </a:solidFill>
                <a:latin typeface="Meiryo UI" panose="020B0604030504040204" pitchFamily="50" charset="-128"/>
                <a:ea typeface="Meiryo UI" panose="020B0604030504040204" pitchFamily="50" charset="-128"/>
                <a:cs typeface="Meiryo UI" panose="020B0604030504040204" pitchFamily="50" charset="-128"/>
              </a:rPr>
              <a:t>る</a:t>
            </a:r>
            <a:r>
              <a:rPr kumimoji="0" lang="ja-JP" altLang="en-US" sz="1200" kern="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ことも想定されるため、画角がわかるような画面キャプチャも取得しておき、</a:t>
            </a:r>
            <a:r>
              <a:rPr kumimoji="0" lang="ja-JP" altLang="en-US" sz="1200"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リストア時に検知エリアや露光マスクエリアが正しく行われているかを必ず確認</a:t>
            </a:r>
            <a:r>
              <a:rPr kumimoji="0" lang="ja-JP" altLang="en-US" sz="1200" kern="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してください。</a:t>
            </a:r>
          </a:p>
        </p:txBody>
      </p:sp>
    </p:spTree>
    <p:extLst>
      <p:ext uri="{BB962C8B-B14F-4D97-AF65-F5344CB8AC3E}">
        <p14:creationId xmlns:p14="http://schemas.microsoft.com/office/powerpoint/2010/main" val="199808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留意事項</a:t>
            </a:r>
            <a:endParaRPr kumimoji="1" lang="ja-JP" altLang="en-US" dirty="0"/>
          </a:p>
        </p:txBody>
      </p:sp>
    </p:spTree>
    <p:extLst>
      <p:ext uri="{BB962C8B-B14F-4D97-AF65-F5344CB8AC3E}">
        <p14:creationId xmlns:p14="http://schemas.microsoft.com/office/powerpoint/2010/main" val="35049080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留意事項</a:t>
            </a:r>
          </a:p>
        </p:txBody>
      </p:sp>
      <p:sp>
        <p:nvSpPr>
          <p:cNvPr id="7" name="Rectangle 3"/>
          <p:cNvSpPr>
            <a:spLocks noChangeArrowheads="1"/>
          </p:cNvSpPr>
          <p:nvPr/>
        </p:nvSpPr>
        <p:spPr bwMode="auto">
          <a:xfrm>
            <a:off x="481497" y="1208931"/>
            <a:ext cx="4157209"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257175" marR="0" lvl="0" indent="-257175" algn="l" defTabSz="685800" rtl="0" eaLnBrk="0" fontAlgn="base" latinLnBrk="0" hangingPunct="0">
              <a:lnSpc>
                <a:spcPct val="100000"/>
              </a:lnSpc>
              <a:spcBef>
                <a:spcPct val="20000"/>
              </a:spcBef>
              <a:spcAft>
                <a:spcPct val="0"/>
              </a:spcAft>
              <a:buClrTx/>
              <a:buSzTx/>
              <a:buFontTx/>
              <a:buBlip>
                <a:blip r:embed="rId2"/>
              </a:buBlip>
              <a:tabLst/>
              <a:defRPr/>
            </a:pPr>
            <a:endPar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a:extLst>
              <a:ext uri="{FF2B5EF4-FFF2-40B4-BE49-F238E27FC236}">
                <a16:creationId xmlns:a16="http://schemas.microsoft.com/office/drawing/2014/main" id="{93C21424-4D03-E079-6AF1-C2CE27B5EDA1}"/>
              </a:ext>
            </a:extLst>
          </p:cNvPr>
          <p:cNvSpPr/>
          <p:nvPr/>
        </p:nvSpPr>
        <p:spPr>
          <a:xfrm>
            <a:off x="265624" y="1346166"/>
            <a:ext cx="8449211" cy="2923906"/>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 name="テキスト ボックス 4">
            <a:extLst>
              <a:ext uri="{FF2B5EF4-FFF2-40B4-BE49-F238E27FC236}">
                <a16:creationId xmlns:a16="http://schemas.microsoft.com/office/drawing/2014/main" id="{E348DEEF-9650-9048-1F98-C563F5D9CB20}"/>
              </a:ext>
            </a:extLst>
          </p:cNvPr>
          <p:cNvSpPr txBox="1"/>
          <p:nvPr/>
        </p:nvSpPr>
        <p:spPr>
          <a:xfrm>
            <a:off x="106268" y="526278"/>
            <a:ext cx="2444900" cy="415498"/>
          </a:xfrm>
          <a:prstGeom prst="rect">
            <a:avLst/>
          </a:prstGeom>
          <a:noFill/>
        </p:spPr>
        <p:txBody>
          <a:bodyPr wrap="none" rtlCol="0">
            <a:spAutoFit/>
          </a:bodyPr>
          <a:lstStyle/>
          <a:p>
            <a:r>
              <a:rPr lang="ja-JP" altLang="en-US" sz="2100" dirty="0">
                <a:solidFill>
                  <a:srgbClr val="002060"/>
                </a:solidFill>
                <a:latin typeface="Meiryo UI" panose="020B0604030504040204" pitchFamily="50" charset="-128"/>
                <a:ea typeface="Meiryo UI" panose="020B0604030504040204" pitchFamily="50" charset="-128"/>
              </a:rPr>
              <a:t>精度に影響する要因</a:t>
            </a:r>
          </a:p>
        </p:txBody>
      </p:sp>
      <p:sp>
        <p:nvSpPr>
          <p:cNvPr id="6" name="正方形/長方形 5">
            <a:extLst>
              <a:ext uri="{FF2B5EF4-FFF2-40B4-BE49-F238E27FC236}">
                <a16:creationId xmlns:a16="http://schemas.microsoft.com/office/drawing/2014/main" id="{D82A90DE-29A7-B6E6-21BB-372D2B42FA09}"/>
              </a:ext>
            </a:extLst>
          </p:cNvPr>
          <p:cNvSpPr/>
          <p:nvPr/>
        </p:nvSpPr>
        <p:spPr>
          <a:xfrm>
            <a:off x="106268" y="935476"/>
            <a:ext cx="3594195" cy="276999"/>
          </a:xfrm>
          <a:prstGeom prst="rect">
            <a:avLst/>
          </a:prstGeom>
          <a:noFill/>
        </p:spPr>
        <p:txBody>
          <a:bodyPr wrap="square">
            <a:spAutoFit/>
          </a:bodyPr>
          <a:lstStyle/>
          <a:p>
            <a:pPr algn="ctr" fontAlgn="base">
              <a:spcBef>
                <a:spcPct val="0"/>
              </a:spcBef>
              <a:spcAft>
                <a:spcPct val="0"/>
              </a:spcAft>
              <a:defRPr/>
            </a:pPr>
            <a:r>
              <a:rPr kumimoji="0" lang="ja-JP"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環境要因</a:t>
            </a: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が検知</a:t>
            </a:r>
            <a:r>
              <a:rPr kumimoji="0" lang="ja-JP"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精度に影響を与える場合があります</a:t>
            </a:r>
          </a:p>
        </p:txBody>
      </p:sp>
      <p:sp>
        <p:nvSpPr>
          <p:cNvPr id="9" name="テキスト ボックス 8">
            <a:extLst>
              <a:ext uri="{FF2B5EF4-FFF2-40B4-BE49-F238E27FC236}">
                <a16:creationId xmlns:a16="http://schemas.microsoft.com/office/drawing/2014/main" id="{BA2A9CDB-9CB1-27DE-A4CC-6AE1EDB8C8E5}"/>
              </a:ext>
            </a:extLst>
          </p:cNvPr>
          <p:cNvSpPr txBox="1"/>
          <p:nvPr/>
        </p:nvSpPr>
        <p:spPr>
          <a:xfrm>
            <a:off x="481497" y="1608365"/>
            <a:ext cx="3681136" cy="1376402"/>
          </a:xfrm>
          <a:prstGeom prst="rect">
            <a:avLst/>
          </a:prstGeom>
          <a:noFill/>
        </p:spPr>
        <p:txBody>
          <a:bodyPr wrap="none" rtlCol="0">
            <a:spAutoFit/>
          </a:bodyPr>
          <a:lstStyle/>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背景と動いている被写体に輝度（明るさ）の差がない</a:t>
            </a:r>
          </a:p>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夜間など、映像の輝度が低い</a:t>
            </a:r>
          </a:p>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屋外、窓際など光線状態が変わりやすい</a:t>
            </a:r>
          </a:p>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日光・車のヘッドライトなどの外光が入る</a:t>
            </a:r>
          </a:p>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蛍光灯がちらつく</a:t>
            </a:r>
            <a:endParaRPr lang="en-US" altLang="ja-JP" sz="1200" dirty="0">
              <a:solidFill>
                <a:prstClr val="black"/>
              </a:solidFill>
              <a:latin typeface="Meiryo UI" panose="020B0604030504040204" pitchFamily="50" charset="-128"/>
              <a:ea typeface="Meiryo UI" panose="020B0604030504040204" pitchFamily="50" charset="-128"/>
            </a:endParaRPr>
          </a:p>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水溜りやガラスなど光の反射が入る</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A58F2D9B-04F2-1AE0-C52E-0384D01E4C05}"/>
              </a:ext>
            </a:extLst>
          </p:cNvPr>
          <p:cNvSpPr/>
          <p:nvPr/>
        </p:nvSpPr>
        <p:spPr>
          <a:xfrm>
            <a:off x="481497" y="3270386"/>
            <a:ext cx="3615298" cy="940386"/>
          </a:xfrm>
          <a:prstGeom prst="rect">
            <a:avLst/>
          </a:prstGeom>
        </p:spPr>
        <p:txBody>
          <a:bodyPr wrap="square">
            <a:spAutoFit/>
          </a:bodyPr>
          <a:lstStyle/>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カメラが揺れている</a:t>
            </a:r>
          </a:p>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天候が著しく悪い</a:t>
            </a:r>
            <a:endParaRPr lang="en-US" altLang="ja-JP" sz="1200" dirty="0">
              <a:solidFill>
                <a:prstClr val="black"/>
              </a:solidFill>
              <a:latin typeface="Meiryo UI" panose="020B0604030504040204" pitchFamily="50" charset="-128"/>
              <a:ea typeface="Meiryo UI" panose="020B0604030504040204" pitchFamily="50" charset="-128"/>
            </a:endParaRPr>
          </a:p>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カメラのドームに水滴や汚れが付いている</a:t>
            </a:r>
          </a:p>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旗やビニールなどが風などの影響で動いたりする</a:t>
            </a:r>
          </a:p>
        </p:txBody>
      </p:sp>
      <p:sp>
        <p:nvSpPr>
          <p:cNvPr id="18" name="正方形/長方形 17">
            <a:extLst>
              <a:ext uri="{FF2B5EF4-FFF2-40B4-BE49-F238E27FC236}">
                <a16:creationId xmlns:a16="http://schemas.microsoft.com/office/drawing/2014/main" id="{5237D0F1-EBA4-4660-BBDE-C61B890E00E3}"/>
              </a:ext>
            </a:extLst>
          </p:cNvPr>
          <p:cNvSpPr/>
          <p:nvPr/>
        </p:nvSpPr>
        <p:spPr>
          <a:xfrm>
            <a:off x="4638706" y="1625343"/>
            <a:ext cx="3781026" cy="1594411"/>
          </a:xfrm>
          <a:prstGeom prst="rect">
            <a:avLst/>
          </a:prstGeom>
        </p:spPr>
        <p:txBody>
          <a:bodyPr wrap="square">
            <a:spAutoFit/>
          </a:bodyPr>
          <a:lstStyle/>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被写体の動きが早すぎたり遅すぎたりする</a:t>
            </a:r>
            <a:endParaRPr lang="en-US" altLang="ja-JP" sz="1200" dirty="0">
              <a:solidFill>
                <a:prstClr val="black"/>
              </a:solidFill>
              <a:latin typeface="Meiryo UI" panose="020B0604030504040204" pitchFamily="50" charset="-128"/>
              <a:ea typeface="Meiryo UI" panose="020B0604030504040204" pitchFamily="50" charset="-128"/>
            </a:endParaRPr>
          </a:p>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被写体が小さすぎたり大きすぎたりする</a:t>
            </a:r>
          </a:p>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被写体がカメラに向かってまっすぐ移動している</a:t>
            </a:r>
          </a:p>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移動物体が多すぎる</a:t>
            </a:r>
            <a:endParaRPr lang="en-US" altLang="ja-JP" sz="1200" dirty="0">
              <a:solidFill>
                <a:prstClr val="black"/>
              </a:solidFill>
              <a:latin typeface="Meiryo UI" panose="020B0604030504040204" pitchFamily="50" charset="-128"/>
              <a:ea typeface="Meiryo UI" panose="020B0604030504040204" pitchFamily="50" charset="-128"/>
            </a:endParaRPr>
          </a:p>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複数の対象物（人物・車・二輪車）が交差する</a:t>
            </a:r>
          </a:p>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検知エリアに影が入り込む</a:t>
            </a:r>
            <a:endParaRPr lang="en-US" altLang="ja-JP" sz="1200" dirty="0">
              <a:solidFill>
                <a:prstClr val="black"/>
              </a:solidFill>
              <a:latin typeface="Meiryo UI" panose="020B0604030504040204" pitchFamily="50" charset="-128"/>
              <a:ea typeface="Meiryo UI" panose="020B0604030504040204" pitchFamily="50" charset="-128"/>
            </a:endParaRPr>
          </a:p>
          <a:p>
            <a:pPr marL="214313" indent="-214313">
              <a:lnSpc>
                <a:spcPts val="1650"/>
              </a:lnSpc>
              <a:buFont typeface="Wingdings" panose="05000000000000000000" pitchFamily="2" charset="2"/>
              <a:buChar char="p"/>
            </a:pPr>
            <a:r>
              <a:rPr lang="ja-JP" altLang="en-US" sz="1200" dirty="0">
                <a:solidFill>
                  <a:prstClr val="black"/>
                </a:solidFill>
                <a:latin typeface="Meiryo UI" panose="020B0604030504040204" pitchFamily="50" charset="-128"/>
                <a:ea typeface="Meiryo UI" panose="020B0604030504040204" pitchFamily="50" charset="-128"/>
              </a:rPr>
              <a:t>虫や動物が被写体として映る</a:t>
            </a:r>
          </a:p>
        </p:txBody>
      </p:sp>
      <p:sp>
        <p:nvSpPr>
          <p:cNvPr id="19" name="テキスト ボックス 18">
            <a:extLst>
              <a:ext uri="{FF2B5EF4-FFF2-40B4-BE49-F238E27FC236}">
                <a16:creationId xmlns:a16="http://schemas.microsoft.com/office/drawing/2014/main" id="{7AA73899-20C1-574C-6AD1-A8C2FE3C4AB0}"/>
              </a:ext>
            </a:extLst>
          </p:cNvPr>
          <p:cNvSpPr txBox="1"/>
          <p:nvPr/>
        </p:nvSpPr>
        <p:spPr>
          <a:xfrm>
            <a:off x="341476" y="1348343"/>
            <a:ext cx="877163" cy="300082"/>
          </a:xfrm>
          <a:prstGeom prst="rect">
            <a:avLst/>
          </a:prstGeom>
          <a:noFill/>
        </p:spPr>
        <p:txBody>
          <a:bodyPr wrap="none" rtlCol="0">
            <a:spAutoFit/>
          </a:bodyPr>
          <a:lstStyle/>
          <a:p>
            <a:r>
              <a:rPr lang="ja-JP" altLang="en-US" dirty="0">
                <a:solidFill>
                  <a:prstClr val="black"/>
                </a:solidFill>
                <a:latin typeface="Meiryo UI" panose="020B0604030504040204" pitchFamily="50" charset="-128"/>
                <a:ea typeface="Meiryo UI" panose="020B0604030504040204" pitchFamily="50" charset="-128"/>
              </a:rPr>
              <a:t>照明条件</a:t>
            </a:r>
          </a:p>
        </p:txBody>
      </p:sp>
      <p:sp>
        <p:nvSpPr>
          <p:cNvPr id="20" name="テキスト ボックス 19">
            <a:extLst>
              <a:ext uri="{FF2B5EF4-FFF2-40B4-BE49-F238E27FC236}">
                <a16:creationId xmlns:a16="http://schemas.microsoft.com/office/drawing/2014/main" id="{F421D1E8-EB8D-B175-F126-25FDA1140E57}"/>
              </a:ext>
            </a:extLst>
          </p:cNvPr>
          <p:cNvSpPr txBox="1"/>
          <p:nvPr/>
        </p:nvSpPr>
        <p:spPr>
          <a:xfrm>
            <a:off x="4499333" y="1364380"/>
            <a:ext cx="1050288" cy="300082"/>
          </a:xfrm>
          <a:prstGeom prst="rect">
            <a:avLst/>
          </a:prstGeom>
          <a:noFill/>
        </p:spPr>
        <p:txBody>
          <a:bodyPr wrap="none" rtlCol="0">
            <a:spAutoFit/>
          </a:bodyPr>
          <a:lstStyle/>
          <a:p>
            <a:r>
              <a:rPr lang="ja-JP" altLang="en-US" dirty="0">
                <a:solidFill>
                  <a:prstClr val="black"/>
                </a:solidFill>
                <a:latin typeface="Meiryo UI" panose="020B0604030504040204" pitchFamily="50" charset="-128"/>
                <a:ea typeface="Meiryo UI" panose="020B0604030504040204" pitchFamily="50" charset="-128"/>
              </a:rPr>
              <a:t>被写体条件</a:t>
            </a:r>
          </a:p>
        </p:txBody>
      </p:sp>
      <p:sp>
        <p:nvSpPr>
          <p:cNvPr id="21" name="テキスト ボックス 20">
            <a:extLst>
              <a:ext uri="{FF2B5EF4-FFF2-40B4-BE49-F238E27FC236}">
                <a16:creationId xmlns:a16="http://schemas.microsoft.com/office/drawing/2014/main" id="{59AA83AF-011B-99EC-958D-0FCFB11A9E89}"/>
              </a:ext>
            </a:extLst>
          </p:cNvPr>
          <p:cNvSpPr txBox="1"/>
          <p:nvPr/>
        </p:nvSpPr>
        <p:spPr>
          <a:xfrm>
            <a:off x="341476" y="3024830"/>
            <a:ext cx="877163" cy="300082"/>
          </a:xfrm>
          <a:prstGeom prst="rect">
            <a:avLst/>
          </a:prstGeom>
          <a:noFill/>
        </p:spPr>
        <p:txBody>
          <a:bodyPr wrap="none" rtlCol="0">
            <a:spAutoFit/>
          </a:bodyPr>
          <a:lstStyle/>
          <a:p>
            <a:r>
              <a:rPr lang="ja-JP" altLang="en-US" dirty="0">
                <a:solidFill>
                  <a:prstClr val="black"/>
                </a:solidFill>
                <a:latin typeface="Meiryo UI" panose="020B0604030504040204" pitchFamily="50" charset="-128"/>
                <a:ea typeface="Meiryo UI" panose="020B0604030504040204" pitchFamily="50" charset="-128"/>
              </a:rPr>
              <a:t>環境条件</a:t>
            </a:r>
          </a:p>
        </p:txBody>
      </p:sp>
    </p:spTree>
    <p:extLst>
      <p:ext uri="{BB962C8B-B14F-4D97-AF65-F5344CB8AC3E}">
        <p14:creationId xmlns:p14="http://schemas.microsoft.com/office/powerpoint/2010/main" val="3669846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留意事項</a:t>
            </a:r>
          </a:p>
        </p:txBody>
      </p:sp>
      <p:sp>
        <p:nvSpPr>
          <p:cNvPr id="7" name="Rectangle 3"/>
          <p:cNvSpPr>
            <a:spLocks noChangeArrowheads="1"/>
          </p:cNvSpPr>
          <p:nvPr/>
        </p:nvSpPr>
        <p:spPr bwMode="auto">
          <a:xfrm>
            <a:off x="481497" y="1208931"/>
            <a:ext cx="4157209"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257175" marR="0" lvl="0" indent="-257175" algn="l" defTabSz="685800" rtl="0" eaLnBrk="0" fontAlgn="base" latinLnBrk="0" hangingPunct="0">
              <a:lnSpc>
                <a:spcPct val="100000"/>
              </a:lnSpc>
              <a:spcBef>
                <a:spcPct val="20000"/>
              </a:spcBef>
              <a:spcAft>
                <a:spcPct val="0"/>
              </a:spcAft>
              <a:buClrTx/>
              <a:buSzTx/>
              <a:buFontTx/>
              <a:buBlip>
                <a:blip r:embed="rId2"/>
              </a:buBlip>
              <a:tabLst/>
              <a:defRPr/>
            </a:pPr>
            <a:endPar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a:extLst>
              <a:ext uri="{FF2B5EF4-FFF2-40B4-BE49-F238E27FC236}">
                <a16:creationId xmlns:a16="http://schemas.microsoft.com/office/drawing/2014/main" id="{7BFAB635-F30A-4553-0DB1-0181D5B0B553}"/>
              </a:ext>
            </a:extLst>
          </p:cNvPr>
          <p:cNvSpPr/>
          <p:nvPr/>
        </p:nvSpPr>
        <p:spPr>
          <a:xfrm>
            <a:off x="265624" y="1346166"/>
            <a:ext cx="8449211" cy="2204884"/>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8" name="テキスト ボックス 7">
            <a:extLst>
              <a:ext uri="{FF2B5EF4-FFF2-40B4-BE49-F238E27FC236}">
                <a16:creationId xmlns:a16="http://schemas.microsoft.com/office/drawing/2014/main" id="{ECAED9FF-17D4-8708-3F8E-A4A653AED775}"/>
              </a:ext>
            </a:extLst>
          </p:cNvPr>
          <p:cNvSpPr txBox="1"/>
          <p:nvPr/>
        </p:nvSpPr>
        <p:spPr>
          <a:xfrm>
            <a:off x="106268" y="526278"/>
            <a:ext cx="2170787" cy="415498"/>
          </a:xfrm>
          <a:prstGeom prst="rect">
            <a:avLst/>
          </a:prstGeom>
          <a:noFill/>
        </p:spPr>
        <p:txBody>
          <a:bodyPr wrap="none" rtlCol="0">
            <a:spAutoFit/>
          </a:bodyPr>
          <a:lstStyle/>
          <a:p>
            <a:r>
              <a:rPr lang="ja-JP" altLang="en-US" sz="2100" dirty="0">
                <a:solidFill>
                  <a:srgbClr val="002060"/>
                </a:solidFill>
                <a:latin typeface="Meiryo UI" panose="020B0604030504040204" pitchFamily="50" charset="-128"/>
                <a:ea typeface="Meiryo UI" panose="020B0604030504040204" pitchFamily="50" charset="-128"/>
              </a:rPr>
              <a:t>その他の注意事項</a:t>
            </a:r>
          </a:p>
        </p:txBody>
      </p:sp>
      <p:sp>
        <p:nvSpPr>
          <p:cNvPr id="9" name="正方形/長方形 8">
            <a:extLst>
              <a:ext uri="{FF2B5EF4-FFF2-40B4-BE49-F238E27FC236}">
                <a16:creationId xmlns:a16="http://schemas.microsoft.com/office/drawing/2014/main" id="{CB617E3A-4CF2-F274-74D7-2333EF5FB440}"/>
              </a:ext>
            </a:extLst>
          </p:cNvPr>
          <p:cNvSpPr/>
          <p:nvPr/>
        </p:nvSpPr>
        <p:spPr>
          <a:xfrm>
            <a:off x="385237" y="1498171"/>
            <a:ext cx="8175640" cy="1938992"/>
          </a:xfrm>
          <a:prstGeom prst="rect">
            <a:avLst/>
          </a:prstGeom>
          <a:noFill/>
        </p:spPr>
        <p:txBody>
          <a:bodyPr wrap="square">
            <a:spAutoFit/>
          </a:bodyPr>
          <a:lstStyle/>
          <a:p>
            <a:pPr marL="214313" indent="-214313" fontAlgn="base">
              <a:spcBef>
                <a:spcPct val="0"/>
              </a:spcBef>
              <a:spcAft>
                <a:spcPct val="0"/>
              </a:spcAft>
              <a:buFont typeface="Wingdings" panose="05000000000000000000" pitchFamily="2" charset="2"/>
              <a:buChar char="p"/>
              <a:defRPr/>
            </a:pP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画面内に、木々の揺れ／車道（自動車の通る）／水面（反射光）などの誤検知要因が存在する場合、マスクエリアを設定することで、誤検知を減らすことができます。</a:t>
            </a: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4313" indent="-214313" fontAlgn="base">
              <a:spcBef>
                <a:spcPct val="0"/>
              </a:spcBef>
              <a:spcAft>
                <a:spcPct val="0"/>
              </a:spcAft>
              <a:buFont typeface="Wingdings" panose="05000000000000000000" pitchFamily="2" charset="2"/>
              <a:buChar char="p"/>
              <a:defRPr/>
            </a:pP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4313" indent="-214313" fontAlgn="base">
              <a:spcBef>
                <a:spcPct val="0"/>
              </a:spcBef>
              <a:spcAft>
                <a:spcPct val="0"/>
              </a:spcAft>
              <a:buFont typeface="Wingdings" panose="05000000000000000000" pitchFamily="2" charset="2"/>
              <a:buChar char="p"/>
              <a:defRPr/>
            </a:pPr>
            <a:r>
              <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AI-VMD</a:t>
            </a: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の設定を行う際は、カメラの設置状況／予想される被写体の動きにあったエリア設定を行ったあと、昼間と夜間にその動作を確認してください。</a:t>
            </a: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4313" indent="-214313" fontAlgn="base">
              <a:spcBef>
                <a:spcPct val="0"/>
              </a:spcBef>
              <a:spcAft>
                <a:spcPct val="0"/>
              </a:spcAft>
              <a:buFont typeface="Wingdings" panose="05000000000000000000" pitchFamily="2" charset="2"/>
              <a:buChar char="p"/>
              <a:defRPr/>
            </a:pP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4313" indent="-214313" fontAlgn="base">
              <a:spcBef>
                <a:spcPct val="0"/>
              </a:spcBef>
              <a:spcAft>
                <a:spcPct val="0"/>
              </a:spcAft>
              <a:buFont typeface="Wingdings" panose="05000000000000000000" pitchFamily="2" charset="2"/>
              <a:buChar char="p"/>
              <a:defRPr/>
            </a:pP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電源投入後、カメラの設定変更後、およびカメラの画角が変わった場合、約</a:t>
            </a:r>
            <a:r>
              <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分間は誤検知する場合があります。</a:t>
            </a: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4313" indent="-214313" fontAlgn="base">
              <a:spcBef>
                <a:spcPct val="0"/>
              </a:spcBef>
              <a:spcAft>
                <a:spcPct val="0"/>
              </a:spcAft>
              <a:buFont typeface="Wingdings" panose="05000000000000000000" pitchFamily="2" charset="2"/>
              <a:buChar char="p"/>
              <a:defRPr/>
            </a:pP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4313" indent="-214313" fontAlgn="base">
              <a:spcBef>
                <a:spcPct val="0"/>
              </a:spcBef>
              <a:spcAft>
                <a:spcPct val="0"/>
              </a:spcAft>
              <a:buFont typeface="Wingdings" panose="05000000000000000000" pitchFamily="2" charset="2"/>
              <a:buChar char="p"/>
              <a:defRPr/>
            </a:pP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検知エリア内に検知対象が存在している間は、指定時間おきにアラーム発報を繰り返します。そのため、メールや独自アラームも指定時間おきに通知されます。</a:t>
            </a: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885585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留意事項</a:t>
            </a:r>
          </a:p>
        </p:txBody>
      </p:sp>
      <p:sp>
        <p:nvSpPr>
          <p:cNvPr id="7" name="Rectangle 3"/>
          <p:cNvSpPr>
            <a:spLocks noChangeArrowheads="1"/>
          </p:cNvSpPr>
          <p:nvPr/>
        </p:nvSpPr>
        <p:spPr bwMode="auto">
          <a:xfrm>
            <a:off x="481497" y="1208931"/>
            <a:ext cx="4157209"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257175" marR="0" lvl="0" indent="-257175" algn="l" defTabSz="685800" rtl="0" eaLnBrk="0" fontAlgn="base" latinLnBrk="0" hangingPunct="0">
              <a:lnSpc>
                <a:spcPct val="100000"/>
              </a:lnSpc>
              <a:spcBef>
                <a:spcPct val="20000"/>
              </a:spcBef>
              <a:spcAft>
                <a:spcPct val="0"/>
              </a:spcAft>
              <a:buClrTx/>
              <a:buSzTx/>
              <a:buFontTx/>
              <a:buBlip>
                <a:blip r:embed="rId2"/>
              </a:buBlip>
              <a:tabLst/>
              <a:defRPr/>
            </a:pPr>
            <a:endParaRPr kumimoji="1" lang="ja-JP"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ECAED9FF-17D4-8708-3F8E-A4A653AED775}"/>
              </a:ext>
            </a:extLst>
          </p:cNvPr>
          <p:cNvSpPr txBox="1"/>
          <p:nvPr/>
        </p:nvSpPr>
        <p:spPr>
          <a:xfrm>
            <a:off x="106268" y="526278"/>
            <a:ext cx="8964313" cy="4154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srgbClr val="002060"/>
                </a:solidFill>
                <a:effectLst/>
                <a:uLnTx/>
                <a:uFillTx/>
                <a:latin typeface="Meiryo UI" panose="020B0604030504040204" pitchFamily="34" charset="-128"/>
                <a:ea typeface="Meiryo UI" panose="020B0604030504040204" pitchFamily="34" charset="-128"/>
              </a:rPr>
              <a:t>夜間のラインクロス検知について、全力疾走の人や自転車を検知できないことがある</a:t>
            </a:r>
          </a:p>
        </p:txBody>
      </p:sp>
      <p:sp>
        <p:nvSpPr>
          <p:cNvPr id="3" name="テキスト ボックス 2">
            <a:extLst>
              <a:ext uri="{FF2B5EF4-FFF2-40B4-BE49-F238E27FC236}">
                <a16:creationId xmlns:a16="http://schemas.microsoft.com/office/drawing/2014/main" id="{9D37D1F3-B2E1-9FE7-C6CA-7584C205B460}"/>
              </a:ext>
            </a:extLst>
          </p:cNvPr>
          <p:cNvSpPr txBox="1"/>
          <p:nvPr/>
        </p:nvSpPr>
        <p:spPr>
          <a:xfrm>
            <a:off x="339257" y="941776"/>
            <a:ext cx="6451050" cy="2231380"/>
          </a:xfrm>
          <a:prstGeom prst="rect">
            <a:avLst/>
          </a:prstGeom>
          <a:noFill/>
        </p:spPr>
        <p:txBody>
          <a:bodyPr wrap="square" rtlCol="0">
            <a:spAutoFit/>
          </a:bodyPr>
          <a:lstStyle/>
          <a:p>
            <a:r>
              <a:rPr kumimoji="1" lang="ja-JP" altLang="en-US" dirty="0">
                <a:solidFill>
                  <a:srgbClr val="0070C0"/>
                </a:solidFill>
                <a:latin typeface="Meiryo UI" panose="020B0604030504040204" pitchFamily="34" charset="-128"/>
                <a:ea typeface="Meiryo UI" panose="020B0604030504040204" pitchFamily="34" charset="-128"/>
              </a:rPr>
              <a:t>発報しない原因</a:t>
            </a:r>
            <a:br>
              <a:rPr kumimoji="1" lang="en-US" altLang="ja-JP" dirty="0">
                <a:latin typeface="Meiryo UI" panose="020B0604030504040204" pitchFamily="34" charset="-128"/>
                <a:ea typeface="Meiryo UI" panose="020B0604030504040204" pitchFamily="34" charset="-128"/>
              </a:rPr>
            </a:br>
            <a:r>
              <a:rPr kumimoji="1" lang="ja-JP" altLang="en-US" sz="1400" dirty="0">
                <a:latin typeface="Meiryo UI" panose="020B0604030504040204" pitchFamily="34" charset="-128"/>
                <a:ea typeface="Meiryo UI" panose="020B0604030504040204" pitchFamily="34" charset="-128"/>
              </a:rPr>
              <a:t>低照度のため明度を</a:t>
            </a:r>
            <a:r>
              <a:rPr lang="ja-JP" altLang="en-US" sz="1400" dirty="0">
                <a:latin typeface="Meiryo UI" panose="020B0604030504040204" pitchFamily="34" charset="-128"/>
                <a:ea typeface="Meiryo UI" panose="020B0604030504040204" pitchFamily="34" charset="-128"/>
              </a:rPr>
              <a:t>上げるように</a:t>
            </a:r>
            <a:r>
              <a:rPr kumimoji="1" lang="ja-JP" altLang="en-US" sz="1400" dirty="0">
                <a:latin typeface="Meiryo UI" panose="020B0604030504040204" pitchFamily="34" charset="-128"/>
                <a:ea typeface="Meiryo UI" panose="020B0604030504040204" pitchFamily="34" charset="-128"/>
              </a:rPr>
              <a:t>カメラが自動調整をしているが、ノイズが</a:t>
            </a:r>
            <a:r>
              <a:rPr lang="ja-JP" altLang="en-US" sz="1400" dirty="0">
                <a:latin typeface="Meiryo UI" panose="020B0604030504040204" pitchFamily="34" charset="-128"/>
                <a:ea typeface="Meiryo UI" panose="020B0604030504040204" pitchFamily="34" charset="-128"/>
              </a:rPr>
              <a:t>増えている。</a:t>
            </a:r>
            <a:endParaRPr lang="en-US" altLang="ja-JP" sz="1400" dirty="0">
              <a:latin typeface="Meiryo UI" panose="020B0604030504040204" pitchFamily="34" charset="-128"/>
              <a:ea typeface="Meiryo UI" panose="020B0604030504040204" pitchFamily="34" charset="-128"/>
            </a:endParaRPr>
          </a:p>
          <a:p>
            <a:r>
              <a:rPr lang="ja-JP" altLang="en-US" sz="1400" dirty="0">
                <a:latin typeface="Meiryo UI" panose="020B0604030504040204" pitchFamily="34" charset="-128"/>
                <a:ea typeface="Meiryo UI" panose="020B0604030504040204" pitchFamily="34" charset="-128"/>
              </a:rPr>
              <a:t>走っているため撮影枚数が少なく検知できていない。</a:t>
            </a:r>
            <a:br>
              <a:rPr lang="ja-JP" altLang="en-US" sz="1400" dirty="0">
                <a:latin typeface="Meiryo UI" panose="020B0604030504040204" pitchFamily="34" charset="-128"/>
                <a:ea typeface="Meiryo UI" panose="020B0604030504040204" pitchFamily="34" charset="-128"/>
              </a:rPr>
            </a:br>
            <a:endParaRPr lang="ja-JP" altLang="en-US" sz="1400" dirty="0">
              <a:latin typeface="Meiryo UI" panose="020B0604030504040204" pitchFamily="34" charset="-128"/>
              <a:ea typeface="Meiryo UI" panose="020B0604030504040204" pitchFamily="34" charset="-128"/>
            </a:endParaRPr>
          </a:p>
          <a:p>
            <a:r>
              <a:rPr lang="ja-JP" altLang="en-US" dirty="0">
                <a:solidFill>
                  <a:srgbClr val="0070C0"/>
                </a:solidFill>
                <a:latin typeface="Meiryo UI" panose="020B0604030504040204" pitchFamily="34" charset="-128"/>
                <a:ea typeface="Meiryo UI" panose="020B0604030504040204" pitchFamily="34" charset="-128"/>
              </a:rPr>
              <a:t>対応策と懸念事項</a:t>
            </a:r>
            <a:endParaRPr lang="en-US" altLang="ja-JP" dirty="0">
              <a:solidFill>
                <a:srgbClr val="0070C0"/>
              </a:solidFill>
              <a:latin typeface="Meiryo UI" panose="020B0604030504040204" pitchFamily="34" charset="-128"/>
              <a:ea typeface="Meiryo UI" panose="020B0604030504040204" pitchFamily="34" charset="-128"/>
            </a:endParaRPr>
          </a:p>
          <a:p>
            <a:r>
              <a:rPr lang="ja-JP" altLang="en-US" sz="1400" dirty="0">
                <a:latin typeface="Meiryo UI" panose="020B0604030504040204" pitchFamily="34" charset="-128"/>
                <a:ea typeface="Meiryo UI" panose="020B0604030504040204" pitchFamily="34" charset="-128"/>
              </a:rPr>
              <a:t>設定メニューにある「画質一括設定」を適用で対応可能。</a:t>
            </a:r>
            <a:endParaRPr lang="en-US" altLang="ja-JP" sz="1400" dirty="0">
              <a:latin typeface="Meiryo UI" panose="020B0604030504040204" pitchFamily="34" charset="-128"/>
              <a:ea typeface="Meiryo UI" panose="020B0604030504040204" pitchFamily="34" charset="-128"/>
            </a:endParaRPr>
          </a:p>
          <a:p>
            <a:r>
              <a:rPr lang="ja-JP" altLang="en-US" sz="1400" dirty="0">
                <a:latin typeface="Meiryo UI" panose="020B0604030504040204" pitchFamily="34" charset="-128"/>
                <a:ea typeface="Meiryo UI" panose="020B0604030504040204" pitchFamily="34" charset="-128"/>
              </a:rPr>
              <a:t>動体検知に適した設定になるため、シャッタースピードや光量、色合いが変わるケースがある。</a:t>
            </a:r>
            <a:endParaRPr lang="en-US" altLang="ja-JP" sz="1400" dirty="0">
              <a:latin typeface="Meiryo UI" panose="020B0604030504040204" pitchFamily="34" charset="-128"/>
              <a:ea typeface="Meiryo UI" panose="020B0604030504040204" pitchFamily="34" charset="-128"/>
            </a:endParaRPr>
          </a:p>
          <a:p>
            <a:br>
              <a:rPr lang="en-US" altLang="ja-JP" sz="1400" dirty="0">
                <a:latin typeface="Meiryo UI" panose="020B0604030504040204" pitchFamily="34" charset="-128"/>
                <a:ea typeface="Meiryo UI" panose="020B0604030504040204" pitchFamily="34" charset="-128"/>
              </a:rPr>
            </a:br>
            <a:r>
              <a:rPr lang="ja-JP" altLang="en-US" sz="1400" dirty="0">
                <a:solidFill>
                  <a:srgbClr val="0070C0"/>
                </a:solidFill>
                <a:latin typeface="Meiryo UI" panose="020B0604030504040204" pitchFamily="34" charset="-128"/>
                <a:ea typeface="Meiryo UI" panose="020B0604030504040204" pitchFamily="34" charset="-128"/>
              </a:rPr>
              <a:t>⇒</a:t>
            </a:r>
            <a:r>
              <a:rPr lang="ja-JP" altLang="en-US" sz="1400" dirty="0">
                <a:solidFill>
                  <a:srgbClr val="FF0000"/>
                </a:solidFill>
                <a:latin typeface="Meiryo UI" panose="020B0604030504040204" pitchFamily="34" charset="-128"/>
                <a:ea typeface="Meiryo UI" panose="020B0604030504040204" pitchFamily="34" charset="-128"/>
              </a:rPr>
              <a:t>日常のモニタリングカメラとしての画質が変わる場合がある。</a:t>
            </a:r>
            <a:br>
              <a:rPr lang="en-US" altLang="ja-JP" sz="1400" dirty="0">
                <a:solidFill>
                  <a:srgbClr val="FF0000"/>
                </a:solidFill>
                <a:latin typeface="Meiryo UI" panose="020B0604030504040204" pitchFamily="34" charset="-128"/>
                <a:ea typeface="Meiryo UI" panose="020B0604030504040204" pitchFamily="34" charset="-128"/>
              </a:rPr>
            </a:br>
            <a:r>
              <a:rPr lang="ja-JP" altLang="en-US" sz="1400" dirty="0">
                <a:solidFill>
                  <a:srgbClr val="0070C0"/>
                </a:solidFill>
                <a:latin typeface="Meiryo UI" panose="020B0604030504040204" pitchFamily="34" charset="-128"/>
                <a:ea typeface="Meiryo UI" panose="020B0604030504040204" pitchFamily="34" charset="-128"/>
              </a:rPr>
              <a:t>スケジュール設定で、夜間のみこの設定で運用し、日中の画質変化を避けることが可能。</a:t>
            </a:r>
            <a:endParaRPr kumimoji="1" lang="ja-JP" altLang="en-US" sz="1400" dirty="0">
              <a:latin typeface="Meiryo UI" panose="020B0604030504040204" pitchFamily="34" charset="-128"/>
              <a:ea typeface="Meiryo UI" panose="020B0604030504040204" pitchFamily="34" charset="-128"/>
            </a:endParaRPr>
          </a:p>
        </p:txBody>
      </p:sp>
      <p:grpSp>
        <p:nvGrpSpPr>
          <p:cNvPr id="15" name="グループ化 14">
            <a:extLst>
              <a:ext uri="{FF2B5EF4-FFF2-40B4-BE49-F238E27FC236}">
                <a16:creationId xmlns:a16="http://schemas.microsoft.com/office/drawing/2014/main" id="{08AF1CF3-4AB7-59B6-43D2-A057D1D2D17C}"/>
              </a:ext>
            </a:extLst>
          </p:cNvPr>
          <p:cNvGrpSpPr/>
          <p:nvPr/>
        </p:nvGrpSpPr>
        <p:grpSpPr>
          <a:xfrm>
            <a:off x="522137" y="3340601"/>
            <a:ext cx="5597704" cy="1395834"/>
            <a:chOff x="471337" y="3269481"/>
            <a:chExt cx="5597704" cy="1395834"/>
          </a:xfrm>
        </p:grpSpPr>
        <p:sp>
          <p:nvSpPr>
            <p:cNvPr id="4" name="テキスト ボックス 3">
              <a:extLst>
                <a:ext uri="{FF2B5EF4-FFF2-40B4-BE49-F238E27FC236}">
                  <a16:creationId xmlns:a16="http://schemas.microsoft.com/office/drawing/2014/main" id="{F580860F-FF27-DCD3-6C6A-6F5A1A5C7241}"/>
                </a:ext>
              </a:extLst>
            </p:cNvPr>
            <p:cNvSpPr txBox="1"/>
            <p:nvPr/>
          </p:nvSpPr>
          <p:spPr>
            <a:xfrm>
              <a:off x="471337" y="3269481"/>
              <a:ext cx="1905712" cy="307777"/>
            </a:xfrm>
            <a:prstGeom prst="rect">
              <a:avLst/>
            </a:prstGeom>
            <a:noFill/>
          </p:spPr>
          <p:txBody>
            <a:bodyPr wrap="square" rtlCol="0">
              <a:spAutoFit/>
            </a:bodyPr>
            <a:lstStyle/>
            <a:p>
              <a:r>
                <a:rPr kumimoji="1" lang="ja-JP" altLang="en-US" sz="1400" dirty="0">
                  <a:latin typeface="Meiryo UI" panose="020B0604030504040204" pitchFamily="34" charset="-128"/>
                  <a:ea typeface="Meiryo UI" panose="020B0604030504040204" pitchFamily="34" charset="-128"/>
                </a:rPr>
                <a:t>設定変更前</a:t>
              </a:r>
            </a:p>
          </p:txBody>
        </p:sp>
        <p:pic>
          <p:nvPicPr>
            <p:cNvPr id="5" name="図 4">
              <a:extLst>
                <a:ext uri="{FF2B5EF4-FFF2-40B4-BE49-F238E27FC236}">
                  <a16:creationId xmlns:a16="http://schemas.microsoft.com/office/drawing/2014/main" id="{4DD72FFC-F9C0-BE69-4482-4052005F2CA3}"/>
                </a:ext>
              </a:extLst>
            </p:cNvPr>
            <p:cNvPicPr>
              <a:picLocks noChangeAspect="1"/>
            </p:cNvPicPr>
            <p:nvPr/>
          </p:nvPicPr>
          <p:blipFill rotWithShape="1">
            <a:blip r:embed="rId3"/>
            <a:srcRect l="8863" b="14786"/>
            <a:stretch/>
          </p:blipFill>
          <p:spPr>
            <a:xfrm>
              <a:off x="3223854" y="3525202"/>
              <a:ext cx="2845187" cy="1140113"/>
            </a:xfrm>
            <a:prstGeom prst="rect">
              <a:avLst/>
            </a:prstGeom>
          </p:spPr>
        </p:pic>
        <p:sp>
          <p:nvSpPr>
            <p:cNvPr id="10" name="テキスト ボックス 9">
              <a:extLst>
                <a:ext uri="{FF2B5EF4-FFF2-40B4-BE49-F238E27FC236}">
                  <a16:creationId xmlns:a16="http://schemas.microsoft.com/office/drawing/2014/main" id="{9B289FA0-A4EC-BD06-5DD0-1889694B2AF9}"/>
                </a:ext>
              </a:extLst>
            </p:cNvPr>
            <p:cNvSpPr txBox="1"/>
            <p:nvPr/>
          </p:nvSpPr>
          <p:spPr>
            <a:xfrm>
              <a:off x="3223854" y="3269481"/>
              <a:ext cx="1905712" cy="307777"/>
            </a:xfrm>
            <a:prstGeom prst="rect">
              <a:avLst/>
            </a:prstGeom>
            <a:noFill/>
          </p:spPr>
          <p:txBody>
            <a:bodyPr wrap="square" rtlCol="0">
              <a:spAutoFit/>
            </a:bodyPr>
            <a:lstStyle/>
            <a:p>
              <a:r>
                <a:rPr kumimoji="1" lang="ja-JP" altLang="en-US" sz="1400" dirty="0">
                  <a:latin typeface="Meiryo UI" panose="020B0604030504040204" pitchFamily="34" charset="-128"/>
                  <a:ea typeface="Meiryo UI" panose="020B0604030504040204" pitchFamily="34" charset="-128"/>
                </a:rPr>
                <a:t>設定変更後</a:t>
              </a:r>
            </a:p>
          </p:txBody>
        </p:sp>
        <p:pic>
          <p:nvPicPr>
            <p:cNvPr id="11" name="図 10">
              <a:extLst>
                <a:ext uri="{FF2B5EF4-FFF2-40B4-BE49-F238E27FC236}">
                  <a16:creationId xmlns:a16="http://schemas.microsoft.com/office/drawing/2014/main" id="{754C8079-EE90-C246-21BA-36E93D516B48}"/>
                </a:ext>
              </a:extLst>
            </p:cNvPr>
            <p:cNvPicPr>
              <a:picLocks noChangeAspect="1"/>
            </p:cNvPicPr>
            <p:nvPr/>
          </p:nvPicPr>
          <p:blipFill rotWithShape="1">
            <a:blip r:embed="rId4"/>
            <a:srcRect l="13165" t="319" r="15164" b="9288"/>
            <a:stretch/>
          </p:blipFill>
          <p:spPr>
            <a:xfrm>
              <a:off x="471337" y="3532707"/>
              <a:ext cx="2558924" cy="1132608"/>
            </a:xfrm>
            <a:prstGeom prst="rect">
              <a:avLst/>
            </a:prstGeom>
          </p:spPr>
        </p:pic>
      </p:grpSp>
      <p:pic>
        <p:nvPicPr>
          <p:cNvPr id="13" name="図 12">
            <a:extLst>
              <a:ext uri="{FF2B5EF4-FFF2-40B4-BE49-F238E27FC236}">
                <a16:creationId xmlns:a16="http://schemas.microsoft.com/office/drawing/2014/main" id="{ECE0261F-F9FD-390E-DA26-12114B12A99E}"/>
              </a:ext>
            </a:extLst>
          </p:cNvPr>
          <p:cNvPicPr>
            <a:picLocks noChangeAspect="1"/>
          </p:cNvPicPr>
          <p:nvPr/>
        </p:nvPicPr>
        <p:blipFill>
          <a:blip r:embed="rId5"/>
          <a:stretch>
            <a:fillRect/>
          </a:stretch>
        </p:blipFill>
        <p:spPr>
          <a:xfrm>
            <a:off x="6374638" y="3797152"/>
            <a:ext cx="2287865" cy="868163"/>
          </a:xfrm>
          <a:prstGeom prst="rect">
            <a:avLst/>
          </a:prstGeom>
          <a:ln w="25400">
            <a:solidFill>
              <a:srgbClr val="5B9BD5"/>
            </a:solidFill>
          </a:ln>
        </p:spPr>
      </p:pic>
      <p:sp>
        <p:nvSpPr>
          <p:cNvPr id="14" name="テキスト ボックス 13">
            <a:extLst>
              <a:ext uri="{FF2B5EF4-FFF2-40B4-BE49-F238E27FC236}">
                <a16:creationId xmlns:a16="http://schemas.microsoft.com/office/drawing/2014/main" id="{742BF670-EEC8-117B-8206-31B9842C2C41}"/>
              </a:ext>
            </a:extLst>
          </p:cNvPr>
          <p:cNvSpPr txBox="1"/>
          <p:nvPr/>
        </p:nvSpPr>
        <p:spPr>
          <a:xfrm>
            <a:off x="6471846" y="3488246"/>
            <a:ext cx="1854896" cy="261610"/>
          </a:xfrm>
          <a:prstGeom prst="rect">
            <a:avLst/>
          </a:prstGeom>
          <a:noFill/>
        </p:spPr>
        <p:txBody>
          <a:bodyPr wrap="square" rtlCol="0">
            <a:spAutoFit/>
          </a:bodyPr>
          <a:lstStyle/>
          <a:p>
            <a:pPr defTabSz="457200" fontAlgn="base">
              <a:spcBef>
                <a:spcPct val="0"/>
              </a:spcBef>
              <a:spcAft>
                <a:spcPct val="0"/>
              </a:spcAft>
            </a:pPr>
            <a:r>
              <a:rPr lang="ja-JP" altLang="en-US" sz="1100" dirty="0">
                <a:solidFill>
                  <a:prstClr val="black"/>
                </a:solidFill>
                <a:latin typeface="Meiryo UI" panose="020B0604030504040204" pitchFamily="34" charset="-128"/>
                <a:ea typeface="Meiryo UI" panose="020B0604030504040204" pitchFamily="34" charset="-128"/>
              </a:rPr>
              <a:t>変更されるパラメーター</a:t>
            </a:r>
          </a:p>
        </p:txBody>
      </p:sp>
    </p:spTree>
    <p:extLst>
      <p:ext uri="{BB962C8B-B14F-4D97-AF65-F5344CB8AC3E}">
        <p14:creationId xmlns:p14="http://schemas.microsoft.com/office/powerpoint/2010/main" val="1167496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留意事項</a:t>
            </a:r>
          </a:p>
        </p:txBody>
      </p:sp>
      <p:sp>
        <p:nvSpPr>
          <p:cNvPr id="7" name="Rectangle 3"/>
          <p:cNvSpPr>
            <a:spLocks noChangeArrowheads="1"/>
          </p:cNvSpPr>
          <p:nvPr/>
        </p:nvSpPr>
        <p:spPr bwMode="auto">
          <a:xfrm>
            <a:off x="481497" y="1208931"/>
            <a:ext cx="4157209"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257175" marR="0" lvl="0" indent="-257175" algn="l" defTabSz="685800" rtl="0" eaLnBrk="0" fontAlgn="base" latinLnBrk="0" hangingPunct="0">
              <a:lnSpc>
                <a:spcPct val="100000"/>
              </a:lnSpc>
              <a:spcBef>
                <a:spcPct val="20000"/>
              </a:spcBef>
              <a:spcAft>
                <a:spcPct val="0"/>
              </a:spcAft>
              <a:buClrTx/>
              <a:buSzTx/>
              <a:buFontTx/>
              <a:buBlip>
                <a:blip r:embed="rId2"/>
              </a:buBlip>
              <a:tabLst/>
              <a:defRPr/>
            </a:pPr>
            <a:endParaRPr kumimoji="1" lang="ja-JP"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ECAED9FF-17D4-8708-3F8E-A4A653AED775}"/>
              </a:ext>
            </a:extLst>
          </p:cNvPr>
          <p:cNvSpPr txBox="1"/>
          <p:nvPr/>
        </p:nvSpPr>
        <p:spPr>
          <a:xfrm>
            <a:off x="106268" y="526278"/>
            <a:ext cx="6543779" cy="4154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srgbClr val="002060"/>
                </a:solidFill>
                <a:effectLst/>
                <a:uLnTx/>
                <a:uFillTx/>
                <a:latin typeface="Meiryo UI" panose="020B0604030504040204" pitchFamily="34" charset="-128"/>
                <a:ea typeface="Meiryo UI" panose="020B0604030504040204" pitchFamily="34" charset="-128"/>
                <a:cs typeface="+mn-cs"/>
              </a:rPr>
              <a:t>カメラに向かって真っすぐ進んでくると、検知できないことがある</a:t>
            </a:r>
          </a:p>
        </p:txBody>
      </p:sp>
      <p:sp>
        <p:nvSpPr>
          <p:cNvPr id="6" name="テキスト ボックス 5">
            <a:extLst>
              <a:ext uri="{FF2B5EF4-FFF2-40B4-BE49-F238E27FC236}">
                <a16:creationId xmlns:a16="http://schemas.microsoft.com/office/drawing/2014/main" id="{26E0718B-BC32-F957-85C0-E8AEAE68B94B}"/>
              </a:ext>
            </a:extLst>
          </p:cNvPr>
          <p:cNvSpPr txBox="1"/>
          <p:nvPr/>
        </p:nvSpPr>
        <p:spPr>
          <a:xfrm>
            <a:off x="338828" y="943653"/>
            <a:ext cx="8428648" cy="1585049"/>
          </a:xfrm>
          <a:prstGeom prst="rect">
            <a:avLst/>
          </a:prstGeom>
          <a:noFill/>
        </p:spPr>
        <p:txBody>
          <a:bodyPr wrap="square" rtlCol="0">
            <a:spAutoFit/>
          </a:bodyPr>
          <a:lstStyle/>
          <a:p>
            <a:r>
              <a:rPr kumimoji="1" lang="ja-JP" altLang="en-US" dirty="0">
                <a:solidFill>
                  <a:srgbClr val="0070C0"/>
                </a:solidFill>
                <a:latin typeface="Meiryo UI" panose="020B0604030504040204" pitchFamily="34" charset="-128"/>
                <a:ea typeface="Meiryo UI" panose="020B0604030504040204" pitchFamily="34" charset="-128"/>
              </a:rPr>
              <a:t>発報しない原因</a:t>
            </a:r>
            <a:br>
              <a:rPr kumimoji="1" lang="en-US" altLang="ja-JP" dirty="0">
                <a:latin typeface="Meiryo UI" panose="020B0604030504040204" pitchFamily="34" charset="-128"/>
                <a:ea typeface="Meiryo UI" panose="020B0604030504040204" pitchFamily="34" charset="-128"/>
              </a:rPr>
            </a:br>
            <a:r>
              <a:rPr lang="ja-JP" altLang="en-US" sz="1400" dirty="0">
                <a:latin typeface="Meiryo UI" panose="020B0604030504040204" pitchFamily="34" charset="-128"/>
                <a:ea typeface="Meiryo UI" panose="020B0604030504040204" pitchFamily="34" charset="-128"/>
              </a:rPr>
              <a:t>検知・追尾はしているが、俯角が浅いため、アラーム発報条件を満たしていない状態。</a:t>
            </a:r>
            <a:endParaRPr lang="en-US" altLang="ja-JP" sz="1400" dirty="0">
              <a:latin typeface="Meiryo UI" panose="020B0604030504040204" pitchFamily="34" charset="-128"/>
              <a:ea typeface="Meiryo UI" panose="020B0604030504040204" pitchFamily="34" charset="-128"/>
            </a:endParaRPr>
          </a:p>
          <a:p>
            <a:r>
              <a:rPr lang="ja-JP" altLang="en-US" sz="1400" dirty="0">
                <a:latin typeface="Meiryo UI" panose="020B0604030504040204" pitchFamily="34" charset="-128"/>
                <a:ea typeface="Meiryo UI" panose="020B0604030504040204" pitchFamily="34" charset="-128"/>
              </a:rPr>
              <a:t>ポスターや植物などの誤検知枠に対するアラーム発報を避けるために、一定の移動量を測り判定を行っている。</a:t>
            </a:r>
            <a:endParaRPr lang="en-US" altLang="ja-JP" sz="1400" dirty="0">
              <a:latin typeface="Meiryo UI" panose="020B0604030504040204" pitchFamily="34" charset="-128"/>
              <a:ea typeface="Meiryo UI" panose="020B0604030504040204" pitchFamily="34" charset="-128"/>
            </a:endParaRPr>
          </a:p>
          <a:p>
            <a:r>
              <a:rPr lang="ja-JP" altLang="en-US" sz="1400" dirty="0">
                <a:latin typeface="Meiryo UI" panose="020B0604030504040204" pitchFamily="34" charset="-128"/>
                <a:ea typeface="Meiryo UI" panose="020B0604030504040204" pitchFamily="34" charset="-128"/>
              </a:rPr>
              <a:t>移動量も小さいため、アラーム発報に至っていない。</a:t>
            </a:r>
            <a:br>
              <a:rPr lang="ja-JP" altLang="en-US" sz="1400" dirty="0">
                <a:latin typeface="Meiryo UI" panose="020B0604030504040204" pitchFamily="34" charset="-128"/>
                <a:ea typeface="Meiryo UI" panose="020B0604030504040204" pitchFamily="34" charset="-128"/>
              </a:rPr>
            </a:br>
            <a:endParaRPr lang="ja-JP" altLang="en-US" sz="1400" dirty="0">
              <a:latin typeface="Meiryo UI" panose="020B0604030504040204" pitchFamily="34" charset="-128"/>
              <a:ea typeface="Meiryo UI" panose="020B0604030504040204" pitchFamily="34" charset="-128"/>
            </a:endParaRPr>
          </a:p>
          <a:p>
            <a:r>
              <a:rPr lang="ja-JP" altLang="en-US" dirty="0">
                <a:solidFill>
                  <a:srgbClr val="0070C0"/>
                </a:solidFill>
                <a:latin typeface="Meiryo UI" panose="020B0604030504040204" pitchFamily="34" charset="-128"/>
                <a:ea typeface="Meiryo UI" panose="020B0604030504040204" pitchFamily="34" charset="-128"/>
              </a:rPr>
              <a:t>対応策</a:t>
            </a:r>
            <a:endParaRPr lang="en-US" altLang="ja-JP" dirty="0">
              <a:solidFill>
                <a:srgbClr val="0070C0"/>
              </a:solidFill>
              <a:latin typeface="Meiryo UI" panose="020B0604030504040204" pitchFamily="34" charset="-128"/>
              <a:ea typeface="Meiryo UI" panose="020B0604030504040204" pitchFamily="34" charset="-128"/>
            </a:endParaRPr>
          </a:p>
          <a:p>
            <a:r>
              <a:rPr lang="ja-JP" altLang="en-US" sz="1400" dirty="0">
                <a:latin typeface="Meiryo UI" panose="020B0604030504040204" pitchFamily="34" charset="-128"/>
                <a:ea typeface="Meiryo UI" panose="020B0604030504040204" pitchFamily="34" charset="-128"/>
              </a:rPr>
              <a:t>まずは対象がカメラに真っすぐ進んでこないように設置位置を見直すことが第一。</a:t>
            </a:r>
            <a:endParaRPr kumimoji="1" lang="ja-JP" altLang="en-US" sz="1400" dirty="0">
              <a:latin typeface="Meiryo UI" panose="020B0604030504040204" pitchFamily="34" charset="-128"/>
              <a:ea typeface="Meiryo UI" panose="020B0604030504040204" pitchFamily="34" charset="-128"/>
            </a:endParaRPr>
          </a:p>
        </p:txBody>
      </p:sp>
      <p:grpSp>
        <p:nvGrpSpPr>
          <p:cNvPr id="22" name="グループ化 21">
            <a:extLst>
              <a:ext uri="{FF2B5EF4-FFF2-40B4-BE49-F238E27FC236}">
                <a16:creationId xmlns:a16="http://schemas.microsoft.com/office/drawing/2014/main" id="{51A5DA0A-F5DA-FDBC-3BE1-810550985580}"/>
              </a:ext>
            </a:extLst>
          </p:cNvPr>
          <p:cNvGrpSpPr>
            <a:grpSpLocks noChangeAspect="1"/>
          </p:cNvGrpSpPr>
          <p:nvPr/>
        </p:nvGrpSpPr>
        <p:grpSpPr>
          <a:xfrm>
            <a:off x="6008583" y="2793053"/>
            <a:ext cx="3135417" cy="1872262"/>
            <a:chOff x="164110" y="477610"/>
            <a:chExt cx="5468824" cy="3265616"/>
          </a:xfrm>
        </p:grpSpPr>
        <p:pic>
          <p:nvPicPr>
            <p:cNvPr id="9" name="図 8">
              <a:extLst>
                <a:ext uri="{FF2B5EF4-FFF2-40B4-BE49-F238E27FC236}">
                  <a16:creationId xmlns:a16="http://schemas.microsoft.com/office/drawing/2014/main" id="{A0ADABBF-E8E6-2083-A7A7-42505D38DA76}"/>
                </a:ext>
              </a:extLst>
            </p:cNvPr>
            <p:cNvPicPr>
              <a:picLocks noChangeAspect="1"/>
            </p:cNvPicPr>
            <p:nvPr/>
          </p:nvPicPr>
          <p:blipFill>
            <a:blip r:embed="rId3"/>
            <a:stretch>
              <a:fillRect/>
            </a:stretch>
          </p:blipFill>
          <p:spPr>
            <a:xfrm>
              <a:off x="234325" y="852802"/>
              <a:ext cx="2663086" cy="2890423"/>
            </a:xfrm>
            <a:prstGeom prst="rect">
              <a:avLst/>
            </a:prstGeom>
          </p:spPr>
        </p:pic>
        <p:pic>
          <p:nvPicPr>
            <p:cNvPr id="12" name="図 11">
              <a:extLst>
                <a:ext uri="{FF2B5EF4-FFF2-40B4-BE49-F238E27FC236}">
                  <a16:creationId xmlns:a16="http://schemas.microsoft.com/office/drawing/2014/main" id="{31B0FAEB-6F30-C8E8-861A-3D46645205CD}"/>
                </a:ext>
              </a:extLst>
            </p:cNvPr>
            <p:cNvPicPr>
              <a:picLocks noChangeAspect="1"/>
            </p:cNvPicPr>
            <p:nvPr/>
          </p:nvPicPr>
          <p:blipFill rotWithShape="1">
            <a:blip r:embed="rId4"/>
            <a:srcRect b="21292"/>
            <a:stretch/>
          </p:blipFill>
          <p:spPr>
            <a:xfrm>
              <a:off x="3030465" y="852803"/>
              <a:ext cx="2268365" cy="2890423"/>
            </a:xfrm>
            <a:prstGeom prst="rect">
              <a:avLst/>
            </a:prstGeom>
          </p:spPr>
        </p:pic>
        <p:sp>
          <p:nvSpPr>
            <p:cNvPr id="16" name="下矢印 7">
              <a:extLst>
                <a:ext uri="{FF2B5EF4-FFF2-40B4-BE49-F238E27FC236}">
                  <a16:creationId xmlns:a16="http://schemas.microsoft.com/office/drawing/2014/main" id="{C2066086-0F36-3B93-768C-6DAFE97F76E3}"/>
                </a:ext>
              </a:extLst>
            </p:cNvPr>
            <p:cNvSpPr/>
            <p:nvPr/>
          </p:nvSpPr>
          <p:spPr>
            <a:xfrm rot="3050541" flipH="1">
              <a:off x="1462519" y="835881"/>
              <a:ext cx="259210" cy="902676"/>
            </a:xfrm>
            <a:prstGeom prst="downArrow">
              <a:avLst/>
            </a:prstGeom>
            <a:solidFill>
              <a:schemeClr val="accent1">
                <a:lumMod val="20000"/>
                <a:lumOff val="8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Meiryo UI" panose="020B0604030504040204" pitchFamily="34" charset="-128"/>
                <a:ea typeface="Meiryo UI" panose="020B0604030504040204" pitchFamily="34" charset="-128"/>
              </a:endParaRPr>
            </a:p>
          </p:txBody>
        </p:sp>
        <p:sp>
          <p:nvSpPr>
            <p:cNvPr id="17" name="下矢印 8">
              <a:extLst>
                <a:ext uri="{FF2B5EF4-FFF2-40B4-BE49-F238E27FC236}">
                  <a16:creationId xmlns:a16="http://schemas.microsoft.com/office/drawing/2014/main" id="{692E4D17-FC60-9D08-B0F1-A3FA7F282A7C}"/>
                </a:ext>
              </a:extLst>
            </p:cNvPr>
            <p:cNvSpPr/>
            <p:nvPr/>
          </p:nvSpPr>
          <p:spPr>
            <a:xfrm flipH="1">
              <a:off x="3978864" y="1060942"/>
              <a:ext cx="259210" cy="902676"/>
            </a:xfrm>
            <a:prstGeom prst="downArrow">
              <a:avLst/>
            </a:prstGeom>
            <a:solidFill>
              <a:schemeClr val="accent1">
                <a:lumMod val="20000"/>
                <a:lumOff val="8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Meiryo UI" panose="020B0604030504040204" pitchFamily="34" charset="-128"/>
                <a:ea typeface="Meiryo UI" panose="020B0604030504040204" pitchFamily="34" charset="-128"/>
              </a:endParaRPr>
            </a:p>
          </p:txBody>
        </p:sp>
        <p:sp>
          <p:nvSpPr>
            <p:cNvPr id="18" name="テキスト ボックス 17">
              <a:extLst>
                <a:ext uri="{FF2B5EF4-FFF2-40B4-BE49-F238E27FC236}">
                  <a16:creationId xmlns:a16="http://schemas.microsoft.com/office/drawing/2014/main" id="{EC2F3715-BEA7-C428-8429-5E5D61AC292E}"/>
                </a:ext>
              </a:extLst>
            </p:cNvPr>
            <p:cNvSpPr txBox="1"/>
            <p:nvPr/>
          </p:nvSpPr>
          <p:spPr>
            <a:xfrm>
              <a:off x="164110" y="483472"/>
              <a:ext cx="1987061" cy="456303"/>
            </a:xfrm>
            <a:prstGeom prst="rect">
              <a:avLst/>
            </a:prstGeom>
            <a:noFill/>
          </p:spPr>
          <p:txBody>
            <a:bodyPr wrap="square" rtlCol="0">
              <a:spAutoFit/>
            </a:bodyPr>
            <a:lstStyle/>
            <a:p>
              <a:r>
                <a:rPr kumimoji="1" lang="ja-JP" altLang="en-US" sz="1100" dirty="0">
                  <a:latin typeface="Meiryo UI" panose="020B0604030504040204" pitchFamily="34" charset="-128"/>
                  <a:ea typeface="Meiryo UI" panose="020B0604030504040204" pitchFamily="34" charset="-128"/>
                </a:rPr>
                <a:t>斜めに走行</a:t>
              </a:r>
            </a:p>
          </p:txBody>
        </p:sp>
        <p:sp>
          <p:nvSpPr>
            <p:cNvPr id="19" name="テキスト ボックス 18">
              <a:extLst>
                <a:ext uri="{FF2B5EF4-FFF2-40B4-BE49-F238E27FC236}">
                  <a16:creationId xmlns:a16="http://schemas.microsoft.com/office/drawing/2014/main" id="{C8213DD7-FA80-7F3B-203F-20801A317EC5}"/>
                </a:ext>
              </a:extLst>
            </p:cNvPr>
            <p:cNvSpPr txBox="1"/>
            <p:nvPr/>
          </p:nvSpPr>
          <p:spPr>
            <a:xfrm>
              <a:off x="2948337" y="477610"/>
              <a:ext cx="2684597" cy="456303"/>
            </a:xfrm>
            <a:prstGeom prst="rect">
              <a:avLst/>
            </a:prstGeom>
            <a:noFill/>
          </p:spPr>
          <p:txBody>
            <a:bodyPr wrap="square" rtlCol="0">
              <a:spAutoFit/>
            </a:bodyPr>
            <a:lstStyle/>
            <a:p>
              <a:r>
                <a:rPr kumimoji="1" lang="ja-JP" altLang="en-US" sz="1100" dirty="0">
                  <a:latin typeface="Meiryo UI" panose="020B0604030504040204" pitchFamily="34" charset="-128"/>
                  <a:ea typeface="Meiryo UI" panose="020B0604030504040204" pitchFamily="34" charset="-128"/>
                </a:rPr>
                <a:t>カメラに向かって走行</a:t>
              </a:r>
            </a:p>
          </p:txBody>
        </p:sp>
        <p:sp>
          <p:nvSpPr>
            <p:cNvPr id="20" name="楕円 19">
              <a:extLst>
                <a:ext uri="{FF2B5EF4-FFF2-40B4-BE49-F238E27FC236}">
                  <a16:creationId xmlns:a16="http://schemas.microsoft.com/office/drawing/2014/main" id="{036DDCA7-AC09-F935-0A3F-CA0B1C711F41}"/>
                </a:ext>
              </a:extLst>
            </p:cNvPr>
            <p:cNvSpPr/>
            <p:nvPr/>
          </p:nvSpPr>
          <p:spPr>
            <a:xfrm>
              <a:off x="936364" y="2996497"/>
              <a:ext cx="993531" cy="36869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rgbClr val="FF0000"/>
                  </a:solidFill>
                  <a:latin typeface="Meiryo UI" panose="020B0604030504040204" pitchFamily="34" charset="-128"/>
                  <a:ea typeface="Meiryo UI" panose="020B0604030504040204" pitchFamily="34" charset="-128"/>
                </a:rPr>
                <a:t>赤枠</a:t>
              </a:r>
            </a:p>
          </p:txBody>
        </p:sp>
        <p:sp>
          <p:nvSpPr>
            <p:cNvPr id="21" name="楕円 20">
              <a:extLst>
                <a:ext uri="{FF2B5EF4-FFF2-40B4-BE49-F238E27FC236}">
                  <a16:creationId xmlns:a16="http://schemas.microsoft.com/office/drawing/2014/main" id="{9C99CD0B-C4CE-B4CF-4F1A-A143F89C254E}"/>
                </a:ext>
              </a:extLst>
            </p:cNvPr>
            <p:cNvSpPr/>
            <p:nvPr/>
          </p:nvSpPr>
          <p:spPr>
            <a:xfrm>
              <a:off x="4238074" y="3300047"/>
              <a:ext cx="956261" cy="320293"/>
            </a:xfrm>
            <a:prstGeom prst="ellipse">
              <a:avLst/>
            </a:prstGeom>
            <a:solidFill>
              <a:srgbClr val="FFFF0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dirty="0">
                  <a:solidFill>
                    <a:srgbClr val="0070C0"/>
                  </a:solidFill>
                  <a:latin typeface="Meiryo UI" panose="020B0604030504040204" pitchFamily="34" charset="-128"/>
                  <a:ea typeface="Meiryo UI" panose="020B0604030504040204" pitchFamily="34" charset="-128"/>
                </a:rPr>
                <a:t>青</a:t>
              </a:r>
              <a:r>
                <a:rPr kumimoji="1" lang="ja-JP" altLang="en-US" sz="700" dirty="0">
                  <a:solidFill>
                    <a:srgbClr val="0070C0"/>
                  </a:solidFill>
                  <a:latin typeface="Meiryo UI" panose="020B0604030504040204" pitchFamily="34" charset="-128"/>
                  <a:ea typeface="Meiryo UI" panose="020B0604030504040204" pitchFamily="34" charset="-128"/>
                </a:rPr>
                <a:t>枠</a:t>
              </a:r>
            </a:p>
          </p:txBody>
        </p:sp>
      </p:grpSp>
    </p:spTree>
    <p:extLst>
      <p:ext uri="{BB962C8B-B14F-4D97-AF65-F5344CB8AC3E}">
        <p14:creationId xmlns:p14="http://schemas.microsoft.com/office/powerpoint/2010/main" val="31370576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変更履歴</a:t>
            </a:r>
            <a:endParaRPr kumimoji="1" lang="ja-JP" altLang="en-US" dirty="0"/>
          </a:p>
        </p:txBody>
      </p:sp>
    </p:spTree>
    <p:extLst>
      <p:ext uri="{BB962C8B-B14F-4D97-AF65-F5344CB8AC3E}">
        <p14:creationId xmlns:p14="http://schemas.microsoft.com/office/powerpoint/2010/main" val="1010289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AI-VMD</a:t>
            </a:r>
            <a:r>
              <a:rPr kumimoji="1" lang="ja-JP" altLang="en-US" dirty="0"/>
              <a:t>の</a:t>
            </a:r>
            <a:r>
              <a:rPr lang="ja-JP" altLang="en-US" dirty="0"/>
              <a:t>概要</a:t>
            </a:r>
            <a:r>
              <a:rPr kumimoji="1" lang="ja-JP" altLang="en-US" dirty="0"/>
              <a:t>（１）</a:t>
            </a:r>
          </a:p>
        </p:txBody>
      </p:sp>
      <p:sp>
        <p:nvSpPr>
          <p:cNvPr id="3" name="テキスト ボックス 2">
            <a:extLst>
              <a:ext uri="{FF2B5EF4-FFF2-40B4-BE49-F238E27FC236}">
                <a16:creationId xmlns:a16="http://schemas.microsoft.com/office/drawing/2014/main" id="{DF19DE56-ADFC-E778-F535-F9B437168F5C}"/>
              </a:ext>
            </a:extLst>
          </p:cNvPr>
          <p:cNvSpPr txBox="1"/>
          <p:nvPr/>
        </p:nvSpPr>
        <p:spPr>
          <a:xfrm>
            <a:off x="197303" y="544865"/>
            <a:ext cx="5700600" cy="4154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1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AI</a:t>
            </a:r>
            <a:r>
              <a:rPr kumimoji="1" lang="ja-JP" altLang="en-US" sz="21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動体検知アプリケーションソフトでおこなっていること</a:t>
            </a:r>
          </a:p>
        </p:txBody>
      </p:sp>
      <p:sp>
        <p:nvSpPr>
          <p:cNvPr id="4" name="正方形/長方形 3">
            <a:extLst>
              <a:ext uri="{FF2B5EF4-FFF2-40B4-BE49-F238E27FC236}">
                <a16:creationId xmlns:a16="http://schemas.microsoft.com/office/drawing/2014/main" id="{B5FC65B0-CBEF-F0CA-3F7C-1E7D75AD58C3}"/>
              </a:ext>
            </a:extLst>
          </p:cNvPr>
          <p:cNvSpPr/>
          <p:nvPr/>
        </p:nvSpPr>
        <p:spPr>
          <a:xfrm>
            <a:off x="220915" y="2275752"/>
            <a:ext cx="4955517" cy="2472933"/>
          </a:xfrm>
          <a:prstGeom prst="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noFill/>
            <a:prstDash val="solid"/>
            <a:miter lim="800000"/>
          </a:ln>
          <a:effectLst/>
        </p:spPr>
        <p:txBody>
          <a:bodyPr rIns="0" anchor="ctr"/>
          <a:lstStyle/>
          <a:p>
            <a:pPr marL="342900" marR="0" lvl="0" indent="-342900" defTabSz="91440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kumimoji="0" lang="en-US" altLang="ja-JP" sz="24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Calibri" panose="020F0502020204030204" pitchFamily="34" charset="0"/>
            </a:endParaRPr>
          </a:p>
        </p:txBody>
      </p:sp>
      <p:sp>
        <p:nvSpPr>
          <p:cNvPr id="5" name="正方形/長方形 4">
            <a:extLst>
              <a:ext uri="{FF2B5EF4-FFF2-40B4-BE49-F238E27FC236}">
                <a16:creationId xmlns:a16="http://schemas.microsoft.com/office/drawing/2014/main" id="{062290E3-EAB2-982E-5A2B-3303CB744546}"/>
              </a:ext>
            </a:extLst>
          </p:cNvPr>
          <p:cNvSpPr/>
          <p:nvPr/>
        </p:nvSpPr>
        <p:spPr>
          <a:xfrm>
            <a:off x="1757899" y="4215992"/>
            <a:ext cx="1029449" cy="461665"/>
          </a:xfrm>
          <a:prstGeom prst="rect">
            <a:avLst/>
          </a:prstGeom>
        </p:spPr>
        <p:txBody>
          <a:bodyPr wrap="none">
            <a:spAutoFit/>
          </a:bodyPr>
          <a:lstStyle/>
          <a:p>
            <a:pPr defTabSz="457200" fontAlgn="base">
              <a:spcBef>
                <a:spcPct val="0"/>
              </a:spcBef>
              <a:spcAft>
                <a:spcPct val="0"/>
              </a:spcAft>
              <a:defRPr/>
            </a:pPr>
            <a:r>
              <a:rPr lang="ja-JP" altLang="en-US" sz="1200" b="1"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屋内</a:t>
            </a:r>
            <a:r>
              <a:rPr lang="en-US" altLang="ja-JP" sz="1200" b="1"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 DOME</a:t>
            </a:r>
          </a:p>
          <a:p>
            <a:pPr defTabSz="457200" fontAlgn="base">
              <a:spcBef>
                <a:spcPct val="0"/>
              </a:spcBef>
              <a:spcAft>
                <a:spcPct val="0"/>
              </a:spcAft>
              <a:defRPr/>
            </a:pPr>
            <a:r>
              <a:rPr lang="en-US" altLang="ja-JP" sz="1200" b="1"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耐衝撃</a:t>
            </a:r>
            <a:r>
              <a:rPr lang="en-US" altLang="ja-JP" sz="1200" b="1"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9" name="正方形/長方形 8">
            <a:extLst>
              <a:ext uri="{FF2B5EF4-FFF2-40B4-BE49-F238E27FC236}">
                <a16:creationId xmlns:a16="http://schemas.microsoft.com/office/drawing/2014/main" id="{E607A944-8F59-5C0A-427B-79022EE72377}"/>
              </a:ext>
            </a:extLst>
          </p:cNvPr>
          <p:cNvSpPr/>
          <p:nvPr/>
        </p:nvSpPr>
        <p:spPr>
          <a:xfrm>
            <a:off x="1194163" y="2983059"/>
            <a:ext cx="890244" cy="276999"/>
          </a:xfrm>
          <a:prstGeom prst="rect">
            <a:avLst/>
          </a:prstGeom>
        </p:spPr>
        <p:txBody>
          <a:bodyPr wrap="none">
            <a:spAutoFit/>
          </a:bodyPr>
          <a:lstStyle/>
          <a:p>
            <a:pPr defTabSz="457200" fontAlgn="base">
              <a:spcBef>
                <a:spcPct val="0"/>
              </a:spcBef>
              <a:spcAft>
                <a:spcPct val="0"/>
              </a:spcAft>
              <a:defRPr/>
            </a:pPr>
            <a:r>
              <a:rPr lang="ja-JP" altLang="en-US" sz="1200" b="1"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屋外</a:t>
            </a:r>
            <a:r>
              <a:rPr lang="en-US" altLang="ja-JP" sz="1200" b="1"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 BOX</a:t>
            </a:r>
          </a:p>
        </p:txBody>
      </p:sp>
      <p:sp>
        <p:nvSpPr>
          <p:cNvPr id="10" name="正方形/長方形 9">
            <a:extLst>
              <a:ext uri="{FF2B5EF4-FFF2-40B4-BE49-F238E27FC236}">
                <a16:creationId xmlns:a16="http://schemas.microsoft.com/office/drawing/2014/main" id="{1B455503-F148-7D68-EADE-277D410885CA}"/>
              </a:ext>
            </a:extLst>
          </p:cNvPr>
          <p:cNvSpPr/>
          <p:nvPr/>
        </p:nvSpPr>
        <p:spPr>
          <a:xfrm>
            <a:off x="337681" y="4204374"/>
            <a:ext cx="1029449" cy="276999"/>
          </a:xfrm>
          <a:prstGeom prst="rect">
            <a:avLst/>
          </a:prstGeom>
          <a:noFill/>
        </p:spPr>
        <p:txBody>
          <a:bodyPr wrap="none">
            <a:spAutoFit/>
          </a:bodyPr>
          <a:lstStyle/>
          <a:p>
            <a:pPr defTabSz="457200" fontAlgn="base">
              <a:spcBef>
                <a:spcPct val="0"/>
              </a:spcBef>
              <a:spcAft>
                <a:spcPct val="0"/>
              </a:spcAft>
              <a:defRPr/>
            </a:pPr>
            <a:r>
              <a:rPr lang="ja-JP" altLang="en-US" sz="1200" b="1"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屋外</a:t>
            </a:r>
            <a:r>
              <a:rPr lang="en-US" altLang="ja-JP" sz="1200" b="1"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 DOME</a:t>
            </a:r>
          </a:p>
        </p:txBody>
      </p:sp>
      <p:pic>
        <p:nvPicPr>
          <p:cNvPr id="11" name="図 10">
            <a:extLst>
              <a:ext uri="{FF2B5EF4-FFF2-40B4-BE49-F238E27FC236}">
                <a16:creationId xmlns:a16="http://schemas.microsoft.com/office/drawing/2014/main" id="{15871837-509F-3BD5-BA87-54E28AA0D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416" y="2579838"/>
            <a:ext cx="493009" cy="532649"/>
          </a:xfrm>
          <a:prstGeom prst="rect">
            <a:avLst/>
          </a:prstGeom>
        </p:spPr>
      </p:pic>
      <p:sp>
        <p:nvSpPr>
          <p:cNvPr id="12" name="テキスト ボックス 11">
            <a:extLst>
              <a:ext uri="{FF2B5EF4-FFF2-40B4-BE49-F238E27FC236}">
                <a16:creationId xmlns:a16="http://schemas.microsoft.com/office/drawing/2014/main" id="{E3725168-6715-02FD-9D9B-F8DD72D7551D}"/>
              </a:ext>
            </a:extLst>
          </p:cNvPr>
          <p:cNvSpPr txBox="1"/>
          <p:nvPr/>
        </p:nvSpPr>
        <p:spPr>
          <a:xfrm>
            <a:off x="2918529" y="2929730"/>
            <a:ext cx="2422509" cy="523220"/>
          </a:xfrm>
          <a:prstGeom prst="rect">
            <a:avLst/>
          </a:prstGeom>
          <a:noFill/>
        </p:spPr>
        <p:txBody>
          <a:bodyPr wrap="square" rtlCol="0">
            <a:spAutoFit/>
          </a:bodyPr>
          <a:lstStyle/>
          <a:p>
            <a:pPr defTabSz="457200">
              <a:defRPr/>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「顔」・「人」・「車」等を認識、</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457200">
              <a:defRPr/>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映像を自動で最適化（①）</a:t>
            </a:r>
          </a:p>
        </p:txBody>
      </p:sp>
      <p:sp>
        <p:nvSpPr>
          <p:cNvPr id="13" name="テキスト ボックス 12">
            <a:extLst>
              <a:ext uri="{FF2B5EF4-FFF2-40B4-BE49-F238E27FC236}">
                <a16:creationId xmlns:a16="http://schemas.microsoft.com/office/drawing/2014/main" id="{2DAE5C9D-9527-4346-4273-57A619025704}"/>
              </a:ext>
            </a:extLst>
          </p:cNvPr>
          <p:cNvSpPr txBox="1"/>
          <p:nvPr/>
        </p:nvSpPr>
        <p:spPr>
          <a:xfrm>
            <a:off x="2965513" y="4437636"/>
            <a:ext cx="1354549" cy="276999"/>
          </a:xfrm>
          <a:prstGeom prst="rect">
            <a:avLst/>
          </a:prstGeom>
          <a:noFill/>
        </p:spPr>
        <p:txBody>
          <a:bodyPr wrap="square" rtlCol="0">
            <a:spAutoFit/>
          </a:bodyPr>
          <a:lstStyle/>
          <a:p>
            <a:pPr defTabSz="457200">
              <a:defRPr/>
            </a:pPr>
            <a:r>
              <a:rPr lang="ja-JP" altLang="en-US" sz="1200" b="1"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認識イメージ</a:t>
            </a:r>
            <a:endParaRPr lang="en-US" altLang="ja-JP" sz="1200" b="1" dirty="0">
              <a:solidFill>
                <a:srgbClr val="0A54A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a:extLst>
              <a:ext uri="{FF2B5EF4-FFF2-40B4-BE49-F238E27FC236}">
                <a16:creationId xmlns:a16="http://schemas.microsoft.com/office/drawing/2014/main" id="{8B3B488F-4C78-216C-0220-53084630FC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7672" y="3421401"/>
            <a:ext cx="1848902" cy="1040007"/>
          </a:xfrm>
          <a:prstGeom prst="rect">
            <a:avLst/>
          </a:prstGeom>
        </p:spPr>
      </p:pic>
      <p:sp>
        <p:nvSpPr>
          <p:cNvPr id="15" name="正方形/長方形 114">
            <a:extLst>
              <a:ext uri="{FF2B5EF4-FFF2-40B4-BE49-F238E27FC236}">
                <a16:creationId xmlns:a16="http://schemas.microsoft.com/office/drawing/2014/main" id="{123105B4-DEA8-6773-A482-0A75511D459D}"/>
              </a:ext>
            </a:extLst>
          </p:cNvPr>
          <p:cNvSpPr>
            <a:spLocks noChangeArrowheads="1"/>
          </p:cNvSpPr>
          <p:nvPr/>
        </p:nvSpPr>
        <p:spPr bwMode="auto">
          <a:xfrm>
            <a:off x="514025" y="920421"/>
            <a:ext cx="8273771" cy="1077218"/>
          </a:xfrm>
          <a:prstGeom prst="rect">
            <a:avLst/>
          </a:prstGeom>
          <a:noFill/>
          <a:ln>
            <a:noFill/>
          </a:ln>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378" eaLnBrk="1" hangingPunct="1">
              <a:defRPr/>
            </a:pPr>
            <a:r>
              <a:rPr lang="ja-JP" altLang="en-US" sz="1600" b="1" dirty="0">
                <a:solidFill>
                  <a:srgbClr val="0A54A0"/>
                </a:solidFill>
                <a:latin typeface="Meiryo UI" panose="020B0604030504040204" pitchFamily="50" charset="-128"/>
                <a:ea typeface="Meiryo UI" panose="020B0604030504040204" pitchFamily="50" charset="-128"/>
              </a:rPr>
              <a:t>① 撮影された画像の中から、「人」・「車」・「二輪車」を</a:t>
            </a:r>
            <a:r>
              <a:rPr lang="ja-JP" altLang="en-US" sz="1600" b="1" dirty="0">
                <a:solidFill>
                  <a:srgbClr val="FF0000"/>
                </a:solidFill>
                <a:latin typeface="Meiryo UI" panose="020B0604030504040204" pitchFamily="50" charset="-128"/>
                <a:ea typeface="Meiryo UI" panose="020B0604030504040204" pitchFamily="50" charset="-128"/>
              </a:rPr>
              <a:t>カメラ内で認識</a:t>
            </a:r>
            <a:r>
              <a:rPr lang="ja-JP" altLang="en-US" sz="1600" b="1" dirty="0">
                <a:solidFill>
                  <a:srgbClr val="0A54A0"/>
                </a:solidFill>
                <a:latin typeface="Meiryo UI" panose="020B0604030504040204" pitchFamily="50" charset="-128"/>
                <a:ea typeface="Meiryo UI" panose="020B0604030504040204" pitchFamily="50" charset="-128"/>
              </a:rPr>
              <a:t>。</a:t>
            </a:r>
            <a:br>
              <a:rPr lang="en-US" altLang="ja-JP" sz="1600" b="1" dirty="0">
                <a:solidFill>
                  <a:srgbClr val="0A54A0"/>
                </a:solidFill>
                <a:latin typeface="Meiryo UI" panose="020B0604030504040204" pitchFamily="50" charset="-128"/>
                <a:ea typeface="Meiryo UI" panose="020B0604030504040204" pitchFamily="50" charset="-128"/>
              </a:rPr>
            </a:br>
            <a:r>
              <a:rPr lang="ja-JP" altLang="en-US" sz="1600" b="1" dirty="0">
                <a:solidFill>
                  <a:srgbClr val="0A54A0"/>
                </a:solidFill>
                <a:latin typeface="Meiryo UI" panose="020B0604030504040204" pitchFamily="50" charset="-128"/>
                <a:ea typeface="Meiryo UI" panose="020B0604030504040204" pitchFamily="50" charset="-128"/>
              </a:rPr>
              <a:t>② カメラ内で「</a:t>
            </a:r>
            <a:r>
              <a:rPr lang="ja-JP" altLang="en-US" sz="1600" b="1" dirty="0">
                <a:solidFill>
                  <a:srgbClr val="FF0000"/>
                </a:solidFill>
                <a:latin typeface="Meiryo UI" panose="020B0604030504040204" pitchFamily="50" charset="-128"/>
                <a:ea typeface="Meiryo UI" panose="020B0604030504040204" pitchFamily="50" charset="-128"/>
              </a:rPr>
              <a:t>一定の条件が」成立</a:t>
            </a:r>
            <a:r>
              <a:rPr lang="ja-JP" altLang="en-US" sz="1600" b="1" dirty="0">
                <a:solidFill>
                  <a:srgbClr val="0A54A0"/>
                </a:solidFill>
                <a:latin typeface="Meiryo UI" panose="020B0604030504040204" pitchFamily="50" charset="-128"/>
                <a:ea typeface="Meiryo UI" panose="020B0604030504040204" pitchFamily="50" charset="-128"/>
              </a:rPr>
              <a:t>しているか？</a:t>
            </a:r>
            <a:r>
              <a:rPr lang="ja-JP" altLang="en-US" sz="1600" b="1" dirty="0">
                <a:solidFill>
                  <a:srgbClr val="FF0000"/>
                </a:solidFill>
                <a:latin typeface="Meiryo UI" panose="020B0604030504040204" pitchFamily="50" charset="-128"/>
                <a:ea typeface="Meiryo UI" panose="020B0604030504040204" pitchFamily="50" charset="-128"/>
              </a:rPr>
              <a:t>判断</a:t>
            </a:r>
            <a:r>
              <a:rPr lang="ja-JP" altLang="en-US" sz="1600" b="1" dirty="0">
                <a:solidFill>
                  <a:srgbClr val="0A54A0"/>
                </a:solidFill>
                <a:latin typeface="Meiryo UI" panose="020B0604030504040204" pitchFamily="50" charset="-128"/>
                <a:ea typeface="Meiryo UI" panose="020B0604030504040204" pitchFamily="50" charset="-128"/>
              </a:rPr>
              <a:t>し、アラームとして他の機器に</a:t>
            </a:r>
            <a:r>
              <a:rPr lang="ja-JP" altLang="en-US" sz="1600" b="1" dirty="0">
                <a:solidFill>
                  <a:srgbClr val="FF0000"/>
                </a:solidFill>
                <a:latin typeface="Meiryo UI" panose="020B0604030504040204" pitchFamily="50" charset="-128"/>
                <a:ea typeface="Meiryo UI" panose="020B0604030504040204" pitchFamily="50" charset="-128"/>
              </a:rPr>
              <a:t>通知</a:t>
            </a:r>
            <a:r>
              <a:rPr lang="ja-JP" altLang="en-US" sz="1600" b="1" dirty="0">
                <a:solidFill>
                  <a:srgbClr val="0A54A0"/>
                </a:solidFill>
                <a:latin typeface="Meiryo UI" panose="020B0604030504040204" pitchFamily="50" charset="-128"/>
                <a:ea typeface="Meiryo UI" panose="020B0604030504040204" pitchFamily="50" charset="-128"/>
              </a:rPr>
              <a:t>する。</a:t>
            </a:r>
            <a:endParaRPr lang="en-US" altLang="ja-JP" sz="1600" b="1" dirty="0">
              <a:solidFill>
                <a:srgbClr val="0A54A0"/>
              </a:solidFill>
              <a:latin typeface="Meiryo UI" panose="020B0604030504040204" pitchFamily="50" charset="-128"/>
              <a:ea typeface="Meiryo UI" panose="020B0604030504040204" pitchFamily="50" charset="-128"/>
            </a:endParaRPr>
          </a:p>
          <a:p>
            <a:pPr defTabSz="914378" eaLnBrk="1" hangingPunct="1">
              <a:defRPr/>
            </a:pPr>
            <a:r>
              <a:rPr lang="ja-JP" altLang="en-US" sz="1600" b="1" dirty="0">
                <a:solidFill>
                  <a:srgbClr val="0A54A0"/>
                </a:solidFill>
                <a:latin typeface="Meiryo UI" panose="020B0604030504040204" pitchFamily="50" charset="-128"/>
                <a:ea typeface="Meiryo UI" panose="020B0604030504040204" pitchFamily="50" charset="-128"/>
              </a:rPr>
              <a:t>　　</a:t>
            </a:r>
            <a:r>
              <a:rPr lang="en-US" altLang="ja-JP" sz="1600" b="1" dirty="0">
                <a:solidFill>
                  <a:srgbClr val="0A54A0"/>
                </a:solidFill>
                <a:latin typeface="Meiryo UI" panose="020B0604030504040204" pitchFamily="50" charset="-128"/>
                <a:ea typeface="Meiryo UI" panose="020B0604030504040204" pitchFamily="50" charset="-128"/>
              </a:rPr>
              <a:t>(</a:t>
            </a:r>
            <a:r>
              <a:rPr lang="ja-JP" altLang="en-US" sz="1600" b="1" dirty="0">
                <a:solidFill>
                  <a:srgbClr val="0A54A0"/>
                </a:solidFill>
                <a:latin typeface="Meiryo UI" panose="020B0604030504040204" pitchFamily="50" charset="-128"/>
                <a:ea typeface="Meiryo UI" panose="020B0604030504040204" pitchFamily="50" charset="-128"/>
              </a:rPr>
              <a:t>例）特定のエリアに侵入したか？滞在時間が設定値を超えたか？ラインを超えたか？など</a:t>
            </a:r>
            <a:endParaRPr lang="en-US" altLang="ja-JP" sz="1600" b="1" dirty="0">
              <a:solidFill>
                <a:srgbClr val="0A54A0"/>
              </a:solidFill>
              <a:latin typeface="Meiryo UI" panose="020B0604030504040204" pitchFamily="50" charset="-128"/>
              <a:ea typeface="Meiryo UI" panose="020B0604030504040204" pitchFamily="50" charset="-128"/>
            </a:endParaRPr>
          </a:p>
          <a:p>
            <a:pPr defTabSz="914378" eaLnBrk="1" hangingPunct="1">
              <a:defRPr/>
            </a:pPr>
            <a:r>
              <a:rPr lang="ja-JP" altLang="en-US" sz="1600" b="1" dirty="0">
                <a:solidFill>
                  <a:srgbClr val="0A54A0"/>
                </a:solidFill>
                <a:latin typeface="Meiryo UI" panose="020B0604030504040204" pitchFamily="50" charset="-128"/>
                <a:ea typeface="Meiryo UI" panose="020B0604030504040204" pitchFamily="50" charset="-128"/>
              </a:rPr>
              <a:t>③ 外部サードパーティ向けにソフトウェア開発キット（</a:t>
            </a:r>
            <a:r>
              <a:rPr lang="en-US" altLang="ja-JP" sz="1600" b="1" dirty="0" err="1">
                <a:solidFill>
                  <a:srgbClr val="0A54A0"/>
                </a:solidFill>
                <a:latin typeface="Meiryo UI" panose="020B0604030504040204" pitchFamily="50" charset="-128"/>
                <a:ea typeface="Meiryo UI" panose="020B0604030504040204" pitchFamily="50" charset="-128"/>
              </a:rPr>
              <a:t>i</a:t>
            </a:r>
            <a:r>
              <a:rPr lang="en-US" altLang="ja-JP" sz="1600" b="1" dirty="0">
                <a:solidFill>
                  <a:srgbClr val="0A54A0"/>
                </a:solidFill>
                <a:latin typeface="Meiryo UI" panose="020B0604030504040204" pitchFamily="50" charset="-128"/>
                <a:ea typeface="Meiryo UI" panose="020B0604030504040204" pitchFamily="50" charset="-128"/>
              </a:rPr>
              <a:t>-PRO Camera SDK</a:t>
            </a:r>
            <a:r>
              <a:rPr lang="ja-JP" altLang="en-US" sz="1600" b="1" dirty="0">
                <a:solidFill>
                  <a:srgbClr val="0A54A0"/>
                </a:solidFill>
                <a:latin typeface="Meiryo UI" panose="020B0604030504040204" pitchFamily="50" charset="-128"/>
                <a:ea typeface="Meiryo UI" panose="020B0604030504040204" pitchFamily="50" charset="-128"/>
              </a:rPr>
              <a:t>）も展開</a:t>
            </a:r>
          </a:p>
        </p:txBody>
      </p:sp>
      <p:sp>
        <p:nvSpPr>
          <p:cNvPr id="16" name="正方形/長方形 15">
            <a:extLst>
              <a:ext uri="{FF2B5EF4-FFF2-40B4-BE49-F238E27FC236}">
                <a16:creationId xmlns:a16="http://schemas.microsoft.com/office/drawing/2014/main" id="{F565BD69-8745-A1F4-230F-59E5DF284265}"/>
              </a:ext>
            </a:extLst>
          </p:cNvPr>
          <p:cNvSpPr/>
          <p:nvPr/>
        </p:nvSpPr>
        <p:spPr>
          <a:xfrm>
            <a:off x="5594523" y="2416036"/>
            <a:ext cx="3411754" cy="1077218"/>
          </a:xfrm>
          <a:prstGeom prst="rect">
            <a:avLst/>
          </a:prstGeom>
          <a:gradFill rotWithShape="1">
            <a:gsLst>
              <a:gs pos="0">
                <a:srgbClr val="4472C4">
                  <a:lumMod val="60000"/>
                  <a:lumOff val="40000"/>
                </a:srgbClr>
              </a:gs>
              <a:gs pos="35000">
                <a:srgbClr val="4472C4">
                  <a:lumMod val="40000"/>
                  <a:lumOff val="60000"/>
                </a:srgbClr>
              </a:gs>
              <a:gs pos="100000">
                <a:srgbClr val="4472C4">
                  <a:lumMod val="20000"/>
                  <a:lumOff val="80000"/>
                </a:srgbClr>
              </a:gs>
            </a:gsLst>
            <a:lin ang="5400000" scaled="0"/>
          </a:gradFill>
          <a:ln w="6350" cap="flat" cmpd="sng" algn="ctr">
            <a:noFill/>
            <a:prstDash val="solid"/>
            <a:miter lim="800000"/>
          </a:ln>
          <a:effectLst/>
        </p:spPr>
        <p:txBody>
          <a:bodyPr rIns="0" anchor="ctr"/>
          <a:lstStyle/>
          <a:p>
            <a:pPr marL="342900" marR="0" lvl="0" indent="-342900" defTabSz="91440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kumimoji="0" lang="en-US" altLang="ja-JP" sz="24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Calibri" panose="020F0502020204030204" pitchFamily="34" charset="0"/>
            </a:endParaRPr>
          </a:p>
        </p:txBody>
      </p:sp>
      <p:graphicFrame>
        <p:nvGraphicFramePr>
          <p:cNvPr id="17" name="図表 16">
            <a:extLst>
              <a:ext uri="{FF2B5EF4-FFF2-40B4-BE49-F238E27FC236}">
                <a16:creationId xmlns:a16="http://schemas.microsoft.com/office/drawing/2014/main" id="{810336C4-C701-172C-73B6-8DD0694A8D14}"/>
              </a:ext>
            </a:extLst>
          </p:cNvPr>
          <p:cNvGraphicFramePr/>
          <p:nvPr>
            <p:extLst>
              <p:ext uri="{D42A27DB-BD31-4B8C-83A1-F6EECF244321}">
                <p14:modId xmlns:p14="http://schemas.microsoft.com/office/powerpoint/2010/main" val="381265667"/>
              </p:ext>
            </p:extLst>
          </p:nvPr>
        </p:nvGraphicFramePr>
        <p:xfrm>
          <a:off x="3650167" y="1670505"/>
          <a:ext cx="4606343" cy="2366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正方形/長方形 17">
            <a:extLst>
              <a:ext uri="{FF2B5EF4-FFF2-40B4-BE49-F238E27FC236}">
                <a16:creationId xmlns:a16="http://schemas.microsoft.com/office/drawing/2014/main" id="{4179F4C1-CB4D-EC1C-18CF-48454A257D65}"/>
              </a:ext>
            </a:extLst>
          </p:cNvPr>
          <p:cNvSpPr/>
          <p:nvPr/>
        </p:nvSpPr>
        <p:spPr>
          <a:xfrm>
            <a:off x="5650028" y="2469733"/>
            <a:ext cx="3198136" cy="954107"/>
          </a:xfrm>
          <a:prstGeom prst="rect">
            <a:avLst/>
          </a:prstGeom>
        </p:spPr>
        <p:txBody>
          <a:bodyPr wrap="square">
            <a:spAutoFit/>
          </a:bodyPr>
          <a:lstStyle/>
          <a:p>
            <a:pPr defTabSz="457200" fontAlgn="base">
              <a:spcBef>
                <a:spcPct val="0"/>
              </a:spcBef>
              <a:spcAft>
                <a:spcPct val="0"/>
              </a:spcAft>
              <a:defRPr/>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機能拡張ソフトウェア（②）</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457200" fontAlgn="base">
              <a:spcBef>
                <a:spcPct val="0"/>
              </a:spcBef>
              <a:spcAft>
                <a:spcPct val="0"/>
              </a:spcAft>
              <a:defRPr/>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動体検知　</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(AI-VMD)</a:t>
            </a:r>
          </a:p>
          <a:p>
            <a:pPr defTabSz="457200" fontAlgn="base">
              <a:spcBef>
                <a:spcPct val="0"/>
              </a:spcBef>
              <a:spcAft>
                <a:spcPct val="0"/>
              </a:spcAft>
              <a:defRPr/>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プライバシーガードなど</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457200" fontAlgn="base">
              <a:spcBef>
                <a:spcPct val="0"/>
              </a:spcBef>
              <a:spcAft>
                <a:spcPct val="0"/>
              </a:spcAft>
              <a:defRPr/>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・サードパーティアプリケーション（③）</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a:extLst>
              <a:ext uri="{FF2B5EF4-FFF2-40B4-BE49-F238E27FC236}">
                <a16:creationId xmlns:a16="http://schemas.microsoft.com/office/drawing/2014/main" id="{503A29D8-498A-0000-89DD-257EF78190B9}"/>
              </a:ext>
            </a:extLst>
          </p:cNvPr>
          <p:cNvPicPr>
            <a:picLocks noChangeAspect="1"/>
          </p:cNvPicPr>
          <p:nvPr/>
        </p:nvPicPr>
        <p:blipFill>
          <a:blip r:embed="rId9"/>
          <a:stretch>
            <a:fillRect/>
          </a:stretch>
        </p:blipFill>
        <p:spPr>
          <a:xfrm>
            <a:off x="1064548" y="2341315"/>
            <a:ext cx="1217486" cy="641223"/>
          </a:xfrm>
          <a:prstGeom prst="rect">
            <a:avLst/>
          </a:prstGeom>
        </p:spPr>
      </p:pic>
      <p:pic>
        <p:nvPicPr>
          <p:cNvPr id="21" name="図 20">
            <a:extLst>
              <a:ext uri="{FF2B5EF4-FFF2-40B4-BE49-F238E27FC236}">
                <a16:creationId xmlns:a16="http://schemas.microsoft.com/office/drawing/2014/main" id="{584A06B0-64C1-2850-9533-0D6203D8B823}"/>
              </a:ext>
            </a:extLst>
          </p:cNvPr>
          <p:cNvPicPr>
            <a:picLocks noChangeAspect="1"/>
          </p:cNvPicPr>
          <p:nvPr/>
        </p:nvPicPr>
        <p:blipFill>
          <a:blip r:embed="rId10"/>
          <a:stretch>
            <a:fillRect/>
          </a:stretch>
        </p:blipFill>
        <p:spPr>
          <a:xfrm>
            <a:off x="339509" y="3317918"/>
            <a:ext cx="1089470" cy="905161"/>
          </a:xfrm>
          <a:prstGeom prst="rect">
            <a:avLst/>
          </a:prstGeom>
        </p:spPr>
      </p:pic>
      <p:pic>
        <p:nvPicPr>
          <p:cNvPr id="22" name="図 21">
            <a:extLst>
              <a:ext uri="{FF2B5EF4-FFF2-40B4-BE49-F238E27FC236}">
                <a16:creationId xmlns:a16="http://schemas.microsoft.com/office/drawing/2014/main" id="{116C0BB9-BA35-DF70-AB3F-3E97E0E86BC6}"/>
              </a:ext>
            </a:extLst>
          </p:cNvPr>
          <p:cNvPicPr>
            <a:picLocks noChangeAspect="1"/>
          </p:cNvPicPr>
          <p:nvPr/>
        </p:nvPicPr>
        <p:blipFill>
          <a:blip r:embed="rId11"/>
          <a:stretch>
            <a:fillRect/>
          </a:stretch>
        </p:blipFill>
        <p:spPr>
          <a:xfrm>
            <a:off x="1730218" y="3339692"/>
            <a:ext cx="979265" cy="876300"/>
          </a:xfrm>
          <a:prstGeom prst="rect">
            <a:avLst/>
          </a:prstGeom>
        </p:spPr>
      </p:pic>
    </p:spTree>
    <p:extLst>
      <p:ext uri="{BB962C8B-B14F-4D97-AF65-F5344CB8AC3E}">
        <p14:creationId xmlns:p14="http://schemas.microsoft.com/office/powerpoint/2010/main" val="2232433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変更履歴</a:t>
            </a:r>
            <a:endParaRPr kumimoji="1" lang="ja-JP" altLang="en-US" dirty="0"/>
          </a:p>
        </p:txBody>
      </p:sp>
      <p:sp>
        <p:nvSpPr>
          <p:cNvPr id="7" name="Rectangle 3"/>
          <p:cNvSpPr>
            <a:spLocks noChangeArrowheads="1"/>
          </p:cNvSpPr>
          <p:nvPr/>
        </p:nvSpPr>
        <p:spPr bwMode="auto">
          <a:xfrm>
            <a:off x="481497" y="1208931"/>
            <a:ext cx="4157209"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257175" indent="-257175" fontAlgn="base">
              <a:spcAft>
                <a:spcPct val="0"/>
              </a:spcAft>
              <a:buBlip>
                <a:blip r:embed="rId2"/>
              </a:buBlip>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93002053"/>
              </p:ext>
            </p:extLst>
          </p:nvPr>
        </p:nvGraphicFramePr>
        <p:xfrm>
          <a:off x="61657" y="455561"/>
          <a:ext cx="9013764" cy="3029235"/>
        </p:xfrm>
        <a:graphic>
          <a:graphicData uri="http://schemas.openxmlformats.org/drawingml/2006/table">
            <a:tbl>
              <a:tblPr firstRow="1" bandRow="1">
                <a:tableStyleId>{5C22544A-7EE6-4342-B048-85BDC9FD1C3A}</a:tableStyleId>
              </a:tblPr>
              <a:tblGrid>
                <a:gridCol w="275528">
                  <a:extLst>
                    <a:ext uri="{9D8B030D-6E8A-4147-A177-3AD203B41FA5}">
                      <a16:colId xmlns:a16="http://schemas.microsoft.com/office/drawing/2014/main" val="20000"/>
                    </a:ext>
                  </a:extLst>
                </a:gridCol>
                <a:gridCol w="5817870">
                  <a:extLst>
                    <a:ext uri="{9D8B030D-6E8A-4147-A177-3AD203B41FA5}">
                      <a16:colId xmlns:a16="http://schemas.microsoft.com/office/drawing/2014/main" val="20001"/>
                    </a:ext>
                  </a:extLst>
                </a:gridCol>
                <a:gridCol w="1156271">
                  <a:extLst>
                    <a:ext uri="{9D8B030D-6E8A-4147-A177-3AD203B41FA5}">
                      <a16:colId xmlns:a16="http://schemas.microsoft.com/office/drawing/2014/main" val="20002"/>
                    </a:ext>
                  </a:extLst>
                </a:gridCol>
                <a:gridCol w="783096">
                  <a:extLst>
                    <a:ext uri="{9D8B030D-6E8A-4147-A177-3AD203B41FA5}">
                      <a16:colId xmlns:a16="http://schemas.microsoft.com/office/drawing/2014/main" val="20003"/>
                    </a:ext>
                  </a:extLst>
                </a:gridCol>
                <a:gridCol w="980999">
                  <a:extLst>
                    <a:ext uri="{9D8B030D-6E8A-4147-A177-3AD203B41FA5}">
                      <a16:colId xmlns:a16="http://schemas.microsoft.com/office/drawing/2014/main" val="20005"/>
                    </a:ext>
                  </a:extLst>
                </a:gridCol>
              </a:tblGrid>
              <a:tr h="305963">
                <a:tc>
                  <a:txBody>
                    <a:bodyPr/>
                    <a:lstStyle/>
                    <a:p>
                      <a:pPr algn="ctr"/>
                      <a:r>
                        <a:rPr kumimoji="1" lang="en-US" altLang="ja-JP" sz="900" dirty="0">
                          <a:latin typeface="Calibri" panose="020F0502020204030204" pitchFamily="34" charset="0"/>
                          <a:cs typeface="Calibri" panose="020F0502020204030204" pitchFamily="34" charset="0"/>
                        </a:rPr>
                        <a:t>No</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r>
                        <a:rPr kumimoji="1" lang="ja-JP" altLang="en-US" sz="900" dirty="0">
                          <a:latin typeface="Calibri" panose="020F0502020204030204" pitchFamily="34" charset="0"/>
                          <a:cs typeface="Calibri" panose="020F0502020204030204" pitchFamily="34" charset="0"/>
                        </a:rPr>
                        <a:t>変更内容</a:t>
                      </a:r>
                    </a:p>
                  </a:txBody>
                  <a:tcPr marL="68580" marR="68580" marT="34290" marB="34290" anchor="ctr"/>
                </a:tc>
                <a:tc>
                  <a:txBody>
                    <a:bodyPr/>
                    <a:lstStyle/>
                    <a:p>
                      <a:pPr algn="ctr"/>
                      <a:r>
                        <a:rPr kumimoji="1" lang="ja-JP" altLang="en-US" sz="900" dirty="0">
                          <a:latin typeface="Calibri" panose="020F0502020204030204" pitchFamily="34" charset="0"/>
                          <a:cs typeface="Calibri" panose="020F0502020204030204" pitchFamily="34" charset="0"/>
                        </a:rPr>
                        <a:t>ページ</a:t>
                      </a:r>
                    </a:p>
                  </a:txBody>
                  <a:tcPr marL="68580" marR="68580" marT="34290" marB="34290" anchor="ctr"/>
                </a:tc>
                <a:tc>
                  <a:txBody>
                    <a:bodyPr/>
                    <a:lstStyle/>
                    <a:p>
                      <a:pPr algn="ctr"/>
                      <a:r>
                        <a:rPr kumimoji="1" lang="ja-JP" altLang="en-US" sz="900" dirty="0">
                          <a:latin typeface="Calibri" panose="020F0502020204030204" pitchFamily="34" charset="0"/>
                          <a:cs typeface="Calibri" panose="020F0502020204030204" pitchFamily="34" charset="0"/>
                        </a:rPr>
                        <a:t>バージョン</a:t>
                      </a:r>
                    </a:p>
                  </a:txBody>
                  <a:tcPr marL="68580" marR="68580" marT="34290" marB="34290" anchor="ctr"/>
                </a:tc>
                <a:tc>
                  <a:txBody>
                    <a:bodyPr/>
                    <a:lstStyle/>
                    <a:p>
                      <a:pPr algn="ctr"/>
                      <a:r>
                        <a:rPr kumimoji="1" lang="ja-JP" altLang="en-US" sz="900" dirty="0">
                          <a:latin typeface="Calibri" panose="020F0502020204030204" pitchFamily="34" charset="0"/>
                          <a:cs typeface="Calibri" panose="020F0502020204030204" pitchFamily="34" charset="0"/>
                        </a:rPr>
                        <a:t>更新日</a:t>
                      </a:r>
                    </a:p>
                  </a:txBody>
                  <a:tcPr marL="68580" marR="68580" marT="34290" marB="34290" anchor="ctr"/>
                </a:tc>
                <a:extLst>
                  <a:ext uri="{0D108BD9-81ED-4DB2-BD59-A6C34878D82A}">
                    <a16:rowId xmlns:a16="http://schemas.microsoft.com/office/drawing/2014/main" val="10000"/>
                  </a:ext>
                </a:extLst>
              </a:tr>
              <a:tr h="214871">
                <a:tc>
                  <a:txBody>
                    <a:bodyPr/>
                    <a:lstStyle/>
                    <a:p>
                      <a:pPr algn="ctr"/>
                      <a:r>
                        <a:rPr kumimoji="1" lang="en-US" altLang="ja-JP" sz="900" dirty="0">
                          <a:latin typeface="Calibri" panose="020F0502020204030204" pitchFamily="34" charset="0"/>
                          <a:cs typeface="Calibri" panose="020F0502020204030204" pitchFamily="34" charset="0"/>
                        </a:rPr>
                        <a:t>-</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r>
                        <a:rPr kumimoji="1" lang="ja-JP" altLang="en-US" sz="900" dirty="0">
                          <a:latin typeface="Calibri" panose="020F0502020204030204" pitchFamily="34" charset="0"/>
                          <a:cs typeface="Calibri" panose="020F0502020204030204" pitchFamily="34" charset="0"/>
                        </a:rPr>
                        <a:t>初版リリース</a:t>
                      </a: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900" dirty="0">
                          <a:latin typeface="Calibri" panose="020F0502020204030204" pitchFamily="34" charset="0"/>
                          <a:cs typeface="Calibri" panose="020F0502020204030204" pitchFamily="34" charset="0"/>
                        </a:rPr>
                        <a:t> </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r>
                        <a:rPr kumimoji="1" lang="en-US" altLang="ja-JP" sz="900" dirty="0">
                          <a:latin typeface="Calibri" panose="020F0502020204030204" pitchFamily="34" charset="0"/>
                          <a:cs typeface="Calibri" panose="020F0502020204030204" pitchFamily="34" charset="0"/>
                        </a:rPr>
                        <a:t>1.00</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r>
                        <a:rPr kumimoji="1" lang="en-US" altLang="ja-JP" sz="900" baseline="0" dirty="0">
                          <a:latin typeface="Calibri" panose="020F0502020204030204" pitchFamily="34" charset="0"/>
                          <a:cs typeface="Calibri" panose="020F0502020204030204" pitchFamily="34" charset="0"/>
                        </a:rPr>
                        <a:t>2022/11/29</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1"/>
                  </a:ext>
                </a:extLst>
              </a:tr>
              <a:tr h="205740">
                <a:tc>
                  <a:txBody>
                    <a:bodyPr/>
                    <a:lstStyle/>
                    <a:p>
                      <a:pPr algn="ctr"/>
                      <a:r>
                        <a:rPr kumimoji="1" lang="en-US" altLang="ja-JP" sz="900" dirty="0">
                          <a:latin typeface="Calibri" panose="020F0502020204030204" pitchFamily="34" charset="0"/>
                          <a:cs typeface="Calibri" panose="020F0502020204030204" pitchFamily="34" charset="0"/>
                        </a:rPr>
                        <a:t>1</a:t>
                      </a: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2"/>
                  </a:ext>
                </a:extLst>
              </a:tr>
              <a:tr h="205740">
                <a:tc>
                  <a:txBody>
                    <a:bodyPr/>
                    <a:lstStyle/>
                    <a:p>
                      <a:pPr algn="ctr"/>
                      <a:r>
                        <a:rPr kumimoji="1" lang="en-US" altLang="ja-JP" sz="900" dirty="0">
                          <a:latin typeface="Calibri" panose="020F0502020204030204" pitchFamily="34" charset="0"/>
                          <a:cs typeface="Calibri" panose="020F0502020204030204" pitchFamily="34" charset="0"/>
                        </a:rPr>
                        <a:t>2</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en-US" altLang="ja-JP"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3"/>
                  </a:ext>
                </a:extLst>
              </a:tr>
              <a:tr h="205740">
                <a:tc>
                  <a:txBody>
                    <a:bodyPr/>
                    <a:lstStyle/>
                    <a:p>
                      <a:pPr algn="ctr"/>
                      <a:r>
                        <a:rPr kumimoji="1" lang="en-US" altLang="ja-JP" sz="900" dirty="0">
                          <a:latin typeface="Calibri" panose="020F0502020204030204" pitchFamily="34" charset="0"/>
                          <a:cs typeface="Calibri" panose="020F0502020204030204" pitchFamily="34" charset="0"/>
                        </a:rPr>
                        <a:t>3</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4"/>
                  </a:ext>
                </a:extLst>
              </a:tr>
              <a:tr h="205740">
                <a:tc>
                  <a:txBody>
                    <a:bodyPr/>
                    <a:lstStyle/>
                    <a:p>
                      <a:pPr algn="ctr"/>
                      <a:r>
                        <a:rPr kumimoji="1" lang="en-US" altLang="ja-JP" sz="900" dirty="0">
                          <a:latin typeface="Calibri" panose="020F0502020204030204" pitchFamily="34" charset="0"/>
                          <a:cs typeface="Calibri" panose="020F0502020204030204" pitchFamily="34" charset="0"/>
                        </a:rPr>
                        <a:t>4</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5"/>
                  </a:ext>
                </a:extLst>
              </a:tr>
              <a:tr h="205740">
                <a:tc>
                  <a:txBody>
                    <a:bodyPr/>
                    <a:lstStyle/>
                    <a:p>
                      <a:pPr algn="ctr"/>
                      <a:r>
                        <a:rPr kumimoji="1" lang="en-US" altLang="ja-JP" sz="900" dirty="0">
                          <a:latin typeface="Calibri" panose="020F0502020204030204" pitchFamily="34" charset="0"/>
                          <a:cs typeface="Calibri" panose="020F0502020204030204" pitchFamily="34" charset="0"/>
                        </a:rPr>
                        <a:t>5</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6"/>
                  </a:ext>
                </a:extLst>
              </a:tr>
              <a:tr h="205740">
                <a:tc>
                  <a:txBody>
                    <a:bodyPr/>
                    <a:lstStyle/>
                    <a:p>
                      <a:pPr algn="ctr"/>
                      <a:r>
                        <a:rPr kumimoji="1" lang="en-US" altLang="ja-JP" sz="900" dirty="0">
                          <a:latin typeface="Calibri" panose="020F0502020204030204" pitchFamily="34" charset="0"/>
                          <a:cs typeface="Calibri" panose="020F0502020204030204" pitchFamily="34" charset="0"/>
                        </a:rPr>
                        <a:t>6</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7"/>
                  </a:ext>
                </a:extLst>
              </a:tr>
              <a:tr h="205740">
                <a:tc>
                  <a:txBody>
                    <a:bodyPr/>
                    <a:lstStyle/>
                    <a:p>
                      <a:pPr algn="ctr"/>
                      <a:r>
                        <a:rPr kumimoji="1" lang="en-US" altLang="ja-JP" sz="900" dirty="0">
                          <a:latin typeface="Calibri" panose="020F0502020204030204" pitchFamily="34" charset="0"/>
                          <a:cs typeface="Calibri" panose="020F0502020204030204" pitchFamily="34" charset="0"/>
                        </a:rPr>
                        <a:t>7</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8"/>
                  </a:ext>
                </a:extLst>
              </a:tr>
              <a:tr h="205740">
                <a:tc>
                  <a:txBody>
                    <a:bodyPr/>
                    <a:lstStyle/>
                    <a:p>
                      <a:pPr algn="ctr"/>
                      <a:r>
                        <a:rPr kumimoji="1" lang="en-US" altLang="ja-JP" sz="900" dirty="0">
                          <a:latin typeface="Calibri" panose="020F0502020204030204" pitchFamily="34" charset="0"/>
                          <a:cs typeface="Calibri" panose="020F0502020204030204" pitchFamily="34" charset="0"/>
                        </a:rPr>
                        <a:t> 8</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9"/>
                  </a:ext>
                </a:extLst>
              </a:tr>
              <a:tr h="205740">
                <a:tc>
                  <a:txBody>
                    <a:bodyPr/>
                    <a:lstStyle/>
                    <a:p>
                      <a:pPr algn="ctr"/>
                      <a:r>
                        <a:rPr kumimoji="1" lang="en-US" altLang="ja-JP" sz="900" dirty="0">
                          <a:latin typeface="Calibri" panose="020F0502020204030204" pitchFamily="34" charset="0"/>
                          <a:cs typeface="Calibri" panose="020F0502020204030204" pitchFamily="34" charset="0"/>
                        </a:rPr>
                        <a:t> 9</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10"/>
                  </a:ext>
                </a:extLst>
              </a:tr>
              <a:tr h="205740">
                <a:tc>
                  <a:txBody>
                    <a:bodyPr/>
                    <a:lstStyle/>
                    <a:p>
                      <a:pPr algn="ctr"/>
                      <a:r>
                        <a:rPr kumimoji="1" lang="en-US" altLang="ja-JP" sz="900" dirty="0">
                          <a:latin typeface="Calibri" panose="020F0502020204030204" pitchFamily="34" charset="0"/>
                          <a:cs typeface="Calibri" panose="020F0502020204030204" pitchFamily="34" charset="0"/>
                        </a:rPr>
                        <a:t>10 </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11"/>
                  </a:ext>
                </a:extLst>
              </a:tr>
              <a:tr h="205740">
                <a:tc>
                  <a:txBody>
                    <a:bodyPr/>
                    <a:lstStyle/>
                    <a:p>
                      <a:pPr algn="ctr"/>
                      <a:r>
                        <a:rPr kumimoji="1" lang="en-US" altLang="ja-JP" sz="900" dirty="0">
                          <a:latin typeface="Calibri" panose="020F0502020204030204" pitchFamily="34" charset="0"/>
                          <a:cs typeface="Calibri" panose="020F0502020204030204" pitchFamily="34" charset="0"/>
                        </a:rPr>
                        <a:t>11</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12"/>
                  </a:ext>
                </a:extLst>
              </a:tr>
              <a:tr h="245261">
                <a:tc>
                  <a:txBody>
                    <a:bodyPr/>
                    <a:lstStyle/>
                    <a:p>
                      <a:pPr algn="ctr"/>
                      <a:r>
                        <a:rPr kumimoji="1" lang="en-US" altLang="ja-JP" sz="900" dirty="0">
                          <a:latin typeface="Calibri" panose="020F0502020204030204" pitchFamily="34" charset="0"/>
                          <a:cs typeface="Calibri" panose="020F0502020204030204" pitchFamily="34" charset="0"/>
                        </a:rPr>
                        <a:t>12 </a:t>
                      </a: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900" dirty="0"/>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41384921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756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AI-VMD</a:t>
            </a:r>
            <a:r>
              <a:rPr kumimoji="1" lang="ja-JP" altLang="en-US"/>
              <a:t>の</a:t>
            </a:r>
            <a:r>
              <a:rPr lang="ja-JP" altLang="en-US"/>
              <a:t>概要</a:t>
            </a:r>
            <a:r>
              <a:rPr kumimoji="1" lang="ja-JP" altLang="en-US"/>
              <a:t>（２）</a:t>
            </a:r>
          </a:p>
        </p:txBody>
      </p:sp>
      <p:sp>
        <p:nvSpPr>
          <p:cNvPr id="3" name="テキスト ボックス 2">
            <a:extLst>
              <a:ext uri="{FF2B5EF4-FFF2-40B4-BE49-F238E27FC236}">
                <a16:creationId xmlns:a16="http://schemas.microsoft.com/office/drawing/2014/main" id="{DF19DE56-ADFC-E778-F535-F9B437168F5C}"/>
              </a:ext>
            </a:extLst>
          </p:cNvPr>
          <p:cNvSpPr txBox="1"/>
          <p:nvPr/>
        </p:nvSpPr>
        <p:spPr>
          <a:xfrm>
            <a:off x="197303" y="544865"/>
            <a:ext cx="3658374" cy="4154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1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AI</a:t>
            </a:r>
            <a:r>
              <a:rPr kumimoji="1" lang="ja-JP" altLang="en-US" sz="21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動体検知対象物の認識条件</a:t>
            </a:r>
          </a:p>
        </p:txBody>
      </p:sp>
      <p:sp>
        <p:nvSpPr>
          <p:cNvPr id="44" name="テキスト ボックス 43">
            <a:extLst>
              <a:ext uri="{FF2B5EF4-FFF2-40B4-BE49-F238E27FC236}">
                <a16:creationId xmlns:a16="http://schemas.microsoft.com/office/drawing/2014/main" id="{EA8B5C82-C494-6CE9-12CA-8FD80BA96D0A}"/>
              </a:ext>
            </a:extLst>
          </p:cNvPr>
          <p:cNvSpPr txBox="1"/>
          <p:nvPr/>
        </p:nvSpPr>
        <p:spPr>
          <a:xfrm>
            <a:off x="4500338" y="1211398"/>
            <a:ext cx="44463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自動車・・・タイヤを認識した物体の上に車体がある。</a:t>
            </a:r>
          </a:p>
        </p:txBody>
      </p:sp>
      <p:sp>
        <p:nvSpPr>
          <p:cNvPr id="45" name="テキスト ボックス 44">
            <a:extLst>
              <a:ext uri="{FF2B5EF4-FFF2-40B4-BE49-F238E27FC236}">
                <a16:creationId xmlns:a16="http://schemas.microsoft.com/office/drawing/2014/main" id="{AC31ED16-3FF0-A0BB-FA3D-0C33F6A0070C}"/>
              </a:ext>
            </a:extLst>
          </p:cNvPr>
          <p:cNvSpPr txBox="1"/>
          <p:nvPr/>
        </p:nvSpPr>
        <p:spPr>
          <a:xfrm>
            <a:off x="489846" y="4470418"/>
            <a:ext cx="816537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70C0"/>
                </a:solidFill>
                <a:effectLst/>
                <a:uLnTx/>
                <a:uFillTx/>
                <a:latin typeface="Meiryo UI" panose="020B0604030504040204" pitchFamily="50" charset="-128"/>
                <a:ea typeface="Meiryo UI" panose="020B0604030504040204" pitchFamily="50" charset="-128"/>
                <a:cs typeface="+mn-cs"/>
              </a:rPr>
              <a:t>発売後も認識アルゴリズムを研究し、定期ファームアップで判定精度を向上</a:t>
            </a:r>
          </a:p>
        </p:txBody>
      </p:sp>
      <p:pic>
        <p:nvPicPr>
          <p:cNvPr id="46" name="図 45">
            <a:extLst>
              <a:ext uri="{FF2B5EF4-FFF2-40B4-BE49-F238E27FC236}">
                <a16:creationId xmlns:a16="http://schemas.microsoft.com/office/drawing/2014/main" id="{9C08486A-5264-1E1F-4714-1ED5D29557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577" y="989871"/>
            <a:ext cx="3255643" cy="1831298"/>
          </a:xfrm>
          <a:prstGeom prst="rect">
            <a:avLst/>
          </a:prstGeom>
        </p:spPr>
      </p:pic>
      <p:sp>
        <p:nvSpPr>
          <p:cNvPr id="47" name="テキスト ボックス 46">
            <a:extLst>
              <a:ext uri="{FF2B5EF4-FFF2-40B4-BE49-F238E27FC236}">
                <a16:creationId xmlns:a16="http://schemas.microsoft.com/office/drawing/2014/main" id="{CAC7AC69-2169-8EF6-87FD-F19E48921799}"/>
              </a:ext>
            </a:extLst>
          </p:cNvPr>
          <p:cNvSpPr txBox="1"/>
          <p:nvPr/>
        </p:nvSpPr>
        <p:spPr>
          <a:xfrm>
            <a:off x="260925" y="2850677"/>
            <a:ext cx="418557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人・・・全身</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頭から足元）、または肩上が撮影。</a:t>
            </a:r>
          </a:p>
        </p:txBody>
      </p:sp>
      <p:sp>
        <p:nvSpPr>
          <p:cNvPr id="48" name="テキスト ボックス 47">
            <a:extLst>
              <a:ext uri="{FF2B5EF4-FFF2-40B4-BE49-F238E27FC236}">
                <a16:creationId xmlns:a16="http://schemas.microsoft.com/office/drawing/2014/main" id="{416BB714-B958-9C54-0426-A19D1ED0501A}"/>
              </a:ext>
            </a:extLst>
          </p:cNvPr>
          <p:cNvSpPr txBox="1"/>
          <p:nvPr/>
        </p:nvSpPr>
        <p:spPr>
          <a:xfrm>
            <a:off x="4500338" y="2571716"/>
            <a:ext cx="4271128"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二輪車・・・タイヤがあり人が乗っている。</a:t>
            </a:r>
            <a:b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放置自転車は認識しない。</a:t>
            </a:r>
          </a:p>
        </p:txBody>
      </p:sp>
      <p:grpSp>
        <p:nvGrpSpPr>
          <p:cNvPr id="49" name="グループ化 48">
            <a:extLst>
              <a:ext uri="{FF2B5EF4-FFF2-40B4-BE49-F238E27FC236}">
                <a16:creationId xmlns:a16="http://schemas.microsoft.com/office/drawing/2014/main" id="{DA855DDD-604B-4931-6090-F2D448274EA3}"/>
              </a:ext>
            </a:extLst>
          </p:cNvPr>
          <p:cNvGrpSpPr/>
          <p:nvPr/>
        </p:nvGrpSpPr>
        <p:grpSpPr>
          <a:xfrm>
            <a:off x="4984538" y="1523564"/>
            <a:ext cx="2974402" cy="907583"/>
            <a:chOff x="5096052" y="1303875"/>
            <a:chExt cx="2974402" cy="907583"/>
          </a:xfrm>
        </p:grpSpPr>
        <p:pic>
          <p:nvPicPr>
            <p:cNvPr id="50" name="図 49">
              <a:extLst>
                <a:ext uri="{FF2B5EF4-FFF2-40B4-BE49-F238E27FC236}">
                  <a16:creationId xmlns:a16="http://schemas.microsoft.com/office/drawing/2014/main" id="{D6697986-1124-89C6-C20C-9B379F53A198}"/>
                </a:ext>
              </a:extLst>
            </p:cNvPr>
            <p:cNvPicPr>
              <a:picLocks noChangeAspect="1"/>
            </p:cNvPicPr>
            <p:nvPr/>
          </p:nvPicPr>
          <p:blipFill>
            <a:blip r:embed="rId3"/>
            <a:stretch>
              <a:fillRect/>
            </a:stretch>
          </p:blipFill>
          <p:spPr>
            <a:xfrm>
              <a:off x="6644860" y="1380827"/>
              <a:ext cx="1425594" cy="830631"/>
            </a:xfrm>
            <a:prstGeom prst="rect">
              <a:avLst/>
            </a:prstGeom>
          </p:spPr>
        </p:pic>
        <p:pic>
          <p:nvPicPr>
            <p:cNvPr id="51" name="図 50">
              <a:extLst>
                <a:ext uri="{FF2B5EF4-FFF2-40B4-BE49-F238E27FC236}">
                  <a16:creationId xmlns:a16="http://schemas.microsoft.com/office/drawing/2014/main" id="{DF0F0CB3-383D-1DF3-16E4-09EED88527DF}"/>
                </a:ext>
              </a:extLst>
            </p:cNvPr>
            <p:cNvPicPr>
              <a:picLocks noChangeAspect="1"/>
            </p:cNvPicPr>
            <p:nvPr/>
          </p:nvPicPr>
          <p:blipFill>
            <a:blip r:embed="rId4"/>
            <a:stretch>
              <a:fillRect/>
            </a:stretch>
          </p:blipFill>
          <p:spPr>
            <a:xfrm>
              <a:off x="5096052" y="1303875"/>
              <a:ext cx="1310191" cy="867904"/>
            </a:xfrm>
            <a:prstGeom prst="rect">
              <a:avLst/>
            </a:prstGeom>
          </p:spPr>
        </p:pic>
        <p:sp>
          <p:nvSpPr>
            <p:cNvPr id="52" name="正方形/長方形 51">
              <a:extLst>
                <a:ext uri="{FF2B5EF4-FFF2-40B4-BE49-F238E27FC236}">
                  <a16:creationId xmlns:a16="http://schemas.microsoft.com/office/drawing/2014/main" id="{66027037-768D-B554-BEF9-3336E6D06024}"/>
                </a:ext>
              </a:extLst>
            </p:cNvPr>
            <p:cNvSpPr/>
            <p:nvPr/>
          </p:nvSpPr>
          <p:spPr>
            <a:xfrm>
              <a:off x="5096931" y="1364620"/>
              <a:ext cx="1288145" cy="804841"/>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34" charset="-128"/>
                <a:cs typeface="+mn-cs"/>
              </a:endParaRPr>
            </a:p>
          </p:txBody>
        </p:sp>
        <p:sp>
          <p:nvSpPr>
            <p:cNvPr id="53" name="楕円 52">
              <a:extLst>
                <a:ext uri="{FF2B5EF4-FFF2-40B4-BE49-F238E27FC236}">
                  <a16:creationId xmlns:a16="http://schemas.microsoft.com/office/drawing/2014/main" id="{5BA8AD65-7296-68FF-0945-6D434442B874}"/>
                </a:ext>
              </a:extLst>
            </p:cNvPr>
            <p:cNvSpPr/>
            <p:nvPr/>
          </p:nvSpPr>
          <p:spPr>
            <a:xfrm>
              <a:off x="5719522" y="2102749"/>
              <a:ext cx="107558" cy="1034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34" charset="-128"/>
                <a:cs typeface="+mn-cs"/>
              </a:endParaRPr>
            </a:p>
          </p:txBody>
        </p:sp>
      </p:grpSp>
      <p:grpSp>
        <p:nvGrpSpPr>
          <p:cNvPr id="54" name="グループ化 53">
            <a:extLst>
              <a:ext uri="{FF2B5EF4-FFF2-40B4-BE49-F238E27FC236}">
                <a16:creationId xmlns:a16="http://schemas.microsoft.com/office/drawing/2014/main" id="{D8553F68-E358-6B5A-664D-E6833A066CC5}"/>
              </a:ext>
            </a:extLst>
          </p:cNvPr>
          <p:cNvGrpSpPr/>
          <p:nvPr/>
        </p:nvGrpSpPr>
        <p:grpSpPr>
          <a:xfrm>
            <a:off x="4988936" y="3051781"/>
            <a:ext cx="3836002" cy="1230435"/>
            <a:chOff x="4708071" y="3210946"/>
            <a:chExt cx="3836002" cy="1230435"/>
          </a:xfrm>
        </p:grpSpPr>
        <p:pic>
          <p:nvPicPr>
            <p:cNvPr id="55" name="図 54">
              <a:extLst>
                <a:ext uri="{FF2B5EF4-FFF2-40B4-BE49-F238E27FC236}">
                  <a16:creationId xmlns:a16="http://schemas.microsoft.com/office/drawing/2014/main" id="{ECBA5BBB-BD4B-0261-26FA-6E9180C99766}"/>
                </a:ext>
              </a:extLst>
            </p:cNvPr>
            <p:cNvPicPr>
              <a:picLocks noChangeAspect="1"/>
            </p:cNvPicPr>
            <p:nvPr/>
          </p:nvPicPr>
          <p:blipFill>
            <a:blip r:embed="rId5"/>
            <a:stretch>
              <a:fillRect/>
            </a:stretch>
          </p:blipFill>
          <p:spPr>
            <a:xfrm>
              <a:off x="4762500" y="3367565"/>
              <a:ext cx="854562" cy="983505"/>
            </a:xfrm>
            <a:prstGeom prst="rect">
              <a:avLst/>
            </a:prstGeom>
          </p:spPr>
        </p:pic>
        <p:pic>
          <p:nvPicPr>
            <p:cNvPr id="56" name="図 55">
              <a:extLst>
                <a:ext uri="{FF2B5EF4-FFF2-40B4-BE49-F238E27FC236}">
                  <a16:creationId xmlns:a16="http://schemas.microsoft.com/office/drawing/2014/main" id="{88A812B4-E228-9472-943D-5B0189755728}"/>
                </a:ext>
              </a:extLst>
            </p:cNvPr>
            <p:cNvPicPr>
              <a:picLocks noChangeAspect="1"/>
            </p:cNvPicPr>
            <p:nvPr/>
          </p:nvPicPr>
          <p:blipFill>
            <a:blip r:embed="rId6"/>
            <a:stretch>
              <a:fillRect/>
            </a:stretch>
          </p:blipFill>
          <p:spPr>
            <a:xfrm>
              <a:off x="5822362" y="3279954"/>
              <a:ext cx="1121437" cy="1071116"/>
            </a:xfrm>
            <a:prstGeom prst="rect">
              <a:avLst/>
            </a:prstGeom>
          </p:spPr>
        </p:pic>
        <p:pic>
          <p:nvPicPr>
            <p:cNvPr id="57" name="図 56">
              <a:extLst>
                <a:ext uri="{FF2B5EF4-FFF2-40B4-BE49-F238E27FC236}">
                  <a16:creationId xmlns:a16="http://schemas.microsoft.com/office/drawing/2014/main" id="{A7511022-1921-0060-4A9A-5CA4B7904CBC}"/>
                </a:ext>
              </a:extLst>
            </p:cNvPr>
            <p:cNvPicPr>
              <a:picLocks noChangeAspect="1"/>
            </p:cNvPicPr>
            <p:nvPr/>
          </p:nvPicPr>
          <p:blipFill>
            <a:blip r:embed="rId7"/>
            <a:stretch>
              <a:fillRect/>
            </a:stretch>
          </p:blipFill>
          <p:spPr>
            <a:xfrm>
              <a:off x="7336489" y="3541452"/>
              <a:ext cx="1207584" cy="797868"/>
            </a:xfrm>
            <a:prstGeom prst="rect">
              <a:avLst/>
            </a:prstGeom>
          </p:spPr>
        </p:pic>
        <p:sp>
          <p:nvSpPr>
            <p:cNvPr id="58" name="乗算 19">
              <a:extLst>
                <a:ext uri="{FF2B5EF4-FFF2-40B4-BE49-F238E27FC236}">
                  <a16:creationId xmlns:a16="http://schemas.microsoft.com/office/drawing/2014/main" id="{A28DE823-781D-12F5-2AE5-C011F6E10ADC}"/>
                </a:ext>
              </a:extLst>
            </p:cNvPr>
            <p:cNvSpPr/>
            <p:nvPr/>
          </p:nvSpPr>
          <p:spPr>
            <a:xfrm>
              <a:off x="7639846" y="3210946"/>
              <a:ext cx="446314" cy="493110"/>
            </a:xfrm>
            <a:prstGeom prst="mathMultiply">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34" charset="-128"/>
                <a:cs typeface="+mn-cs"/>
              </a:endParaRPr>
            </a:p>
          </p:txBody>
        </p:sp>
        <p:sp>
          <p:nvSpPr>
            <p:cNvPr id="59" name="正方形/長方形 58">
              <a:extLst>
                <a:ext uri="{FF2B5EF4-FFF2-40B4-BE49-F238E27FC236}">
                  <a16:creationId xmlns:a16="http://schemas.microsoft.com/office/drawing/2014/main" id="{C3EA2A30-BF69-B882-FCA9-86263244819C}"/>
                </a:ext>
              </a:extLst>
            </p:cNvPr>
            <p:cNvSpPr/>
            <p:nvPr/>
          </p:nvSpPr>
          <p:spPr>
            <a:xfrm>
              <a:off x="4708071" y="3376876"/>
              <a:ext cx="908992" cy="1015510"/>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34" charset="-128"/>
                <a:cs typeface="+mn-cs"/>
              </a:endParaRPr>
            </a:p>
          </p:txBody>
        </p:sp>
        <p:sp>
          <p:nvSpPr>
            <p:cNvPr id="60" name="楕円 59">
              <a:extLst>
                <a:ext uri="{FF2B5EF4-FFF2-40B4-BE49-F238E27FC236}">
                  <a16:creationId xmlns:a16="http://schemas.microsoft.com/office/drawing/2014/main" id="{8A55356F-6D65-6CF8-C9E9-C130F2A76F3C}"/>
                </a:ext>
              </a:extLst>
            </p:cNvPr>
            <p:cNvSpPr/>
            <p:nvPr/>
          </p:nvSpPr>
          <p:spPr>
            <a:xfrm>
              <a:off x="5112136" y="4337961"/>
              <a:ext cx="107558" cy="1034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34" charset="-128"/>
                <a:cs typeface="+mn-cs"/>
              </a:endParaRPr>
            </a:p>
          </p:txBody>
        </p:sp>
      </p:grpSp>
      <p:grpSp>
        <p:nvGrpSpPr>
          <p:cNvPr id="62" name="グループ化 61">
            <a:extLst>
              <a:ext uri="{FF2B5EF4-FFF2-40B4-BE49-F238E27FC236}">
                <a16:creationId xmlns:a16="http://schemas.microsoft.com/office/drawing/2014/main" id="{D05B94FB-547F-F070-FD8E-BB2E7F239DA8}"/>
              </a:ext>
            </a:extLst>
          </p:cNvPr>
          <p:cNvGrpSpPr/>
          <p:nvPr/>
        </p:nvGrpSpPr>
        <p:grpSpPr>
          <a:xfrm>
            <a:off x="437925" y="3180614"/>
            <a:ext cx="1963837" cy="1282221"/>
            <a:chOff x="935796" y="3001314"/>
            <a:chExt cx="1963837" cy="1282221"/>
          </a:xfrm>
        </p:grpSpPr>
        <p:pic>
          <p:nvPicPr>
            <p:cNvPr id="63" name="図 62">
              <a:extLst>
                <a:ext uri="{FF2B5EF4-FFF2-40B4-BE49-F238E27FC236}">
                  <a16:creationId xmlns:a16="http://schemas.microsoft.com/office/drawing/2014/main" id="{E29F8C46-C874-A835-5B34-8D1EAE182223}"/>
                </a:ext>
              </a:extLst>
            </p:cNvPr>
            <p:cNvPicPr>
              <a:picLocks noChangeAspect="1"/>
            </p:cNvPicPr>
            <p:nvPr/>
          </p:nvPicPr>
          <p:blipFill>
            <a:blip r:embed="rId8"/>
            <a:stretch>
              <a:fillRect/>
            </a:stretch>
          </p:blipFill>
          <p:spPr>
            <a:xfrm>
              <a:off x="935796" y="3006194"/>
              <a:ext cx="699946" cy="1228336"/>
            </a:xfrm>
            <a:prstGeom prst="rect">
              <a:avLst/>
            </a:prstGeom>
          </p:spPr>
        </p:pic>
        <p:grpSp>
          <p:nvGrpSpPr>
            <p:cNvPr id="64" name="グループ化 63">
              <a:extLst>
                <a:ext uri="{FF2B5EF4-FFF2-40B4-BE49-F238E27FC236}">
                  <a16:creationId xmlns:a16="http://schemas.microsoft.com/office/drawing/2014/main" id="{F38DF393-7C5E-415C-DF9F-9BC948CAC52A}"/>
                </a:ext>
              </a:extLst>
            </p:cNvPr>
            <p:cNvGrpSpPr/>
            <p:nvPr/>
          </p:nvGrpSpPr>
          <p:grpSpPr>
            <a:xfrm>
              <a:off x="2299967" y="3061186"/>
              <a:ext cx="599666" cy="1178800"/>
              <a:chOff x="2299967" y="3061186"/>
              <a:chExt cx="778184" cy="1503250"/>
            </a:xfrm>
          </p:grpSpPr>
          <p:pic>
            <p:nvPicPr>
              <p:cNvPr id="67" name="図 66">
                <a:extLst>
                  <a:ext uri="{FF2B5EF4-FFF2-40B4-BE49-F238E27FC236}">
                    <a16:creationId xmlns:a16="http://schemas.microsoft.com/office/drawing/2014/main" id="{4491B2CB-2667-41FA-8943-6D594EC19A48}"/>
                  </a:ext>
                </a:extLst>
              </p:cNvPr>
              <p:cNvPicPr>
                <a:picLocks noChangeAspect="1"/>
              </p:cNvPicPr>
              <p:nvPr/>
            </p:nvPicPr>
            <p:blipFill>
              <a:blip r:embed="rId8"/>
              <a:stretch>
                <a:fillRect/>
              </a:stretch>
            </p:blipFill>
            <p:spPr>
              <a:xfrm>
                <a:off x="2424751" y="3069768"/>
                <a:ext cx="474882" cy="833371"/>
              </a:xfrm>
              <a:prstGeom prst="rect">
                <a:avLst/>
              </a:prstGeom>
            </p:spPr>
          </p:pic>
          <p:pic>
            <p:nvPicPr>
              <p:cNvPr id="68" name="図 67">
                <a:extLst>
                  <a:ext uri="{FF2B5EF4-FFF2-40B4-BE49-F238E27FC236}">
                    <a16:creationId xmlns:a16="http://schemas.microsoft.com/office/drawing/2014/main" id="{05167148-627A-C86C-21CD-44E9ECB03F23}"/>
                  </a:ext>
                </a:extLst>
              </p:cNvPr>
              <p:cNvPicPr>
                <a:picLocks noChangeAspect="1"/>
              </p:cNvPicPr>
              <p:nvPr/>
            </p:nvPicPr>
            <p:blipFill>
              <a:blip r:embed="rId9">
                <a:clrChange>
                  <a:clrFrom>
                    <a:srgbClr val="F7F7F7"/>
                  </a:clrFrom>
                  <a:clrTo>
                    <a:srgbClr val="F7F7F7">
                      <a:alpha val="0"/>
                    </a:srgbClr>
                  </a:clrTo>
                </a:clrChange>
              </a:blip>
              <a:stretch>
                <a:fillRect/>
              </a:stretch>
            </p:blipFill>
            <p:spPr>
              <a:xfrm>
                <a:off x="2299967" y="3486453"/>
                <a:ext cx="477727" cy="909571"/>
              </a:xfrm>
              <a:prstGeom prst="rect">
                <a:avLst/>
              </a:prstGeom>
            </p:spPr>
          </p:pic>
          <p:pic>
            <p:nvPicPr>
              <p:cNvPr id="69" name="図 68">
                <a:extLst>
                  <a:ext uri="{FF2B5EF4-FFF2-40B4-BE49-F238E27FC236}">
                    <a16:creationId xmlns:a16="http://schemas.microsoft.com/office/drawing/2014/main" id="{56504207-AE41-6CD3-402F-A5B341FD0A71}"/>
                  </a:ext>
                </a:extLst>
              </p:cNvPr>
              <p:cNvPicPr>
                <a:picLocks noChangeAspect="1"/>
              </p:cNvPicPr>
              <p:nvPr/>
            </p:nvPicPr>
            <p:blipFill>
              <a:blip r:embed="rId10">
                <a:clrChange>
                  <a:clrFrom>
                    <a:srgbClr val="F7F7F7"/>
                  </a:clrFrom>
                  <a:clrTo>
                    <a:srgbClr val="F7F7F7">
                      <a:alpha val="0"/>
                    </a:srgbClr>
                  </a:clrTo>
                </a:clrChange>
              </a:blip>
              <a:stretch>
                <a:fillRect/>
              </a:stretch>
            </p:blipFill>
            <p:spPr>
              <a:xfrm>
                <a:off x="2566853" y="3654865"/>
                <a:ext cx="511298" cy="909571"/>
              </a:xfrm>
              <a:prstGeom prst="rect">
                <a:avLst/>
              </a:prstGeom>
            </p:spPr>
          </p:pic>
          <p:sp>
            <p:nvSpPr>
              <p:cNvPr id="70" name="正方形/長方形 69">
                <a:extLst>
                  <a:ext uri="{FF2B5EF4-FFF2-40B4-BE49-F238E27FC236}">
                    <a16:creationId xmlns:a16="http://schemas.microsoft.com/office/drawing/2014/main" id="{793EAB91-5302-DD82-2C5A-AAED1106119E}"/>
                  </a:ext>
                </a:extLst>
              </p:cNvPr>
              <p:cNvSpPr/>
              <p:nvPr/>
            </p:nvSpPr>
            <p:spPr>
              <a:xfrm>
                <a:off x="2361865" y="3061186"/>
                <a:ext cx="604492" cy="459908"/>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34" charset="-128"/>
                  <a:cs typeface="+mn-cs"/>
                </a:endParaRPr>
              </a:p>
            </p:txBody>
          </p:sp>
        </p:grpSp>
        <p:sp>
          <p:nvSpPr>
            <p:cNvPr id="65" name="正方形/長方形 64">
              <a:extLst>
                <a:ext uri="{FF2B5EF4-FFF2-40B4-BE49-F238E27FC236}">
                  <a16:creationId xmlns:a16="http://schemas.microsoft.com/office/drawing/2014/main" id="{8DB88DB4-72B0-9619-F7F6-4C6C5352F1BB}"/>
                </a:ext>
              </a:extLst>
            </p:cNvPr>
            <p:cNvSpPr/>
            <p:nvPr/>
          </p:nvSpPr>
          <p:spPr>
            <a:xfrm>
              <a:off x="959728" y="3001314"/>
              <a:ext cx="676013" cy="1233216"/>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34" charset="-128"/>
                <a:cs typeface="+mn-cs"/>
              </a:endParaRPr>
            </a:p>
          </p:txBody>
        </p:sp>
        <p:sp>
          <p:nvSpPr>
            <p:cNvPr id="66" name="楕円 65">
              <a:extLst>
                <a:ext uri="{FF2B5EF4-FFF2-40B4-BE49-F238E27FC236}">
                  <a16:creationId xmlns:a16="http://schemas.microsoft.com/office/drawing/2014/main" id="{86D3531B-0680-5B65-91A9-AC430E97FDC5}"/>
                </a:ext>
              </a:extLst>
            </p:cNvPr>
            <p:cNvSpPr/>
            <p:nvPr/>
          </p:nvSpPr>
          <p:spPr>
            <a:xfrm>
              <a:off x="1247677" y="4180115"/>
              <a:ext cx="107558" cy="1034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34" charset="-128"/>
                <a:cs typeface="+mn-cs"/>
              </a:endParaRPr>
            </a:p>
          </p:txBody>
        </p:sp>
      </p:grpSp>
      <p:grpSp>
        <p:nvGrpSpPr>
          <p:cNvPr id="72" name="グループ化 71">
            <a:extLst>
              <a:ext uri="{FF2B5EF4-FFF2-40B4-BE49-F238E27FC236}">
                <a16:creationId xmlns:a16="http://schemas.microsoft.com/office/drawing/2014/main" id="{E640B211-4A39-9015-38E4-F0A6BAECF0F3}"/>
              </a:ext>
            </a:extLst>
          </p:cNvPr>
          <p:cNvGrpSpPr/>
          <p:nvPr/>
        </p:nvGrpSpPr>
        <p:grpSpPr>
          <a:xfrm>
            <a:off x="4126488" y="629160"/>
            <a:ext cx="1716568" cy="444998"/>
            <a:chOff x="6288199" y="-143943"/>
            <a:chExt cx="1716568" cy="444998"/>
          </a:xfrm>
        </p:grpSpPr>
        <p:sp>
          <p:nvSpPr>
            <p:cNvPr id="61" name="楕円 60">
              <a:extLst>
                <a:ext uri="{FF2B5EF4-FFF2-40B4-BE49-F238E27FC236}">
                  <a16:creationId xmlns:a16="http://schemas.microsoft.com/office/drawing/2014/main" id="{CC3A39E2-346B-C097-FFC1-07ACE0764D65}"/>
                </a:ext>
              </a:extLst>
            </p:cNvPr>
            <p:cNvSpPr/>
            <p:nvPr/>
          </p:nvSpPr>
          <p:spPr>
            <a:xfrm>
              <a:off x="6425052" y="-133651"/>
              <a:ext cx="107558" cy="1034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34" charset="-128"/>
                <a:cs typeface="+mn-cs"/>
              </a:endParaRPr>
            </a:p>
          </p:txBody>
        </p:sp>
        <p:sp>
          <p:nvSpPr>
            <p:cNvPr id="71" name="テキスト ボックス 70">
              <a:extLst>
                <a:ext uri="{FF2B5EF4-FFF2-40B4-BE49-F238E27FC236}">
                  <a16:creationId xmlns:a16="http://schemas.microsoft.com/office/drawing/2014/main" id="{EB43D79A-C621-FB9F-7BFD-E1539430D28B}"/>
                </a:ext>
              </a:extLst>
            </p:cNvPr>
            <p:cNvSpPr txBox="1"/>
            <p:nvPr/>
          </p:nvSpPr>
          <p:spPr>
            <a:xfrm>
              <a:off x="6288199" y="-143943"/>
              <a:ext cx="1716568" cy="444998"/>
            </a:xfrm>
            <a:prstGeom prst="rect">
              <a:avLst/>
            </a:prstGeom>
            <a:noFill/>
          </p:spPr>
          <p:txBody>
            <a:bodyPr wrap="square" lIns="91440" tIns="45720" rIns="91440" bIns="45720" rtlCol="0" anchor="t">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Calibri" charset="0"/>
                <a:ea typeface="ＭＳ Ｐゴシック" charset="0"/>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100" b="1" i="0" u="sng" strike="noStrike" kern="1200" cap="none" spc="0" normalizeH="0" baseline="0" noProof="0">
                  <a:ln>
                    <a:noFill/>
                  </a:ln>
                  <a:solidFill>
                    <a:srgbClr val="10A99A"/>
                  </a:solidFill>
                  <a:effectLst/>
                  <a:uLnTx/>
                  <a:uFillTx/>
                  <a:latin typeface="Calibri"/>
                  <a:ea typeface="ＭＳ Ｐゴシック"/>
                  <a:cs typeface="Calibri"/>
                </a:rPr>
                <a:t>※</a:t>
              </a:r>
              <a:r>
                <a:rPr kumimoji="1" lang="ja-JP" altLang="en-US" sz="1100" b="1" i="0" u="sng" strike="noStrike" kern="1200" cap="none" spc="0" normalizeH="0" baseline="0" noProof="0">
                  <a:ln>
                    <a:noFill/>
                  </a:ln>
                  <a:solidFill>
                    <a:srgbClr val="10A99A"/>
                  </a:solidFill>
                  <a:effectLst/>
                  <a:uLnTx/>
                  <a:uFillTx/>
                  <a:latin typeface="Calibri"/>
                  <a:ea typeface="ＭＳ Ｐゴシック"/>
                  <a:cs typeface="Calibri"/>
                </a:rPr>
                <a:t>対象物の検知基準点</a:t>
              </a:r>
            </a:p>
          </p:txBody>
        </p:sp>
      </p:grpSp>
      <p:pic>
        <p:nvPicPr>
          <p:cNvPr id="4" name="Picture 4">
            <a:extLst>
              <a:ext uri="{FF2B5EF4-FFF2-40B4-BE49-F238E27FC236}">
                <a16:creationId xmlns:a16="http://schemas.microsoft.com/office/drawing/2014/main" id="{E50B3CD1-BBDE-B09D-BB42-15AD2368EE19}"/>
              </a:ext>
            </a:extLst>
          </p:cNvPr>
          <p:cNvPicPr>
            <a:picLocks noChangeAspect="1"/>
          </p:cNvPicPr>
          <p:nvPr/>
        </p:nvPicPr>
        <p:blipFill>
          <a:blip r:embed="rId11"/>
          <a:stretch>
            <a:fillRect/>
          </a:stretch>
        </p:blipFill>
        <p:spPr>
          <a:xfrm>
            <a:off x="2476323" y="3227386"/>
            <a:ext cx="1383242" cy="875948"/>
          </a:xfrm>
          <a:prstGeom prst="rect">
            <a:avLst/>
          </a:prstGeom>
        </p:spPr>
      </p:pic>
      <p:pic>
        <p:nvPicPr>
          <p:cNvPr id="5" name="Picture 5">
            <a:extLst>
              <a:ext uri="{FF2B5EF4-FFF2-40B4-BE49-F238E27FC236}">
                <a16:creationId xmlns:a16="http://schemas.microsoft.com/office/drawing/2014/main" id="{9AB82F5E-9300-81BB-0DAC-E9A5C9555A17}"/>
              </a:ext>
            </a:extLst>
          </p:cNvPr>
          <p:cNvPicPr>
            <a:picLocks noChangeAspect="1"/>
          </p:cNvPicPr>
          <p:nvPr/>
        </p:nvPicPr>
        <p:blipFill>
          <a:blip r:embed="rId12"/>
          <a:stretch>
            <a:fillRect/>
          </a:stretch>
        </p:blipFill>
        <p:spPr>
          <a:xfrm>
            <a:off x="6544381" y="1639004"/>
            <a:ext cx="1424516" cy="750713"/>
          </a:xfrm>
          <a:prstGeom prst="rect">
            <a:avLst/>
          </a:prstGeom>
        </p:spPr>
      </p:pic>
      <p:pic>
        <p:nvPicPr>
          <p:cNvPr id="6" name="Picture 6">
            <a:extLst>
              <a:ext uri="{FF2B5EF4-FFF2-40B4-BE49-F238E27FC236}">
                <a16:creationId xmlns:a16="http://schemas.microsoft.com/office/drawing/2014/main" id="{A28C7DB4-5299-1D6D-9285-0FFC4059C35A}"/>
              </a:ext>
            </a:extLst>
          </p:cNvPr>
          <p:cNvPicPr>
            <a:picLocks noChangeAspect="1"/>
          </p:cNvPicPr>
          <p:nvPr/>
        </p:nvPicPr>
        <p:blipFill>
          <a:blip r:embed="rId12"/>
          <a:stretch>
            <a:fillRect/>
          </a:stretch>
        </p:blipFill>
        <p:spPr>
          <a:xfrm>
            <a:off x="6029325" y="3155950"/>
            <a:ext cx="1212851" cy="948268"/>
          </a:xfrm>
          <a:prstGeom prst="rect">
            <a:avLst/>
          </a:prstGeom>
        </p:spPr>
      </p:pic>
      <p:sp>
        <p:nvSpPr>
          <p:cNvPr id="9" name="楕円 52">
            <a:extLst>
              <a:ext uri="{FF2B5EF4-FFF2-40B4-BE49-F238E27FC236}">
                <a16:creationId xmlns:a16="http://schemas.microsoft.com/office/drawing/2014/main" id="{770F8DB9-6ACE-52B5-0A96-B629C424ED50}"/>
              </a:ext>
            </a:extLst>
          </p:cNvPr>
          <p:cNvSpPr/>
          <p:nvPr/>
        </p:nvSpPr>
        <p:spPr>
          <a:xfrm>
            <a:off x="7185631" y="2347838"/>
            <a:ext cx="107558" cy="1034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34" charset="-128"/>
              <a:cs typeface="+mn-cs"/>
            </a:endParaRPr>
          </a:p>
        </p:txBody>
      </p:sp>
      <p:sp>
        <p:nvSpPr>
          <p:cNvPr id="11" name="楕円 52">
            <a:extLst>
              <a:ext uri="{FF2B5EF4-FFF2-40B4-BE49-F238E27FC236}">
                <a16:creationId xmlns:a16="http://schemas.microsoft.com/office/drawing/2014/main" id="{A4C868E7-CE56-F4C7-5C30-6B09C6B3DDB2}"/>
              </a:ext>
            </a:extLst>
          </p:cNvPr>
          <p:cNvSpPr/>
          <p:nvPr/>
        </p:nvSpPr>
        <p:spPr>
          <a:xfrm>
            <a:off x="6571797" y="4055283"/>
            <a:ext cx="107558" cy="10342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panose="020B0400000000000000" pitchFamily="34" charset="-128"/>
              <a:cs typeface="+mn-cs"/>
            </a:endParaRPr>
          </a:p>
        </p:txBody>
      </p:sp>
    </p:spTree>
    <p:extLst>
      <p:ext uri="{BB962C8B-B14F-4D97-AF65-F5344CB8AC3E}">
        <p14:creationId xmlns:p14="http://schemas.microsoft.com/office/powerpoint/2010/main" val="2077326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AI-VMD</a:t>
            </a:r>
            <a:r>
              <a:rPr kumimoji="1" lang="ja-JP" altLang="en-US" dirty="0"/>
              <a:t>の</a:t>
            </a:r>
            <a:r>
              <a:rPr lang="ja-JP" altLang="en-US" dirty="0"/>
              <a:t>概要</a:t>
            </a:r>
            <a:r>
              <a:rPr kumimoji="1" lang="ja-JP" altLang="en-US" dirty="0"/>
              <a:t>（３）</a:t>
            </a:r>
          </a:p>
        </p:txBody>
      </p:sp>
      <p:sp>
        <p:nvSpPr>
          <p:cNvPr id="36" name="正方形/長方形 35">
            <a:extLst>
              <a:ext uri="{FF2B5EF4-FFF2-40B4-BE49-F238E27FC236}">
                <a16:creationId xmlns:a16="http://schemas.microsoft.com/office/drawing/2014/main" id="{C349F401-FE3F-D4E4-139E-DE98313B7A70}"/>
              </a:ext>
            </a:extLst>
          </p:cNvPr>
          <p:cNvSpPr/>
          <p:nvPr/>
        </p:nvSpPr>
        <p:spPr>
          <a:xfrm>
            <a:off x="106267" y="3208202"/>
            <a:ext cx="8962106" cy="1562889"/>
          </a:xfrm>
          <a:prstGeom prst="rect">
            <a:avLst/>
          </a:prstGeom>
          <a:solidFill>
            <a:srgbClr val="70AD47">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9" name="正方形/長方形 38">
            <a:extLst>
              <a:ext uri="{FF2B5EF4-FFF2-40B4-BE49-F238E27FC236}">
                <a16:creationId xmlns:a16="http://schemas.microsoft.com/office/drawing/2014/main" id="{37CDD16F-D609-41D3-E801-85539952EBE6}"/>
              </a:ext>
            </a:extLst>
          </p:cNvPr>
          <p:cNvSpPr/>
          <p:nvPr/>
        </p:nvSpPr>
        <p:spPr>
          <a:xfrm>
            <a:off x="106267" y="520454"/>
            <a:ext cx="8962106" cy="2652563"/>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40" name="テキスト ボックス 39">
            <a:extLst>
              <a:ext uri="{FF2B5EF4-FFF2-40B4-BE49-F238E27FC236}">
                <a16:creationId xmlns:a16="http://schemas.microsoft.com/office/drawing/2014/main" id="{7A4CC3C4-9F93-45BF-270D-89049A42359A}"/>
              </a:ext>
            </a:extLst>
          </p:cNvPr>
          <p:cNvSpPr txBox="1"/>
          <p:nvPr/>
        </p:nvSpPr>
        <p:spPr>
          <a:xfrm>
            <a:off x="4770061" y="3328824"/>
            <a:ext cx="4176636" cy="1200329"/>
          </a:xfrm>
          <a:prstGeom prst="rect">
            <a:avLst/>
          </a:prstGeom>
          <a:solidFill>
            <a:srgbClr val="70AD47">
              <a:lumMod val="40000"/>
              <a:lumOff val="60000"/>
              <a:alpha val="50000"/>
            </a:srgbClr>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200" b="1" i="0" u="sng" strike="noStrike" kern="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■フロー</a:t>
            </a:r>
            <a:endParaRPr kumimoji="0" lang="en-US" altLang="ja-JP" sz="1200" b="1" i="0" u="sng" strike="noStrike" kern="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カメラ画角内で検知対象オブジェクトを追尾</a:t>
            </a:r>
            <a:endParaRPr kumimoji="0" lang="en-US" altLang="ja-JP" sz="1100" b="0" i="0" u="none" strike="noStrike" kern="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0" i="0" u="none" strike="noStrike" kern="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800" b="0" i="0" u="none" strike="noStrike" kern="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カメラ画角内での移動が一定時間経過</a:t>
            </a:r>
            <a:endParaRPr kumimoji="0" lang="en-US" altLang="ja-JP" sz="1100" b="0" i="0" u="none" strike="noStrike" kern="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0" i="0" u="none" strike="noStrike" kern="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800" b="0" i="0" u="none" strike="noStrike" kern="0" cap="none" spc="0" normalizeH="0" baseline="0" noProof="0" dirty="0">
              <a:ln>
                <a:noFill/>
              </a:ln>
              <a:solidFill>
                <a:srgbClr val="70AD47">
                  <a:lumMod val="50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その対象が検知エリアに侵入したと判断したら発報</a:t>
            </a:r>
            <a:endParaRPr kumimoji="0" lang="en-US" altLang="ja-JP" sz="11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ja-JP" sz="11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a:extLst>
              <a:ext uri="{FF2B5EF4-FFF2-40B4-BE49-F238E27FC236}">
                <a16:creationId xmlns:a16="http://schemas.microsoft.com/office/drawing/2014/main" id="{D81A5B17-5581-4F95-4874-50FBDA8DEDF9}"/>
              </a:ext>
            </a:extLst>
          </p:cNvPr>
          <p:cNvSpPr/>
          <p:nvPr/>
        </p:nvSpPr>
        <p:spPr>
          <a:xfrm>
            <a:off x="4207063" y="556890"/>
            <a:ext cx="4739634" cy="2583129"/>
          </a:xfrm>
          <a:prstGeom prst="rect">
            <a:avLst/>
          </a:prstGeom>
          <a:solidFill>
            <a:srgbClr val="1F497D">
              <a:lumMod val="20000"/>
              <a:lumOff val="80000"/>
            </a:srgbClr>
          </a:solidFill>
          <a:ln w="38100" cap="flat" cmpd="sng" algn="ctr">
            <a:noFill/>
            <a:prstDash val="solid"/>
          </a:ln>
          <a:effectLst/>
        </p:spPr>
        <p:txBody>
          <a:bodyPr rtlCol="0" anchor="ctr"/>
          <a:lstStyle/>
          <a:p>
            <a:pPr algn="ctr" fontAlgn="base">
              <a:spcBef>
                <a:spcPct val="0"/>
              </a:spcBef>
              <a:spcAft>
                <a:spcPct val="0"/>
              </a:spcAft>
              <a:defRPr/>
            </a:pPr>
            <a:endParaRPr kumimoji="0" lang="ja-JP" altLang="en-US" kern="0">
              <a:solidFill>
                <a:prstClr val="white"/>
              </a:solidFill>
              <a:ea typeface="ＭＳ Ｐゴシック"/>
            </a:endParaRPr>
          </a:p>
        </p:txBody>
      </p:sp>
      <p:sp>
        <p:nvSpPr>
          <p:cNvPr id="42" name="Text Box 51">
            <a:extLst>
              <a:ext uri="{FF2B5EF4-FFF2-40B4-BE49-F238E27FC236}">
                <a16:creationId xmlns:a16="http://schemas.microsoft.com/office/drawing/2014/main" id="{184F7269-BC05-D4C7-8B66-7758540A241B}"/>
              </a:ext>
            </a:extLst>
          </p:cNvPr>
          <p:cNvSpPr txBox="1">
            <a:spLocks noChangeArrowheads="1"/>
          </p:cNvSpPr>
          <p:nvPr/>
        </p:nvSpPr>
        <p:spPr bwMode="auto">
          <a:xfrm>
            <a:off x="4201969" y="543732"/>
            <a:ext cx="4817096"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000">
                <a:solidFill>
                  <a:schemeClr val="tx1"/>
                </a:solidFill>
                <a:latin typeface="Arial" charset="0"/>
                <a:ea typeface="HGP創英角ｺﾞｼｯｸUB" pitchFamily="50" charset="-128"/>
              </a:defRPr>
            </a:lvl1pPr>
            <a:lvl2pPr marL="742950" indent="-285750" eaLnBrk="0" hangingPunct="0">
              <a:defRPr kumimoji="1" sz="1000">
                <a:solidFill>
                  <a:schemeClr val="tx1"/>
                </a:solidFill>
                <a:latin typeface="Arial" charset="0"/>
                <a:ea typeface="HGP創英角ｺﾞｼｯｸUB" pitchFamily="50" charset="-128"/>
              </a:defRPr>
            </a:lvl2pPr>
            <a:lvl3pPr marL="1143000" indent="-228600" eaLnBrk="0" hangingPunct="0">
              <a:defRPr kumimoji="1" sz="1000">
                <a:solidFill>
                  <a:schemeClr val="tx1"/>
                </a:solidFill>
                <a:latin typeface="Arial" charset="0"/>
                <a:ea typeface="HGP創英角ｺﾞｼｯｸUB" pitchFamily="50" charset="-128"/>
              </a:defRPr>
            </a:lvl3pPr>
            <a:lvl4pPr marL="1600200" indent="-228600" eaLnBrk="0" hangingPunct="0">
              <a:defRPr kumimoji="1" sz="1000">
                <a:solidFill>
                  <a:schemeClr val="tx1"/>
                </a:solidFill>
                <a:latin typeface="Arial" charset="0"/>
                <a:ea typeface="HGP創英角ｺﾞｼｯｸUB" pitchFamily="50" charset="-128"/>
              </a:defRPr>
            </a:lvl4pPr>
            <a:lvl5pPr marL="2057400" indent="-228600" eaLnBrk="0" hangingPunct="0">
              <a:defRPr kumimoji="1" sz="1000">
                <a:solidFill>
                  <a:schemeClr val="tx1"/>
                </a:solidFill>
                <a:latin typeface="Arial" charset="0"/>
                <a:ea typeface="HGP創英角ｺﾞｼｯｸUB" pitchFamily="50" charset="-128"/>
              </a:defRPr>
            </a:lvl5pPr>
            <a:lvl6pPr marL="2514600" indent="-228600" algn="ctr" eaLnBrk="0" fontAlgn="base" hangingPunct="0">
              <a:spcBef>
                <a:spcPct val="0"/>
              </a:spcBef>
              <a:spcAft>
                <a:spcPct val="0"/>
              </a:spcAft>
              <a:defRPr kumimoji="1" sz="1000">
                <a:solidFill>
                  <a:schemeClr val="tx1"/>
                </a:solidFill>
                <a:latin typeface="Arial" charset="0"/>
                <a:ea typeface="HGP創英角ｺﾞｼｯｸUB" pitchFamily="50" charset="-128"/>
              </a:defRPr>
            </a:lvl6pPr>
            <a:lvl7pPr marL="2971800" indent="-228600" algn="ctr" eaLnBrk="0" fontAlgn="base" hangingPunct="0">
              <a:spcBef>
                <a:spcPct val="0"/>
              </a:spcBef>
              <a:spcAft>
                <a:spcPct val="0"/>
              </a:spcAft>
              <a:defRPr kumimoji="1" sz="1000">
                <a:solidFill>
                  <a:schemeClr val="tx1"/>
                </a:solidFill>
                <a:latin typeface="Arial" charset="0"/>
                <a:ea typeface="HGP創英角ｺﾞｼｯｸUB" pitchFamily="50" charset="-128"/>
              </a:defRPr>
            </a:lvl7pPr>
            <a:lvl8pPr marL="3429000" indent="-228600" algn="ctr" eaLnBrk="0" fontAlgn="base" hangingPunct="0">
              <a:spcBef>
                <a:spcPct val="0"/>
              </a:spcBef>
              <a:spcAft>
                <a:spcPct val="0"/>
              </a:spcAft>
              <a:defRPr kumimoji="1" sz="1000">
                <a:solidFill>
                  <a:schemeClr val="tx1"/>
                </a:solidFill>
                <a:latin typeface="Arial" charset="0"/>
                <a:ea typeface="HGP創英角ｺﾞｼｯｸUB" pitchFamily="50" charset="-128"/>
              </a:defRPr>
            </a:lvl8pPr>
            <a:lvl9pPr marL="3886200" indent="-228600" algn="ctr" eaLnBrk="0" fontAlgn="base" hangingPunct="0">
              <a:spcBef>
                <a:spcPct val="0"/>
              </a:spcBef>
              <a:spcAft>
                <a:spcPct val="0"/>
              </a:spcAft>
              <a:defRPr kumimoji="1" sz="1000">
                <a:solidFill>
                  <a:schemeClr val="tx1"/>
                </a:solidFill>
                <a:latin typeface="Arial" charset="0"/>
                <a:ea typeface="HGP創英角ｺﾞｼｯｸUB" pitchFamily="50" charset="-128"/>
              </a:defRPr>
            </a:lvl9pPr>
          </a:lstStyle>
          <a:p>
            <a:pPr eaLnBrk="1" fontAlgn="base" hangingPunct="1">
              <a:spcBef>
                <a:spcPct val="0"/>
              </a:spcBef>
              <a:spcAft>
                <a:spcPct val="0"/>
              </a:spcAft>
            </a:pPr>
            <a:r>
              <a:rPr lang="ja-JP" altLang="en-US" sz="12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■検知オブジェクト</a:t>
            </a:r>
            <a:endParaRPr lang="en-US" altLang="ja-JP" sz="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base" hangingPunct="1">
              <a:spcBef>
                <a:spcPct val="0"/>
              </a:spcBef>
              <a:spcAft>
                <a:spcPct val="0"/>
              </a:spcAft>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人物、自動車（４輪車）、バイクおよび自転車（２輪車）</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base" hangingPunct="1">
              <a:spcBef>
                <a:spcPct val="0"/>
              </a:spcBef>
              <a:spcAft>
                <a:spcPct val="0"/>
              </a:spcAft>
            </a:pPr>
            <a:endParaRPr lang="en-US" altLang="ja-JP" sz="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base" hangingPunct="1">
              <a:spcBef>
                <a:spcPct val="0"/>
              </a:spcBef>
              <a:spcAft>
                <a:spcPct val="0"/>
              </a:spcAft>
            </a:pPr>
            <a:r>
              <a:rPr lang="ja-JP" altLang="en-US" sz="12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■検知機能</a:t>
            </a:r>
            <a:endParaRPr lang="en-US" altLang="ja-JP" sz="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base" hangingPunct="1">
              <a:spcBef>
                <a:spcPct val="0"/>
              </a:spcBef>
              <a:spcAft>
                <a:spcPct val="0"/>
              </a:spcAft>
            </a:pP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・侵入検知</a:t>
            </a:r>
            <a:endParaRPr lang="en-US" altLang="ja-JP"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base" hangingPunct="1">
              <a:spcBef>
                <a:spcPct val="0"/>
              </a:spcBef>
              <a:spcAft>
                <a:spcPct val="0"/>
              </a:spcAft>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設定したエリアに動体が侵入したことを検知する</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base" hangingPunct="1">
              <a:spcBef>
                <a:spcPct val="0"/>
              </a:spcBef>
              <a:spcAft>
                <a:spcPct val="0"/>
              </a:spcAft>
            </a:pP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・滞留検知</a:t>
            </a:r>
            <a:endParaRPr lang="en-US" altLang="ja-JP"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base" hangingPunct="1">
              <a:spcBef>
                <a:spcPct val="0"/>
              </a:spcBef>
              <a:spcAft>
                <a:spcPct val="0"/>
              </a:spcAft>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設定したエリア内に動体が滞留したことを検知する</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base" hangingPunct="1">
              <a:spcBef>
                <a:spcPct val="0"/>
              </a:spcBef>
              <a:spcAft>
                <a:spcPct val="0"/>
              </a:spcAft>
            </a:pP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・方向検知</a:t>
            </a:r>
            <a:endParaRPr lang="en-US" altLang="ja-JP"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base" hangingPunct="1">
              <a:spcBef>
                <a:spcPct val="0"/>
              </a:spcBef>
              <a:spcAft>
                <a:spcPct val="0"/>
              </a:spcAft>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設定したエリア内で動体が指定した方向へ移動していることを検知する</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base" hangingPunct="1">
              <a:spcBef>
                <a:spcPct val="0"/>
              </a:spcBef>
              <a:spcAft>
                <a:spcPct val="0"/>
              </a:spcAft>
            </a:pP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・ラインクロス検知</a:t>
            </a:r>
            <a:endParaRPr lang="en-US" altLang="ja-JP"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base" hangingPunct="1">
              <a:spcBef>
                <a:spcPct val="0"/>
              </a:spcBef>
              <a:spcAft>
                <a:spcPct val="0"/>
              </a:spcAft>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動体が設定したラインを指定方向に超えたことを検知する</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base" hangingPunct="1">
              <a:spcBef>
                <a:spcPct val="0"/>
              </a:spcBef>
              <a:spcAft>
                <a:spcPct val="0"/>
              </a:spcAft>
            </a:pPr>
            <a:endParaRPr lang="en-US" altLang="ja-JP" sz="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base" hangingPunct="1">
              <a:spcBef>
                <a:spcPct val="0"/>
              </a:spcBef>
              <a:spcAft>
                <a:spcPct val="0"/>
              </a:spcAft>
            </a:pPr>
            <a:r>
              <a:rPr lang="ja-JP" altLang="en-US" sz="11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■ラインクロスカウント機能</a:t>
            </a:r>
            <a:endParaRPr lang="en-US" altLang="ja-JP" sz="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base" hangingPunct="1">
              <a:spcBef>
                <a:spcPct val="0"/>
              </a:spcBef>
              <a:spcAft>
                <a:spcPct val="0"/>
              </a:spcAft>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ラインを横切った検知オブジェクトをカウントし、カウントデータの統計情報を提供する</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base" hangingPunct="1">
              <a:spcBef>
                <a:spcPct val="0"/>
              </a:spcBef>
              <a:spcAft>
                <a:spcPct val="0"/>
              </a:spcAft>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（画角モードも変更可能に）</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a:extLst>
              <a:ext uri="{FF2B5EF4-FFF2-40B4-BE49-F238E27FC236}">
                <a16:creationId xmlns:a16="http://schemas.microsoft.com/office/drawing/2014/main" id="{7D2C36CF-3999-D27A-79C1-12E8C34A30F0}"/>
              </a:ext>
            </a:extLst>
          </p:cNvPr>
          <p:cNvSpPr txBox="1"/>
          <p:nvPr/>
        </p:nvSpPr>
        <p:spPr>
          <a:xfrm>
            <a:off x="197303" y="544865"/>
            <a:ext cx="3094117" cy="400110"/>
          </a:xfrm>
          <a:prstGeom prst="rect">
            <a:avLst/>
          </a:prstGeom>
          <a:noFill/>
        </p:spPr>
        <p:txBody>
          <a:bodyPr wrap="none" rtlCol="0">
            <a:spAutoFit/>
          </a:bodyPr>
          <a:lstStyle/>
          <a:p>
            <a:r>
              <a:rPr lang="en-US" altLang="ja-JP" sz="2000" dirty="0">
                <a:solidFill>
                  <a:srgbClr val="002060"/>
                </a:solidFill>
                <a:latin typeface="Meiryo UI" panose="020B0604030504040204" pitchFamily="50" charset="-128"/>
                <a:ea typeface="Meiryo UI" panose="020B0604030504040204" pitchFamily="50" charset="-128"/>
              </a:rPr>
              <a:t>AI-VMD</a:t>
            </a:r>
            <a:r>
              <a:rPr lang="ja-JP" altLang="en-US" sz="2000" dirty="0">
                <a:solidFill>
                  <a:srgbClr val="002060"/>
                </a:solidFill>
                <a:latin typeface="Meiryo UI" panose="020B0604030504040204" pitchFamily="50" charset="-128"/>
                <a:ea typeface="Meiryo UI" panose="020B0604030504040204" pitchFamily="50" charset="-128"/>
              </a:rPr>
              <a:t>の基本的な仕組み</a:t>
            </a:r>
          </a:p>
        </p:txBody>
      </p:sp>
      <p:sp>
        <p:nvSpPr>
          <p:cNvPr id="45" name="テキスト ボックス 44">
            <a:extLst>
              <a:ext uri="{FF2B5EF4-FFF2-40B4-BE49-F238E27FC236}">
                <a16:creationId xmlns:a16="http://schemas.microsoft.com/office/drawing/2014/main" id="{423018F5-CEE6-4948-758F-6F31146E3FBD}"/>
              </a:ext>
            </a:extLst>
          </p:cNvPr>
          <p:cNvSpPr txBox="1"/>
          <p:nvPr/>
        </p:nvSpPr>
        <p:spPr>
          <a:xfrm>
            <a:off x="164731" y="3200218"/>
            <a:ext cx="3777128" cy="415498"/>
          </a:xfrm>
          <a:prstGeom prst="rect">
            <a:avLst/>
          </a:prstGeom>
          <a:noFill/>
        </p:spPr>
        <p:txBody>
          <a:bodyPr wrap="square" rtlCol="0">
            <a:spAutoFit/>
          </a:bodyPr>
          <a:lstStyle/>
          <a:p>
            <a:r>
              <a:rPr lang="ja-JP" altLang="en-US" sz="2000" dirty="0">
                <a:solidFill>
                  <a:srgbClr val="70AD47">
                    <a:lumMod val="50000"/>
                  </a:srgbClr>
                </a:solidFill>
                <a:latin typeface="Meiryo UI" panose="020B0604030504040204" pitchFamily="50" charset="-128"/>
                <a:ea typeface="Meiryo UI" panose="020B0604030504040204" pitchFamily="50" charset="-128"/>
              </a:rPr>
              <a:t>発報例（侵入検知の場合）</a:t>
            </a:r>
            <a:endParaRPr lang="en-US" altLang="ja-JP" sz="2000" dirty="0">
              <a:solidFill>
                <a:srgbClr val="70AD47">
                  <a:lumMod val="50000"/>
                </a:srgbClr>
              </a:solidFill>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74F377B0-E079-B66C-902B-4FC99510C41D}"/>
              </a:ext>
            </a:extLst>
          </p:cNvPr>
          <p:cNvSpPr txBox="1"/>
          <p:nvPr/>
        </p:nvSpPr>
        <p:spPr>
          <a:xfrm>
            <a:off x="275010" y="1902466"/>
            <a:ext cx="1503389" cy="253916"/>
          </a:xfrm>
          <a:prstGeom prst="rect">
            <a:avLst/>
          </a:prstGeom>
          <a:solidFill>
            <a:srgbClr val="0170C1"/>
          </a:solidFill>
          <a:ln>
            <a:noFill/>
          </a:ln>
        </p:spPr>
        <p:txBody>
          <a:bodyPr wrap="square" rtlCol="0">
            <a:spAutoFit/>
          </a:bodyPr>
          <a:lstStyle/>
          <a:p>
            <a:pPr algn="ctr" fontAlgn="base">
              <a:spcBef>
                <a:spcPct val="0"/>
              </a:spcBef>
              <a:spcAft>
                <a:spcPct val="0"/>
              </a:spcAft>
              <a:defRPr/>
            </a:pPr>
            <a:r>
              <a:rPr kumimoji="0" lang="ja-JP" altLang="en-US" sz="1050"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動き情報（動体検知）</a:t>
            </a:r>
            <a:endParaRPr kumimoji="0" lang="en-US" altLang="ja-JP" sz="1050"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57">
            <a:extLst>
              <a:ext uri="{FF2B5EF4-FFF2-40B4-BE49-F238E27FC236}">
                <a16:creationId xmlns:a16="http://schemas.microsoft.com/office/drawing/2014/main" id="{249DCA76-C81D-0159-5EBF-B4C8AF7D0EC2}"/>
              </a:ext>
            </a:extLst>
          </p:cNvPr>
          <p:cNvSpPr txBox="1"/>
          <p:nvPr/>
        </p:nvSpPr>
        <p:spPr>
          <a:xfrm>
            <a:off x="2421743" y="1902466"/>
            <a:ext cx="1444971" cy="253916"/>
          </a:xfrm>
          <a:prstGeom prst="rect">
            <a:avLst/>
          </a:prstGeom>
          <a:solidFill>
            <a:srgbClr val="0170C1"/>
          </a:solidFill>
          <a:ln>
            <a:noFill/>
          </a:ln>
        </p:spPr>
        <p:txBody>
          <a:bodyPr wrap="square" rtlCol="0">
            <a:spAutoFit/>
          </a:bodyPr>
          <a:lstStyle/>
          <a:p>
            <a:pPr algn="ctr" fontAlgn="base">
              <a:spcBef>
                <a:spcPct val="0"/>
              </a:spcBef>
              <a:spcAft>
                <a:spcPct val="0"/>
              </a:spcAft>
              <a:defRPr/>
            </a:pPr>
            <a:r>
              <a:rPr kumimoji="0" lang="en-US" altLang="ja-JP" sz="1050"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AI</a:t>
            </a:r>
            <a:r>
              <a:rPr kumimoji="0" lang="ja-JP" altLang="en-US" sz="1050"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物体検知情報</a:t>
            </a:r>
          </a:p>
        </p:txBody>
      </p:sp>
      <p:sp>
        <p:nvSpPr>
          <p:cNvPr id="59" name="テキスト ボックス 58">
            <a:extLst>
              <a:ext uri="{FF2B5EF4-FFF2-40B4-BE49-F238E27FC236}">
                <a16:creationId xmlns:a16="http://schemas.microsoft.com/office/drawing/2014/main" id="{725FF302-F3FF-7859-91E8-5930039841AA}"/>
              </a:ext>
            </a:extLst>
          </p:cNvPr>
          <p:cNvSpPr txBox="1"/>
          <p:nvPr/>
        </p:nvSpPr>
        <p:spPr>
          <a:xfrm>
            <a:off x="1720126" y="1059093"/>
            <a:ext cx="554960" cy="646331"/>
          </a:xfrm>
          <a:prstGeom prst="rect">
            <a:avLst/>
          </a:prstGeom>
          <a:noFill/>
        </p:spPr>
        <p:txBody>
          <a:bodyPr wrap="none" rtlCol="0">
            <a:spAutoFit/>
          </a:bodyPr>
          <a:lstStyle/>
          <a:p>
            <a:r>
              <a:rPr lang="en-US" altLang="ja-JP" sz="3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3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a:extLst>
              <a:ext uri="{FF2B5EF4-FFF2-40B4-BE49-F238E27FC236}">
                <a16:creationId xmlns:a16="http://schemas.microsoft.com/office/drawing/2014/main" id="{B28C6D3D-B8CF-21B6-4FCD-35ADAB7A79B8}"/>
              </a:ext>
            </a:extLst>
          </p:cNvPr>
          <p:cNvGrpSpPr/>
          <p:nvPr/>
        </p:nvGrpSpPr>
        <p:grpSpPr>
          <a:xfrm>
            <a:off x="282032" y="3291763"/>
            <a:ext cx="4356066" cy="1561261"/>
            <a:chOff x="282032" y="3250513"/>
            <a:chExt cx="4356066" cy="1561261"/>
          </a:xfrm>
        </p:grpSpPr>
        <p:pic>
          <p:nvPicPr>
            <p:cNvPr id="44" name="図 43">
              <a:extLst>
                <a:ext uri="{FF2B5EF4-FFF2-40B4-BE49-F238E27FC236}">
                  <a16:creationId xmlns:a16="http://schemas.microsoft.com/office/drawing/2014/main" id="{FA4AC59F-408F-9957-D6ED-BCCBCACD29B6}"/>
                </a:ext>
              </a:extLst>
            </p:cNvPr>
            <p:cNvPicPr>
              <a:picLocks noChangeAspect="1"/>
            </p:cNvPicPr>
            <p:nvPr/>
          </p:nvPicPr>
          <p:blipFill rotWithShape="1">
            <a:blip r:embed="rId2">
              <a:clrChange>
                <a:clrFrom>
                  <a:srgbClr val="EAEFF9"/>
                </a:clrFrom>
                <a:clrTo>
                  <a:srgbClr val="EAEFF9">
                    <a:alpha val="0"/>
                  </a:srgbClr>
                </a:clrTo>
              </a:clrChange>
            </a:blip>
            <a:srcRect l="51533" r="26716"/>
            <a:stretch/>
          </p:blipFill>
          <p:spPr>
            <a:xfrm>
              <a:off x="282032" y="3250513"/>
              <a:ext cx="1841465" cy="1561261"/>
            </a:xfrm>
            <a:prstGeom prst="rect">
              <a:avLst/>
            </a:prstGeom>
          </p:spPr>
        </p:pic>
        <p:sp>
          <p:nvSpPr>
            <p:cNvPr id="47" name="角丸四角形 60">
              <a:extLst>
                <a:ext uri="{FF2B5EF4-FFF2-40B4-BE49-F238E27FC236}">
                  <a16:creationId xmlns:a16="http://schemas.microsoft.com/office/drawing/2014/main" id="{65E29BA5-7B90-7589-99C8-BA5409498A08}"/>
                </a:ext>
              </a:extLst>
            </p:cNvPr>
            <p:cNvSpPr/>
            <p:nvPr/>
          </p:nvSpPr>
          <p:spPr>
            <a:xfrm>
              <a:off x="1044000" y="3595861"/>
              <a:ext cx="814148" cy="187327"/>
            </a:xfrm>
            <a:prstGeom prst="roundRect">
              <a:avLst>
                <a:gd name="adj"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動体検知</a:t>
              </a:r>
            </a:p>
          </p:txBody>
        </p:sp>
        <p:sp>
          <p:nvSpPr>
            <p:cNvPr id="48" name="角丸四角形 61">
              <a:extLst>
                <a:ext uri="{FF2B5EF4-FFF2-40B4-BE49-F238E27FC236}">
                  <a16:creationId xmlns:a16="http://schemas.microsoft.com/office/drawing/2014/main" id="{372D18AB-2E3D-9362-CCC5-5E5B2ED15D20}"/>
                </a:ext>
              </a:extLst>
            </p:cNvPr>
            <p:cNvSpPr/>
            <p:nvPr/>
          </p:nvSpPr>
          <p:spPr>
            <a:xfrm>
              <a:off x="885420" y="4236106"/>
              <a:ext cx="972728" cy="187327"/>
            </a:xfrm>
            <a:prstGeom prst="roundRect">
              <a:avLst>
                <a:gd name="adj" fmla="val 50000"/>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エリアに侵入</a:t>
              </a:r>
            </a:p>
          </p:txBody>
        </p:sp>
        <p:sp>
          <p:nvSpPr>
            <p:cNvPr id="49" name="角丸四角形 62">
              <a:extLst>
                <a:ext uri="{FF2B5EF4-FFF2-40B4-BE49-F238E27FC236}">
                  <a16:creationId xmlns:a16="http://schemas.microsoft.com/office/drawing/2014/main" id="{81A5A642-B6D8-FCFE-E6E7-515864EA8EB4}"/>
                </a:ext>
              </a:extLst>
            </p:cNvPr>
            <p:cNvSpPr/>
            <p:nvPr/>
          </p:nvSpPr>
          <p:spPr>
            <a:xfrm>
              <a:off x="3362534" y="4236106"/>
              <a:ext cx="621030" cy="187327"/>
            </a:xfrm>
            <a:prstGeom prst="roundRect">
              <a:avLst>
                <a:gd name="adj" fmla="val 50000"/>
              </a:avLst>
            </a:prstGeom>
            <a:solidFill>
              <a:srgbClr val="E2535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アラーム</a:t>
              </a:r>
            </a:p>
          </p:txBody>
        </p:sp>
        <p:pic>
          <p:nvPicPr>
            <p:cNvPr id="50" name="図 49">
              <a:extLst>
                <a:ext uri="{FF2B5EF4-FFF2-40B4-BE49-F238E27FC236}">
                  <a16:creationId xmlns:a16="http://schemas.microsoft.com/office/drawing/2014/main" id="{EB2D5081-6CFA-F27A-9960-1705CF7DAB20}"/>
                </a:ext>
              </a:extLst>
            </p:cNvPr>
            <p:cNvPicPr>
              <a:picLocks noChangeAspect="1"/>
            </p:cNvPicPr>
            <p:nvPr/>
          </p:nvPicPr>
          <p:blipFill rotWithShape="1">
            <a:blip r:embed="rId2">
              <a:clrChange>
                <a:clrFrom>
                  <a:srgbClr val="EAEFF9"/>
                </a:clrFrom>
                <a:clrTo>
                  <a:srgbClr val="EAEFF9">
                    <a:alpha val="0"/>
                  </a:srgbClr>
                </a:clrTo>
              </a:clrChange>
            </a:blip>
            <a:srcRect l="77900" r="254"/>
            <a:stretch/>
          </p:blipFill>
          <p:spPr>
            <a:xfrm>
              <a:off x="2788516" y="3250513"/>
              <a:ext cx="1849582" cy="1561261"/>
            </a:xfrm>
            <a:prstGeom prst="rect">
              <a:avLst/>
            </a:prstGeom>
          </p:spPr>
        </p:pic>
        <p:sp>
          <p:nvSpPr>
            <p:cNvPr id="54" name="右矢印 2">
              <a:extLst>
                <a:ext uri="{FF2B5EF4-FFF2-40B4-BE49-F238E27FC236}">
                  <a16:creationId xmlns:a16="http://schemas.microsoft.com/office/drawing/2014/main" id="{E6DC657A-6717-B36E-1F83-DE8E00368FA1}"/>
                </a:ext>
              </a:extLst>
            </p:cNvPr>
            <p:cNvSpPr/>
            <p:nvPr/>
          </p:nvSpPr>
          <p:spPr>
            <a:xfrm>
              <a:off x="2258905" y="3665362"/>
              <a:ext cx="428233" cy="452930"/>
            </a:xfrm>
            <a:prstGeom prst="rightArrow">
              <a:avLst>
                <a:gd name="adj1" fmla="val 63166"/>
                <a:gd name="adj2" fmla="val 50000"/>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6" name="角丸四角形 24">
              <a:extLst>
                <a:ext uri="{FF2B5EF4-FFF2-40B4-BE49-F238E27FC236}">
                  <a16:creationId xmlns:a16="http://schemas.microsoft.com/office/drawing/2014/main" id="{89FFA34F-0CC0-23CC-EC80-BD284F8B7C8F}"/>
                </a:ext>
              </a:extLst>
            </p:cNvPr>
            <p:cNvSpPr/>
            <p:nvPr/>
          </p:nvSpPr>
          <p:spPr>
            <a:xfrm>
              <a:off x="3373110" y="4236106"/>
              <a:ext cx="750570" cy="187327"/>
            </a:xfrm>
            <a:prstGeom prst="roundRect">
              <a:avLst>
                <a:gd name="adj" fmla="val 50000"/>
              </a:avLst>
            </a:prstGeom>
            <a:solidFill>
              <a:srgbClr val="E2535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アラーム</a:t>
              </a:r>
              <a:endParaRPr kumimoji="0" lang="en-US" altLang="ja-JP" sz="105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0" name="角丸四角形 63">
              <a:extLst>
                <a:ext uri="{FF2B5EF4-FFF2-40B4-BE49-F238E27FC236}">
                  <a16:creationId xmlns:a16="http://schemas.microsoft.com/office/drawing/2014/main" id="{F5184BCF-94F1-6B05-AFAB-D28F846506F0}"/>
                </a:ext>
              </a:extLst>
            </p:cNvPr>
            <p:cNvSpPr/>
            <p:nvPr/>
          </p:nvSpPr>
          <p:spPr>
            <a:xfrm>
              <a:off x="1674512" y="4177989"/>
              <a:ext cx="1575599" cy="598600"/>
            </a:xfrm>
            <a:prstGeom prst="roundRect">
              <a:avLst>
                <a:gd name="adj" fmla="val 50000"/>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検知対象</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オブジェクト</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であることを確認</a:t>
              </a:r>
            </a:p>
          </p:txBody>
        </p:sp>
      </p:grpSp>
      <p:sp>
        <p:nvSpPr>
          <p:cNvPr id="65" name="正方形/長方形 64">
            <a:extLst>
              <a:ext uri="{FF2B5EF4-FFF2-40B4-BE49-F238E27FC236}">
                <a16:creationId xmlns:a16="http://schemas.microsoft.com/office/drawing/2014/main" id="{7679A7EB-FCEB-9E46-9B2A-743474A1217D}"/>
              </a:ext>
            </a:extLst>
          </p:cNvPr>
          <p:cNvSpPr/>
          <p:nvPr/>
        </p:nvSpPr>
        <p:spPr>
          <a:xfrm>
            <a:off x="242819" y="2177095"/>
            <a:ext cx="3825168" cy="877163"/>
          </a:xfrm>
          <a:prstGeom prst="rect">
            <a:avLst/>
          </a:prstGeom>
        </p:spPr>
        <p:txBody>
          <a:bodyPr wrap="square">
            <a:spAutoFit/>
          </a:bodyPr>
          <a:lstStyle/>
          <a:p>
            <a:pPr algn="ctr" fontAlgn="base">
              <a:spcBef>
                <a:spcPct val="0"/>
              </a:spcBef>
              <a:spcAft>
                <a:spcPct val="0"/>
              </a:spcAft>
              <a:defRPr/>
            </a:pPr>
            <a:r>
              <a:rPr lang="ja-JP" altLang="en-US" sz="1200"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動き情報の中から</a:t>
            </a:r>
            <a:r>
              <a:rPr lang="en-US" altLang="ja-JP" sz="1200"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200"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物体検知情報を活用し</a:t>
            </a:r>
            <a:endParaRPr lang="en-US" altLang="ja-JP" sz="1200" dirty="0">
              <a:solidFill>
                <a:srgbClr val="0A54A0"/>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defRPr/>
            </a:pPr>
            <a:r>
              <a:rPr lang="ja-JP" altLang="en-US" sz="1200"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検知対象オブジェクトの情報だけを抽出</a:t>
            </a:r>
            <a:endParaRPr lang="en-US" altLang="ja-JP" sz="1200" dirty="0">
              <a:solidFill>
                <a:srgbClr val="0A54A0"/>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defRPr/>
            </a:pPr>
            <a:endParaRPr lang="en-US" altLang="ja-JP" dirty="0">
              <a:solidFill>
                <a:srgbClr val="0A54A0"/>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defRPr/>
            </a:pPr>
            <a:r>
              <a:rPr lang="en-US" altLang="ja-JP" sz="1200" dirty="0" err="1">
                <a:solidFill>
                  <a:srgbClr val="0A54A0"/>
                </a:solidFill>
                <a:latin typeface="Meiryo UI" panose="020B0604030504040204" pitchFamily="50" charset="-128"/>
                <a:ea typeface="Meiryo UI" panose="020B0604030504040204" pitchFamily="50" charset="-128"/>
                <a:cs typeface="Meiryo UI" panose="020B0604030504040204" pitchFamily="50" charset="-128"/>
              </a:rPr>
              <a:t>i</a:t>
            </a:r>
            <a:r>
              <a:rPr lang="en-US" altLang="ja-JP" sz="1200"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-VMD</a:t>
            </a:r>
            <a:r>
              <a:rPr lang="ja-JP" altLang="en-US" sz="1200"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に比べ大幅に誤報を抑制し精度向上を実現</a:t>
            </a:r>
          </a:p>
        </p:txBody>
      </p:sp>
      <p:sp>
        <p:nvSpPr>
          <p:cNvPr id="66" name="二等辺三角形 65">
            <a:extLst>
              <a:ext uri="{FF2B5EF4-FFF2-40B4-BE49-F238E27FC236}">
                <a16:creationId xmlns:a16="http://schemas.microsoft.com/office/drawing/2014/main" id="{D7CBD9FE-429F-79FE-3527-7BDC4562E1E7}"/>
              </a:ext>
            </a:extLst>
          </p:cNvPr>
          <p:cNvSpPr/>
          <p:nvPr/>
        </p:nvSpPr>
        <p:spPr>
          <a:xfrm rot="10800000">
            <a:off x="1463092" y="2670191"/>
            <a:ext cx="1383542" cy="93185"/>
          </a:xfrm>
          <a:prstGeom prst="triangl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67" name="図 66">
            <a:extLst>
              <a:ext uri="{FF2B5EF4-FFF2-40B4-BE49-F238E27FC236}">
                <a16:creationId xmlns:a16="http://schemas.microsoft.com/office/drawing/2014/main" id="{2088844A-7D04-3795-5631-D6C7AE7F0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9156" y="964277"/>
            <a:ext cx="1592704" cy="895896"/>
          </a:xfrm>
          <a:prstGeom prst="rect">
            <a:avLst/>
          </a:prstGeom>
        </p:spPr>
      </p:pic>
      <p:sp>
        <p:nvSpPr>
          <p:cNvPr id="68" name="正方形/長方形 67">
            <a:extLst>
              <a:ext uri="{FF2B5EF4-FFF2-40B4-BE49-F238E27FC236}">
                <a16:creationId xmlns:a16="http://schemas.microsoft.com/office/drawing/2014/main" id="{0F372530-05D5-3DBE-D090-EECF80B2E746}"/>
              </a:ext>
            </a:extLst>
          </p:cNvPr>
          <p:cNvSpPr/>
          <p:nvPr/>
        </p:nvSpPr>
        <p:spPr>
          <a:xfrm flipH="1">
            <a:off x="3109398" y="1307542"/>
            <a:ext cx="197553" cy="304094"/>
          </a:xfrm>
          <a:prstGeom prst="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69" name="図 68">
            <a:extLst>
              <a:ext uri="{FF2B5EF4-FFF2-40B4-BE49-F238E27FC236}">
                <a16:creationId xmlns:a16="http://schemas.microsoft.com/office/drawing/2014/main" id="{57758341-5688-B59A-E767-6D6C71928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83" y="970585"/>
            <a:ext cx="1170642" cy="898886"/>
          </a:xfrm>
          <a:prstGeom prst="rect">
            <a:avLst/>
          </a:prstGeom>
        </p:spPr>
      </p:pic>
    </p:spTree>
    <p:extLst>
      <p:ext uri="{BB962C8B-B14F-4D97-AF65-F5344CB8AC3E}">
        <p14:creationId xmlns:p14="http://schemas.microsoft.com/office/powerpoint/2010/main" val="981213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AI-VMD</a:t>
            </a:r>
            <a:r>
              <a:rPr kumimoji="1" lang="ja-JP" altLang="en-US" dirty="0"/>
              <a:t>の</a:t>
            </a:r>
            <a:r>
              <a:rPr lang="ja-JP" altLang="en-US" dirty="0"/>
              <a:t>概要</a:t>
            </a:r>
            <a:r>
              <a:rPr kumimoji="1" lang="ja-JP" altLang="en-US" dirty="0"/>
              <a:t>（４）</a:t>
            </a:r>
          </a:p>
        </p:txBody>
      </p:sp>
      <p:sp>
        <p:nvSpPr>
          <p:cNvPr id="65" name="テキスト ボックス 64"/>
          <p:cNvSpPr txBox="1"/>
          <p:nvPr/>
        </p:nvSpPr>
        <p:spPr>
          <a:xfrm>
            <a:off x="225652" y="479408"/>
            <a:ext cx="2085827" cy="4154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検知機能イメージ</a:t>
            </a:r>
          </a:p>
        </p:txBody>
      </p:sp>
      <p:sp>
        <p:nvSpPr>
          <p:cNvPr id="41" name="テキスト ボックス 40">
            <a:extLst>
              <a:ext uri="{FF2B5EF4-FFF2-40B4-BE49-F238E27FC236}">
                <a16:creationId xmlns:a16="http://schemas.microsoft.com/office/drawing/2014/main" id="{4D916404-62FC-0B34-0950-7625110CD060}"/>
              </a:ext>
            </a:extLst>
          </p:cNvPr>
          <p:cNvSpPr txBox="1"/>
          <p:nvPr/>
        </p:nvSpPr>
        <p:spPr>
          <a:xfrm>
            <a:off x="4641871" y="2798941"/>
            <a:ext cx="4109325" cy="1879611"/>
          </a:xfrm>
          <a:prstGeom prst="rect">
            <a:avLst/>
          </a:prstGeom>
          <a:noFill/>
          <a:ln>
            <a:solidFill>
              <a:srgbClr val="4989AF"/>
            </a:solidFill>
          </a:ln>
        </p:spPr>
        <p:txBody>
          <a:bodyPr wrap="square" rtlCol="0" anchor="t" anchorCtr="1">
            <a:noAutofit/>
          </a:bodyPr>
          <a:lstStyle/>
          <a:p>
            <a:pPr fontAlgn="base">
              <a:spcBef>
                <a:spcPct val="0"/>
              </a:spcBef>
              <a:spcAft>
                <a:spcPct val="0"/>
              </a:spcAft>
              <a:defRPr/>
            </a:pPr>
            <a:endParaRPr lang="en-US" altLang="ja-JP" sz="1050" dirty="0">
              <a:solidFill>
                <a:srgbClr val="0A54A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a:extLst>
              <a:ext uri="{FF2B5EF4-FFF2-40B4-BE49-F238E27FC236}">
                <a16:creationId xmlns:a16="http://schemas.microsoft.com/office/drawing/2014/main" id="{5A64E74B-81CB-357D-9C36-DEB117DEBBB9}"/>
              </a:ext>
            </a:extLst>
          </p:cNvPr>
          <p:cNvSpPr txBox="1"/>
          <p:nvPr/>
        </p:nvSpPr>
        <p:spPr>
          <a:xfrm>
            <a:off x="377973" y="2798941"/>
            <a:ext cx="4109325" cy="1879611"/>
          </a:xfrm>
          <a:prstGeom prst="rect">
            <a:avLst/>
          </a:prstGeom>
          <a:noFill/>
          <a:ln>
            <a:solidFill>
              <a:srgbClr val="4989AF"/>
            </a:solidFill>
          </a:ln>
        </p:spPr>
        <p:txBody>
          <a:bodyPr wrap="square" rtlCol="0" anchor="t" anchorCtr="1">
            <a:noAutofit/>
          </a:bodyPr>
          <a:lstStyle/>
          <a:p>
            <a:pPr fontAlgn="base">
              <a:spcBef>
                <a:spcPct val="0"/>
              </a:spcBef>
              <a:spcAft>
                <a:spcPct val="0"/>
              </a:spcAft>
              <a:defRPr/>
            </a:pPr>
            <a:endParaRPr lang="en-US" altLang="ja-JP" sz="1050" dirty="0">
              <a:solidFill>
                <a:srgbClr val="0A54A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a:extLst>
              <a:ext uri="{FF2B5EF4-FFF2-40B4-BE49-F238E27FC236}">
                <a16:creationId xmlns:a16="http://schemas.microsoft.com/office/drawing/2014/main" id="{28B56933-6FF9-0F25-58C1-C0F882B5B8FB}"/>
              </a:ext>
            </a:extLst>
          </p:cNvPr>
          <p:cNvSpPr txBox="1"/>
          <p:nvPr/>
        </p:nvSpPr>
        <p:spPr>
          <a:xfrm>
            <a:off x="4641871" y="855253"/>
            <a:ext cx="4109325" cy="1909847"/>
          </a:xfrm>
          <a:prstGeom prst="rect">
            <a:avLst/>
          </a:prstGeom>
          <a:noFill/>
          <a:ln>
            <a:solidFill>
              <a:srgbClr val="4989AF"/>
            </a:solidFill>
          </a:ln>
        </p:spPr>
        <p:txBody>
          <a:bodyPr wrap="square" rtlCol="0" anchor="t" anchorCtr="1">
            <a:noAutofit/>
          </a:bodyPr>
          <a:lstStyle/>
          <a:p>
            <a:pPr fontAlgn="base">
              <a:spcBef>
                <a:spcPct val="0"/>
              </a:spcBef>
              <a:spcAft>
                <a:spcPct val="0"/>
              </a:spcAft>
              <a:defRPr/>
            </a:pPr>
            <a:endParaRPr lang="en-US" altLang="ja-JP" sz="1050" dirty="0">
              <a:solidFill>
                <a:srgbClr val="0A54A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a:extLst>
              <a:ext uri="{FF2B5EF4-FFF2-40B4-BE49-F238E27FC236}">
                <a16:creationId xmlns:a16="http://schemas.microsoft.com/office/drawing/2014/main" id="{02B70CC7-C9B7-A60A-AD81-ABAC97376004}"/>
              </a:ext>
            </a:extLst>
          </p:cNvPr>
          <p:cNvSpPr txBox="1"/>
          <p:nvPr/>
        </p:nvSpPr>
        <p:spPr>
          <a:xfrm>
            <a:off x="377973" y="851959"/>
            <a:ext cx="4109325" cy="1913141"/>
          </a:xfrm>
          <a:prstGeom prst="rect">
            <a:avLst/>
          </a:prstGeom>
          <a:noFill/>
          <a:ln>
            <a:solidFill>
              <a:srgbClr val="4989AF"/>
            </a:solidFill>
          </a:ln>
        </p:spPr>
        <p:txBody>
          <a:bodyPr wrap="square" rtlCol="0" anchor="t" anchorCtr="1">
            <a:noAutofit/>
          </a:bodyPr>
          <a:lstStyle/>
          <a:p>
            <a:pPr fontAlgn="base">
              <a:spcBef>
                <a:spcPct val="0"/>
              </a:spcBef>
              <a:spcAft>
                <a:spcPct val="0"/>
              </a:spcAft>
              <a:defRPr/>
            </a:pPr>
            <a:endParaRPr lang="en-US" altLang="ja-JP" sz="1050" dirty="0">
              <a:solidFill>
                <a:srgbClr val="0A54A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a:extLst>
              <a:ext uri="{FF2B5EF4-FFF2-40B4-BE49-F238E27FC236}">
                <a16:creationId xmlns:a16="http://schemas.microsoft.com/office/drawing/2014/main" id="{23BD138B-9921-0AD5-E199-533AB6E0D1FA}"/>
              </a:ext>
            </a:extLst>
          </p:cNvPr>
          <p:cNvSpPr txBox="1"/>
          <p:nvPr/>
        </p:nvSpPr>
        <p:spPr>
          <a:xfrm>
            <a:off x="1154669" y="2548010"/>
            <a:ext cx="2803973" cy="230832"/>
          </a:xfrm>
          <a:prstGeom prst="rect">
            <a:avLst/>
          </a:prstGeom>
          <a:noFill/>
        </p:spPr>
        <p:txBody>
          <a:bodyPr wrap="none" rtlCol="0">
            <a:spAutoFit/>
          </a:bodyPr>
          <a:lstStyle/>
          <a:p>
            <a:pPr fontAlgn="base">
              <a:spcBef>
                <a:spcPct val="0"/>
              </a:spcBef>
              <a:spcAft>
                <a:spcPct val="0"/>
              </a:spcAft>
              <a:defRPr/>
            </a:pPr>
            <a:r>
              <a:rPr lang="ja-JP" altLang="en-US" sz="900"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指定領域内へ動体が侵入したこと、を検知しアラーム発報</a:t>
            </a:r>
          </a:p>
        </p:txBody>
      </p:sp>
      <p:sp>
        <p:nvSpPr>
          <p:cNvPr id="46" name="テキスト ボックス 45">
            <a:extLst>
              <a:ext uri="{FF2B5EF4-FFF2-40B4-BE49-F238E27FC236}">
                <a16:creationId xmlns:a16="http://schemas.microsoft.com/office/drawing/2014/main" id="{02921215-DCE4-C024-E564-346FEBE9E21E}"/>
              </a:ext>
            </a:extLst>
          </p:cNvPr>
          <p:cNvSpPr txBox="1"/>
          <p:nvPr/>
        </p:nvSpPr>
        <p:spPr>
          <a:xfrm>
            <a:off x="5014120" y="2542059"/>
            <a:ext cx="3534942" cy="230832"/>
          </a:xfrm>
          <a:prstGeom prst="rect">
            <a:avLst/>
          </a:prstGeom>
          <a:noFill/>
        </p:spPr>
        <p:txBody>
          <a:bodyPr wrap="none" rtlCol="0">
            <a:spAutoFit/>
          </a:bodyPr>
          <a:lstStyle/>
          <a:p>
            <a:pPr fontAlgn="base">
              <a:spcBef>
                <a:spcPct val="0"/>
              </a:spcBef>
              <a:spcAft>
                <a:spcPct val="0"/>
              </a:spcAft>
              <a:defRPr/>
            </a:pPr>
            <a:r>
              <a:rPr lang="ja-JP" altLang="en-US" sz="900"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指定領域内を動体が特定方向へ移動していること、を検知しアラーム発報</a:t>
            </a:r>
            <a:endParaRPr lang="en-US" altLang="ja-JP" sz="900" dirty="0">
              <a:solidFill>
                <a:srgbClr val="0A54A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a:extLst>
              <a:ext uri="{FF2B5EF4-FFF2-40B4-BE49-F238E27FC236}">
                <a16:creationId xmlns:a16="http://schemas.microsoft.com/office/drawing/2014/main" id="{88A9B719-5BE9-53BA-99DC-ECD214CF48E5}"/>
              </a:ext>
            </a:extLst>
          </p:cNvPr>
          <p:cNvSpPr txBox="1"/>
          <p:nvPr/>
        </p:nvSpPr>
        <p:spPr>
          <a:xfrm>
            <a:off x="1077592" y="4469377"/>
            <a:ext cx="3068855" cy="230832"/>
          </a:xfrm>
          <a:prstGeom prst="rect">
            <a:avLst/>
          </a:prstGeom>
          <a:noFill/>
        </p:spPr>
        <p:txBody>
          <a:bodyPr wrap="square" rtlCol="0">
            <a:spAutoFit/>
          </a:bodyPr>
          <a:lstStyle/>
          <a:p>
            <a:pPr fontAlgn="base">
              <a:spcBef>
                <a:spcPct val="0"/>
              </a:spcBef>
              <a:spcAft>
                <a:spcPct val="0"/>
              </a:spcAft>
              <a:defRPr/>
            </a:pPr>
            <a:r>
              <a:rPr lang="ja-JP" altLang="en-US" sz="900"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指定領域内で動体が滞留していること、を検知しアラーム発報</a:t>
            </a:r>
          </a:p>
        </p:txBody>
      </p:sp>
      <p:sp>
        <p:nvSpPr>
          <p:cNvPr id="48" name="テキスト ボックス 47">
            <a:extLst>
              <a:ext uri="{FF2B5EF4-FFF2-40B4-BE49-F238E27FC236}">
                <a16:creationId xmlns:a16="http://schemas.microsoft.com/office/drawing/2014/main" id="{8D14A246-E0F4-CBEC-3F0D-F3BF97B6FCFF}"/>
              </a:ext>
            </a:extLst>
          </p:cNvPr>
          <p:cNvSpPr txBox="1"/>
          <p:nvPr/>
        </p:nvSpPr>
        <p:spPr>
          <a:xfrm>
            <a:off x="5200101" y="4467922"/>
            <a:ext cx="3148619" cy="230832"/>
          </a:xfrm>
          <a:prstGeom prst="rect">
            <a:avLst/>
          </a:prstGeom>
          <a:noFill/>
        </p:spPr>
        <p:txBody>
          <a:bodyPr wrap="none" rtlCol="0">
            <a:spAutoFit/>
          </a:bodyPr>
          <a:lstStyle/>
          <a:p>
            <a:pPr fontAlgn="base">
              <a:spcBef>
                <a:spcPct val="0"/>
              </a:spcBef>
              <a:spcAft>
                <a:spcPct val="0"/>
              </a:spcAft>
              <a:defRPr/>
            </a:pPr>
            <a:r>
              <a:rPr lang="ja-JP" altLang="en-US" sz="900" dirty="0">
                <a:solidFill>
                  <a:srgbClr val="0A54A0"/>
                </a:solidFill>
                <a:latin typeface="Meiryo UI" panose="020B0604030504040204" pitchFamily="50" charset="-128"/>
                <a:ea typeface="Meiryo UI" panose="020B0604030504040204" pitchFamily="50" charset="-128"/>
                <a:cs typeface="Meiryo UI" panose="020B0604030504040204" pitchFamily="50" charset="-128"/>
              </a:rPr>
              <a:t>動体が指定ラインを指定方向へ超えたこと、を検知しアラーム発報</a:t>
            </a:r>
          </a:p>
        </p:txBody>
      </p:sp>
      <p:pic>
        <p:nvPicPr>
          <p:cNvPr id="49" name="図 48">
            <a:extLst>
              <a:ext uri="{FF2B5EF4-FFF2-40B4-BE49-F238E27FC236}">
                <a16:creationId xmlns:a16="http://schemas.microsoft.com/office/drawing/2014/main" id="{55E063DA-3C10-ACB3-035E-8F9F33464B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02" y="892297"/>
            <a:ext cx="2936052" cy="1651529"/>
          </a:xfrm>
          <a:prstGeom prst="rect">
            <a:avLst/>
          </a:prstGeom>
        </p:spPr>
      </p:pic>
      <p:sp>
        <p:nvSpPr>
          <p:cNvPr id="50" name="フリーフォーム 24">
            <a:extLst>
              <a:ext uri="{FF2B5EF4-FFF2-40B4-BE49-F238E27FC236}">
                <a16:creationId xmlns:a16="http://schemas.microsoft.com/office/drawing/2014/main" id="{AC2308DD-DF55-5D72-62D6-4F7652188B1A}"/>
              </a:ext>
            </a:extLst>
          </p:cNvPr>
          <p:cNvSpPr/>
          <p:nvPr/>
        </p:nvSpPr>
        <p:spPr>
          <a:xfrm>
            <a:off x="1576299" y="1709492"/>
            <a:ext cx="1660358" cy="799749"/>
          </a:xfrm>
          <a:custGeom>
            <a:avLst/>
            <a:gdLst>
              <a:gd name="connsiteX0" fmla="*/ 1660358 w 1660358"/>
              <a:gd name="connsiteY0" fmla="*/ 0 h 842211"/>
              <a:gd name="connsiteX1" fmla="*/ 1461837 w 1660358"/>
              <a:gd name="connsiteY1" fmla="*/ 842211 h 842211"/>
              <a:gd name="connsiteX2" fmla="*/ 0 w 1660358"/>
              <a:gd name="connsiteY2" fmla="*/ 824163 h 842211"/>
              <a:gd name="connsiteX3" fmla="*/ 1106906 w 1660358"/>
              <a:gd name="connsiteY3" fmla="*/ 18048 h 842211"/>
              <a:gd name="connsiteX4" fmla="*/ 1660358 w 1660358"/>
              <a:gd name="connsiteY4" fmla="*/ 0 h 84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358" h="842211">
                <a:moveTo>
                  <a:pt x="1660358" y="0"/>
                </a:moveTo>
                <a:lnTo>
                  <a:pt x="1461837" y="842211"/>
                </a:lnTo>
                <a:lnTo>
                  <a:pt x="0" y="824163"/>
                </a:lnTo>
                <a:lnTo>
                  <a:pt x="1106906" y="18048"/>
                </a:lnTo>
                <a:lnTo>
                  <a:pt x="1660358" y="0"/>
                </a:lnTo>
                <a:close/>
              </a:path>
            </a:pathLst>
          </a:custGeom>
          <a:no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1" name="テキスト ボックス 50">
            <a:extLst>
              <a:ext uri="{FF2B5EF4-FFF2-40B4-BE49-F238E27FC236}">
                <a16:creationId xmlns:a16="http://schemas.microsoft.com/office/drawing/2014/main" id="{4DC0BFFA-E22A-9081-ED7C-B2756109A00B}"/>
              </a:ext>
            </a:extLst>
          </p:cNvPr>
          <p:cNvSpPr txBox="1"/>
          <p:nvPr/>
        </p:nvSpPr>
        <p:spPr>
          <a:xfrm>
            <a:off x="451180" y="889985"/>
            <a:ext cx="1078475" cy="323165"/>
          </a:xfrm>
          <a:prstGeom prst="rect">
            <a:avLst/>
          </a:prstGeom>
          <a:solidFill>
            <a:srgbClr val="0A54A0"/>
          </a:solidFill>
          <a:ln w="25400" cap="flat" cmpd="sng" algn="ctr">
            <a:noFill/>
            <a:prstDash val="solid"/>
          </a:ln>
          <a:effectLst/>
        </p:spPr>
        <p:txBody>
          <a:bodyPr wrap="square" rtlCol="0">
            <a:spAutoFit/>
          </a:bodyPr>
          <a:lstStyle/>
          <a:p>
            <a:pPr fontAlgn="base">
              <a:spcBef>
                <a:spcPct val="0"/>
              </a:spcBef>
              <a:spcAft>
                <a:spcPct val="0"/>
              </a:spcAft>
              <a:defRPr/>
            </a:pPr>
            <a:r>
              <a:rPr kumimoji="0" lang="ja-JP" altLang="en-US" sz="15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侵入検知</a:t>
            </a:r>
          </a:p>
        </p:txBody>
      </p:sp>
      <p:pic>
        <p:nvPicPr>
          <p:cNvPr id="52" name="図 51">
            <a:extLst>
              <a:ext uri="{FF2B5EF4-FFF2-40B4-BE49-F238E27FC236}">
                <a16:creationId xmlns:a16="http://schemas.microsoft.com/office/drawing/2014/main" id="{94D64DAB-FA20-E5D0-4B5D-A74E007E638A}"/>
              </a:ext>
            </a:extLst>
          </p:cNvPr>
          <p:cNvPicPr>
            <a:picLocks noChangeAspect="1"/>
          </p:cNvPicPr>
          <p:nvPr/>
        </p:nvPicPr>
        <p:blipFill>
          <a:blip r:embed="rId3"/>
          <a:stretch>
            <a:fillRect/>
          </a:stretch>
        </p:blipFill>
        <p:spPr>
          <a:xfrm>
            <a:off x="973561" y="2849623"/>
            <a:ext cx="2936052" cy="1651529"/>
          </a:xfrm>
          <a:prstGeom prst="rect">
            <a:avLst/>
          </a:prstGeom>
        </p:spPr>
      </p:pic>
      <p:sp>
        <p:nvSpPr>
          <p:cNvPr id="53" name="正方形/長方形 52">
            <a:extLst>
              <a:ext uri="{FF2B5EF4-FFF2-40B4-BE49-F238E27FC236}">
                <a16:creationId xmlns:a16="http://schemas.microsoft.com/office/drawing/2014/main" id="{DEAC2E5D-7558-4E77-8063-71A302818F94}"/>
              </a:ext>
            </a:extLst>
          </p:cNvPr>
          <p:cNvSpPr/>
          <p:nvPr/>
        </p:nvSpPr>
        <p:spPr>
          <a:xfrm>
            <a:off x="2426943" y="3222292"/>
            <a:ext cx="287168" cy="869058"/>
          </a:xfrm>
          <a:prstGeom prst="rect">
            <a:avLst/>
          </a:prstGeom>
          <a:noFill/>
          <a:ln w="19050" cap="flat" cmpd="sng" algn="ctr">
            <a:solidFill>
              <a:srgbClr val="FF0000"/>
            </a:solidFill>
            <a:prstDash val="solid"/>
            <a:miter lim="800000"/>
          </a:ln>
          <a:effectLst/>
        </p:spPr>
        <p:txBody>
          <a:bodyPr rtlCol="0" anchor="ctr"/>
          <a:lstStyle/>
          <a:p>
            <a:pPr marL="0" marR="0" lvl="0" indent="0" algn="ctr" defTabSz="914378" eaLnBrk="1" fontAlgn="base" latinLnBrk="0" hangingPunct="1">
              <a:lnSpc>
                <a:spcPct val="100000"/>
              </a:lnSpc>
              <a:spcBef>
                <a:spcPct val="0"/>
              </a:spcBef>
              <a:spcAft>
                <a:spcPct val="0"/>
              </a:spcAft>
              <a:buClrTx/>
              <a:buSzTx/>
              <a:buFontTx/>
              <a:buNone/>
              <a:tabLst/>
              <a:defRPr/>
            </a:pPr>
            <a:endParaRPr kumimoji="0" lang="ja-JP" altLang="en-US" sz="14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a:ea typeface="ＭＳ Ｐゴシック" panose="020B0600070205080204" pitchFamily="50" charset="-128"/>
              <a:cs typeface="+mn-cs"/>
            </a:endParaRPr>
          </a:p>
        </p:txBody>
      </p:sp>
      <p:sp>
        <p:nvSpPr>
          <p:cNvPr id="54" name="フリーフォーム 30">
            <a:extLst>
              <a:ext uri="{FF2B5EF4-FFF2-40B4-BE49-F238E27FC236}">
                <a16:creationId xmlns:a16="http://schemas.microsoft.com/office/drawing/2014/main" id="{8A70BA0F-DFDC-9CBE-7E31-66404594B143}"/>
              </a:ext>
            </a:extLst>
          </p:cNvPr>
          <p:cNvSpPr/>
          <p:nvPr/>
        </p:nvSpPr>
        <p:spPr>
          <a:xfrm>
            <a:off x="1650062" y="3754466"/>
            <a:ext cx="1949115" cy="715879"/>
          </a:xfrm>
          <a:custGeom>
            <a:avLst/>
            <a:gdLst>
              <a:gd name="connsiteX0" fmla="*/ 60157 w 1949115"/>
              <a:gd name="connsiteY0" fmla="*/ 715879 h 715879"/>
              <a:gd name="connsiteX1" fmla="*/ 1949115 w 1949115"/>
              <a:gd name="connsiteY1" fmla="*/ 715879 h 715879"/>
              <a:gd name="connsiteX2" fmla="*/ 1010652 w 1949115"/>
              <a:gd name="connsiteY2" fmla="*/ 0 h 715879"/>
              <a:gd name="connsiteX3" fmla="*/ 0 w 1949115"/>
              <a:gd name="connsiteY3" fmla="*/ 264695 h 715879"/>
              <a:gd name="connsiteX4" fmla="*/ 60157 w 1949115"/>
              <a:gd name="connsiteY4" fmla="*/ 715879 h 715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115" h="715879">
                <a:moveTo>
                  <a:pt x="60157" y="715879"/>
                </a:moveTo>
                <a:lnTo>
                  <a:pt x="1949115" y="715879"/>
                </a:lnTo>
                <a:lnTo>
                  <a:pt x="1010652" y="0"/>
                </a:lnTo>
                <a:lnTo>
                  <a:pt x="0" y="264695"/>
                </a:lnTo>
                <a:lnTo>
                  <a:pt x="60157" y="715879"/>
                </a:lnTo>
                <a:close/>
              </a:path>
            </a:pathLst>
          </a:custGeom>
          <a:no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5" name="テキスト ボックス 54">
            <a:extLst>
              <a:ext uri="{FF2B5EF4-FFF2-40B4-BE49-F238E27FC236}">
                <a16:creationId xmlns:a16="http://schemas.microsoft.com/office/drawing/2014/main" id="{A77E4C1A-0D75-01FA-6766-E7235C7D7343}"/>
              </a:ext>
            </a:extLst>
          </p:cNvPr>
          <p:cNvSpPr txBox="1"/>
          <p:nvPr/>
        </p:nvSpPr>
        <p:spPr>
          <a:xfrm>
            <a:off x="451180" y="2841687"/>
            <a:ext cx="1078475" cy="323165"/>
          </a:xfrm>
          <a:prstGeom prst="rect">
            <a:avLst/>
          </a:prstGeom>
          <a:solidFill>
            <a:srgbClr val="0A54A0"/>
          </a:solidFill>
          <a:ln w="25400" cap="flat" cmpd="sng" algn="ctr">
            <a:noFill/>
            <a:prstDash val="solid"/>
          </a:ln>
          <a:effectLst/>
        </p:spPr>
        <p:txBody>
          <a:bodyPr wrap="square" rtlCol="0">
            <a:spAutoFit/>
          </a:bodyPr>
          <a:lstStyle/>
          <a:p>
            <a:pPr fontAlgn="base">
              <a:spcBef>
                <a:spcPct val="0"/>
              </a:spcBef>
              <a:spcAft>
                <a:spcPct val="0"/>
              </a:spcAft>
              <a:defRPr/>
            </a:pPr>
            <a:r>
              <a:rPr kumimoji="0" lang="ja-JP" altLang="en-US" sz="15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滞留検知</a:t>
            </a:r>
          </a:p>
        </p:txBody>
      </p:sp>
      <p:pic>
        <p:nvPicPr>
          <p:cNvPr id="56" name="図 55">
            <a:extLst>
              <a:ext uri="{FF2B5EF4-FFF2-40B4-BE49-F238E27FC236}">
                <a16:creationId xmlns:a16="http://schemas.microsoft.com/office/drawing/2014/main" id="{ED0DC67D-1978-FCC6-EEF6-CFF077D3E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2943" y="902147"/>
            <a:ext cx="2922916" cy="1637594"/>
          </a:xfrm>
          <a:prstGeom prst="rect">
            <a:avLst/>
          </a:prstGeom>
        </p:spPr>
      </p:pic>
      <p:sp>
        <p:nvSpPr>
          <p:cNvPr id="57" name="フリーフォーム 32">
            <a:extLst>
              <a:ext uri="{FF2B5EF4-FFF2-40B4-BE49-F238E27FC236}">
                <a16:creationId xmlns:a16="http://schemas.microsoft.com/office/drawing/2014/main" id="{105A9EFD-A01E-C8EC-CCD3-088FF063D1C0}"/>
              </a:ext>
            </a:extLst>
          </p:cNvPr>
          <p:cNvSpPr/>
          <p:nvPr/>
        </p:nvSpPr>
        <p:spPr>
          <a:xfrm>
            <a:off x="5277277" y="1018097"/>
            <a:ext cx="2279984" cy="1419726"/>
          </a:xfrm>
          <a:custGeom>
            <a:avLst/>
            <a:gdLst>
              <a:gd name="connsiteX0" fmla="*/ 2279984 w 2279984"/>
              <a:gd name="connsiteY0" fmla="*/ 42110 h 1419726"/>
              <a:gd name="connsiteX1" fmla="*/ 2087479 w 2279984"/>
              <a:gd name="connsiteY1" fmla="*/ 0 h 1419726"/>
              <a:gd name="connsiteX2" fmla="*/ 0 w 2279984"/>
              <a:gd name="connsiteY2" fmla="*/ 944479 h 1419726"/>
              <a:gd name="connsiteX3" fmla="*/ 24063 w 2279984"/>
              <a:gd name="connsiteY3" fmla="*/ 1419726 h 1419726"/>
              <a:gd name="connsiteX4" fmla="*/ 2279984 w 2279984"/>
              <a:gd name="connsiteY4" fmla="*/ 42110 h 141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984" h="1419726">
                <a:moveTo>
                  <a:pt x="2279984" y="42110"/>
                </a:moveTo>
                <a:lnTo>
                  <a:pt x="2087479" y="0"/>
                </a:lnTo>
                <a:lnTo>
                  <a:pt x="0" y="944479"/>
                </a:lnTo>
                <a:lnTo>
                  <a:pt x="24063" y="1419726"/>
                </a:lnTo>
                <a:lnTo>
                  <a:pt x="2279984" y="42110"/>
                </a:lnTo>
                <a:close/>
              </a:path>
            </a:pathLst>
          </a:custGeom>
          <a:no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58" name="フリーフォーム 33">
            <a:extLst>
              <a:ext uri="{FF2B5EF4-FFF2-40B4-BE49-F238E27FC236}">
                <a16:creationId xmlns:a16="http://schemas.microsoft.com/office/drawing/2014/main" id="{1097B145-2E30-A561-A137-EB4971AD6F96}"/>
              </a:ext>
            </a:extLst>
          </p:cNvPr>
          <p:cNvSpPr/>
          <p:nvPr/>
        </p:nvSpPr>
        <p:spPr>
          <a:xfrm>
            <a:off x="5379544" y="1084272"/>
            <a:ext cx="2526632" cy="1422691"/>
          </a:xfrm>
          <a:custGeom>
            <a:avLst/>
            <a:gdLst>
              <a:gd name="connsiteX0" fmla="*/ 0 w 2526632"/>
              <a:gd name="connsiteY0" fmla="*/ 1395663 h 1467852"/>
              <a:gd name="connsiteX1" fmla="*/ 2267953 w 2526632"/>
              <a:gd name="connsiteY1" fmla="*/ 0 h 1467852"/>
              <a:gd name="connsiteX2" fmla="*/ 2526632 w 2526632"/>
              <a:gd name="connsiteY2" fmla="*/ 36094 h 1467852"/>
              <a:gd name="connsiteX3" fmla="*/ 1810753 w 2526632"/>
              <a:gd name="connsiteY3" fmla="*/ 974558 h 1467852"/>
              <a:gd name="connsiteX4" fmla="*/ 1931069 w 2526632"/>
              <a:gd name="connsiteY4" fmla="*/ 1467852 h 1467852"/>
              <a:gd name="connsiteX5" fmla="*/ 0 w 2526632"/>
              <a:gd name="connsiteY5" fmla="*/ 1395663 h 146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632" h="1467852">
                <a:moveTo>
                  <a:pt x="0" y="1395663"/>
                </a:moveTo>
                <a:lnTo>
                  <a:pt x="2267953" y="0"/>
                </a:lnTo>
                <a:lnTo>
                  <a:pt x="2526632" y="36094"/>
                </a:lnTo>
                <a:lnTo>
                  <a:pt x="1810753" y="974558"/>
                </a:lnTo>
                <a:lnTo>
                  <a:pt x="1931069" y="1467852"/>
                </a:lnTo>
                <a:lnTo>
                  <a:pt x="0" y="1395663"/>
                </a:lnTo>
                <a:close/>
              </a:path>
            </a:pathLst>
          </a:custGeom>
          <a:noFill/>
          <a:ln w="254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59" name="直線矢印コネクタ 58">
            <a:extLst>
              <a:ext uri="{FF2B5EF4-FFF2-40B4-BE49-F238E27FC236}">
                <a16:creationId xmlns:a16="http://schemas.microsoft.com/office/drawing/2014/main" id="{A8C673E2-A425-4C46-7DC5-777E5C872DEE}"/>
              </a:ext>
            </a:extLst>
          </p:cNvPr>
          <p:cNvCxnSpPr/>
          <p:nvPr/>
        </p:nvCxnSpPr>
        <p:spPr>
          <a:xfrm flipV="1">
            <a:off x="6417269" y="1875027"/>
            <a:ext cx="385259" cy="329080"/>
          </a:xfrm>
          <a:prstGeom prst="straightConnector1">
            <a:avLst/>
          </a:prstGeom>
          <a:noFill/>
          <a:ln w="50800" cap="flat" cmpd="sng" algn="ctr">
            <a:solidFill>
              <a:srgbClr val="5B9BD5"/>
            </a:solidFill>
            <a:prstDash val="solid"/>
            <a:miter lim="800000"/>
            <a:tailEnd type="triangle"/>
          </a:ln>
          <a:effectLst/>
        </p:spPr>
      </p:cxnSp>
      <p:cxnSp>
        <p:nvCxnSpPr>
          <p:cNvPr id="60" name="直線矢印コネクタ 59">
            <a:extLst>
              <a:ext uri="{FF2B5EF4-FFF2-40B4-BE49-F238E27FC236}">
                <a16:creationId xmlns:a16="http://schemas.microsoft.com/office/drawing/2014/main" id="{F93AA53D-5F44-9EB6-F4F6-086829F9F0EF}"/>
              </a:ext>
            </a:extLst>
          </p:cNvPr>
          <p:cNvCxnSpPr/>
          <p:nvPr/>
        </p:nvCxnSpPr>
        <p:spPr>
          <a:xfrm flipH="1">
            <a:off x="5951093" y="1588635"/>
            <a:ext cx="372984" cy="297724"/>
          </a:xfrm>
          <a:prstGeom prst="straightConnector1">
            <a:avLst/>
          </a:prstGeom>
          <a:noFill/>
          <a:ln w="50800" cap="flat" cmpd="sng" algn="ctr">
            <a:solidFill>
              <a:srgbClr val="5B9BD5"/>
            </a:solidFill>
            <a:prstDash val="solid"/>
            <a:miter lim="800000"/>
            <a:tailEnd type="triangle"/>
          </a:ln>
          <a:effectLst/>
        </p:spPr>
      </p:cxnSp>
      <p:sp>
        <p:nvSpPr>
          <p:cNvPr id="61" name="テキスト ボックス 60">
            <a:extLst>
              <a:ext uri="{FF2B5EF4-FFF2-40B4-BE49-F238E27FC236}">
                <a16:creationId xmlns:a16="http://schemas.microsoft.com/office/drawing/2014/main" id="{D36B41F1-8A18-3CB0-0418-54E422D42B29}"/>
              </a:ext>
            </a:extLst>
          </p:cNvPr>
          <p:cNvSpPr txBox="1"/>
          <p:nvPr/>
        </p:nvSpPr>
        <p:spPr>
          <a:xfrm>
            <a:off x="4737932" y="889985"/>
            <a:ext cx="1078475" cy="323165"/>
          </a:xfrm>
          <a:prstGeom prst="rect">
            <a:avLst/>
          </a:prstGeom>
          <a:solidFill>
            <a:srgbClr val="0A54A0"/>
          </a:solidFill>
          <a:ln w="25400" cap="flat" cmpd="sng" algn="ctr">
            <a:noFill/>
            <a:prstDash val="solid"/>
          </a:ln>
          <a:effectLst/>
        </p:spPr>
        <p:txBody>
          <a:bodyPr wrap="square" rtlCol="0">
            <a:spAutoFit/>
          </a:bodyPr>
          <a:lstStyle/>
          <a:p>
            <a:pPr fontAlgn="base">
              <a:spcBef>
                <a:spcPct val="0"/>
              </a:spcBef>
              <a:spcAft>
                <a:spcPct val="0"/>
              </a:spcAft>
              <a:defRPr/>
            </a:pPr>
            <a:r>
              <a:rPr kumimoji="0" lang="ja-JP" altLang="en-US" sz="15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方向検知</a:t>
            </a:r>
          </a:p>
        </p:txBody>
      </p:sp>
      <p:pic>
        <p:nvPicPr>
          <p:cNvPr id="62" name="図 61">
            <a:extLst>
              <a:ext uri="{FF2B5EF4-FFF2-40B4-BE49-F238E27FC236}">
                <a16:creationId xmlns:a16="http://schemas.microsoft.com/office/drawing/2014/main" id="{478FECC5-1109-8B1D-9D57-4077742FB2C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58720" y="2843766"/>
            <a:ext cx="2978139" cy="1633840"/>
          </a:xfrm>
          <a:prstGeom prst="rect">
            <a:avLst/>
          </a:prstGeom>
        </p:spPr>
      </p:pic>
      <p:cxnSp>
        <p:nvCxnSpPr>
          <p:cNvPr id="63" name="直線コネクタ 62">
            <a:extLst>
              <a:ext uri="{FF2B5EF4-FFF2-40B4-BE49-F238E27FC236}">
                <a16:creationId xmlns:a16="http://schemas.microsoft.com/office/drawing/2014/main" id="{7342015B-7178-5108-3AB3-7065FED28254}"/>
              </a:ext>
            </a:extLst>
          </p:cNvPr>
          <p:cNvCxnSpPr/>
          <p:nvPr/>
        </p:nvCxnSpPr>
        <p:spPr>
          <a:xfrm>
            <a:off x="6040872" y="3816713"/>
            <a:ext cx="628977" cy="240632"/>
          </a:xfrm>
          <a:prstGeom prst="line">
            <a:avLst/>
          </a:prstGeom>
          <a:noFill/>
          <a:ln w="12700" cap="flat" cmpd="sng" algn="ctr">
            <a:solidFill>
              <a:sysClr val="window" lastClr="FFFFFF"/>
            </a:solidFill>
            <a:prstDash val="solid"/>
            <a:miter lim="800000"/>
          </a:ln>
          <a:effectLst/>
        </p:spPr>
      </p:cxnSp>
      <p:cxnSp>
        <p:nvCxnSpPr>
          <p:cNvPr id="64" name="直線矢印コネクタ 63">
            <a:extLst>
              <a:ext uri="{FF2B5EF4-FFF2-40B4-BE49-F238E27FC236}">
                <a16:creationId xmlns:a16="http://schemas.microsoft.com/office/drawing/2014/main" id="{D6E2046A-12D5-EE51-D668-E3FB978F719B}"/>
              </a:ext>
            </a:extLst>
          </p:cNvPr>
          <p:cNvCxnSpPr/>
          <p:nvPr/>
        </p:nvCxnSpPr>
        <p:spPr>
          <a:xfrm flipV="1">
            <a:off x="6381145" y="3748933"/>
            <a:ext cx="288704" cy="327764"/>
          </a:xfrm>
          <a:prstGeom prst="straightConnector1">
            <a:avLst/>
          </a:prstGeom>
          <a:noFill/>
          <a:ln w="50800" cap="flat" cmpd="sng" algn="ctr">
            <a:solidFill>
              <a:srgbClr val="5B9BD5"/>
            </a:solidFill>
            <a:prstDash val="solid"/>
            <a:miter lim="800000"/>
            <a:tailEnd type="triangle"/>
          </a:ln>
          <a:effectLst/>
        </p:spPr>
      </p:cxnSp>
      <p:sp>
        <p:nvSpPr>
          <p:cNvPr id="67" name="テキスト ボックス 66">
            <a:extLst>
              <a:ext uri="{FF2B5EF4-FFF2-40B4-BE49-F238E27FC236}">
                <a16:creationId xmlns:a16="http://schemas.microsoft.com/office/drawing/2014/main" id="{7F80A9E6-C9C8-D976-88AF-E935D3E30CA6}"/>
              </a:ext>
            </a:extLst>
          </p:cNvPr>
          <p:cNvSpPr txBox="1"/>
          <p:nvPr/>
        </p:nvSpPr>
        <p:spPr>
          <a:xfrm>
            <a:off x="4737931" y="2841687"/>
            <a:ext cx="1194869" cy="323165"/>
          </a:xfrm>
          <a:prstGeom prst="rect">
            <a:avLst/>
          </a:prstGeom>
          <a:solidFill>
            <a:srgbClr val="0A54A0"/>
          </a:solidFill>
          <a:ln w="25400" cap="flat" cmpd="sng" algn="ctr">
            <a:noFill/>
            <a:prstDash val="solid"/>
          </a:ln>
          <a:effectLst/>
        </p:spPr>
        <p:txBody>
          <a:bodyPr wrap="square" rtlCol="0">
            <a:spAutoFit/>
          </a:bodyPr>
          <a:lstStyle/>
          <a:p>
            <a:pPr fontAlgn="base">
              <a:spcBef>
                <a:spcPct val="0"/>
              </a:spcBef>
              <a:spcAft>
                <a:spcPct val="0"/>
              </a:spcAft>
              <a:defRPr/>
            </a:pPr>
            <a:r>
              <a:rPr kumimoji="0" lang="ja-JP" altLang="en-US" sz="15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ラインクロス</a:t>
            </a:r>
          </a:p>
        </p:txBody>
      </p:sp>
    </p:spTree>
    <p:extLst>
      <p:ext uri="{BB962C8B-B14F-4D97-AF65-F5344CB8AC3E}">
        <p14:creationId xmlns:p14="http://schemas.microsoft.com/office/powerpoint/2010/main" val="3724813791"/>
      </p:ext>
    </p:extLst>
  </p:cSld>
  <p:clrMapOvr>
    <a:masterClrMapping/>
  </p:clrMapOvr>
</p:sld>
</file>

<file path=ppt/theme/theme1.xml><?xml version="1.0" encoding="utf-8"?>
<a:theme xmlns:a="http://schemas.openxmlformats.org/drawingml/2006/main" name="タイトル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202_PPT_Template.potx" id="{E77889BF-4620-42A0-BD39-B8DD9F2F0A81}" vid="{ADF4026F-1C2D-49CA-B073-4AB828968C84}"/>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02_PPT_Template.potx" id="{E77889BF-4620-42A0-BD39-B8DD9F2F0A81}" vid="{98172B3B-778A-47CF-9B0A-22F6986565B4}"/>
    </a:ext>
  </a:extLst>
</a:theme>
</file>

<file path=ppt/theme/theme4.xml><?xml version="1.0" encoding="utf-8"?>
<a:theme xmlns:a="http://schemas.openxmlformats.org/drawingml/2006/main" name="1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02_PPT_Template.potx" id="{E77889BF-4620-42A0-BD39-B8DD9F2F0A81}" vid="{98172B3B-778A-47CF-9B0A-22F6986565B4}"/>
    </a:ext>
  </a:extLst>
</a:theme>
</file>

<file path=ppt/theme/theme5.xml><?xml version="1.0" encoding="utf-8"?>
<a:theme xmlns:a="http://schemas.openxmlformats.org/drawingml/2006/main" name="デバイダー">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02_PPT_Template.potx" id="{E77889BF-4620-42A0-BD39-B8DD9F2F0A81}" vid="{667CEE87-25D8-4952-A7E8-F185353FF56F}"/>
    </a:ext>
  </a:extLst>
</a:theme>
</file>

<file path=ppt/theme/theme6.xml><?xml version="1.0" encoding="utf-8"?>
<a:theme xmlns:a="http://schemas.openxmlformats.org/drawingml/2006/main" name="エンド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02_PPT_Template.potx" id="{E77889BF-4620-42A0-BD39-B8DD9F2F0A81}" vid="{AEDA9D6E-A72B-4DEC-8A6B-66BE8DEC9A27}"/>
    </a:ext>
  </a:extLst>
</a:theme>
</file>

<file path=ppt/theme/theme7.xml><?xml version="1.0" encoding="utf-8"?>
<a:theme xmlns:a="http://schemas.openxmlformats.org/drawingml/2006/main" name="5_詳細説明用">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FF000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2202_PPT_Template</Template>
  <TotalTime>0</TotalTime>
  <Words>7878</Words>
  <Application>Microsoft Office PowerPoint</Application>
  <PresentationFormat>画面に合わせる (16:9)</PresentationFormat>
  <Paragraphs>1114</Paragraphs>
  <Slides>61</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7</vt:i4>
      </vt:variant>
      <vt:variant>
        <vt:lpstr>スライド タイトル</vt:lpstr>
      </vt:variant>
      <vt:variant>
        <vt:i4>61</vt:i4>
      </vt:variant>
    </vt:vector>
  </HeadingPairs>
  <TitlesOfParts>
    <vt:vector size="74" baseType="lpstr">
      <vt:lpstr>Meiryo UI</vt:lpstr>
      <vt:lpstr>Yu Gothic UI</vt:lpstr>
      <vt:lpstr>游ゴシック</vt:lpstr>
      <vt:lpstr>Arial</vt:lpstr>
      <vt:lpstr>Calibri</vt:lpstr>
      <vt:lpstr>Wingdings</vt:lpstr>
      <vt:lpstr>タイトルスライド</vt:lpstr>
      <vt:lpstr>デザインの設定</vt:lpstr>
      <vt:lpstr>メインスライド</vt:lpstr>
      <vt:lpstr>1_メインスライド</vt:lpstr>
      <vt:lpstr>デバイダー</vt:lpstr>
      <vt:lpstr>エンドスライド</vt:lpstr>
      <vt:lpstr>5_詳細説明用</vt:lpstr>
      <vt:lpstr>PowerPoint プレゼンテーション</vt:lpstr>
      <vt:lpstr>目次</vt:lpstr>
      <vt:lpstr>はじめに</vt:lpstr>
      <vt:lpstr>はじめに</vt:lpstr>
      <vt:lpstr>AI-VMDの概要</vt:lpstr>
      <vt:lpstr>AI-VMDの概要（１）</vt:lpstr>
      <vt:lpstr>AI-VMDの概要（２）</vt:lpstr>
      <vt:lpstr>AI-VMDの概要（３）</vt:lpstr>
      <vt:lpstr>AI-VMDの概要（４）</vt:lpstr>
      <vt:lpstr>AI-VMDの概要（５）</vt:lpstr>
      <vt:lpstr>参考：検出枠について</vt:lpstr>
      <vt:lpstr>AI-VMDの概要（６）</vt:lpstr>
      <vt:lpstr>AI-VMDの概要（７）</vt:lpstr>
      <vt:lpstr>アプリケーションソフトと対応カメラ～2022年11月1日現在</vt:lpstr>
      <vt:lpstr>画像解析技術を用いた製品の制約事項</vt:lpstr>
      <vt:lpstr>より精度良くお使いいただくために</vt:lpstr>
      <vt:lpstr>より精度良くお使いいただくために</vt:lpstr>
      <vt:lpstr>より精度良くお使いいただくために</vt:lpstr>
      <vt:lpstr>より精度良くお使いいただくために</vt:lpstr>
      <vt:lpstr>事前準備</vt:lpstr>
      <vt:lpstr>事前準備</vt:lpstr>
      <vt:lpstr>カメラ設置</vt:lpstr>
      <vt:lpstr>設置時の基本事項</vt:lpstr>
      <vt:lpstr>設置時の基本事項（真下画角モード）</vt:lpstr>
      <vt:lpstr>参考：検知エリアの目安（FHDモデル）</vt:lpstr>
      <vt:lpstr>参考：検知エリアの目安（4Kモデル）</vt:lpstr>
      <vt:lpstr>検知機能設定</vt:lpstr>
      <vt:lpstr>設定の流れ</vt:lpstr>
      <vt:lpstr>設定画面を開く</vt:lpstr>
      <vt:lpstr>モード選択</vt:lpstr>
      <vt:lpstr>AI動体検知設定（エリア設定）</vt:lpstr>
      <vt:lpstr>エリア設定｜検知エリアを設定する</vt:lpstr>
      <vt:lpstr>エリア設定｜マスクエリアを設定する</vt:lpstr>
      <vt:lpstr>エリア設定｜検知条件を設定する</vt:lpstr>
      <vt:lpstr>参考：滞留検知の注意事項</vt:lpstr>
      <vt:lpstr>カウント機能設定</vt:lpstr>
      <vt:lpstr>詳細設定（画質設定）</vt:lpstr>
      <vt:lpstr>画質設定｜画質を調整する</vt:lpstr>
      <vt:lpstr>画質設定｜露光マスクを調整する</vt:lpstr>
      <vt:lpstr>画質設定｜フォーカスを調整する</vt:lpstr>
      <vt:lpstr>参考：白黒切換設定</vt:lpstr>
      <vt:lpstr>詳細設定（詳細設定）</vt:lpstr>
      <vt:lpstr>詳細設定｜精度を調整する</vt:lpstr>
      <vt:lpstr>詳細設定｜閾値を設定する</vt:lpstr>
      <vt:lpstr>詳細設定｜検知スコアによる閾値の再調整</vt:lpstr>
      <vt:lpstr>詳細設定｜検知スコアによる閾値の再調整</vt:lpstr>
      <vt:lpstr>詳細設定｜奥行きを設定する</vt:lpstr>
      <vt:lpstr>スケジュール設定</vt:lpstr>
      <vt:lpstr>アラーム設定</vt:lpstr>
      <vt:lpstr>動作確認</vt:lpstr>
      <vt:lpstr>参考：侵入検知動作確認の事例</vt:lpstr>
      <vt:lpstr>保守・メンテナンス</vt:lpstr>
      <vt:lpstr>保守・メンテナンス</vt:lpstr>
      <vt:lpstr>留意事項</vt:lpstr>
      <vt:lpstr>留意事項</vt:lpstr>
      <vt:lpstr>留意事項</vt:lpstr>
      <vt:lpstr>留意事項</vt:lpstr>
      <vt:lpstr>留意事項</vt:lpstr>
      <vt:lpstr>変更履歴</vt:lpstr>
      <vt:lpstr>変更履歴</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2023-09-11T09:28:40Z</dcterms:created>
  <dcterms:modified xsi:type="dcterms:W3CDTF">2023-09-12T08:00:46Z</dcterms:modified>
</cp:coreProperties>
</file>