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5017" r:id="rId1"/>
    <p:sldMasterId id="2147485019" r:id="rId2"/>
    <p:sldMasterId id="2147485022" r:id="rId3"/>
    <p:sldMasterId id="2147485032" r:id="rId4"/>
    <p:sldMasterId id="2147485025" r:id="rId5"/>
  </p:sldMasterIdLst>
  <p:notesMasterIdLst>
    <p:notesMasterId r:id="rId64"/>
  </p:notesMasterIdLst>
  <p:handoutMasterIdLst>
    <p:handoutMasterId r:id="rId65"/>
  </p:handoutMasterIdLst>
  <p:sldIdLst>
    <p:sldId id="259" r:id="rId6"/>
    <p:sldId id="347" r:id="rId7"/>
    <p:sldId id="260" r:id="rId8"/>
    <p:sldId id="357" r:id="rId9"/>
    <p:sldId id="346" r:id="rId10"/>
    <p:sldId id="335" r:id="rId11"/>
    <p:sldId id="419" r:id="rId12"/>
    <p:sldId id="381" r:id="rId13"/>
    <p:sldId id="399" r:id="rId14"/>
    <p:sldId id="412" r:id="rId15"/>
    <p:sldId id="384" r:id="rId16"/>
    <p:sldId id="386" r:id="rId17"/>
    <p:sldId id="387" r:id="rId18"/>
    <p:sldId id="396" r:id="rId19"/>
    <p:sldId id="388" r:id="rId20"/>
    <p:sldId id="390" r:id="rId21"/>
    <p:sldId id="391" r:id="rId22"/>
    <p:sldId id="392" r:id="rId23"/>
    <p:sldId id="413" r:id="rId24"/>
    <p:sldId id="400" r:id="rId25"/>
    <p:sldId id="348" r:id="rId26"/>
    <p:sldId id="265" r:id="rId27"/>
    <p:sldId id="355" r:id="rId28"/>
    <p:sldId id="266" r:id="rId29"/>
    <p:sldId id="363" r:id="rId30"/>
    <p:sldId id="359" r:id="rId31"/>
    <p:sldId id="354" r:id="rId32"/>
    <p:sldId id="362" r:id="rId33"/>
    <p:sldId id="401" r:id="rId34"/>
    <p:sldId id="349" r:id="rId35"/>
    <p:sldId id="365" r:id="rId36"/>
    <p:sldId id="360" r:id="rId37"/>
    <p:sldId id="366" r:id="rId38"/>
    <p:sldId id="367" r:id="rId39"/>
    <p:sldId id="369" r:id="rId40"/>
    <p:sldId id="406" r:id="rId41"/>
    <p:sldId id="407" r:id="rId42"/>
    <p:sldId id="402" r:id="rId43"/>
    <p:sldId id="378" r:id="rId44"/>
    <p:sldId id="368" r:id="rId45"/>
    <p:sldId id="379" r:id="rId46"/>
    <p:sldId id="380" r:id="rId47"/>
    <p:sldId id="404" r:id="rId48"/>
    <p:sldId id="410" r:id="rId49"/>
    <p:sldId id="408" r:id="rId50"/>
    <p:sldId id="403" r:id="rId51"/>
    <p:sldId id="405" r:id="rId52"/>
    <p:sldId id="372" r:id="rId53"/>
    <p:sldId id="370" r:id="rId54"/>
    <p:sldId id="414" r:id="rId55"/>
    <p:sldId id="416" r:id="rId56"/>
    <p:sldId id="286" r:id="rId57"/>
    <p:sldId id="287" r:id="rId58"/>
    <p:sldId id="289" r:id="rId59"/>
    <p:sldId id="290" r:id="rId60"/>
    <p:sldId id="418" r:id="rId61"/>
    <p:sldId id="417" r:id="rId62"/>
    <p:sldId id="415" r:id="rId63"/>
  </p:sldIdLst>
  <p:sldSz cx="9144000" cy="5143500" type="screen16x9"/>
  <p:notesSz cx="6807200" cy="9939338"/>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6600"/>
    <a:srgbClr val="6464E6"/>
    <a:srgbClr val="0000FF"/>
    <a:srgbClr val="5A585B"/>
    <a:srgbClr val="B7B7F3"/>
    <a:srgbClr val="FFFFE1"/>
    <a:srgbClr val="008000"/>
    <a:srgbClr val="FF5050"/>
    <a:srgbClr val="FFE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5730" autoAdjust="0"/>
  </p:normalViewPr>
  <p:slideViewPr>
    <p:cSldViewPr snapToGrid="0">
      <p:cViewPr varScale="1">
        <p:scale>
          <a:sx n="141" d="100"/>
          <a:sy n="141" d="100"/>
        </p:scale>
        <p:origin x="642" y="120"/>
      </p:cViewPr>
      <p:guideLst>
        <p:guide orient="horz" pos="1620"/>
        <p:guide pos="2880"/>
      </p:guideLst>
    </p:cSldViewPr>
  </p:slideViewPr>
  <p:notesTextViewPr>
    <p:cViewPr>
      <p:scale>
        <a:sx n="200" d="100"/>
        <a:sy n="200" d="100"/>
      </p:scale>
      <p:origin x="0" y="0"/>
    </p:cViewPr>
  </p:notesTextViewPr>
  <p:notesViewPr>
    <p:cSldViewPr snapToGrid="0">
      <p:cViewPr varScale="1">
        <p:scale>
          <a:sx n="78" d="100"/>
          <a:sy n="78" d="100"/>
        </p:scale>
        <p:origin x="397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913B03E-5F20-4FE9-AE8F-91B893F34AB0}" type="datetimeFigureOut">
              <a:rPr kumimoji="1" lang="ja-JP" altLang="en-US" smtClean="0"/>
              <a:t>2023/9/12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30EB71C-CB81-48F9-9CC9-1F57D1F346E3}" type="slidenum">
              <a:rPr kumimoji="1" lang="ja-JP" altLang="en-US" smtClean="0"/>
              <a:t>‹#›</a:t>
            </a:fld>
            <a:endParaRPr kumimoji="1" lang="ja-JP" altLang="en-US"/>
          </a:p>
        </p:txBody>
      </p:sp>
    </p:spTree>
    <p:extLst>
      <p:ext uri="{BB962C8B-B14F-4D97-AF65-F5344CB8AC3E}">
        <p14:creationId xmlns:p14="http://schemas.microsoft.com/office/powerpoint/2010/main" val="40538561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0D23280-4631-449D-B6CA-E374E1E336EF}"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144F106-CE4D-4C0B-9204-00F638B8A095}" type="slidenum">
              <a:rPr kumimoji="1" lang="ja-JP" altLang="en-US" smtClean="0"/>
              <a:t>‹#›</a:t>
            </a:fld>
            <a:endParaRPr kumimoji="1" lang="ja-JP" altLang="en-US"/>
          </a:p>
        </p:txBody>
      </p:sp>
    </p:spTree>
    <p:extLst>
      <p:ext uri="{BB962C8B-B14F-4D97-AF65-F5344CB8AC3E}">
        <p14:creationId xmlns:p14="http://schemas.microsoft.com/office/powerpoint/2010/main" val="4085150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800" kern="1200">
        <a:solidFill>
          <a:schemeClr val="tx1"/>
        </a:solidFill>
        <a:latin typeface="Yu Gothic UI" panose="020B0500000000000000" pitchFamily="50" charset="-128"/>
        <a:ea typeface="Yu Gothic UI" panose="020B0500000000000000" pitchFamily="50" charset="-128"/>
        <a:cs typeface="+mn-cs"/>
      </a:defRPr>
    </a:lvl1pPr>
    <a:lvl2pPr marL="457200" algn="l" defTabSz="914400" rtl="0" eaLnBrk="1" latinLnBrk="0" hangingPunct="1">
      <a:defRPr kumimoji="1" sz="1800" kern="1200">
        <a:solidFill>
          <a:schemeClr val="tx1"/>
        </a:solidFill>
        <a:latin typeface="Yu Gothic UI" panose="020B0500000000000000" pitchFamily="50" charset="-128"/>
        <a:ea typeface="Yu Gothic UI" panose="020B0500000000000000" pitchFamily="50" charset="-128"/>
        <a:cs typeface="+mn-cs"/>
      </a:defRPr>
    </a:lvl2pPr>
    <a:lvl3pPr marL="914400" algn="l" defTabSz="914400" rtl="0" eaLnBrk="1" latinLnBrk="0" hangingPunct="1">
      <a:defRPr kumimoji="1" sz="1800" kern="1200">
        <a:solidFill>
          <a:schemeClr val="tx1"/>
        </a:solidFill>
        <a:latin typeface="Yu Gothic UI" panose="020B0500000000000000" pitchFamily="50" charset="-128"/>
        <a:ea typeface="Yu Gothic UI" panose="020B0500000000000000" pitchFamily="50" charset="-128"/>
        <a:cs typeface="+mn-cs"/>
      </a:defRPr>
    </a:lvl3pPr>
    <a:lvl4pPr marL="1371600" algn="l" defTabSz="914400" rtl="0" eaLnBrk="1" latinLnBrk="0" hangingPunct="1">
      <a:defRPr kumimoji="1" sz="1800" kern="1200">
        <a:solidFill>
          <a:schemeClr val="tx1"/>
        </a:solidFill>
        <a:latin typeface="Yu Gothic UI" panose="020B0500000000000000" pitchFamily="50" charset="-128"/>
        <a:ea typeface="Yu Gothic UI" panose="020B0500000000000000" pitchFamily="50" charset="-128"/>
        <a:cs typeface="+mn-cs"/>
      </a:defRPr>
    </a:lvl4pPr>
    <a:lvl5pPr marL="1828800" algn="l" defTabSz="914400" rtl="0" eaLnBrk="1" latinLnBrk="0" hangingPunct="1">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t>0</a:t>
            </a:fld>
            <a:endParaRPr kumimoji="1" lang="ja-JP" altLang="en-US"/>
          </a:p>
        </p:txBody>
      </p:sp>
    </p:spTree>
    <p:extLst>
      <p:ext uri="{BB962C8B-B14F-4D97-AF65-F5344CB8AC3E}">
        <p14:creationId xmlns:p14="http://schemas.microsoft.com/office/powerpoint/2010/main" val="54538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0980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3258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0002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2558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1872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15747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130140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6631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4756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8489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26715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71695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Yu Gothic UI" panose="020B0500000000000000" pitchFamily="50" charset="-128"/>
              <a:ea typeface="Yu Gothic UI" panose="020B0500000000000000" pitchFamily="50" charset="-128"/>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t>21</a:t>
            </a:fld>
            <a:endParaRPr kumimoji="1" lang="ja-JP" altLang="en-US"/>
          </a:p>
        </p:txBody>
      </p:sp>
    </p:spTree>
    <p:extLst>
      <p:ext uri="{BB962C8B-B14F-4D97-AF65-F5344CB8AC3E}">
        <p14:creationId xmlns:p14="http://schemas.microsoft.com/office/powerpoint/2010/main" val="1875988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Yu Gothic UI" panose="020B0500000000000000" pitchFamily="50" charset="-128"/>
              <a:ea typeface="Yu Gothic UI" panose="020B0500000000000000" pitchFamily="50" charset="-128"/>
              <a:cs typeface="Calibri" panose="020F0502020204030204" pitchFamily="34" charset="0"/>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5407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t>23</a:t>
            </a:fld>
            <a:endParaRPr kumimoji="1" lang="ja-JP" altLang="en-US" dirty="0"/>
          </a:p>
        </p:txBody>
      </p:sp>
    </p:spTree>
    <p:extLst>
      <p:ext uri="{BB962C8B-B14F-4D97-AF65-F5344CB8AC3E}">
        <p14:creationId xmlns:p14="http://schemas.microsoft.com/office/powerpoint/2010/main" val="38294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48448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287058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627364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23040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5881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2253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t>2</a:t>
            </a:fld>
            <a:endParaRPr kumimoji="1" lang="ja-JP" altLang="en-US"/>
          </a:p>
        </p:txBody>
      </p:sp>
    </p:spTree>
    <p:extLst>
      <p:ext uri="{BB962C8B-B14F-4D97-AF65-F5344CB8AC3E}">
        <p14:creationId xmlns:p14="http://schemas.microsoft.com/office/powerpoint/2010/main" val="1402333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031653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052536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59448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42575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532839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789002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43336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317514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60267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23450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995524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8407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407066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42</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435134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54528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141752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971367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107249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463102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GB" sz="900"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51</a:t>
            </a:fld>
            <a:endParaRPr kumimoji="1" lang="ja-JP" altLang="en-US" dirty="0"/>
          </a:p>
        </p:txBody>
      </p:sp>
    </p:spTree>
    <p:extLst>
      <p:ext uri="{BB962C8B-B14F-4D97-AF65-F5344CB8AC3E}">
        <p14:creationId xmlns:p14="http://schemas.microsoft.com/office/powerpoint/2010/main" val="17836640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en-GB" sz="900"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pPr/>
              <a:t>52</a:t>
            </a:fld>
            <a:endParaRPr kumimoji="1" lang="ja-JP" altLang="en-US" dirty="0"/>
          </a:p>
        </p:txBody>
      </p:sp>
    </p:spTree>
    <p:extLst>
      <p:ext uri="{BB962C8B-B14F-4D97-AF65-F5344CB8AC3E}">
        <p14:creationId xmlns:p14="http://schemas.microsoft.com/office/powerpoint/2010/main" val="254531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48921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a:p>
        </p:txBody>
      </p:sp>
      <p:sp>
        <p:nvSpPr>
          <p:cNvPr id="4" name="スライド番号プレースホルダー 3"/>
          <p:cNvSpPr>
            <a:spLocks noGrp="1"/>
          </p:cNvSpPr>
          <p:nvPr>
            <p:ph type="sldNum" sz="quarter" idx="10"/>
          </p:nvPr>
        </p:nvSpPr>
        <p:spPr/>
        <p:txBody>
          <a:bodyPr/>
          <a:lstStyle/>
          <a:p>
            <a:fld id="{5144F106-CE4D-4C0B-9204-00F638B8A095}" type="slidenum">
              <a:rPr kumimoji="1" lang="ja-JP" altLang="en-US" smtClean="0"/>
              <a:t>5</a:t>
            </a:fld>
            <a:endParaRPr kumimoji="1" lang="ja-JP" altLang="en-US"/>
          </a:p>
        </p:txBody>
      </p:sp>
    </p:spTree>
    <p:extLst>
      <p:ext uri="{BB962C8B-B14F-4D97-AF65-F5344CB8AC3E}">
        <p14:creationId xmlns:p14="http://schemas.microsoft.com/office/powerpoint/2010/main" val="208503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24646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65082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144F106-CE4D-4C0B-9204-00F638B8A095}"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66923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20"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bwMode="gray">
          <a:xfrm>
            <a:off x="957061" y="1890937"/>
            <a:ext cx="7034280" cy="993775"/>
          </a:xfrm>
          <a:prstGeom prst="rect">
            <a:avLst/>
          </a:prstGeom>
        </p:spPr>
        <p:txBody>
          <a:bodyPr anchor="ctr" anchorCtr="0"/>
          <a:lstStyle>
            <a:lvl1pPr marL="180975" indent="0">
              <a:tabLst>
                <a:tab pos="180975" algn="l"/>
              </a:tabLst>
              <a:defRPr sz="32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
        <p:nvSpPr>
          <p:cNvPr id="4" name="テキスト プレースホルダー 3"/>
          <p:cNvSpPr>
            <a:spLocks noGrp="1"/>
          </p:cNvSpPr>
          <p:nvPr>
            <p:ph type="body" sz="quarter" idx="10"/>
          </p:nvPr>
        </p:nvSpPr>
        <p:spPr>
          <a:xfrm>
            <a:off x="957061" y="3631406"/>
            <a:ext cx="7034280" cy="541338"/>
          </a:xfrm>
          <a:prstGeom prst="rect">
            <a:avLst/>
          </a:prstGeom>
        </p:spPr>
        <p:txBody>
          <a:bodyPr/>
          <a:lstStyle>
            <a:lvl1pPr marL="0" indent="0" algn="ctr">
              <a:buNone/>
              <a:defRPr sz="2400" b="1"/>
            </a:lvl1pPr>
          </a:lstStyle>
          <a:p>
            <a:pPr lvl="0"/>
            <a:r>
              <a:rPr kumimoji="1" lang="ja-JP" altLang="en-US" dirty="0"/>
              <a:t>マスター テキストの書式設定</a:t>
            </a:r>
          </a:p>
        </p:txBody>
      </p:sp>
    </p:spTree>
    <p:extLst>
      <p:ext uri="{BB962C8B-B14F-4D97-AF65-F5344CB8AC3E}">
        <p14:creationId xmlns:p14="http://schemas.microsoft.com/office/powerpoint/2010/main" val="334225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20"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bwMode="gray">
          <a:xfrm>
            <a:off x="611436" y="1820103"/>
            <a:ext cx="7045054" cy="1096962"/>
          </a:xfrm>
          <a:prstGeom prst="rect">
            <a:avLst/>
          </a:prstGeom>
        </p:spPr>
        <p:txBody>
          <a:bodyPr anchor="ctr" anchorCtr="0"/>
          <a:lstStyle>
            <a:lvl1pPr marL="177800" indent="0">
              <a:lnSpc>
                <a:spcPct val="100000"/>
              </a:lnSpc>
              <a:defRPr sz="32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79666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タイトル 1"/>
          <p:cNvSpPr>
            <a:spLocks noGrp="1"/>
          </p:cNvSpPr>
          <p:nvPr>
            <p:ph type="title"/>
          </p:nvPr>
        </p:nvSpPr>
        <p:spPr bwMode="gray">
          <a:xfrm>
            <a:off x="611436" y="1820103"/>
            <a:ext cx="7045054" cy="1096962"/>
          </a:xfrm>
          <a:prstGeom prst="rect">
            <a:avLst/>
          </a:prstGeom>
        </p:spPr>
        <p:txBody>
          <a:bodyPr anchor="ctr" anchorCtr="0"/>
          <a:lstStyle>
            <a:lvl1pPr marL="177800" indent="0">
              <a:lnSpc>
                <a:spcPct val="100000"/>
              </a:lnSpc>
              <a:defRPr sz="32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94201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コンテンツ プレースホルダー 2"/>
          <p:cNvSpPr>
            <a:spLocks noGrp="1"/>
          </p:cNvSpPr>
          <p:nvPr>
            <p:ph sz="quarter" idx="10"/>
          </p:nvPr>
        </p:nvSpPr>
        <p:spPr>
          <a:xfrm>
            <a:off x="754062" y="1074738"/>
            <a:ext cx="6445227" cy="1185862"/>
          </a:xfrm>
          <a:prstGeom prst="rect">
            <a:avLst/>
          </a:prstGeom>
        </p:spPr>
        <p:txBody>
          <a:bodyPr/>
          <a:lstStyle>
            <a:lvl1pPr>
              <a:lnSpc>
                <a:spcPct val="100000"/>
              </a:lnSpc>
              <a:defRPr b="1">
                <a:latin typeface="+mn-ea"/>
                <a:ea typeface="+mn-ea"/>
              </a:defRPr>
            </a:lvl1pPr>
            <a:lvl2pPr>
              <a:lnSpc>
                <a:spcPct val="100000"/>
              </a:lnSpc>
              <a:defRPr b="1">
                <a:latin typeface="+mn-ea"/>
                <a:ea typeface="+mn-ea"/>
              </a:defRPr>
            </a:lvl2pPr>
            <a:lvl3pPr>
              <a:lnSpc>
                <a:spcPct val="100000"/>
              </a:lnSpc>
              <a:defRPr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タイトル 3"/>
          <p:cNvSpPr>
            <a:spLocks noGrp="1"/>
          </p:cNvSpPr>
          <p:nvPr>
            <p:ph type="title"/>
          </p:nvPr>
        </p:nvSpPr>
        <p:spPr bwMode="gray">
          <a:xfrm>
            <a:off x="0" y="1"/>
            <a:ext cx="9144000" cy="609600"/>
          </a:xfrm>
          <a:prstGeom prst="rect">
            <a:avLst/>
          </a:prstGeom>
        </p:spPr>
        <p:txBody>
          <a:bodyPr anchor="ctr" anchorCtr="0"/>
          <a:lstStyle>
            <a:lvl1pPr marL="177800"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72713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20"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quarter" idx="10"/>
          </p:nvPr>
        </p:nvSpPr>
        <p:spPr>
          <a:xfrm>
            <a:off x="754062" y="1074738"/>
            <a:ext cx="6445227" cy="1185862"/>
          </a:xfrm>
          <a:prstGeom prst="rect">
            <a:avLst/>
          </a:prstGeom>
        </p:spPr>
        <p:txBody>
          <a:bodyPr/>
          <a:lstStyle>
            <a:lvl1pPr>
              <a:lnSpc>
                <a:spcPct val="100000"/>
              </a:lnSpc>
              <a:defRPr b="1">
                <a:latin typeface="+mn-ea"/>
                <a:ea typeface="+mn-ea"/>
              </a:defRPr>
            </a:lvl1pPr>
            <a:lvl2pPr>
              <a:lnSpc>
                <a:spcPct val="100000"/>
              </a:lnSpc>
              <a:defRPr b="1">
                <a:latin typeface="+mn-ea"/>
                <a:ea typeface="+mn-ea"/>
              </a:defRPr>
            </a:lvl2pPr>
            <a:lvl3pPr>
              <a:lnSpc>
                <a:spcPct val="100000"/>
              </a:lnSpc>
              <a:defRPr b="1">
                <a:latin typeface="+mn-ea"/>
                <a:ea typeface="+mn-ea"/>
              </a:defRPr>
            </a:lvl3pPr>
            <a:lvl4pPr>
              <a:lnSpc>
                <a:spcPct val="100000"/>
              </a:lnSpc>
              <a:defRPr b="1">
                <a:latin typeface="+mn-ea"/>
                <a:ea typeface="+mn-ea"/>
              </a:defRPr>
            </a:lvl4pPr>
            <a:lvl5pPr>
              <a:lnSpc>
                <a:spcPct val="100000"/>
              </a:lnSpc>
              <a:defRPr b="1">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タイトル 3"/>
          <p:cNvSpPr>
            <a:spLocks noGrp="1"/>
          </p:cNvSpPr>
          <p:nvPr>
            <p:ph type="title"/>
          </p:nvPr>
        </p:nvSpPr>
        <p:spPr bwMode="gray">
          <a:xfrm>
            <a:off x="0" y="1"/>
            <a:ext cx="9144000" cy="609600"/>
          </a:xfrm>
          <a:prstGeom prst="rect">
            <a:avLst/>
          </a:prstGeom>
        </p:spPr>
        <p:txBody>
          <a:bodyPr anchor="ctr" anchorCtr="0"/>
          <a:lstStyle>
            <a:lvl1pPr marL="177800" indent="0">
              <a:lnSpc>
                <a:spcPct val="100000"/>
              </a:lnSpc>
              <a:defRPr sz="28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112183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771501" y="390780"/>
            <a:ext cx="7605760" cy="4344710"/>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214735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_24pt用">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1"/>
            <a:ext cx="9144000" cy="426719"/>
          </a:xfrm>
          <a:prstGeom prst="rect">
            <a:avLst/>
          </a:prstGeom>
        </p:spPr>
        <p:txBody>
          <a:bodyPr anchor="ctr" anchorCtr="0"/>
          <a:lstStyle>
            <a:lvl1pPr marL="0" indent="0" algn="ctr">
              <a:lnSpc>
                <a:spcPct val="100000"/>
              </a:lnSpc>
              <a:defRPr sz="2400" b="1">
                <a:solidFill>
                  <a:schemeClr val="bg1"/>
                </a:solidFill>
                <a:effectLst>
                  <a:outerShdw blurRad="38100" dist="38100" dir="2700000" algn="tl">
                    <a:srgbClr val="000000">
                      <a:alpha val="43137"/>
                    </a:srgbClr>
                  </a:outerShdw>
                </a:effectLst>
                <a:latin typeface="+mn-ea"/>
                <a:ea typeface="+mn-ea"/>
              </a:defRPr>
            </a:lvl1pPr>
          </a:lstStyle>
          <a:p>
            <a:r>
              <a:rPr kumimoji="1" lang="ja-JP" altLang="en-US" dirty="0"/>
              <a:t>マスター タイトルの書式設定</a:t>
            </a:r>
          </a:p>
        </p:txBody>
      </p:sp>
    </p:spTree>
    <p:extLst>
      <p:ext uri="{BB962C8B-B14F-4D97-AF65-F5344CB8AC3E}">
        <p14:creationId xmlns:p14="http://schemas.microsoft.com/office/powerpoint/2010/main" val="230305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771501" y="390780"/>
            <a:ext cx="7605760" cy="4344710"/>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71175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末尾ページ・ロゴ入り">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02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956312" y="1622174"/>
            <a:ext cx="7050996" cy="1578225"/>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4" name="図 3"/>
          <p:cNvPicPr>
            <a:picLocks noChangeAspect="1"/>
          </p:cNvPicPr>
          <p:nvPr userDrawn="1"/>
        </p:nvPicPr>
        <p:blipFill>
          <a:blip r:embed="rId3"/>
          <a:stretch>
            <a:fillRect/>
          </a:stretch>
        </p:blipFill>
        <p:spPr>
          <a:xfrm>
            <a:off x="8007308" y="1067391"/>
            <a:ext cx="560881" cy="554784"/>
          </a:xfrm>
          <a:prstGeom prst="rect">
            <a:avLst/>
          </a:prstGeom>
        </p:spPr>
      </p:pic>
      <p:pic>
        <p:nvPicPr>
          <p:cNvPr id="12" name="図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290" y="433104"/>
            <a:ext cx="1995038" cy="464514"/>
          </a:xfrm>
          <a:prstGeom prst="rect">
            <a:avLst/>
          </a:prstGeom>
        </p:spPr>
      </p:pic>
      <p:sp>
        <p:nvSpPr>
          <p:cNvPr id="5" name="テキスト ボックス 4"/>
          <p:cNvSpPr txBox="1"/>
          <p:nvPr userDrawn="1"/>
        </p:nvSpPr>
        <p:spPr>
          <a:xfrm>
            <a:off x="337406" y="4876459"/>
            <a:ext cx="1596912" cy="230832"/>
          </a:xfrm>
          <a:prstGeom prst="rect">
            <a:avLst/>
          </a:prstGeom>
          <a:noFill/>
        </p:spPr>
        <p:txBody>
          <a:bodyPr wrap="none" rtlCol="0">
            <a:spAutoFit/>
          </a:bodyPr>
          <a:lstStyle/>
          <a:p>
            <a:pPr algn="l"/>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510114"/>
      </p:ext>
    </p:extLst>
  </p:cSld>
  <p:clrMap bg1="lt1" tx1="dk1" bg2="lt2" tx2="dk2" accent1="accent1" accent2="accent2" accent3="accent3" accent4="accent4" accent5="accent5" accent6="accent6" hlink="hlink" folHlink="folHlink"/>
  <p:sldLayoutIdLst>
    <p:sldLayoutId id="2147485018"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logo_white_stacked.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8014" y="948388"/>
            <a:ext cx="1834103" cy="583935"/>
          </a:xfrm>
          <a:prstGeom prst="rect">
            <a:avLst/>
          </a:prstGeom>
        </p:spPr>
      </p:pic>
      <p:sp>
        <p:nvSpPr>
          <p:cNvPr id="8" name="正方形/長方形 7"/>
          <p:cNvSpPr/>
          <p:nvPr userDrawn="1"/>
        </p:nvSpPr>
        <p:spPr>
          <a:xfrm>
            <a:off x="605290" y="1815350"/>
            <a:ext cx="7050996" cy="1116536"/>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4" name="図 3"/>
          <p:cNvPicPr>
            <a:picLocks noChangeAspect="1"/>
          </p:cNvPicPr>
          <p:nvPr userDrawn="1"/>
        </p:nvPicPr>
        <p:blipFill>
          <a:blip r:embed="rId5"/>
          <a:stretch>
            <a:fillRect/>
          </a:stretch>
        </p:blipFill>
        <p:spPr>
          <a:xfrm>
            <a:off x="7656039" y="1279280"/>
            <a:ext cx="560881" cy="554784"/>
          </a:xfrm>
          <a:prstGeom prst="rect">
            <a:avLst/>
          </a:prstGeom>
        </p:spPr>
      </p:pic>
      <p:pic>
        <p:nvPicPr>
          <p:cNvPr id="7" name="図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5290" y="433104"/>
            <a:ext cx="1995038" cy="464514"/>
          </a:xfrm>
          <a:prstGeom prst="rect">
            <a:avLst/>
          </a:prstGeom>
        </p:spPr>
      </p:pic>
      <p:sp>
        <p:nvSpPr>
          <p:cNvPr id="6" name="テキスト ボックス 5"/>
          <p:cNvSpPr txBox="1"/>
          <p:nvPr userDrawn="1"/>
        </p:nvSpPr>
        <p:spPr>
          <a:xfrm>
            <a:off x="337406" y="4876459"/>
            <a:ext cx="1596912" cy="230832"/>
          </a:xfrm>
          <a:prstGeom prst="rect">
            <a:avLst/>
          </a:prstGeom>
          <a:noFill/>
        </p:spPr>
        <p:txBody>
          <a:bodyPr wrap="none" rtlCol="0">
            <a:spAutoFit/>
          </a:bodyPr>
          <a:lstStyle/>
          <a:p>
            <a:pPr algn="l"/>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5740089"/>
      </p:ext>
    </p:extLst>
  </p:cSld>
  <p:clrMap bg1="lt1" tx1="dk1" bg2="lt2" tx2="dk2" accent1="accent1" accent2="accent2" accent3="accent3" accent4="accent4" accent5="accent5" accent6="accent6" hlink="hlink" folHlink="folHlink"/>
  <p:sldLayoutIdLst>
    <p:sldLayoutId id="2147485020" r:id="rId1"/>
    <p:sldLayoutId id="214748502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2796"/>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b="1" dirty="0">
              <a:solidFill>
                <a:prstClr val="white"/>
              </a:solidFill>
              <a:effectLst>
                <a:outerShdw blurRad="38100" dist="38100" dir="2700000" algn="tl">
                  <a:srgbClr val="000000">
                    <a:alpha val="43137"/>
                  </a:srgbClr>
                </a:outerShdw>
              </a:effectLst>
            </a:endParaRPr>
          </a:p>
        </p:txBody>
      </p:sp>
      <p:sp>
        <p:nvSpPr>
          <p:cNvPr id="7" name="テキスト ボックス 6"/>
          <p:cNvSpPr txBox="1"/>
          <p:nvPr userDrawn="1"/>
        </p:nvSpPr>
        <p:spPr>
          <a:xfrm>
            <a:off x="7547088" y="4895676"/>
            <a:ext cx="1596912" cy="230832"/>
          </a:xfrm>
          <a:prstGeom prst="rect">
            <a:avLst/>
          </a:prstGeom>
          <a:noFill/>
        </p:spPr>
        <p:txBody>
          <a:bodyPr wrap="none" rtlCol="0">
            <a:spAutoFit/>
          </a:bodyPr>
          <a:lstStyle/>
          <a:p>
            <a:pPr algn="r"/>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pic>
        <p:nvPicPr>
          <p:cNvPr id="8" name="図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9071" y="4916384"/>
            <a:ext cx="605790" cy="141049"/>
          </a:xfrm>
          <a:prstGeom prst="rect">
            <a:avLst/>
          </a:prstGeom>
        </p:spPr>
      </p:pic>
      <p:cxnSp>
        <p:nvCxnSpPr>
          <p:cNvPr id="12" name="直線コネクタ 11"/>
          <p:cNvCxnSpPr/>
          <p:nvPr userDrawn="1"/>
        </p:nvCxnSpPr>
        <p:spPr>
          <a:xfrm>
            <a:off x="0" y="483858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FE8B7B2F-86CD-5387-EF7E-AEC32F7B1DBE}"/>
              </a:ext>
            </a:extLst>
          </p:cNvPr>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spTree>
    <p:extLst>
      <p:ext uri="{BB962C8B-B14F-4D97-AF65-F5344CB8AC3E}">
        <p14:creationId xmlns:p14="http://schemas.microsoft.com/office/powerpoint/2010/main" val="3242644914"/>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9"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2795"/>
            <a:ext cx="9144000" cy="421896"/>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b="1" dirty="0">
              <a:solidFill>
                <a:prstClr val="white"/>
              </a:solidFill>
              <a:effectLst>
                <a:outerShdw blurRad="38100" dist="38100" dir="2700000" algn="tl">
                  <a:srgbClr val="000000">
                    <a:alpha val="43137"/>
                  </a:srgbClr>
                </a:outerShdw>
              </a:effectLst>
            </a:endParaRPr>
          </a:p>
        </p:txBody>
      </p:sp>
      <p:sp>
        <p:nvSpPr>
          <p:cNvPr id="7" name="テキスト ボックス 6"/>
          <p:cNvSpPr txBox="1"/>
          <p:nvPr userDrawn="1"/>
        </p:nvSpPr>
        <p:spPr>
          <a:xfrm>
            <a:off x="7547088" y="4895676"/>
            <a:ext cx="1596912" cy="230832"/>
          </a:xfrm>
          <a:prstGeom prst="rect">
            <a:avLst/>
          </a:prstGeom>
          <a:noFill/>
        </p:spPr>
        <p:txBody>
          <a:bodyPr wrap="none" rtlCol="0">
            <a:spAutoFit/>
          </a:bodyPr>
          <a:lstStyle/>
          <a:p>
            <a:pPr algn="r"/>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071" y="4916384"/>
            <a:ext cx="605790" cy="141049"/>
          </a:xfrm>
          <a:prstGeom prst="rect">
            <a:avLst/>
          </a:prstGeom>
        </p:spPr>
      </p:pic>
      <p:cxnSp>
        <p:nvCxnSpPr>
          <p:cNvPr id="12" name="直線コネクタ 11"/>
          <p:cNvCxnSpPr/>
          <p:nvPr userDrawn="1"/>
        </p:nvCxnSpPr>
        <p:spPr>
          <a:xfrm>
            <a:off x="0" y="483858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FE8B7B2F-86CD-5387-EF7E-AEC32F7B1DBE}"/>
              </a:ext>
            </a:extLst>
          </p:cNvPr>
          <p:cNvSpPr txBox="1">
            <a:spLocks/>
          </p:cNvSpPr>
          <p:nvPr userDrawn="1"/>
        </p:nvSpPr>
        <p:spPr>
          <a:xfrm>
            <a:off x="4304624"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spTree>
    <p:extLst>
      <p:ext uri="{BB962C8B-B14F-4D97-AF65-F5344CB8AC3E}">
        <p14:creationId xmlns:p14="http://schemas.microsoft.com/office/powerpoint/2010/main" val="103078580"/>
      </p:ext>
    </p:extLst>
  </p:cSld>
  <p:clrMap bg1="lt1" tx1="dk1" bg2="lt2" tx2="dk2" accent1="accent1" accent2="accent2" accent3="accent3" accent4="accent4" accent5="accent5" accent6="accent6" hlink="hlink" folHlink="folHlink"/>
  <p:sldLayoutIdLst>
    <p:sldLayoutId id="214748503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013"/>
          </a:p>
        </p:txBody>
      </p:sp>
      <p:sp>
        <p:nvSpPr>
          <p:cNvPr id="3" name="テキスト ボックス 2"/>
          <p:cNvSpPr txBox="1"/>
          <p:nvPr userDrawn="1"/>
        </p:nvSpPr>
        <p:spPr>
          <a:xfrm>
            <a:off x="7547088" y="4869996"/>
            <a:ext cx="1596912" cy="230832"/>
          </a:xfrm>
          <a:prstGeom prst="rect">
            <a:avLst/>
          </a:prstGeom>
          <a:noFill/>
        </p:spPr>
        <p:txBody>
          <a:bodyPr wrap="none" rtlCol="0">
            <a:spAutoFit/>
          </a:bodyPr>
          <a:lstStyle/>
          <a:p>
            <a:pPr algn="l"/>
            <a:r>
              <a:rPr kumimoji="1" lang="en-US" altLang="ja-JP" sz="900" dirty="0">
                <a:solidFill>
                  <a:schemeClr val="bg1"/>
                </a:solidFill>
                <a:latin typeface="Calibri" panose="020F0502020204030204" pitchFamily="34" charset="0"/>
                <a:cs typeface="Calibri" panose="020F0502020204030204" pitchFamily="34" charset="0"/>
              </a:rPr>
              <a:t>© i-PRO | All Rights</a:t>
            </a:r>
            <a:r>
              <a:rPr kumimoji="1" lang="en-US" altLang="ja-JP" sz="900" baseline="0" dirty="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1963776"/>
      </p:ext>
    </p:extLst>
  </p:cSld>
  <p:clrMap bg1="lt1" tx1="dk1" bg2="lt2" tx2="dk2" accent1="accent1" accent2="accent2" accent3="accent3" accent4="accent4" accent5="accent5" accent6="accent6" hlink="hlink" folHlink="folHlink"/>
  <p:sldLayoutIdLst>
    <p:sldLayoutId id="2147485026" r:id="rId1"/>
    <p:sldLayoutId id="2147485030" r:id="rId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pro.com/products_and_solutions/ja/surveillance/learning-and-support/video-tutorial?anchor=Desig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i-pro.com/products_and_solutions/ja/surveillance/products/wv-asm300u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japancs.i-pro.com/space/DLJP/885031350/WV-ASM300UX%E3%80%80%E6%98%A0%E5%83%8F%E7%9B%A3%E8%A6%96%E3%82%BD%E3%83%95%E3%83%88%E3%82%A6%E3%82%A7%E3%82%A2?attachment=/rest/api/content/885031350/child/attachment/att885031368/download&amp;type=application/pdf&amp;filename=PGQP3612YAJ1_WV-ASM300UX_OI_j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ipropass.prod.acquia-sites.com/products_and_solutions/ja/surveillance/learning-and-support/video-tutoria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japancs.i-pro.com/space/DLJP/885031350/WV-ASM300UX%E3%80%80%E6%98%A0%E5%83%8F%E7%9B%A3%E8%A6%96%E3%82%BD%E3%83%95%E3%83%88%E3%82%A6%E3%82%A7%E3%82%A2?attachment=/rest/api/content/885031350/child/attachment/att885031368/download&amp;type=application/pdf&amp;filename=PGQP3612YAJ1_WV-ASM300UX_OI_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png"/><Relationship Id="rId14" Type="http://schemas.openxmlformats.org/officeDocument/2006/relationships/image" Target="../media/image16.png"/></Relationships>
</file>

<file path=ppt/slides/_rels/slide4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4.png"/><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6.png"/><Relationship Id="rId7"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67.png"/><Relationship Id="rId9"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jp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japancs.i-pro.com/space/DLJP/885031350/WV-ASM300UX%E3%80%80%E6%98%A0%E5%83%8F%E7%9B%A3%E8%A6%96%E3%82%BD%E3%83%95%E3%83%88%E3%82%A6%E3%82%A7%E3%82%A2?attachment=/rest/api/content/885031350/child/attachment/att915571399/download&amp;type=application/pdf&amp;filename=PGQP3612XAJ1_WV-ASM300UX_OI_ja" TargetMode="Externa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i-pro.com/products_and_solutions/ja/surveillance/products/wv-asm300u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jpeg"/><Relationship Id="rId7" Type="http://schemas.microsoft.com/office/2007/relationships/hdphoto" Target="../media/hdphoto1.wdp"/><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wmf"/></Relationships>
</file>

<file path=ppt/slides/_rels/slide5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elsa-jp.co.jp/support/download/drive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i-pro.com/products_and_solutions/ja/surveillance/products/wv-asm300ux" TargetMode="External"/><Relationship Id="rId2" Type="http://schemas.openxmlformats.org/officeDocument/2006/relationships/hyperlink" Target="https://japancs.i-pro.com/space/DLJP/885031350/WV-ASM300UX%E3%80%80%E6%98%A0%E5%83%8F%E7%9B%A3%E8%A6%96%E3%82%BD%E3%83%95%E3%83%88%E3%82%A6%E3%82%A7%E3%82%A2?attachment=/rest/api/content/885031350/child/attachment/att915571399/download&amp;type=application/pdf&amp;filename=PGQP3612XAJ1_WV-ASM300UX_OI_ja"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hyperlink" Target="https://cwc.i-pro.com/collections/accessory/products/wv-cu980ux" TargetMode="External"/><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hyperlink" Target="https://vimeo.com/764422292/18c21f38a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algn="ctr">
              <a:lnSpc>
                <a:spcPct val="120000"/>
              </a:lnSpc>
              <a:tabLst/>
            </a:pPr>
            <a:r>
              <a:rPr lang="en-US" altLang="ja-JP" sz="4000" dirty="0">
                <a:latin typeface="Yu Gothic UI" panose="020B0500000000000000" pitchFamily="34" charset="-128"/>
                <a:ea typeface="Yu Gothic UI" panose="020B0500000000000000" pitchFamily="34" charset="-128"/>
              </a:rPr>
              <a:t>i-PRO</a:t>
            </a:r>
            <a:r>
              <a:rPr lang="ja-JP" altLang="en-US" sz="4000" dirty="0">
                <a:latin typeface="Yu Gothic UI" panose="020B0500000000000000" pitchFamily="34" charset="-128"/>
                <a:ea typeface="Yu Gothic UI" panose="020B0500000000000000" pitchFamily="34" charset="-128"/>
              </a:rPr>
              <a:t> キッティング手順</a:t>
            </a:r>
            <a:br>
              <a:rPr lang="en-US" altLang="ja-JP" sz="4000" dirty="0">
                <a:latin typeface="Yu Gothic UI" panose="020B0500000000000000" pitchFamily="34" charset="-128"/>
                <a:ea typeface="Yu Gothic UI" panose="020B0500000000000000" pitchFamily="34" charset="-128"/>
              </a:rPr>
            </a:br>
            <a:r>
              <a:rPr lang="ja-JP" altLang="en-US" dirty="0">
                <a:latin typeface="Yu Gothic UI" panose="020B0500000000000000" pitchFamily="34" charset="-128"/>
                <a:ea typeface="Yu Gothic UI" panose="020B0500000000000000" pitchFamily="34" charset="-128"/>
              </a:rPr>
              <a:t>（ </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設定 ）</a:t>
            </a:r>
            <a:endParaRPr kumimoji="1" lang="ja-JP" altLang="en-US" dirty="0">
              <a:latin typeface="Yu Gothic UI" panose="020B0500000000000000" pitchFamily="34" charset="-128"/>
              <a:ea typeface="Yu Gothic UI" panose="020B0500000000000000" pitchFamily="34" charset="-128"/>
            </a:endParaRPr>
          </a:p>
        </p:txBody>
      </p:sp>
      <p:sp>
        <p:nvSpPr>
          <p:cNvPr id="3" name="テキスト プレースホルダー 2"/>
          <p:cNvSpPr>
            <a:spLocks noGrp="1"/>
          </p:cNvSpPr>
          <p:nvPr>
            <p:ph type="body" sz="quarter" idx="10"/>
          </p:nvPr>
        </p:nvSpPr>
        <p:spPr/>
        <p:txBody>
          <a:bodyPr/>
          <a:lstStyle/>
          <a:p>
            <a:r>
              <a:rPr kumimoji="1" lang="en-US" altLang="ja-JP" dirty="0">
                <a:latin typeface="Yu Gothic UI" panose="020B0500000000000000" pitchFamily="34" charset="-128"/>
                <a:ea typeface="Yu Gothic UI" panose="020B0500000000000000" pitchFamily="34" charset="-128"/>
              </a:rPr>
              <a:t>i-PRO</a:t>
            </a:r>
            <a:r>
              <a:rPr kumimoji="1" lang="ja-JP" altLang="en-US" dirty="0">
                <a:latin typeface="Yu Gothic UI" panose="020B0500000000000000" pitchFamily="34" charset="-128"/>
                <a:ea typeface="Yu Gothic UI" panose="020B0500000000000000" pitchFamily="34" charset="-128"/>
              </a:rPr>
              <a:t>株式会社</a:t>
            </a:r>
          </a:p>
        </p:txBody>
      </p:sp>
    </p:spTree>
    <p:extLst>
      <p:ext uri="{BB962C8B-B14F-4D97-AF65-F5344CB8AC3E}">
        <p14:creationId xmlns:p14="http://schemas.microsoft.com/office/powerpoint/2010/main" val="190081379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の事前設定（作業の流れ）</a:t>
            </a:r>
          </a:p>
        </p:txBody>
      </p:sp>
      <p:grpSp>
        <p:nvGrpSpPr>
          <p:cNvPr id="20" name="グループ化 19">
            <a:extLst>
              <a:ext uri="{FF2B5EF4-FFF2-40B4-BE49-F238E27FC236}">
                <a16:creationId xmlns:a16="http://schemas.microsoft.com/office/drawing/2014/main" id="{FCCC845E-929B-2D89-C092-A514368736A3}"/>
              </a:ext>
            </a:extLst>
          </p:cNvPr>
          <p:cNvGrpSpPr/>
          <p:nvPr/>
        </p:nvGrpSpPr>
        <p:grpSpPr>
          <a:xfrm>
            <a:off x="100621" y="628287"/>
            <a:ext cx="2088000" cy="3612678"/>
            <a:chOff x="100621" y="628287"/>
            <a:chExt cx="2088000" cy="3612678"/>
          </a:xfrm>
        </p:grpSpPr>
        <p:grpSp>
          <p:nvGrpSpPr>
            <p:cNvPr id="5" name="グループ化 4">
              <a:extLst>
                <a:ext uri="{FF2B5EF4-FFF2-40B4-BE49-F238E27FC236}">
                  <a16:creationId xmlns:a16="http://schemas.microsoft.com/office/drawing/2014/main" id="{CAEF3110-E997-720A-4A02-6C7A26293C88}"/>
                </a:ext>
              </a:extLst>
            </p:cNvPr>
            <p:cNvGrpSpPr/>
            <p:nvPr/>
          </p:nvGrpSpPr>
          <p:grpSpPr>
            <a:xfrm>
              <a:off x="100621" y="628287"/>
              <a:ext cx="2088000" cy="533944"/>
              <a:chOff x="142975" y="1872724"/>
              <a:chExt cx="1171091" cy="599937"/>
            </a:xfrm>
          </p:grpSpPr>
          <p:sp>
            <p:nvSpPr>
              <p:cNvPr id="29" name="フリーフォーム 113">
                <a:extLst>
                  <a:ext uri="{FF2B5EF4-FFF2-40B4-BE49-F238E27FC236}">
                    <a16:creationId xmlns:a16="http://schemas.microsoft.com/office/drawing/2014/main" id="{ED9BEB32-8703-50FE-575B-E575B3FDE10B}"/>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a) PC</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初期電源投入時の設定</a:t>
                </a:r>
              </a:p>
            </p:txBody>
          </p:sp>
          <p:sp>
            <p:nvSpPr>
              <p:cNvPr id="32" name="二等辺三角形 31">
                <a:extLst>
                  <a:ext uri="{FF2B5EF4-FFF2-40B4-BE49-F238E27FC236}">
                    <a16:creationId xmlns:a16="http://schemas.microsoft.com/office/drawing/2014/main" id="{7C232878-3401-A52B-C4EF-6D57A361F07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7" name="グループ化 6">
              <a:extLst>
                <a:ext uri="{FF2B5EF4-FFF2-40B4-BE49-F238E27FC236}">
                  <a16:creationId xmlns:a16="http://schemas.microsoft.com/office/drawing/2014/main" id="{6CFD2020-9ED9-77E4-66E2-CE1CDB4E0A8C}"/>
                </a:ext>
              </a:extLst>
            </p:cNvPr>
            <p:cNvGrpSpPr/>
            <p:nvPr/>
          </p:nvGrpSpPr>
          <p:grpSpPr>
            <a:xfrm>
              <a:off x="100621" y="1180839"/>
              <a:ext cx="2088000" cy="516511"/>
              <a:chOff x="142975" y="1892312"/>
              <a:chExt cx="1171091" cy="580349"/>
            </a:xfrm>
          </p:grpSpPr>
          <p:sp>
            <p:nvSpPr>
              <p:cNvPr id="27" name="フリーフォーム 113">
                <a:extLst>
                  <a:ext uri="{FF2B5EF4-FFF2-40B4-BE49-F238E27FC236}">
                    <a16:creationId xmlns:a16="http://schemas.microsoft.com/office/drawing/2014/main" id="{FEEE937C-54E0-AFD3-3788-4AC59ED662DD}"/>
                  </a:ext>
                </a:extLst>
              </p:cNvPr>
              <p:cNvSpPr/>
              <p:nvPr/>
            </p:nvSpPr>
            <p:spPr>
              <a:xfrm>
                <a:off x="142975" y="189231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b)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増設グラフィックボードを</a:t>
                </a:r>
                <a:b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b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取り付けた場合</a:t>
                </a:r>
              </a:p>
            </p:txBody>
          </p:sp>
          <p:sp>
            <p:nvSpPr>
              <p:cNvPr id="28" name="二等辺三角形 27">
                <a:extLst>
                  <a:ext uri="{FF2B5EF4-FFF2-40B4-BE49-F238E27FC236}">
                    <a16:creationId xmlns:a16="http://schemas.microsoft.com/office/drawing/2014/main" id="{A6C53C56-A625-5199-6989-1B6A65EA361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948E2B0A-EC0D-DD64-9C04-380B5ABD4BE1}"/>
                </a:ext>
              </a:extLst>
            </p:cNvPr>
            <p:cNvGrpSpPr/>
            <p:nvPr/>
          </p:nvGrpSpPr>
          <p:grpSpPr>
            <a:xfrm>
              <a:off x="100621" y="1711045"/>
              <a:ext cx="2088000" cy="521423"/>
              <a:chOff x="142975" y="1886792"/>
              <a:chExt cx="1171091" cy="585869"/>
            </a:xfrm>
          </p:grpSpPr>
          <p:sp>
            <p:nvSpPr>
              <p:cNvPr id="24" name="フリーフォーム 113">
                <a:extLst>
                  <a:ext uri="{FF2B5EF4-FFF2-40B4-BE49-F238E27FC236}">
                    <a16:creationId xmlns:a16="http://schemas.microsoft.com/office/drawing/2014/main" id="{CA03EBB0-72C1-AC3A-9ECC-F5893FBC963E}"/>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c)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デスクトップ画面の設定</a:t>
                </a:r>
              </a:p>
            </p:txBody>
          </p:sp>
          <p:sp>
            <p:nvSpPr>
              <p:cNvPr id="25" name="二等辺三角形 24">
                <a:extLst>
                  <a:ext uri="{FF2B5EF4-FFF2-40B4-BE49-F238E27FC236}">
                    <a16:creationId xmlns:a16="http://schemas.microsoft.com/office/drawing/2014/main" id="{FD581B28-6D04-705D-3FDE-8BD56114EF4B}"/>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0" name="グループ化 9">
              <a:extLst>
                <a:ext uri="{FF2B5EF4-FFF2-40B4-BE49-F238E27FC236}">
                  <a16:creationId xmlns:a16="http://schemas.microsoft.com/office/drawing/2014/main" id="{7329ABF3-15ED-F91D-D7DF-965011B76042}"/>
                </a:ext>
              </a:extLst>
            </p:cNvPr>
            <p:cNvGrpSpPr/>
            <p:nvPr/>
          </p:nvGrpSpPr>
          <p:grpSpPr>
            <a:xfrm>
              <a:off x="100621" y="2246163"/>
              <a:ext cx="2088000" cy="521423"/>
              <a:chOff x="142975" y="1886792"/>
              <a:chExt cx="1171091" cy="585869"/>
            </a:xfrm>
          </p:grpSpPr>
          <p:sp>
            <p:nvSpPr>
              <p:cNvPr id="19" name="フリーフォーム 113">
                <a:extLst>
                  <a:ext uri="{FF2B5EF4-FFF2-40B4-BE49-F238E27FC236}">
                    <a16:creationId xmlns:a16="http://schemas.microsoft.com/office/drawing/2014/main" id="{BF8B3AA6-B69C-D410-7E04-B6D708306E9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d)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不要ソフトウェアのアンインストール</a:t>
                </a:r>
              </a:p>
            </p:txBody>
          </p:sp>
          <p:sp>
            <p:nvSpPr>
              <p:cNvPr id="22" name="二等辺三角形 21">
                <a:extLst>
                  <a:ext uri="{FF2B5EF4-FFF2-40B4-BE49-F238E27FC236}">
                    <a16:creationId xmlns:a16="http://schemas.microsoft.com/office/drawing/2014/main" id="{AC8CC492-8F12-7789-3FE8-386E0FF12F9B}"/>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918F7819-19CD-75E4-4AD0-7A2FF6C2126F}"/>
                </a:ext>
              </a:extLst>
            </p:cNvPr>
            <p:cNvGrpSpPr/>
            <p:nvPr/>
          </p:nvGrpSpPr>
          <p:grpSpPr>
            <a:xfrm>
              <a:off x="100621" y="2781282"/>
              <a:ext cx="2088000" cy="521423"/>
              <a:chOff x="142975" y="1886792"/>
              <a:chExt cx="1171091" cy="585869"/>
            </a:xfrm>
          </p:grpSpPr>
          <p:sp>
            <p:nvSpPr>
              <p:cNvPr id="16" name="フリーフォーム 113">
                <a:extLst>
                  <a:ext uri="{FF2B5EF4-FFF2-40B4-BE49-F238E27FC236}">
                    <a16:creationId xmlns:a16="http://schemas.microsoft.com/office/drawing/2014/main" id="{EA02C4CE-1627-DBD9-90C2-C7B71EC0E951}"/>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e)</a:t>
                </a: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リカバリーディスク作成の</a:t>
                </a:r>
                <a:b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b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ポップアップ非表示</a:t>
                </a:r>
              </a:p>
            </p:txBody>
          </p:sp>
          <p:sp>
            <p:nvSpPr>
              <p:cNvPr id="18" name="二等辺三角形 17">
                <a:extLst>
                  <a:ext uri="{FF2B5EF4-FFF2-40B4-BE49-F238E27FC236}">
                    <a16:creationId xmlns:a16="http://schemas.microsoft.com/office/drawing/2014/main" id="{EB362F42-CBAB-6B46-71A5-B48863A8C44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F2112DB4-46A6-3901-E886-30CD1379A253}"/>
                </a:ext>
              </a:extLst>
            </p:cNvPr>
            <p:cNvGrpSpPr/>
            <p:nvPr/>
          </p:nvGrpSpPr>
          <p:grpSpPr>
            <a:xfrm>
              <a:off x="100621" y="3316401"/>
              <a:ext cx="2088000" cy="521423"/>
              <a:chOff x="142975" y="1886792"/>
              <a:chExt cx="1171091" cy="585869"/>
            </a:xfrm>
          </p:grpSpPr>
          <p:sp>
            <p:nvSpPr>
              <p:cNvPr id="14" name="フリーフォーム 113">
                <a:extLst>
                  <a:ext uri="{FF2B5EF4-FFF2-40B4-BE49-F238E27FC236}">
                    <a16:creationId xmlns:a16="http://schemas.microsoft.com/office/drawing/2014/main" id="{C0DDA3DB-7142-E75B-F26F-7EC8E38270C7}"/>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f)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アクションセンターの設定</a:t>
                </a:r>
              </a:p>
            </p:txBody>
          </p:sp>
          <p:sp>
            <p:nvSpPr>
              <p:cNvPr id="15" name="二等辺三角形 14">
                <a:extLst>
                  <a:ext uri="{FF2B5EF4-FFF2-40B4-BE49-F238E27FC236}">
                    <a16:creationId xmlns:a16="http://schemas.microsoft.com/office/drawing/2014/main" id="{D083E6F6-6152-5575-382F-8EBDDD53E6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66" name="フリーフォーム 113">
              <a:extLst>
                <a:ext uri="{FF2B5EF4-FFF2-40B4-BE49-F238E27FC236}">
                  <a16:creationId xmlns:a16="http://schemas.microsoft.com/office/drawing/2014/main" id="{8B49ED25-6131-134C-1B7B-8D0235C852A3}"/>
                </a:ext>
              </a:extLst>
            </p:cNvPr>
            <p:cNvSpPr/>
            <p:nvPr/>
          </p:nvSpPr>
          <p:spPr>
            <a:xfrm>
              <a:off x="100621" y="3851662"/>
              <a:ext cx="2088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g) </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時刻補正設定</a:t>
              </a:r>
              <a:b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b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    </a:t>
              </a: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時刻補正機器がある場合</a:t>
              </a:r>
            </a:p>
          </p:txBody>
        </p:sp>
      </p:grpSp>
      <p:sp>
        <p:nvSpPr>
          <p:cNvPr id="2" name="Rectangle 10">
            <a:extLst>
              <a:ext uri="{FF2B5EF4-FFF2-40B4-BE49-F238E27FC236}">
                <a16:creationId xmlns:a16="http://schemas.microsoft.com/office/drawing/2014/main" id="{8EA3957F-2091-F710-AB63-EEA18B85E96B}"/>
              </a:ext>
            </a:extLst>
          </p:cNvPr>
          <p:cNvSpPr>
            <a:spLocks noChangeArrowheads="1"/>
          </p:cNvSpPr>
          <p:nvPr/>
        </p:nvSpPr>
        <p:spPr bwMode="auto">
          <a:xfrm>
            <a:off x="2255173" y="647535"/>
            <a:ext cx="6656070" cy="426819"/>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STEP1. PC</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の初期電源投入時に行う、</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名、ユーザー名、パスワードの登録をします。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 name="Rectangle 10">
            <a:extLst>
              <a:ext uri="{FF2B5EF4-FFF2-40B4-BE49-F238E27FC236}">
                <a16:creationId xmlns:a16="http://schemas.microsoft.com/office/drawing/2014/main" id="{317FC06E-0B04-4224-F925-2489D111818A}"/>
              </a:ext>
            </a:extLst>
          </p:cNvPr>
          <p:cNvSpPr>
            <a:spLocks noChangeArrowheads="1"/>
          </p:cNvSpPr>
          <p:nvPr/>
        </p:nvSpPr>
        <p:spPr bwMode="auto">
          <a:xfrm>
            <a:off x="2255173" y="1185991"/>
            <a:ext cx="4843764" cy="37515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STEP2.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増設グラフィックボードのドライバーをインストールします。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Rectangle 10">
            <a:extLst>
              <a:ext uri="{FF2B5EF4-FFF2-40B4-BE49-F238E27FC236}">
                <a16:creationId xmlns:a16="http://schemas.microsoft.com/office/drawing/2014/main" id="{398433F6-5321-0881-B918-2513C043804C}"/>
              </a:ext>
            </a:extLst>
          </p:cNvPr>
          <p:cNvSpPr>
            <a:spLocks noChangeArrowheads="1"/>
          </p:cNvSpPr>
          <p:nvPr/>
        </p:nvSpPr>
        <p:spPr bwMode="auto">
          <a:xfrm>
            <a:off x="2255173" y="2240292"/>
            <a:ext cx="6095807" cy="412345"/>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STEP4.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不要なソフトウェアを削除します。（映像表示に影響を与えたり、リソースリークで本体動作に</a:t>
            </a:r>
            <a:b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b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　　　影響を与える恐れがあるため）</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 name="Rectangle 10">
            <a:extLst>
              <a:ext uri="{FF2B5EF4-FFF2-40B4-BE49-F238E27FC236}">
                <a16:creationId xmlns:a16="http://schemas.microsoft.com/office/drawing/2014/main" id="{3297B3F5-EB26-D345-810F-059A8D78A145}"/>
              </a:ext>
            </a:extLst>
          </p:cNvPr>
          <p:cNvSpPr>
            <a:spLocks noChangeArrowheads="1"/>
          </p:cNvSpPr>
          <p:nvPr/>
        </p:nvSpPr>
        <p:spPr bwMode="auto">
          <a:xfrm>
            <a:off x="2255173" y="2783672"/>
            <a:ext cx="6257647" cy="302428"/>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STEP5.</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リカバリーディスク作成のポップアップが出ないようにします。（項目がない場合には設定不要）</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3" name="Rectangle 10">
            <a:extLst>
              <a:ext uri="{FF2B5EF4-FFF2-40B4-BE49-F238E27FC236}">
                <a16:creationId xmlns:a16="http://schemas.microsoft.com/office/drawing/2014/main" id="{5E9527FA-3A0B-C731-0AEE-6FB0295DE1BA}"/>
              </a:ext>
            </a:extLst>
          </p:cNvPr>
          <p:cNvSpPr>
            <a:spLocks noChangeArrowheads="1"/>
          </p:cNvSpPr>
          <p:nvPr/>
        </p:nvSpPr>
        <p:spPr bwMode="auto">
          <a:xfrm>
            <a:off x="2255173" y="3320693"/>
            <a:ext cx="6257647" cy="212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STEP6.</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アクションセンターに関する設定をします。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7" name="Rectangle 10">
            <a:extLst>
              <a:ext uri="{FF2B5EF4-FFF2-40B4-BE49-F238E27FC236}">
                <a16:creationId xmlns:a16="http://schemas.microsoft.com/office/drawing/2014/main" id="{051D5EB6-3C86-F94D-C4DD-9BF623A6E31F}"/>
              </a:ext>
            </a:extLst>
          </p:cNvPr>
          <p:cNvSpPr>
            <a:spLocks noChangeArrowheads="1"/>
          </p:cNvSpPr>
          <p:nvPr/>
        </p:nvSpPr>
        <p:spPr bwMode="auto">
          <a:xfrm>
            <a:off x="2255173" y="3851662"/>
            <a:ext cx="4843764" cy="212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STEP7.</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時刻補正に関する設定をします。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6" name="Rectangle 10">
            <a:extLst>
              <a:ext uri="{FF2B5EF4-FFF2-40B4-BE49-F238E27FC236}">
                <a16:creationId xmlns:a16="http://schemas.microsoft.com/office/drawing/2014/main" id="{3E510947-7EE0-69F7-6C14-3685B04E417D}"/>
              </a:ext>
            </a:extLst>
          </p:cNvPr>
          <p:cNvSpPr>
            <a:spLocks noChangeArrowheads="1"/>
          </p:cNvSpPr>
          <p:nvPr/>
        </p:nvSpPr>
        <p:spPr bwMode="auto">
          <a:xfrm>
            <a:off x="2255173" y="1717325"/>
            <a:ext cx="6105247" cy="37515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STEP3.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増設グラフィックボード取付時の解像度やディスプレイモードの設定、パフォーマンスオプション、</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　　　デスクトップテーマ、透明効果、スクリーンセーバーや省エネ関連の設定をします。</a:t>
            </a:r>
          </a:p>
        </p:txBody>
      </p:sp>
    </p:spTree>
    <p:extLst>
      <p:ext uri="{BB962C8B-B14F-4D97-AF65-F5344CB8AC3E}">
        <p14:creationId xmlns:p14="http://schemas.microsoft.com/office/powerpoint/2010/main" val="446188744"/>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2" name="表 1">
            <a:extLst>
              <a:ext uri="{FF2B5EF4-FFF2-40B4-BE49-F238E27FC236}">
                <a16:creationId xmlns:a16="http://schemas.microsoft.com/office/drawing/2014/main" id="{AB93B6BC-10C4-579C-1D4C-16249442BAAC}"/>
              </a:ext>
            </a:extLst>
          </p:cNvPr>
          <p:cNvGraphicFramePr>
            <a:graphicFrameLocks noGrp="1"/>
          </p:cNvGraphicFramePr>
          <p:nvPr>
            <p:extLst>
              <p:ext uri="{D42A27DB-BD31-4B8C-83A1-F6EECF244321}">
                <p14:modId xmlns:p14="http://schemas.microsoft.com/office/powerpoint/2010/main" val="2373613307"/>
              </p:ext>
            </p:extLst>
          </p:nvPr>
        </p:nvGraphicFramePr>
        <p:xfrm>
          <a:off x="251405" y="1336783"/>
          <a:ext cx="7439992" cy="2842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832088">
                  <a:extLst>
                    <a:ext uri="{9D8B030D-6E8A-4147-A177-3AD203B41FA5}">
                      <a16:colId xmlns:a16="http://schemas.microsoft.com/office/drawing/2014/main" val="20002"/>
                    </a:ext>
                  </a:extLst>
                </a:gridCol>
                <a:gridCol w="1591977">
                  <a:extLst>
                    <a:ext uri="{9D8B030D-6E8A-4147-A177-3AD203B41FA5}">
                      <a16:colId xmlns:a16="http://schemas.microsoft.com/office/drawing/2014/main" val="20003"/>
                    </a:ext>
                  </a:extLst>
                </a:gridCol>
                <a:gridCol w="3079927">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994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名（コンピューター名）の設定</a:t>
                      </a:r>
                      <a:endParaRPr lang="en-US" sz="12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半⾓英数字のみ使⽤をすること</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初期電源投入後に</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変更する場合、</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「スタート」→「設定」→「システム」→「詳細情報」→「この</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の名前を変更」</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7244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2</a:t>
                      </a: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アカウント名（ユーザー名）の設定：ローカルアカウント</a:t>
                      </a:r>
                      <a:endParaRPr lang="en-US" altLang="ja-JP" sz="12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半⾓英数字のみ使⽤をすること</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例</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　「</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user01</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初期電源投入後に</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変更する場合、</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システムツール」→「コントロールパネル」→「ユーザーアカウント」→「ユーザーアカウント」→「ユーザーアカウントの管理」で該当ユーザー名を選択し</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「プロパティ」→「ユーザー名」を変更→「</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OK</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2004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3</a:t>
                      </a: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パスワードの設定</a:t>
                      </a:r>
                      <a:endParaRPr lang="en-US" altLang="ja-JP" sz="12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半⾓英数字のみ使⽤をすること</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例</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　「</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password01</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初期電源投入後に</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変更する場合、</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「スタート」→「設定」→「アカウント」→「サインインオプション」→「パスワード」→「変更」</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フローチャート : 代替処理 6">
            <a:extLst>
              <a:ext uri="{FF2B5EF4-FFF2-40B4-BE49-F238E27FC236}">
                <a16:creationId xmlns:a16="http://schemas.microsoft.com/office/drawing/2014/main" id="{57B3A4AB-A5C2-373A-B942-18AD56EE544B}"/>
              </a:ext>
            </a:extLst>
          </p:cNvPr>
          <p:cNvSpPr/>
          <p:nvPr/>
        </p:nvSpPr>
        <p:spPr>
          <a:xfrm>
            <a:off x="251405" y="732801"/>
            <a:ext cx="424826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latin typeface="Yu Gothic UI" panose="020B0500000000000000" pitchFamily="34" charset="-128"/>
                <a:ea typeface="Yu Gothic UI" panose="020B0500000000000000" pitchFamily="34" charset="-128"/>
              </a:rPr>
              <a:t>a</a:t>
            </a:r>
            <a:r>
              <a:rPr lang="ja-JP" altLang="en-US" b="1" dirty="0">
                <a:solidFill>
                  <a:schemeClr val="tx1"/>
                </a:solidFill>
                <a:latin typeface="Yu Gothic UI" panose="020B0500000000000000" pitchFamily="34" charset="-128"/>
                <a:ea typeface="Yu Gothic UI" panose="020B0500000000000000" pitchFamily="34" charset="-128"/>
              </a:rPr>
              <a:t>）</a:t>
            </a:r>
            <a:r>
              <a:rPr lang="en-US" altLang="ja-JP" b="1" dirty="0">
                <a:solidFill>
                  <a:schemeClr val="tx1"/>
                </a:solidFill>
                <a:latin typeface="Yu Gothic UI" panose="020B0500000000000000" pitchFamily="34" charset="-128"/>
                <a:ea typeface="Yu Gothic UI" panose="020B0500000000000000" pitchFamily="34" charset="-128"/>
              </a:rPr>
              <a:t>PC</a:t>
            </a:r>
            <a:r>
              <a:rPr lang="ja-JP" altLang="en-US" b="1" dirty="0">
                <a:solidFill>
                  <a:schemeClr val="tx1"/>
                </a:solidFill>
                <a:latin typeface="Yu Gothic UI" panose="020B0500000000000000" pitchFamily="34" charset="-128"/>
                <a:ea typeface="Yu Gothic UI" panose="020B0500000000000000" pitchFamily="34" charset="-128"/>
              </a:rPr>
              <a:t>初期電源投入時の設定</a:t>
            </a:r>
            <a:endParaRPr kumimoji="1" lang="ja-JP" altLang="en-US" b="1" dirty="0">
              <a:solidFill>
                <a:schemeClr val="tx1"/>
              </a:solidFill>
              <a:latin typeface="Yu Gothic UI" panose="020B0500000000000000" pitchFamily="34" charset="-128"/>
              <a:ea typeface="Yu Gothic UI" panose="020B0500000000000000" pitchFamily="34" charset="-128"/>
            </a:endParaRPr>
          </a:p>
        </p:txBody>
      </p:sp>
      <p:grpSp>
        <p:nvGrpSpPr>
          <p:cNvPr id="76" name="グループ化 75">
            <a:extLst>
              <a:ext uri="{FF2B5EF4-FFF2-40B4-BE49-F238E27FC236}">
                <a16:creationId xmlns:a16="http://schemas.microsoft.com/office/drawing/2014/main" id="{957DD0C1-50F0-A6E9-B418-E3B3A918D25D}"/>
              </a:ext>
            </a:extLst>
          </p:cNvPr>
          <p:cNvGrpSpPr/>
          <p:nvPr/>
        </p:nvGrpSpPr>
        <p:grpSpPr>
          <a:xfrm>
            <a:off x="7892754" y="617035"/>
            <a:ext cx="1152000" cy="3612678"/>
            <a:chOff x="7892754" y="617035"/>
            <a:chExt cx="1152000" cy="3612678"/>
          </a:xfrm>
        </p:grpSpPr>
        <p:sp>
          <p:nvSpPr>
            <p:cNvPr id="46" name="フリーフォーム 113">
              <a:extLst>
                <a:ext uri="{FF2B5EF4-FFF2-40B4-BE49-F238E27FC236}">
                  <a16:creationId xmlns:a16="http://schemas.microsoft.com/office/drawing/2014/main" id="{A947DD6D-40BE-566B-4F7B-E214F5BF06C5}"/>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47" name="二等辺三角形 46">
              <a:extLst>
                <a:ext uri="{FF2B5EF4-FFF2-40B4-BE49-F238E27FC236}">
                  <a16:creationId xmlns:a16="http://schemas.microsoft.com/office/drawing/2014/main" id="{A1D22B29-653F-612E-486B-5F7AD965104D}"/>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4" name="フリーフォーム 113">
              <a:extLst>
                <a:ext uri="{FF2B5EF4-FFF2-40B4-BE49-F238E27FC236}">
                  <a16:creationId xmlns:a16="http://schemas.microsoft.com/office/drawing/2014/main" id="{14AC2D79-1359-FE57-7DF1-57FF0E7A0CA0}"/>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45" name="二等辺三角形 44">
              <a:extLst>
                <a:ext uri="{FF2B5EF4-FFF2-40B4-BE49-F238E27FC236}">
                  <a16:creationId xmlns:a16="http://schemas.microsoft.com/office/drawing/2014/main" id="{012C0FDF-DFBF-23EB-715F-0A36DAE915ED}"/>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フリーフォーム 113">
              <a:extLst>
                <a:ext uri="{FF2B5EF4-FFF2-40B4-BE49-F238E27FC236}">
                  <a16:creationId xmlns:a16="http://schemas.microsoft.com/office/drawing/2014/main" id="{4C665AC0-0499-B891-D3B5-C00C7C49C197}"/>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3" name="二等辺三角形 42">
              <a:extLst>
                <a:ext uri="{FF2B5EF4-FFF2-40B4-BE49-F238E27FC236}">
                  <a16:creationId xmlns:a16="http://schemas.microsoft.com/office/drawing/2014/main" id="{D93F41AC-7916-F32C-664B-2D9C7A634F96}"/>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0" name="フリーフォーム 113">
              <a:extLst>
                <a:ext uri="{FF2B5EF4-FFF2-40B4-BE49-F238E27FC236}">
                  <a16:creationId xmlns:a16="http://schemas.microsoft.com/office/drawing/2014/main" id="{91B36DF4-06FB-EE55-12F2-0B39E0F0CA11}"/>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1" name="二等辺三角形 40">
              <a:extLst>
                <a:ext uri="{FF2B5EF4-FFF2-40B4-BE49-F238E27FC236}">
                  <a16:creationId xmlns:a16="http://schemas.microsoft.com/office/drawing/2014/main" id="{126596A6-5E00-3971-852D-090FEDEDA083}"/>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8" name="フリーフォーム 113">
              <a:extLst>
                <a:ext uri="{FF2B5EF4-FFF2-40B4-BE49-F238E27FC236}">
                  <a16:creationId xmlns:a16="http://schemas.microsoft.com/office/drawing/2014/main" id="{306A3F75-0A19-D398-E053-1A3AE5C08DCA}"/>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39" name="二等辺三角形 38">
              <a:extLst>
                <a:ext uri="{FF2B5EF4-FFF2-40B4-BE49-F238E27FC236}">
                  <a16:creationId xmlns:a16="http://schemas.microsoft.com/office/drawing/2014/main" id="{8BDD2785-1F07-29A3-1E47-82564E1D206D}"/>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6" name="フリーフォーム 113">
              <a:extLst>
                <a:ext uri="{FF2B5EF4-FFF2-40B4-BE49-F238E27FC236}">
                  <a16:creationId xmlns:a16="http://schemas.microsoft.com/office/drawing/2014/main" id="{1A601012-DA14-21EA-48D9-3E197F94D12A}"/>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37" name="二等辺三角形 36">
              <a:extLst>
                <a:ext uri="{FF2B5EF4-FFF2-40B4-BE49-F238E27FC236}">
                  <a16:creationId xmlns:a16="http://schemas.microsoft.com/office/drawing/2014/main" id="{F2571EFA-DEF5-4872-B922-D348AF74539A}"/>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4" name="フリーフォーム 113">
              <a:extLst>
                <a:ext uri="{FF2B5EF4-FFF2-40B4-BE49-F238E27FC236}">
                  <a16:creationId xmlns:a16="http://schemas.microsoft.com/office/drawing/2014/main" id="{A7F94462-F6D9-D75C-47FB-7EF3DB590EDC}"/>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821173515"/>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フローチャート : 代替処理 6">
            <a:extLst>
              <a:ext uri="{FF2B5EF4-FFF2-40B4-BE49-F238E27FC236}">
                <a16:creationId xmlns:a16="http://schemas.microsoft.com/office/drawing/2014/main" id="{A77B3ED6-A0B5-16F9-E7A9-B82737BC4254}"/>
              </a:ext>
            </a:extLst>
          </p:cNvPr>
          <p:cNvSpPr/>
          <p:nvPr/>
        </p:nvSpPr>
        <p:spPr>
          <a:xfrm>
            <a:off x="271825" y="741496"/>
            <a:ext cx="424826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b) </a:t>
            </a:r>
            <a:r>
              <a:rPr kumimoji="1" lang="ja-JP" altLang="en-US"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増設グラフィックボードを取り付けた場合</a:t>
            </a:r>
            <a:endPar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2" name="表 1">
            <a:extLst>
              <a:ext uri="{FF2B5EF4-FFF2-40B4-BE49-F238E27FC236}">
                <a16:creationId xmlns:a16="http://schemas.microsoft.com/office/drawing/2014/main" id="{BA2BCC60-797F-EF56-02E0-FAA1B6EFA9C2}"/>
              </a:ext>
            </a:extLst>
          </p:cNvPr>
          <p:cNvGraphicFramePr>
            <a:graphicFrameLocks noGrp="1"/>
          </p:cNvGraphicFramePr>
          <p:nvPr>
            <p:extLst>
              <p:ext uri="{D42A27DB-BD31-4B8C-83A1-F6EECF244321}">
                <p14:modId xmlns:p14="http://schemas.microsoft.com/office/powerpoint/2010/main" val="2931476536"/>
              </p:ext>
            </p:extLst>
          </p:nvPr>
        </p:nvGraphicFramePr>
        <p:xfrm>
          <a:off x="271825" y="1364238"/>
          <a:ext cx="7359139" cy="1529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2295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3444189">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994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l" fontAlgn="ctr"/>
                      <a:r>
                        <a:rPr kumimoji="1" lang="ja-JP" altLang="en-US" sz="12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ドライバーインストール</a:t>
                      </a:r>
                      <a:endParaRPr lang="en-US" sz="12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2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附属</a:t>
                      </a:r>
                      <a:r>
                        <a:rPr kumimoji="1" lang="en-US" altLang="ja-JP" sz="12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CD</a:t>
                      </a:r>
                      <a:r>
                        <a:rPr kumimoji="1" lang="ja-JP" altLang="en-US" sz="12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よりインストール</a:t>
                      </a: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電源投⼊時前に取り付けること。</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解像度の設定がされていないため、次ページ </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c-1, c-2</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の設定を⾏い調整する。</a:t>
                      </a:r>
                      <a:endPar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endPar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177800" indent="-177800"/>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グラフィックボードメーカー</a:t>
                      </a:r>
                      <a:r>
                        <a:rPr kumimoji="1" lang="en-US" altLang="ja-JP"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HP</a:t>
                      </a:r>
                      <a:r>
                        <a:rPr kumimoji="1" lang="ja-JP" altLang="en-US" sz="12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のサポート情報を確認し、必要に応じてドライバーの更新を実施する。</a:t>
                      </a:r>
                      <a:endPar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3" name="グループ化 2">
            <a:extLst>
              <a:ext uri="{FF2B5EF4-FFF2-40B4-BE49-F238E27FC236}">
                <a16:creationId xmlns:a16="http://schemas.microsoft.com/office/drawing/2014/main" id="{0F8F89ED-44E4-A8CB-16F6-565CC90E09DD}"/>
              </a:ext>
            </a:extLst>
          </p:cNvPr>
          <p:cNvGrpSpPr/>
          <p:nvPr/>
        </p:nvGrpSpPr>
        <p:grpSpPr>
          <a:xfrm>
            <a:off x="7892754" y="617035"/>
            <a:ext cx="1152000" cy="3612678"/>
            <a:chOff x="7892754" y="617035"/>
            <a:chExt cx="1152000" cy="3612678"/>
          </a:xfrm>
        </p:grpSpPr>
        <p:sp>
          <p:nvSpPr>
            <p:cNvPr id="5" name="フリーフォーム 113">
              <a:extLst>
                <a:ext uri="{FF2B5EF4-FFF2-40B4-BE49-F238E27FC236}">
                  <a16:creationId xmlns:a16="http://schemas.microsoft.com/office/drawing/2014/main" id="{F76B58E5-213B-23AF-FF4D-B77738EE96E1}"/>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7" name="二等辺三角形 6">
              <a:extLst>
                <a:ext uri="{FF2B5EF4-FFF2-40B4-BE49-F238E27FC236}">
                  <a16:creationId xmlns:a16="http://schemas.microsoft.com/office/drawing/2014/main" id="{38D3D67D-E107-0820-0BEC-15720799202A}"/>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フリーフォーム 113">
              <a:extLst>
                <a:ext uri="{FF2B5EF4-FFF2-40B4-BE49-F238E27FC236}">
                  <a16:creationId xmlns:a16="http://schemas.microsoft.com/office/drawing/2014/main" id="{C7AB258F-BEA7-DD3F-86BC-92EC356B5A7F}"/>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b)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増設グラフィックボードを取り付けた場合</a:t>
              </a:r>
            </a:p>
          </p:txBody>
        </p:sp>
        <p:sp>
          <p:nvSpPr>
            <p:cNvPr id="9" name="二等辺三角形 8">
              <a:extLst>
                <a:ext uri="{FF2B5EF4-FFF2-40B4-BE49-F238E27FC236}">
                  <a16:creationId xmlns:a16="http://schemas.microsoft.com/office/drawing/2014/main" id="{70C9A74C-52F7-8A19-E26E-1F7F3C8A456F}"/>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0" name="フリーフォーム 113">
              <a:extLst>
                <a:ext uri="{FF2B5EF4-FFF2-40B4-BE49-F238E27FC236}">
                  <a16:creationId xmlns:a16="http://schemas.microsoft.com/office/drawing/2014/main" id="{40E5BF8E-2F8D-DB07-BB8F-0F6C30A062AB}"/>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11" name="二等辺三角形 10">
              <a:extLst>
                <a:ext uri="{FF2B5EF4-FFF2-40B4-BE49-F238E27FC236}">
                  <a16:creationId xmlns:a16="http://schemas.microsoft.com/office/drawing/2014/main" id="{AE4ACDAF-3576-2988-9400-4FDB6137691B}"/>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2" name="フリーフォーム 113">
              <a:extLst>
                <a:ext uri="{FF2B5EF4-FFF2-40B4-BE49-F238E27FC236}">
                  <a16:creationId xmlns:a16="http://schemas.microsoft.com/office/drawing/2014/main" id="{1D5086CE-821F-0A53-1357-26DC7BEA4FB9}"/>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13" name="二等辺三角形 12">
              <a:extLst>
                <a:ext uri="{FF2B5EF4-FFF2-40B4-BE49-F238E27FC236}">
                  <a16:creationId xmlns:a16="http://schemas.microsoft.com/office/drawing/2014/main" id="{B381782E-6E6C-9574-F4EF-1F838A67F2CF}"/>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4" name="フリーフォーム 113">
              <a:extLst>
                <a:ext uri="{FF2B5EF4-FFF2-40B4-BE49-F238E27FC236}">
                  <a16:creationId xmlns:a16="http://schemas.microsoft.com/office/drawing/2014/main" id="{3E8407C0-98C5-CFA9-4134-455483550BF0}"/>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15" name="二等辺三角形 14">
              <a:extLst>
                <a:ext uri="{FF2B5EF4-FFF2-40B4-BE49-F238E27FC236}">
                  <a16:creationId xmlns:a16="http://schemas.microsoft.com/office/drawing/2014/main" id="{48544E6F-83BB-06D0-93D4-ECEFF66DA238}"/>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6" name="フリーフォーム 113">
              <a:extLst>
                <a:ext uri="{FF2B5EF4-FFF2-40B4-BE49-F238E27FC236}">
                  <a16:creationId xmlns:a16="http://schemas.microsoft.com/office/drawing/2014/main" id="{371983C3-6BD8-AB7F-8DFC-FBE887B27D84}"/>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17" name="二等辺三角形 16">
              <a:extLst>
                <a:ext uri="{FF2B5EF4-FFF2-40B4-BE49-F238E27FC236}">
                  <a16:creationId xmlns:a16="http://schemas.microsoft.com/office/drawing/2014/main" id="{156FC6EA-C7A2-D9CA-84C5-8C030DD6A7D9}"/>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8" name="フリーフォーム 113">
              <a:extLst>
                <a:ext uri="{FF2B5EF4-FFF2-40B4-BE49-F238E27FC236}">
                  <a16:creationId xmlns:a16="http://schemas.microsoft.com/office/drawing/2014/main" id="{C5C873A3-1222-F02E-3144-C1D9865EEEB9}"/>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125322718"/>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287"/>
            <a:ext cx="9144000" cy="609600"/>
          </a:xfrm>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9" name="表 8">
            <a:extLst>
              <a:ext uri="{FF2B5EF4-FFF2-40B4-BE49-F238E27FC236}">
                <a16:creationId xmlns:a16="http://schemas.microsoft.com/office/drawing/2014/main" id="{EBC4FB90-8A62-E7C0-75AA-23C7D68D0C6E}"/>
              </a:ext>
            </a:extLst>
          </p:cNvPr>
          <p:cNvGraphicFramePr>
            <a:graphicFrameLocks noGrp="1"/>
          </p:cNvGraphicFramePr>
          <p:nvPr>
            <p:extLst>
              <p:ext uri="{D42A27DB-BD31-4B8C-83A1-F6EECF244321}">
                <p14:modId xmlns:p14="http://schemas.microsoft.com/office/powerpoint/2010/main" val="2383403156"/>
              </p:ext>
            </p:extLst>
          </p:nvPr>
        </p:nvGraphicFramePr>
        <p:xfrm>
          <a:off x="257128" y="1221514"/>
          <a:ext cx="7419885" cy="3457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878993">
                  <a:extLst>
                    <a:ext uri="{9D8B030D-6E8A-4147-A177-3AD203B41FA5}">
                      <a16:colId xmlns:a16="http://schemas.microsoft.com/office/drawing/2014/main" val="20002"/>
                    </a:ext>
                  </a:extLst>
                </a:gridCol>
                <a:gridCol w="1473565">
                  <a:extLst>
                    <a:ext uri="{9D8B030D-6E8A-4147-A177-3AD203B41FA5}">
                      <a16:colId xmlns:a16="http://schemas.microsoft.com/office/drawing/2014/main" val="20003"/>
                    </a:ext>
                  </a:extLst>
                </a:gridCol>
                <a:gridCol w="3131327">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ディスプレイ表⽰の変更</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適正解像度</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b-1</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の増設グラフィックボードを取り付けた場合に必要。</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実施時必要。「スタート」→「設定」→「システム」→「ディスプレイ」→「ディスプレイの解像度」</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4577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2</a:t>
                      </a: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ディスプレイモードの変更・設定</a:t>
                      </a:r>
                    </a:p>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（２画⾯以上表⽰の場合）</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適正解像度</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／振り分け設定</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b-1</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の増設グラフィックボードを取り付けた場合に必要。</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２画⾯表⽰の場合は、「ディスプレイ」→「ディスプレイの詳細設定」の項⽬にてそれぞれ適正解像度に変更する。</a:t>
                      </a: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→「複数のディスプレイ」より、「表示画面を拡張する」</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「表⽰画⾯を複製する」「</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1</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のみに表示する」「</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2</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のみに表示する」の何れかを選択</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612000">
                <a:tc>
                  <a:txBody>
                    <a:bodyPr/>
                    <a:lstStyle/>
                    <a:p>
                      <a:pPr algn="ctr"/>
                      <a:r>
                        <a:rPr kumimoji="1" lang="en-US" altLang="ja-JP" sz="1200" dirty="0">
                          <a:latin typeface="Yu Gothic UI" panose="020B0500000000000000" pitchFamily="34" charset="-128"/>
                          <a:ea typeface="Yu Gothic UI" panose="020B0500000000000000" pitchFamily="34" charset="-128"/>
                          <a:cs typeface="Meiryo UI" panose="020B0604030504040204" pitchFamily="50" charset="-128"/>
                        </a:rPr>
                        <a:t>3</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視覚効果設定パフォーマンス優先</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パフォーマンスオプション</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の設定</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「スタート」→「設定」→「システム」→「詳細情報」</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→「システム詳細設定」→「詳細設定」→「パフォーマンス」→「設定」→「パフォーマンスを優先する」</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429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4</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デスクトップテーマ変更</a:t>
                      </a: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に設定</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「スタート」→「設定」→「個人用設定」→「テーマ」</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→「テーマの変更」→</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に設定</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440762">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5</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Aero Glass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の設定</a:t>
                      </a: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Aero Glass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を無効にする</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「スタート」→「設定」→「個人用設定」→「色」→「透明効果」→オフ</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フローチャート : 代替処理 5">
            <a:extLst>
              <a:ext uri="{FF2B5EF4-FFF2-40B4-BE49-F238E27FC236}">
                <a16:creationId xmlns:a16="http://schemas.microsoft.com/office/drawing/2014/main" id="{AA2932B3-2A0B-96D1-03D3-D01ADAF5C80C}"/>
              </a:ext>
            </a:extLst>
          </p:cNvPr>
          <p:cNvSpPr/>
          <p:nvPr/>
        </p:nvSpPr>
        <p:spPr>
          <a:xfrm>
            <a:off x="257128" y="709556"/>
            <a:ext cx="425207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c</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）デスクトップ画面の設定</a:t>
            </a:r>
          </a:p>
        </p:txBody>
      </p:sp>
      <p:grpSp>
        <p:nvGrpSpPr>
          <p:cNvPr id="50" name="グループ化 49">
            <a:extLst>
              <a:ext uri="{FF2B5EF4-FFF2-40B4-BE49-F238E27FC236}">
                <a16:creationId xmlns:a16="http://schemas.microsoft.com/office/drawing/2014/main" id="{94DEBF64-5850-A8B5-0F6E-E57EFCD2E659}"/>
              </a:ext>
            </a:extLst>
          </p:cNvPr>
          <p:cNvGrpSpPr/>
          <p:nvPr/>
        </p:nvGrpSpPr>
        <p:grpSpPr>
          <a:xfrm>
            <a:off x="7892754" y="617035"/>
            <a:ext cx="1152000" cy="3612678"/>
            <a:chOff x="7892754" y="617035"/>
            <a:chExt cx="1152000" cy="3612678"/>
          </a:xfrm>
        </p:grpSpPr>
        <p:sp>
          <p:nvSpPr>
            <p:cNvPr id="51" name="フリーフォーム 113">
              <a:extLst>
                <a:ext uri="{FF2B5EF4-FFF2-40B4-BE49-F238E27FC236}">
                  <a16:creationId xmlns:a16="http://schemas.microsoft.com/office/drawing/2014/main" id="{A9C1C701-AD2C-E412-0C1E-6C22D10B17E9}"/>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52" name="二等辺三角形 51">
              <a:extLst>
                <a:ext uri="{FF2B5EF4-FFF2-40B4-BE49-F238E27FC236}">
                  <a16:creationId xmlns:a16="http://schemas.microsoft.com/office/drawing/2014/main" id="{6A31EA36-5272-676D-7E79-615A8EB248E3}"/>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3" name="フリーフォーム 113">
              <a:extLst>
                <a:ext uri="{FF2B5EF4-FFF2-40B4-BE49-F238E27FC236}">
                  <a16:creationId xmlns:a16="http://schemas.microsoft.com/office/drawing/2014/main" id="{0E3BC30D-5C13-B448-908A-98756DD07CC8}"/>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54" name="二等辺三角形 53">
              <a:extLst>
                <a:ext uri="{FF2B5EF4-FFF2-40B4-BE49-F238E27FC236}">
                  <a16:creationId xmlns:a16="http://schemas.microsoft.com/office/drawing/2014/main" id="{7A96CAA9-F7E6-3C51-8AE1-83C3251DD9F5}"/>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5" name="フリーフォーム 113">
              <a:extLst>
                <a:ext uri="{FF2B5EF4-FFF2-40B4-BE49-F238E27FC236}">
                  <a16:creationId xmlns:a16="http://schemas.microsoft.com/office/drawing/2014/main" id="{5CBAA81B-8F1C-C66C-8ED8-56F7E1F0C166}"/>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c)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デスクトップ画面の</a:t>
              </a:r>
              <a:endPar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設定</a:t>
              </a:r>
            </a:p>
          </p:txBody>
        </p:sp>
        <p:sp>
          <p:nvSpPr>
            <p:cNvPr id="56" name="二等辺三角形 55">
              <a:extLst>
                <a:ext uri="{FF2B5EF4-FFF2-40B4-BE49-F238E27FC236}">
                  <a16:creationId xmlns:a16="http://schemas.microsoft.com/office/drawing/2014/main" id="{BE3ADA4F-680B-29FC-6F5B-0EF4D5FAE4A2}"/>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7" name="フリーフォーム 113">
              <a:extLst>
                <a:ext uri="{FF2B5EF4-FFF2-40B4-BE49-F238E27FC236}">
                  <a16:creationId xmlns:a16="http://schemas.microsoft.com/office/drawing/2014/main" id="{39372D43-3F7B-C421-1805-EA5E0570C082}"/>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58" name="二等辺三角形 57">
              <a:extLst>
                <a:ext uri="{FF2B5EF4-FFF2-40B4-BE49-F238E27FC236}">
                  <a16:creationId xmlns:a16="http://schemas.microsoft.com/office/drawing/2014/main" id="{C8D99823-0C74-79D3-0414-7DEB61A1532D}"/>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9" name="フリーフォーム 113">
              <a:extLst>
                <a:ext uri="{FF2B5EF4-FFF2-40B4-BE49-F238E27FC236}">
                  <a16:creationId xmlns:a16="http://schemas.microsoft.com/office/drawing/2014/main" id="{E6F303E2-44D2-C4B7-EC1C-D4D99A242EF6}"/>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60" name="二等辺三角形 59">
              <a:extLst>
                <a:ext uri="{FF2B5EF4-FFF2-40B4-BE49-F238E27FC236}">
                  <a16:creationId xmlns:a16="http://schemas.microsoft.com/office/drawing/2014/main" id="{FD01360A-651D-DAD4-4096-C3A79B57A40D}"/>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1" name="フリーフォーム 113">
              <a:extLst>
                <a:ext uri="{FF2B5EF4-FFF2-40B4-BE49-F238E27FC236}">
                  <a16:creationId xmlns:a16="http://schemas.microsoft.com/office/drawing/2014/main" id="{C1FED69E-C9CA-22BD-F7BF-B516B448EF4B}"/>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62" name="二等辺三角形 61">
              <a:extLst>
                <a:ext uri="{FF2B5EF4-FFF2-40B4-BE49-F238E27FC236}">
                  <a16:creationId xmlns:a16="http://schemas.microsoft.com/office/drawing/2014/main" id="{DC9DB5F9-23AB-CE99-97FF-E4152E05D497}"/>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3" name="フリーフォーム 113">
              <a:extLst>
                <a:ext uri="{FF2B5EF4-FFF2-40B4-BE49-F238E27FC236}">
                  <a16:creationId xmlns:a16="http://schemas.microsoft.com/office/drawing/2014/main" id="{8DD38219-313A-E881-517D-83AFE32376AD}"/>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1375466068"/>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55" name="表 54">
            <a:extLst>
              <a:ext uri="{FF2B5EF4-FFF2-40B4-BE49-F238E27FC236}">
                <a16:creationId xmlns:a16="http://schemas.microsoft.com/office/drawing/2014/main" id="{C9A5F3A5-6DED-E1ED-9025-128576D76F8E}"/>
              </a:ext>
            </a:extLst>
          </p:cNvPr>
          <p:cNvGraphicFramePr>
            <a:graphicFrameLocks noGrp="1"/>
          </p:cNvGraphicFramePr>
          <p:nvPr>
            <p:extLst>
              <p:ext uri="{D42A27DB-BD31-4B8C-83A1-F6EECF244321}">
                <p14:modId xmlns:p14="http://schemas.microsoft.com/office/powerpoint/2010/main" val="1164692425"/>
              </p:ext>
            </p:extLst>
          </p:nvPr>
        </p:nvGraphicFramePr>
        <p:xfrm>
          <a:off x="263706" y="1364238"/>
          <a:ext cx="7380415" cy="295965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1129275">
                  <a:extLst>
                    <a:ext uri="{9D8B030D-6E8A-4147-A177-3AD203B41FA5}">
                      <a16:colId xmlns:a16="http://schemas.microsoft.com/office/drawing/2014/main" val="20003"/>
                    </a:ext>
                  </a:extLst>
                </a:gridCol>
                <a:gridCol w="3299140">
                  <a:extLst>
                    <a:ext uri="{9D8B030D-6E8A-4147-A177-3AD203B41FA5}">
                      <a16:colId xmlns:a16="http://schemas.microsoft.com/office/drawing/2014/main" val="20004"/>
                    </a:ext>
                  </a:extLst>
                </a:gridCol>
              </a:tblGrid>
              <a:tr h="102425">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757172">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6</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スクリーンセーバー設定</a:t>
                      </a:r>
                      <a:endParaRPr lang="en-US" altLang="ja-JP"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スクリーンセーバーなし</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「スタート」→「設定」→「個人用設定」→「ロック画面」→「スクリーンセーバー設定」→なし</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「再開時ログイン画⾯に戻る」のチェックボックス外す</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6"/>
                  </a:ext>
                </a:extLst>
              </a:tr>
              <a:tr h="379168">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7</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スリープ解除のパスワード保護</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「表示しない」設定</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「スタート」→「設定」→「アカウント」→「サインインオプション」→「サインインを求める」→「常にオフ」</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7"/>
                  </a:ext>
                </a:extLst>
              </a:tr>
              <a:tr h="594788">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8</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電源ボタンの動作の選択</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「何もしない」設定</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「スタート」→「設定」→「システム」→「電源とスリープ」→「電源の追加設定」→「電源オプション」→「電源ボタンの動作の選択」→「電源ボタンを押したときの動作」→「何もしない」</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8"/>
                  </a:ext>
                </a:extLst>
              </a:tr>
              <a:tr h="440920">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9</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ディスプレイの電源を切る時間の指定</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「なし」に設定</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「スタート」→「設定」→「システム」→「電源とスリープ」→「画面」→「なし」</a:t>
                      </a:r>
                      <a:endParaRPr 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9"/>
                  </a:ext>
                </a:extLst>
              </a:tr>
              <a:tr h="399982">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10</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コンピューターをスリープ状態にする時間の指定</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「なし」に設定</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「スタート」→「設定」→「システム」→「電源とスリープ」→「スリープ」→「なし」</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6" name="フローチャート : 代替処理 5">
            <a:extLst>
              <a:ext uri="{FF2B5EF4-FFF2-40B4-BE49-F238E27FC236}">
                <a16:creationId xmlns:a16="http://schemas.microsoft.com/office/drawing/2014/main" id="{CD2E96A2-C3B2-83AF-0CE2-B5C128B8BF90}"/>
              </a:ext>
            </a:extLst>
          </p:cNvPr>
          <p:cNvSpPr/>
          <p:nvPr/>
        </p:nvSpPr>
        <p:spPr>
          <a:xfrm>
            <a:off x="263706" y="758375"/>
            <a:ext cx="425207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c</a:t>
            </a:r>
            <a:r>
              <a:rPr kumimoji="1" lang="ja-JP" altLang="en-US"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）デスクトップ画面の設定</a:t>
            </a:r>
            <a:endPar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33" name="グループ化 32">
            <a:extLst>
              <a:ext uri="{FF2B5EF4-FFF2-40B4-BE49-F238E27FC236}">
                <a16:creationId xmlns:a16="http://schemas.microsoft.com/office/drawing/2014/main" id="{F8CB1B11-0CE7-6E81-C980-1ACC1E9EDB07}"/>
              </a:ext>
            </a:extLst>
          </p:cNvPr>
          <p:cNvGrpSpPr/>
          <p:nvPr/>
        </p:nvGrpSpPr>
        <p:grpSpPr>
          <a:xfrm>
            <a:off x="7892754" y="617035"/>
            <a:ext cx="1152000" cy="3612678"/>
            <a:chOff x="7892754" y="617035"/>
            <a:chExt cx="1152000" cy="3612678"/>
          </a:xfrm>
        </p:grpSpPr>
        <p:sp>
          <p:nvSpPr>
            <p:cNvPr id="34" name="フリーフォーム 113">
              <a:extLst>
                <a:ext uri="{FF2B5EF4-FFF2-40B4-BE49-F238E27FC236}">
                  <a16:creationId xmlns:a16="http://schemas.microsoft.com/office/drawing/2014/main" id="{6FADBAED-EDEF-2174-44E1-499F060702E3}"/>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35" name="二等辺三角形 34">
              <a:extLst>
                <a:ext uri="{FF2B5EF4-FFF2-40B4-BE49-F238E27FC236}">
                  <a16:creationId xmlns:a16="http://schemas.microsoft.com/office/drawing/2014/main" id="{05ACF988-4AED-A1E5-158A-84CFE003A7C1}"/>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6" name="フリーフォーム 113">
              <a:extLst>
                <a:ext uri="{FF2B5EF4-FFF2-40B4-BE49-F238E27FC236}">
                  <a16:creationId xmlns:a16="http://schemas.microsoft.com/office/drawing/2014/main" id="{3FEF7219-9B34-5681-F090-D0EA4FABF46D}"/>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37" name="二等辺三角形 36">
              <a:extLst>
                <a:ext uri="{FF2B5EF4-FFF2-40B4-BE49-F238E27FC236}">
                  <a16:creationId xmlns:a16="http://schemas.microsoft.com/office/drawing/2014/main" id="{DC49B3BA-8344-D06F-034C-6D508936BEA0}"/>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8" name="フリーフォーム 113">
              <a:extLst>
                <a:ext uri="{FF2B5EF4-FFF2-40B4-BE49-F238E27FC236}">
                  <a16:creationId xmlns:a16="http://schemas.microsoft.com/office/drawing/2014/main" id="{AF4693AD-352C-EFFA-BDCD-DBD02F53BF28}"/>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c)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デスクトップ画面の</a:t>
              </a:r>
              <a:endPar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設定</a:t>
              </a:r>
            </a:p>
          </p:txBody>
        </p:sp>
        <p:sp>
          <p:nvSpPr>
            <p:cNvPr id="39" name="二等辺三角形 38">
              <a:extLst>
                <a:ext uri="{FF2B5EF4-FFF2-40B4-BE49-F238E27FC236}">
                  <a16:creationId xmlns:a16="http://schemas.microsoft.com/office/drawing/2014/main" id="{F2867FAB-4DF2-AB55-8EAA-729FB40D1A25}"/>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0" name="フリーフォーム 113">
              <a:extLst>
                <a:ext uri="{FF2B5EF4-FFF2-40B4-BE49-F238E27FC236}">
                  <a16:creationId xmlns:a16="http://schemas.microsoft.com/office/drawing/2014/main" id="{EBC916E1-D45D-62E5-BA50-393C6A51C2FC}"/>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1" name="二等辺三角形 40">
              <a:extLst>
                <a:ext uri="{FF2B5EF4-FFF2-40B4-BE49-F238E27FC236}">
                  <a16:creationId xmlns:a16="http://schemas.microsoft.com/office/drawing/2014/main" id="{BCBA89D0-8CDC-4598-6C38-B44CCA30ADE1}"/>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フリーフォーム 113">
              <a:extLst>
                <a:ext uri="{FF2B5EF4-FFF2-40B4-BE49-F238E27FC236}">
                  <a16:creationId xmlns:a16="http://schemas.microsoft.com/office/drawing/2014/main" id="{2508202E-D9D4-1B0C-03C4-55B91E8D05D4}"/>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43" name="二等辺三角形 42">
              <a:extLst>
                <a:ext uri="{FF2B5EF4-FFF2-40B4-BE49-F238E27FC236}">
                  <a16:creationId xmlns:a16="http://schemas.microsoft.com/office/drawing/2014/main" id="{EA493AA0-E663-2FE3-C5C7-616B7A61BA68}"/>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4" name="フリーフォーム 113">
              <a:extLst>
                <a:ext uri="{FF2B5EF4-FFF2-40B4-BE49-F238E27FC236}">
                  <a16:creationId xmlns:a16="http://schemas.microsoft.com/office/drawing/2014/main" id="{CE7CB4C2-DFDC-D2A9-6764-B9CD93189C76}"/>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45" name="二等辺三角形 44">
              <a:extLst>
                <a:ext uri="{FF2B5EF4-FFF2-40B4-BE49-F238E27FC236}">
                  <a16:creationId xmlns:a16="http://schemas.microsoft.com/office/drawing/2014/main" id="{52CCE196-A7CF-7B64-AB43-A4063C3A550B}"/>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6" name="フリーフォーム 113">
              <a:extLst>
                <a:ext uri="{FF2B5EF4-FFF2-40B4-BE49-F238E27FC236}">
                  <a16:creationId xmlns:a16="http://schemas.microsoft.com/office/drawing/2014/main" id="{EC83C8FC-5133-7F38-1D95-7947C283FF47}"/>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1768433609"/>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sp>
        <p:nvSpPr>
          <p:cNvPr id="2" name="Rectangle 196">
            <a:extLst>
              <a:ext uri="{FF2B5EF4-FFF2-40B4-BE49-F238E27FC236}">
                <a16:creationId xmlns:a16="http://schemas.microsoft.com/office/drawing/2014/main" id="{907E89B9-7204-CEAC-224A-00789DDF52E9}"/>
              </a:ext>
            </a:extLst>
          </p:cNvPr>
          <p:cNvSpPr>
            <a:spLocks noChangeArrowheads="1"/>
          </p:cNvSpPr>
          <p:nvPr/>
        </p:nvSpPr>
        <p:spPr bwMode="auto">
          <a:xfrm>
            <a:off x="291291" y="1296570"/>
            <a:ext cx="7040490" cy="67005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ja-JP" altLang="en-US" sz="1100" dirty="0">
                <a:latin typeface="Yu Gothic UI" panose="020B0500000000000000" pitchFamily="34" charset="-128"/>
                <a:ea typeface="Yu Gothic UI" panose="020B0500000000000000" pitchFamily="34" charset="-128"/>
                <a:cs typeface="Meiryo UI" panose="020B0604030504040204" pitchFamily="50" charset="-128"/>
              </a:rPr>
              <a:t>★セキュリティ関連ソフトや電源管理ソフトは映像表⽰に影響を与える場合があるため削除します。</a:t>
            </a:r>
            <a:endParaRPr lang="en-US" altLang="ja-JP" sz="1100" dirty="0">
              <a:latin typeface="Yu Gothic UI" panose="020B0500000000000000" pitchFamily="34" charset="-128"/>
              <a:ea typeface="Yu Gothic UI" panose="020B0500000000000000" pitchFamily="34" charset="-128"/>
              <a:cs typeface="Meiryo UI" panose="020B0604030504040204" pitchFamily="50" charset="-128"/>
            </a:endParaRPr>
          </a:p>
          <a:p>
            <a:pPr>
              <a:buNone/>
            </a:pPr>
            <a:r>
              <a:rPr lang="en-US" altLang="ja-JP"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No.6</a:t>
            </a:r>
            <a:r>
              <a:rPr lang="ja-JP" altLang="en-US"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a:t>
            </a:r>
            <a:r>
              <a:rPr lang="en-US" altLang="ja-JP" sz="1100" dirty="0">
                <a:solidFill>
                  <a:srgbClr val="000000"/>
                </a:solidFill>
                <a:latin typeface="Yu Gothic UI" panose="020B0500000000000000" pitchFamily="34" charset="-128"/>
                <a:ea typeface="Yu Gothic UI" panose="020B0500000000000000" pitchFamily="34" charset="-128"/>
              </a:rPr>
              <a:t>yourphone.exe(</a:t>
            </a:r>
            <a:r>
              <a:rPr lang="ja-JP" altLang="en-US" sz="1100" dirty="0">
                <a:solidFill>
                  <a:srgbClr val="000000"/>
                </a:solidFill>
                <a:latin typeface="Yu Gothic UI" panose="020B0500000000000000" pitchFamily="34" charset="-128"/>
                <a:ea typeface="Yu Gothic UI" panose="020B0500000000000000" pitchFamily="34" charset="-128"/>
              </a:rPr>
              <a:t>スマホ同期アプリ</a:t>
            </a:r>
            <a:r>
              <a:rPr lang="en-US" altLang="ja-JP" sz="1100" dirty="0">
                <a:solidFill>
                  <a:srgbClr val="000000"/>
                </a:solidFill>
                <a:latin typeface="Yu Gothic UI" panose="020B0500000000000000" pitchFamily="34" charset="-128"/>
                <a:ea typeface="Yu Gothic UI" panose="020B0500000000000000" pitchFamily="34" charset="-128"/>
              </a:rPr>
              <a:t>)</a:t>
            </a:r>
            <a:r>
              <a:rPr lang="ja-JP" altLang="en-US"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はリソースリークなどによる問題で</a:t>
            </a:r>
            <a:r>
              <a:rPr lang="en-US" altLang="ja-JP"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本体の動作に影響が考えられます。</a:t>
            </a:r>
            <a:endParaRPr lang="en-US" altLang="ja-JP"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a:buNone/>
            </a:pPr>
            <a:r>
              <a:rPr lang="en-US" altLang="ja-JP"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lang="ja-JP" altLang="en-US" sz="11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必ずアンインストールの実施をお願いいたします。</a:t>
            </a:r>
            <a:endParaRPr lang="en-US" altLang="ja-JP" sz="1100" dirty="0">
              <a:solidFill>
                <a:prstClr val="black"/>
              </a:solidFill>
              <a:effectLst/>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フローチャート : 代替処理 9">
            <a:extLst>
              <a:ext uri="{FF2B5EF4-FFF2-40B4-BE49-F238E27FC236}">
                <a16:creationId xmlns:a16="http://schemas.microsoft.com/office/drawing/2014/main" id="{BAE7018F-A5B3-354A-CDD2-A8DC5D4C708C}"/>
              </a:ext>
            </a:extLst>
          </p:cNvPr>
          <p:cNvSpPr/>
          <p:nvPr/>
        </p:nvSpPr>
        <p:spPr>
          <a:xfrm>
            <a:off x="215237" y="739375"/>
            <a:ext cx="424826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d</a:t>
            </a:r>
            <a:r>
              <a:rPr kumimoji="1" lang="ja-JP" altLang="en-US" sz="1800" b="1" i="0" u="none" strike="noStrike" kern="120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rPr>
              <a:t>）不要ソフトウェアのアンインストール</a:t>
            </a:r>
            <a:endPar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aphicFrame>
        <p:nvGraphicFramePr>
          <p:cNvPr id="3" name="表 2">
            <a:extLst>
              <a:ext uri="{FF2B5EF4-FFF2-40B4-BE49-F238E27FC236}">
                <a16:creationId xmlns:a16="http://schemas.microsoft.com/office/drawing/2014/main" id="{A1BBA9EA-B011-736E-9DE2-F0FF98CF58CE}"/>
              </a:ext>
            </a:extLst>
          </p:cNvPr>
          <p:cNvGraphicFramePr>
            <a:graphicFrameLocks noGrp="1"/>
          </p:cNvGraphicFramePr>
          <p:nvPr>
            <p:extLst>
              <p:ext uri="{D42A27DB-BD31-4B8C-83A1-F6EECF244321}">
                <p14:modId xmlns:p14="http://schemas.microsoft.com/office/powerpoint/2010/main" val="2212864363"/>
              </p:ext>
            </p:extLst>
          </p:nvPr>
        </p:nvGraphicFramePr>
        <p:xfrm>
          <a:off x="207504" y="2018125"/>
          <a:ext cx="7331362" cy="2077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622988">
                  <a:extLst>
                    <a:ext uri="{9D8B030D-6E8A-4147-A177-3AD203B41FA5}">
                      <a16:colId xmlns:a16="http://schemas.microsoft.com/office/drawing/2014/main" val="20002"/>
                    </a:ext>
                  </a:extLst>
                </a:gridCol>
                <a:gridCol w="899324">
                  <a:extLst>
                    <a:ext uri="{9D8B030D-6E8A-4147-A177-3AD203B41FA5}">
                      <a16:colId xmlns:a16="http://schemas.microsoft.com/office/drawing/2014/main" val="20003"/>
                    </a:ext>
                  </a:extLst>
                </a:gridCol>
                <a:gridCol w="3873050">
                  <a:extLst>
                    <a:ext uri="{9D8B030D-6E8A-4147-A177-3AD203B41FA5}">
                      <a16:colId xmlns:a16="http://schemas.microsoft.com/office/drawing/2014/main" val="20004"/>
                    </a:ext>
                  </a:extLst>
                </a:gridCol>
              </a:tblGrid>
              <a:tr h="288000">
                <a:tc>
                  <a:txBody>
                    <a:bodyPr/>
                    <a:lstStyle/>
                    <a:p>
                      <a:pPr marL="0" algn="ctr" defTabSz="914400" rtl="0" eaLnBrk="1" latinLnBrk="0" hangingPunct="1"/>
                      <a:r>
                        <a:rPr kumimoji="1" lang="en-US" altLang="ja-JP"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28800" marB="288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algn="ctr" defTabSz="914400" rtl="0" eaLnBrk="1" latinLnBrk="0" hangingPunct="1"/>
                      <a:r>
                        <a:rPr kumimoji="1" lang="ja-JP" altLang="en-US"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28800" marB="288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algn="ctr" defTabSz="914400" rtl="0" eaLnBrk="1" latinLnBrk="0" hangingPunct="1"/>
                      <a:r>
                        <a:rPr kumimoji="1" lang="ja-JP" altLang="en-US"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28800" marB="288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algn="ctr" defTabSz="914400" rtl="0" eaLnBrk="1" latinLnBrk="0" hangingPunct="1"/>
                      <a:r>
                        <a:rPr kumimoji="1" lang="ja-JP" altLang="en-US"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28800" marB="288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algn="ctr" defTabSz="914400" rtl="0" eaLnBrk="1" latinLnBrk="0" hangingPunct="1"/>
                      <a:r>
                        <a:rPr kumimoji="1" lang="ja-JP" altLang="en-US" sz="1200" b="1" kern="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28800" marB="288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Yu Gothic UI" panose="020B0500000000000000" pitchFamily="34" charset="-128"/>
                          <a:ea typeface="Yu Gothic UI" panose="020B0500000000000000" pitchFamily="34" charset="-128"/>
                        </a:rPr>
                        <a:t>3D</a:t>
                      </a:r>
                      <a:r>
                        <a:rPr lang="ja-JP" altLang="en-US" sz="1100" b="0" i="0" u="none" strike="noStrike" dirty="0">
                          <a:solidFill>
                            <a:srgbClr val="000000"/>
                          </a:solidFill>
                          <a:effectLst/>
                          <a:latin typeface="Yu Gothic UI" panose="020B0500000000000000" pitchFamily="34" charset="-128"/>
                          <a:ea typeface="Yu Gothic UI" panose="020B0500000000000000" pitchFamily="34" charset="-128"/>
                        </a:rPr>
                        <a:t>ビューアー</a:t>
                      </a: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6">
                  <a:txBody>
                    <a:bodyPr/>
                    <a:lstStyle/>
                    <a:p>
                      <a:r>
                        <a:rPr kumimoji="1" lang="ja-JP" altLang="en-US" sz="9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ソフトウェア</a:t>
                      </a:r>
                      <a:endParaRPr kumimoji="1" lang="en-US" altLang="ja-JP" sz="9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9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アンインストール</a:t>
                      </a:r>
                      <a:endParaRPr kumimoji="1" lang="ja-JP" altLang="en-US" sz="9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rowSpan="6">
                  <a:txBody>
                    <a:bodyPr/>
                    <a:lstStyle/>
                    <a:p>
                      <a:r>
                        <a:rPr lang="en-US" altLang="ja-JP" sz="900" dirty="0">
                          <a:latin typeface="Yu Gothic UI" panose="020B0500000000000000" pitchFamily="34" charset="-128"/>
                          <a:ea typeface="Yu Gothic UI" panose="020B0500000000000000" pitchFamily="34" charset="-128"/>
                        </a:rPr>
                        <a:t>Cortana</a:t>
                      </a:r>
                      <a:r>
                        <a:rPr lang="ja-JP" altLang="en-US" sz="900" dirty="0">
                          <a:latin typeface="Yu Gothic UI" panose="020B0500000000000000" pitchFamily="34" charset="-128"/>
                          <a:ea typeface="Yu Gothic UI" panose="020B0500000000000000" pitchFamily="34" charset="-128"/>
                        </a:rPr>
                        <a:t>：</a:t>
                      </a:r>
                    </a:p>
                    <a:p>
                      <a:r>
                        <a:rPr lang="en-US" altLang="ja-JP" sz="900" dirty="0">
                          <a:latin typeface="Yu Gothic UI" panose="020B0500000000000000" pitchFamily="34" charset="-128"/>
                          <a:ea typeface="Yu Gothic UI" panose="020B0500000000000000" pitchFamily="34" charset="-128"/>
                        </a:rPr>
                        <a:t>Windows PowerShell</a:t>
                      </a:r>
                      <a:r>
                        <a:rPr lang="ja-JP" altLang="en-US" sz="900" dirty="0">
                          <a:latin typeface="Yu Gothic UI" panose="020B0500000000000000" pitchFamily="34" charset="-128"/>
                          <a:ea typeface="Yu Gothic UI" panose="020B0500000000000000" pitchFamily="34" charset="-128"/>
                        </a:rPr>
                        <a:t>（管理者）から下記コマンドを実行</a:t>
                      </a:r>
                    </a:p>
                    <a:p>
                      <a:endParaRPr lang="ja-JP" altLang="en-US" sz="9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　</a:t>
                      </a:r>
                      <a:r>
                        <a:rPr lang="en-US" altLang="ja-JP" sz="900" dirty="0">
                          <a:latin typeface="Yu Gothic UI" panose="020B0500000000000000" pitchFamily="34" charset="-128"/>
                          <a:ea typeface="Yu Gothic UI" panose="020B0500000000000000" pitchFamily="34" charset="-128"/>
                        </a:rPr>
                        <a:t>Get-</a:t>
                      </a:r>
                      <a:r>
                        <a:rPr lang="en-US" altLang="ja-JP" sz="900" dirty="0" err="1">
                          <a:latin typeface="Yu Gothic UI" panose="020B0500000000000000" pitchFamily="34" charset="-128"/>
                          <a:ea typeface="Yu Gothic UI" panose="020B0500000000000000" pitchFamily="34" charset="-128"/>
                        </a:rPr>
                        <a:t>AppxPackage</a:t>
                      </a:r>
                      <a:r>
                        <a:rPr lang="en-US" altLang="ja-JP" sz="900" dirty="0">
                          <a:latin typeface="Yu Gothic UI" panose="020B0500000000000000" pitchFamily="34" charset="-128"/>
                          <a:ea typeface="Yu Gothic UI" panose="020B0500000000000000" pitchFamily="34" charset="-128"/>
                        </a:rPr>
                        <a:t> -</a:t>
                      </a:r>
                      <a:r>
                        <a:rPr lang="en-US" altLang="ja-JP" sz="900" dirty="0" err="1">
                          <a:latin typeface="Yu Gothic UI" panose="020B0500000000000000" pitchFamily="34" charset="-128"/>
                          <a:ea typeface="Yu Gothic UI" panose="020B0500000000000000" pitchFamily="34" charset="-128"/>
                        </a:rPr>
                        <a:t>allusers</a:t>
                      </a:r>
                      <a:r>
                        <a:rPr lang="en-US" altLang="ja-JP" sz="900" dirty="0">
                          <a:latin typeface="Yu Gothic UI" panose="020B0500000000000000" pitchFamily="34" charset="-128"/>
                          <a:ea typeface="Yu Gothic UI" panose="020B0500000000000000" pitchFamily="34" charset="-128"/>
                        </a:rPr>
                        <a:t> Microsoft.549981C3F5F10 | </a:t>
                      </a:r>
                    </a:p>
                    <a:p>
                      <a:r>
                        <a:rPr lang="ja-JP" altLang="en-US" sz="900" dirty="0">
                          <a:latin typeface="Yu Gothic UI" panose="020B0500000000000000" pitchFamily="34" charset="-128"/>
                          <a:ea typeface="Yu Gothic UI" panose="020B0500000000000000" pitchFamily="34" charset="-128"/>
                        </a:rPr>
                        <a:t>　</a:t>
                      </a:r>
                      <a:r>
                        <a:rPr lang="en-US" altLang="ja-JP" sz="900" dirty="0">
                          <a:latin typeface="Yu Gothic UI" panose="020B0500000000000000" pitchFamily="34" charset="-128"/>
                          <a:ea typeface="Yu Gothic UI" panose="020B0500000000000000" pitchFamily="34" charset="-128"/>
                        </a:rPr>
                        <a:t>Remove-</a:t>
                      </a:r>
                      <a:r>
                        <a:rPr lang="en-US" altLang="ja-JP" sz="900" dirty="0" err="1">
                          <a:latin typeface="Yu Gothic UI" panose="020B0500000000000000" pitchFamily="34" charset="-128"/>
                          <a:ea typeface="Yu Gothic UI" panose="020B0500000000000000" pitchFamily="34" charset="-128"/>
                        </a:rPr>
                        <a:t>AppxPackage</a:t>
                      </a:r>
                      <a:r>
                        <a:rPr lang="en-US" altLang="ja-JP" sz="900" dirty="0">
                          <a:latin typeface="Yu Gothic UI" panose="020B0500000000000000" pitchFamily="34" charset="-128"/>
                          <a:ea typeface="Yu Gothic UI" panose="020B0500000000000000" pitchFamily="34" charset="-128"/>
                        </a:rPr>
                        <a:t> </a:t>
                      </a:r>
                    </a:p>
                    <a:p>
                      <a:endParaRPr lang="en-US" altLang="ja-JP" sz="900" dirty="0">
                        <a:latin typeface="Yu Gothic UI" panose="020B0500000000000000" pitchFamily="34" charset="-128"/>
                        <a:ea typeface="Yu Gothic UI" panose="020B0500000000000000" pitchFamily="34" charset="-128"/>
                      </a:endParaRPr>
                    </a:p>
                    <a:p>
                      <a:endParaRPr lang="en-US" altLang="ja-JP" sz="900" dirty="0">
                        <a:latin typeface="Yu Gothic UI" panose="020B0500000000000000" pitchFamily="34" charset="-128"/>
                        <a:ea typeface="Yu Gothic UI" panose="020B0500000000000000" pitchFamily="34" charset="-128"/>
                      </a:endParaRPr>
                    </a:p>
                    <a:p>
                      <a:r>
                        <a:rPr lang="en-US" altLang="ja-JP" sz="900" dirty="0">
                          <a:latin typeface="Yu Gothic UI" panose="020B0500000000000000" pitchFamily="34" charset="-128"/>
                          <a:ea typeface="Yu Gothic UI" panose="020B0500000000000000" pitchFamily="34" charset="-128"/>
                        </a:rPr>
                        <a:t>Yourphone.exe(</a:t>
                      </a:r>
                      <a:r>
                        <a:rPr lang="ja-JP" altLang="en-US" sz="900" dirty="0">
                          <a:latin typeface="Yu Gothic UI" panose="020B0500000000000000" pitchFamily="34" charset="-128"/>
                          <a:ea typeface="Yu Gothic UI" panose="020B0500000000000000" pitchFamily="34" charset="-128"/>
                        </a:rPr>
                        <a:t>スマホ同期アプリ</a:t>
                      </a:r>
                      <a:r>
                        <a:rPr lang="en-US" altLang="ja-JP" sz="900" dirty="0">
                          <a:latin typeface="Yu Gothic UI" panose="020B0500000000000000" pitchFamily="34" charset="-128"/>
                          <a:ea typeface="Yu Gothic UI" panose="020B0500000000000000" pitchFamily="34" charset="-128"/>
                        </a:rPr>
                        <a:t>)</a:t>
                      </a:r>
                      <a:r>
                        <a:rPr lang="ja-JP" altLang="en-US" sz="900" dirty="0">
                          <a:latin typeface="Yu Gothic UI" panose="020B0500000000000000" pitchFamily="34" charset="-128"/>
                          <a:ea typeface="Yu Gothic UI" panose="020B0500000000000000" pitchFamily="34" charset="-128"/>
                        </a:rPr>
                        <a:t>：</a:t>
                      </a:r>
                    </a:p>
                    <a:p>
                      <a:r>
                        <a:rPr lang="en-US" altLang="ja-JP" sz="900" dirty="0">
                          <a:latin typeface="Yu Gothic UI" panose="020B0500000000000000" pitchFamily="34" charset="-128"/>
                          <a:ea typeface="Yu Gothic UI" panose="020B0500000000000000" pitchFamily="34" charset="-128"/>
                        </a:rPr>
                        <a:t>Windows PowerShell</a:t>
                      </a:r>
                      <a:r>
                        <a:rPr lang="ja-JP" altLang="en-US" sz="900" dirty="0">
                          <a:latin typeface="Yu Gothic UI" panose="020B0500000000000000" pitchFamily="34" charset="-128"/>
                          <a:ea typeface="Yu Gothic UI" panose="020B0500000000000000" pitchFamily="34" charset="-128"/>
                        </a:rPr>
                        <a:t>（管理者）から下記コマンドを実行</a:t>
                      </a:r>
                    </a:p>
                    <a:p>
                      <a:endParaRPr lang="ja-JP" altLang="en-US" sz="900" dirty="0">
                        <a:latin typeface="Yu Gothic UI" panose="020B0500000000000000" pitchFamily="34" charset="-128"/>
                        <a:ea typeface="Yu Gothic UI" panose="020B0500000000000000" pitchFamily="34" charset="-128"/>
                      </a:endParaRPr>
                    </a:p>
                    <a:p>
                      <a:r>
                        <a:rPr lang="ja-JP" altLang="en-US" sz="900" dirty="0">
                          <a:latin typeface="Yu Gothic UI" panose="020B0500000000000000" pitchFamily="34" charset="-128"/>
                          <a:ea typeface="Yu Gothic UI" panose="020B0500000000000000" pitchFamily="34" charset="-128"/>
                        </a:rPr>
                        <a:t>　</a:t>
                      </a:r>
                      <a:r>
                        <a:rPr lang="en-US" altLang="ja-JP" sz="900" dirty="0">
                          <a:latin typeface="Yu Gothic UI" panose="020B0500000000000000" pitchFamily="34" charset="-128"/>
                          <a:ea typeface="Yu Gothic UI" panose="020B0500000000000000" pitchFamily="34" charset="-128"/>
                        </a:rPr>
                        <a:t>Get-</a:t>
                      </a:r>
                      <a:r>
                        <a:rPr lang="en-US" altLang="ja-JP" sz="900" dirty="0" err="1">
                          <a:latin typeface="Yu Gothic UI" panose="020B0500000000000000" pitchFamily="34" charset="-128"/>
                          <a:ea typeface="Yu Gothic UI" panose="020B0500000000000000" pitchFamily="34" charset="-128"/>
                        </a:rPr>
                        <a:t>AppxPackage</a:t>
                      </a:r>
                      <a:r>
                        <a:rPr lang="en-US" altLang="ja-JP" sz="900" dirty="0">
                          <a:latin typeface="Yu Gothic UI" panose="020B0500000000000000" pitchFamily="34" charset="-128"/>
                          <a:ea typeface="Yu Gothic UI" panose="020B0500000000000000" pitchFamily="34" charset="-128"/>
                        </a:rPr>
                        <a:t> </a:t>
                      </a:r>
                      <a:r>
                        <a:rPr lang="en-US" altLang="ja-JP" sz="900" dirty="0" err="1">
                          <a:latin typeface="Yu Gothic UI" panose="020B0500000000000000" pitchFamily="34" charset="-128"/>
                          <a:ea typeface="Yu Gothic UI" panose="020B0500000000000000" pitchFamily="34" charset="-128"/>
                        </a:rPr>
                        <a:t>Microsoft.YourPhone</a:t>
                      </a:r>
                      <a:r>
                        <a:rPr lang="en-US" altLang="ja-JP" sz="900" dirty="0">
                          <a:latin typeface="Yu Gothic UI" panose="020B0500000000000000" pitchFamily="34" charset="-128"/>
                          <a:ea typeface="Yu Gothic UI" panose="020B0500000000000000" pitchFamily="34" charset="-128"/>
                        </a:rPr>
                        <a:t> -</a:t>
                      </a:r>
                      <a:r>
                        <a:rPr lang="en-US" altLang="ja-JP" sz="900" dirty="0" err="1">
                          <a:latin typeface="Yu Gothic UI" panose="020B0500000000000000" pitchFamily="34" charset="-128"/>
                          <a:ea typeface="Yu Gothic UI" panose="020B0500000000000000" pitchFamily="34" charset="-128"/>
                        </a:rPr>
                        <a:t>AllUsers</a:t>
                      </a:r>
                      <a:r>
                        <a:rPr lang="en-US" altLang="ja-JP" sz="900" dirty="0">
                          <a:latin typeface="Yu Gothic UI" panose="020B0500000000000000" pitchFamily="34" charset="-128"/>
                          <a:ea typeface="Yu Gothic UI" panose="020B0500000000000000" pitchFamily="34" charset="-128"/>
                        </a:rPr>
                        <a:t> |</a:t>
                      </a:r>
                    </a:p>
                    <a:p>
                      <a:r>
                        <a:rPr lang="ja-JP" altLang="en-US" sz="900" dirty="0">
                          <a:latin typeface="Yu Gothic UI" panose="020B0500000000000000" pitchFamily="34" charset="-128"/>
                          <a:ea typeface="Yu Gothic UI" panose="020B0500000000000000" pitchFamily="34" charset="-128"/>
                        </a:rPr>
                        <a:t>　</a:t>
                      </a:r>
                      <a:r>
                        <a:rPr lang="en-US" altLang="ja-JP" sz="900" dirty="0">
                          <a:latin typeface="Yu Gothic UI" panose="020B0500000000000000" pitchFamily="34" charset="-128"/>
                          <a:ea typeface="Yu Gothic UI" panose="020B0500000000000000" pitchFamily="34" charset="-128"/>
                        </a:rPr>
                        <a:t>Remove-</a:t>
                      </a:r>
                      <a:r>
                        <a:rPr lang="en-US" altLang="ja-JP" sz="900" dirty="0" err="1">
                          <a:latin typeface="Yu Gothic UI" panose="020B0500000000000000" pitchFamily="34" charset="-128"/>
                          <a:ea typeface="Yu Gothic UI" panose="020B0500000000000000" pitchFamily="34" charset="-128"/>
                        </a:rPr>
                        <a:t>AppxPackage</a:t>
                      </a:r>
                      <a:endParaRPr lang="en-US" altLang="ja-JP" sz="900" dirty="0">
                        <a:latin typeface="Yu Gothic UI" panose="020B0500000000000000" pitchFamily="34" charset="-128"/>
                        <a:ea typeface="Yu Gothic UI" panose="020B0500000000000000" pitchFamily="34"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2</a:t>
                      </a: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Yu Gothic UI" panose="020B0500000000000000" pitchFamily="34" charset="-128"/>
                          <a:ea typeface="Yu Gothic UI" panose="020B0500000000000000" pitchFamily="34" charset="-128"/>
                        </a:rPr>
                        <a:t>Cortana</a:t>
                      </a:r>
                    </a:p>
                  </a:txBody>
                  <a:tcPr marL="36000" marR="36000" marT="36000" marB="36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3</a:t>
                      </a: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Yu Gothic UI" panose="020B0500000000000000" pitchFamily="34" charset="-128"/>
                          <a:ea typeface="Yu Gothic UI" panose="020B0500000000000000" pitchFamily="34" charset="-128"/>
                        </a:rPr>
                        <a:t>Microsoft OneDrive</a:t>
                      </a: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kumimoji="1" lang="ja-JP" altLang="en-US" sz="9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vMerge="1">
                  <a:txBody>
                    <a:bodyPr/>
                    <a:lstStyle/>
                    <a:p>
                      <a:endParaRPr lang="en-US" altLang="ja-JP" sz="900" dirty="0">
                        <a:latin typeface="Yu Gothic UI" panose="020B0500000000000000" pitchFamily="34" charset="-128"/>
                        <a:ea typeface="Yu Gothic UI" panose="020B0500000000000000" pitchFamily="34"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64775036"/>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4</a:t>
                      </a: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Yu Gothic UI" panose="020B0500000000000000" pitchFamily="34" charset="-128"/>
                          <a:ea typeface="Yu Gothic UI" panose="020B0500000000000000" pitchFamily="34" charset="-128"/>
                        </a:rPr>
                        <a:t>Microsoft Whiteboard</a:t>
                      </a: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222944351"/>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5</a:t>
                      </a: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effectLst/>
                          <a:latin typeface="Yu Gothic UI" panose="020B0500000000000000" pitchFamily="34" charset="-128"/>
                          <a:ea typeface="Yu Gothic UI" panose="020B0500000000000000" pitchFamily="34" charset="-128"/>
                        </a:rPr>
                        <a:t>MPEG-2</a:t>
                      </a:r>
                      <a:r>
                        <a:rPr lang="ja-JP" altLang="en-US" sz="1100" b="0" i="0" u="none" strike="noStrike" dirty="0">
                          <a:solidFill>
                            <a:srgbClr val="000000"/>
                          </a:solidFill>
                          <a:effectLst/>
                          <a:latin typeface="Yu Gothic UI" panose="020B0500000000000000" pitchFamily="34" charset="-128"/>
                          <a:ea typeface="Yu Gothic UI" panose="020B0500000000000000" pitchFamily="34" charset="-128"/>
                        </a:rPr>
                        <a:t>　ビデオ拡張機能</a:t>
                      </a: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kumimoji="1" lang="ja-JP" altLang="en-US" sz="9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baseline="0" dirty="0">
                        <a:solidFill>
                          <a:schemeClr val="dk1"/>
                        </a:solidFill>
                        <a:latin typeface="Yu Gothic UI" panose="020B0500000000000000" pitchFamily="34" charset="-128"/>
                        <a:ea typeface="Yu Gothic UI" panose="020B0500000000000000" pitchFamily="34" charset="-128"/>
                        <a:cs typeface="+mn-cs"/>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535147192"/>
                  </a:ext>
                </a:extLst>
              </a:tr>
              <a:tr h="0">
                <a:tc>
                  <a:txBody>
                    <a:bodyPr/>
                    <a:lstStyle/>
                    <a:p>
                      <a:pPr algn="ctr"/>
                      <a:r>
                        <a:rPr kumimoji="1" lang="en-US" altLang="ja-JP" sz="1100" dirty="0">
                          <a:latin typeface="Yu Gothic UI" panose="020B0500000000000000" pitchFamily="34" charset="-128"/>
                          <a:ea typeface="Yu Gothic UI" panose="020B0500000000000000" pitchFamily="34" charset="-128"/>
                          <a:cs typeface="Meiryo UI" panose="020B0604030504040204" pitchFamily="50" charset="-128"/>
                        </a:rPr>
                        <a:t>6</a:t>
                      </a:r>
                      <a:endParaRPr kumimoji="1" lang="ja-JP" altLang="en-US" sz="11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sz="1100">
                        <a:latin typeface="Yu Gothic UI" panose="020B0500000000000000" pitchFamily="34" charset="-128"/>
                        <a:ea typeface="Yu Gothic UI" panose="020B0500000000000000" pitchFamily="34"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effectLst/>
                          <a:latin typeface="Yu Gothic UI" panose="020B0500000000000000" pitchFamily="34" charset="-128"/>
                          <a:ea typeface="Yu Gothic UI" panose="020B0500000000000000" pitchFamily="34" charset="-128"/>
                        </a:rPr>
                        <a:t>yourphone.exe</a:t>
                      </a:r>
                      <a:endParaRPr lang="ja-JP" altLang="en-US" sz="1100" b="0" i="0" u="none" strike="noStrike" dirty="0">
                        <a:solidFill>
                          <a:srgbClr val="000000"/>
                        </a:solidFill>
                        <a:effectLst/>
                        <a:latin typeface="Yu Gothic UI" panose="020B0500000000000000" pitchFamily="34" charset="-128"/>
                        <a:ea typeface="Yu Gothic UI" panose="020B0500000000000000" pitchFamily="34"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endParaRPr kumimoji="1" lang="ja-JP" alt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51733177"/>
                  </a:ext>
                </a:extLst>
              </a:tr>
            </a:tbl>
          </a:graphicData>
        </a:graphic>
      </p:graphicFrame>
      <p:grpSp>
        <p:nvGrpSpPr>
          <p:cNvPr id="37" name="グループ化 36">
            <a:extLst>
              <a:ext uri="{FF2B5EF4-FFF2-40B4-BE49-F238E27FC236}">
                <a16:creationId xmlns:a16="http://schemas.microsoft.com/office/drawing/2014/main" id="{5542E2ED-B753-45F0-F54F-6099ABF8823D}"/>
              </a:ext>
            </a:extLst>
          </p:cNvPr>
          <p:cNvGrpSpPr/>
          <p:nvPr/>
        </p:nvGrpSpPr>
        <p:grpSpPr>
          <a:xfrm>
            <a:off x="7892754" y="617035"/>
            <a:ext cx="1152000" cy="3612678"/>
            <a:chOff x="7892754" y="617035"/>
            <a:chExt cx="1152000" cy="3612678"/>
          </a:xfrm>
        </p:grpSpPr>
        <p:sp>
          <p:nvSpPr>
            <p:cNvPr id="38" name="フリーフォーム 113">
              <a:extLst>
                <a:ext uri="{FF2B5EF4-FFF2-40B4-BE49-F238E27FC236}">
                  <a16:creationId xmlns:a16="http://schemas.microsoft.com/office/drawing/2014/main" id="{A97C4BEA-3263-6A58-D180-7990D2726B13}"/>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39" name="二等辺三角形 38">
              <a:extLst>
                <a:ext uri="{FF2B5EF4-FFF2-40B4-BE49-F238E27FC236}">
                  <a16:creationId xmlns:a16="http://schemas.microsoft.com/office/drawing/2014/main" id="{6EFBB2ED-8D50-4915-AE04-70620C4BA08E}"/>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0" name="フリーフォーム 113">
              <a:extLst>
                <a:ext uri="{FF2B5EF4-FFF2-40B4-BE49-F238E27FC236}">
                  <a16:creationId xmlns:a16="http://schemas.microsoft.com/office/drawing/2014/main" id="{85088B9F-1811-3E6F-3F8B-ADBD856EF8C9}"/>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41" name="二等辺三角形 40">
              <a:extLst>
                <a:ext uri="{FF2B5EF4-FFF2-40B4-BE49-F238E27FC236}">
                  <a16:creationId xmlns:a16="http://schemas.microsoft.com/office/drawing/2014/main" id="{ED1BDC58-5BB8-4244-688D-CA1F2F160915}"/>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フリーフォーム 113">
              <a:extLst>
                <a:ext uri="{FF2B5EF4-FFF2-40B4-BE49-F238E27FC236}">
                  <a16:creationId xmlns:a16="http://schemas.microsoft.com/office/drawing/2014/main" id="{2F7D8147-0A97-80F4-CCC2-E4D296ACB3B8}"/>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3" name="二等辺三角形 42">
              <a:extLst>
                <a:ext uri="{FF2B5EF4-FFF2-40B4-BE49-F238E27FC236}">
                  <a16:creationId xmlns:a16="http://schemas.microsoft.com/office/drawing/2014/main" id="{7A37FD9C-9215-9F4C-F0AA-5E43B35EC38F}"/>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4" name="フリーフォーム 113">
              <a:extLst>
                <a:ext uri="{FF2B5EF4-FFF2-40B4-BE49-F238E27FC236}">
                  <a16:creationId xmlns:a16="http://schemas.microsoft.com/office/drawing/2014/main" id="{AA2206FB-D04E-1880-A680-14C2CB2BB579}"/>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d)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不要ソフトウェアの</a:t>
              </a:r>
              <a:endPar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アンインストール</a:t>
              </a:r>
            </a:p>
          </p:txBody>
        </p:sp>
        <p:sp>
          <p:nvSpPr>
            <p:cNvPr id="45" name="二等辺三角形 44">
              <a:extLst>
                <a:ext uri="{FF2B5EF4-FFF2-40B4-BE49-F238E27FC236}">
                  <a16:creationId xmlns:a16="http://schemas.microsoft.com/office/drawing/2014/main" id="{DA244ADF-6E04-2B42-7462-AFB2E7BB310E}"/>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6" name="フリーフォーム 113">
              <a:extLst>
                <a:ext uri="{FF2B5EF4-FFF2-40B4-BE49-F238E27FC236}">
                  <a16:creationId xmlns:a16="http://schemas.microsoft.com/office/drawing/2014/main" id="{2C8E709B-83DA-8E25-E544-8A374B1EAD9B}"/>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47" name="二等辺三角形 46">
              <a:extLst>
                <a:ext uri="{FF2B5EF4-FFF2-40B4-BE49-F238E27FC236}">
                  <a16:creationId xmlns:a16="http://schemas.microsoft.com/office/drawing/2014/main" id="{EC92CDD7-4235-59B2-9024-D8D330A16AD0}"/>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8" name="フリーフォーム 113">
              <a:extLst>
                <a:ext uri="{FF2B5EF4-FFF2-40B4-BE49-F238E27FC236}">
                  <a16:creationId xmlns:a16="http://schemas.microsoft.com/office/drawing/2014/main" id="{F5632B29-14C3-D237-5F9B-DD87829A654E}"/>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49" name="二等辺三角形 48">
              <a:extLst>
                <a:ext uri="{FF2B5EF4-FFF2-40B4-BE49-F238E27FC236}">
                  <a16:creationId xmlns:a16="http://schemas.microsoft.com/office/drawing/2014/main" id="{D8CDBDF8-3988-733C-CB8F-5F0819ABF82F}"/>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0" name="フリーフォーム 113">
              <a:extLst>
                <a:ext uri="{FF2B5EF4-FFF2-40B4-BE49-F238E27FC236}">
                  <a16:creationId xmlns:a16="http://schemas.microsoft.com/office/drawing/2014/main" id="{E3167C65-29B3-CB4C-AB15-641A5F98F346}"/>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1713697753"/>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22" name="表 21">
            <a:extLst>
              <a:ext uri="{FF2B5EF4-FFF2-40B4-BE49-F238E27FC236}">
                <a16:creationId xmlns:a16="http://schemas.microsoft.com/office/drawing/2014/main" id="{22ED5B19-09C4-3DC7-B14E-264488B8E4BD}"/>
              </a:ext>
            </a:extLst>
          </p:cNvPr>
          <p:cNvGraphicFramePr>
            <a:graphicFrameLocks noGrp="1"/>
          </p:cNvGraphicFramePr>
          <p:nvPr>
            <p:extLst>
              <p:ext uri="{D42A27DB-BD31-4B8C-83A1-F6EECF244321}">
                <p14:modId xmlns:p14="http://schemas.microsoft.com/office/powerpoint/2010/main" val="192427643"/>
              </p:ext>
            </p:extLst>
          </p:nvPr>
        </p:nvGraphicFramePr>
        <p:xfrm>
          <a:off x="267276" y="1322974"/>
          <a:ext cx="7270948" cy="15038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127687">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3551261">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720000">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a:r>
                        <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Registration</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2">
                  <a:txBody>
                    <a:bodyPr/>
                    <a:lstStyle/>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無効化</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「スタート」→「</a:t>
                      </a:r>
                      <a:r>
                        <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管理ツール」→「コンピュータの管理」を</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開く。</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「コンピューター管理」項⽬の「システムツール」配下の「タスクスケジューラ」配下の「タスクスケジューラライブラリ」を選択</a:t>
                      </a: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（クリック）する。</a:t>
                      </a:r>
                      <a:endPar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endParaRPr>
                    </a:p>
                    <a:p>
                      <a:endPar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右側の項⽬に、「</a:t>
                      </a:r>
                      <a:r>
                        <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Registration</a:t>
                      </a: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a:t>
                      </a:r>
                      <a:r>
                        <a:rPr kumimoji="1" lang="en-US" altLang="ja-JP" sz="1000" b="0" i="0" u="none" strike="noStrike" kern="1200" baseline="0" dirty="0" err="1">
                          <a:solidFill>
                            <a:schemeClr val="dk1"/>
                          </a:solidFill>
                          <a:latin typeface="Yu Gothic UI" panose="020B0500000000000000" pitchFamily="34" charset="-128"/>
                          <a:ea typeface="Yu Gothic UI" panose="020B0500000000000000" pitchFamily="34" charset="-128"/>
                          <a:cs typeface="Meiryo UI" panose="020B0604030504040204" pitchFamily="50" charset="-128"/>
                        </a:rPr>
                        <a:t>RMCreator</a:t>
                      </a: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」が出現するので、状態を無効にする</a:t>
                      </a:r>
                      <a:endPar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95831">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2</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baseline="0" dirty="0" err="1">
                          <a:solidFill>
                            <a:schemeClr val="dk1"/>
                          </a:solidFill>
                          <a:latin typeface="Yu Gothic UI" panose="020B0500000000000000" pitchFamily="34" charset="-128"/>
                          <a:ea typeface="Yu Gothic UI" panose="020B0500000000000000" pitchFamily="34" charset="-128"/>
                          <a:cs typeface="Meiryo UI" panose="020B0604030504040204" pitchFamily="50" charset="-128"/>
                        </a:rPr>
                        <a:t>RMCreator</a:t>
                      </a:r>
                      <a:endParaRPr lang="en-US" altLang="ja-JP"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pic>
        <p:nvPicPr>
          <p:cNvPr id="24" name="図 23">
            <a:extLst>
              <a:ext uri="{FF2B5EF4-FFF2-40B4-BE49-F238E27FC236}">
                <a16:creationId xmlns:a16="http://schemas.microsoft.com/office/drawing/2014/main" id="{C3BBBC3C-41EC-B851-A334-36DD52B03D74}"/>
              </a:ext>
            </a:extLst>
          </p:cNvPr>
          <p:cNvPicPr>
            <a:picLocks noChangeAspect="1"/>
          </p:cNvPicPr>
          <p:nvPr/>
        </p:nvPicPr>
        <p:blipFill rotWithShape="1">
          <a:blip r:embed="rId3"/>
          <a:srcRect r="23644" b="56762"/>
          <a:stretch/>
        </p:blipFill>
        <p:spPr>
          <a:xfrm>
            <a:off x="3507908" y="3017835"/>
            <a:ext cx="4045184" cy="1647584"/>
          </a:xfrm>
          <a:prstGeom prst="rect">
            <a:avLst/>
          </a:prstGeom>
          <a:effectLst>
            <a:outerShdw blurRad="50800" dist="38100" dir="2700000" algn="tl" rotWithShape="0">
              <a:prstClr val="black">
                <a:alpha val="40000"/>
              </a:prstClr>
            </a:outerShdw>
          </a:effectLst>
        </p:spPr>
      </p:pic>
      <p:grpSp>
        <p:nvGrpSpPr>
          <p:cNvPr id="37" name="グループ化 36">
            <a:extLst>
              <a:ext uri="{FF2B5EF4-FFF2-40B4-BE49-F238E27FC236}">
                <a16:creationId xmlns:a16="http://schemas.microsoft.com/office/drawing/2014/main" id="{22AB2790-7314-4C67-0629-A882CE660894}"/>
              </a:ext>
            </a:extLst>
          </p:cNvPr>
          <p:cNvGrpSpPr/>
          <p:nvPr/>
        </p:nvGrpSpPr>
        <p:grpSpPr>
          <a:xfrm>
            <a:off x="7892754" y="617035"/>
            <a:ext cx="1152000" cy="3612678"/>
            <a:chOff x="7892754" y="617035"/>
            <a:chExt cx="1152000" cy="3612678"/>
          </a:xfrm>
        </p:grpSpPr>
        <p:sp>
          <p:nvSpPr>
            <p:cNvPr id="38" name="フリーフォーム 113">
              <a:extLst>
                <a:ext uri="{FF2B5EF4-FFF2-40B4-BE49-F238E27FC236}">
                  <a16:creationId xmlns:a16="http://schemas.microsoft.com/office/drawing/2014/main" id="{FD8BCC6F-FDE4-7CB9-F358-5F0D3972EDF7}"/>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39" name="二等辺三角形 38">
              <a:extLst>
                <a:ext uri="{FF2B5EF4-FFF2-40B4-BE49-F238E27FC236}">
                  <a16:creationId xmlns:a16="http://schemas.microsoft.com/office/drawing/2014/main" id="{6633F6A5-6152-EB32-8C04-715991847CC4}"/>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0" name="フリーフォーム 113">
              <a:extLst>
                <a:ext uri="{FF2B5EF4-FFF2-40B4-BE49-F238E27FC236}">
                  <a16:creationId xmlns:a16="http://schemas.microsoft.com/office/drawing/2014/main" id="{4BA50D8A-B233-A84D-FD90-B8E0A044CD2D}"/>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41" name="二等辺三角形 40">
              <a:extLst>
                <a:ext uri="{FF2B5EF4-FFF2-40B4-BE49-F238E27FC236}">
                  <a16:creationId xmlns:a16="http://schemas.microsoft.com/office/drawing/2014/main" id="{13C47895-C0AE-D415-E54A-15E3A0B0546E}"/>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フリーフォーム 113">
              <a:extLst>
                <a:ext uri="{FF2B5EF4-FFF2-40B4-BE49-F238E27FC236}">
                  <a16:creationId xmlns:a16="http://schemas.microsoft.com/office/drawing/2014/main" id="{91EFD1E6-B325-EA08-EFD8-3557037A9223}"/>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3" name="二等辺三角形 42">
              <a:extLst>
                <a:ext uri="{FF2B5EF4-FFF2-40B4-BE49-F238E27FC236}">
                  <a16:creationId xmlns:a16="http://schemas.microsoft.com/office/drawing/2014/main" id="{F950E04A-DDF0-0435-764C-453DD6871C26}"/>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4" name="フリーフォーム 113">
              <a:extLst>
                <a:ext uri="{FF2B5EF4-FFF2-40B4-BE49-F238E27FC236}">
                  <a16:creationId xmlns:a16="http://schemas.microsoft.com/office/drawing/2014/main" id="{B3CCF76C-F87B-4177-C326-93AE04EAB69F}"/>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5" name="二等辺三角形 44">
              <a:extLst>
                <a:ext uri="{FF2B5EF4-FFF2-40B4-BE49-F238E27FC236}">
                  <a16:creationId xmlns:a16="http://schemas.microsoft.com/office/drawing/2014/main" id="{833A3A88-2910-9723-0B62-077BBD57D50D}"/>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6" name="フリーフォーム 113">
              <a:extLst>
                <a:ext uri="{FF2B5EF4-FFF2-40B4-BE49-F238E27FC236}">
                  <a16:creationId xmlns:a16="http://schemas.microsoft.com/office/drawing/2014/main" id="{31D9E519-2E5C-5BBD-ADDB-3834A4B5D779}"/>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e)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リカバリーディスク作成のポップアップ非表示</a:t>
              </a:r>
            </a:p>
          </p:txBody>
        </p:sp>
        <p:sp>
          <p:nvSpPr>
            <p:cNvPr id="47" name="二等辺三角形 46">
              <a:extLst>
                <a:ext uri="{FF2B5EF4-FFF2-40B4-BE49-F238E27FC236}">
                  <a16:creationId xmlns:a16="http://schemas.microsoft.com/office/drawing/2014/main" id="{BEA39AF9-3E48-A23F-7EF3-003D2EAB0462}"/>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8" name="フリーフォーム 113">
              <a:extLst>
                <a:ext uri="{FF2B5EF4-FFF2-40B4-BE49-F238E27FC236}">
                  <a16:creationId xmlns:a16="http://schemas.microsoft.com/office/drawing/2014/main" id="{505C7257-54AC-92A3-F51E-6ED1A5447F6E}"/>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49" name="二等辺三角形 48">
              <a:extLst>
                <a:ext uri="{FF2B5EF4-FFF2-40B4-BE49-F238E27FC236}">
                  <a16:creationId xmlns:a16="http://schemas.microsoft.com/office/drawing/2014/main" id="{090A480B-DA21-D8E2-F988-245DB6B62CEA}"/>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0" name="フリーフォーム 113">
              <a:extLst>
                <a:ext uri="{FF2B5EF4-FFF2-40B4-BE49-F238E27FC236}">
                  <a16:creationId xmlns:a16="http://schemas.microsoft.com/office/drawing/2014/main" id="{43E547B4-A0EB-2A0A-9E6E-8C57C6416862}"/>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
        <p:nvSpPr>
          <p:cNvPr id="2" name="フローチャート : 代替処理 9">
            <a:extLst>
              <a:ext uri="{FF2B5EF4-FFF2-40B4-BE49-F238E27FC236}">
                <a16:creationId xmlns:a16="http://schemas.microsoft.com/office/drawing/2014/main" id="{2F1006BF-5AC4-60F4-6444-FE51B31D4E06}"/>
              </a:ext>
            </a:extLst>
          </p:cNvPr>
          <p:cNvSpPr/>
          <p:nvPr/>
        </p:nvSpPr>
        <p:spPr>
          <a:xfrm>
            <a:off x="267276" y="720732"/>
            <a:ext cx="678772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e</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）リカバリーディスク作成のポップアップ非表示</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（項⽬なしの場合設定不要）</a:t>
            </a:r>
            <a:endPar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111821482"/>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9" name="表 8">
            <a:extLst>
              <a:ext uri="{FF2B5EF4-FFF2-40B4-BE49-F238E27FC236}">
                <a16:creationId xmlns:a16="http://schemas.microsoft.com/office/drawing/2014/main" id="{74AF3F7E-8F45-2A71-45D4-FBB13C5FD78E}"/>
              </a:ext>
            </a:extLst>
          </p:cNvPr>
          <p:cNvGraphicFramePr>
            <a:graphicFrameLocks noGrp="1"/>
          </p:cNvGraphicFramePr>
          <p:nvPr>
            <p:extLst>
              <p:ext uri="{D42A27DB-BD31-4B8C-83A1-F6EECF244321}">
                <p14:modId xmlns:p14="http://schemas.microsoft.com/office/powerpoint/2010/main" val="4122629110"/>
              </p:ext>
            </p:extLst>
          </p:nvPr>
        </p:nvGraphicFramePr>
        <p:xfrm>
          <a:off x="215237" y="1345565"/>
          <a:ext cx="7322987" cy="3302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00713">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3530274">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26920">
                <a:tc>
                  <a:txBody>
                    <a:bodyPr/>
                    <a:lstStyle/>
                    <a:p>
                      <a:pPr algn="ctr"/>
                      <a:r>
                        <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1</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rPr>
                        <a:t>アクションセンター</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「通知オフ」にする</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「スタート」→「設定」→「個人用設定」→「タスクバー」</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タスクバー画面内の「通知領域」にある「システムアイコンのオン</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オフの切り替え」をクリックし、「アクションセンター」を「オフ」にする。</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912917">
                <a:tc>
                  <a:txBody>
                    <a:bodyPr/>
                    <a:lstStyle/>
                    <a:p>
                      <a:pPr algn="ctr"/>
                      <a:r>
                        <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2</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通知アイコンの</a:t>
                      </a:r>
                      <a:endParaRPr kumimoji="1" lang="en-US" altLang="ja-JP"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カスタマイズ</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アイコンと通知を⾮表⽰</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「スタート」→「設定」→「個人用設定」→「タスクバー」</a:t>
                      </a:r>
                      <a:b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b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タスクバー画面内の「通知領域」にある</a:t>
                      </a:r>
                      <a:b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b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「タスクバーに表示するアイコンを選択します」をクリックし、</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以下の項目のみを「オン」にして、他を「オフ」にする</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・⾳量</a:t>
                      </a: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・ネットワーク</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02253">
                <a:tc>
                  <a:txBody>
                    <a:bodyPr/>
                    <a:lstStyle/>
                    <a:p>
                      <a:pPr algn="ctr"/>
                      <a:r>
                        <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3</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ユーザーアカウント制限</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通知しない</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システムツール」→「コントロールパネル」→「ユーザーアカウント」→「ユーザーアカウント」→「ユーザアカウント制御設定の変更」→「通知しない」にする</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20040">
                <a:tc>
                  <a:txBody>
                    <a:bodyPr/>
                    <a:lstStyle/>
                    <a:p>
                      <a:pPr algn="ctr"/>
                      <a:r>
                        <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4</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rPr>
                        <a:t>重要な更新プログラム</a:t>
                      </a:r>
                      <a:endParaRPr lang="en-US" altLang="ja-JP" sz="1000" b="0" i="0" u="none" strike="noStrike" dirty="0">
                        <a:solidFill>
                          <a:schemeClr val="tx1"/>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Windows Update</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のサービスのスタートアップの種類を無効</a:t>
                      </a:r>
                      <a:endParaRPr kumimoji="1" lang="ja-JP" altLang="en-US"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「スタート」→「</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Windows</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管理ツール」→「サービス」</a:t>
                      </a:r>
                      <a:endPar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n-cs"/>
                      </a:endParaRPr>
                    </a:p>
                    <a:p>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サービス設定画面の中にある「</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Windows Update</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」を右クリック→「プロパティ」→「スタートアップの種類」を「無効」に設定し、「適用」→「</a:t>
                      </a:r>
                      <a:r>
                        <a:rPr kumimoji="1" lang="en-US" altLang="ja-JP"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OK</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n-cs"/>
                        </a:rPr>
                        <a:t>」</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6" name="グループ化 35">
            <a:extLst>
              <a:ext uri="{FF2B5EF4-FFF2-40B4-BE49-F238E27FC236}">
                <a16:creationId xmlns:a16="http://schemas.microsoft.com/office/drawing/2014/main" id="{13ECB185-7A7E-8A8B-0211-CF4FB5453AA2}"/>
              </a:ext>
            </a:extLst>
          </p:cNvPr>
          <p:cNvGrpSpPr/>
          <p:nvPr/>
        </p:nvGrpSpPr>
        <p:grpSpPr>
          <a:xfrm>
            <a:off x="7892754" y="617035"/>
            <a:ext cx="1152000" cy="3612678"/>
            <a:chOff x="7892754" y="617035"/>
            <a:chExt cx="1152000" cy="3612678"/>
          </a:xfrm>
        </p:grpSpPr>
        <p:sp>
          <p:nvSpPr>
            <p:cNvPr id="37" name="フリーフォーム 113">
              <a:extLst>
                <a:ext uri="{FF2B5EF4-FFF2-40B4-BE49-F238E27FC236}">
                  <a16:creationId xmlns:a16="http://schemas.microsoft.com/office/drawing/2014/main" id="{148F5FE1-2482-F0C0-1F16-EBC12536097C}"/>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38" name="二等辺三角形 37">
              <a:extLst>
                <a:ext uri="{FF2B5EF4-FFF2-40B4-BE49-F238E27FC236}">
                  <a16:creationId xmlns:a16="http://schemas.microsoft.com/office/drawing/2014/main" id="{383515F5-E5D3-276C-60A7-34DF30DF0915}"/>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9" name="フリーフォーム 113">
              <a:extLst>
                <a:ext uri="{FF2B5EF4-FFF2-40B4-BE49-F238E27FC236}">
                  <a16:creationId xmlns:a16="http://schemas.microsoft.com/office/drawing/2014/main" id="{053CD777-CCA0-90E6-AB98-4912BC742766}"/>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40" name="二等辺三角形 39">
              <a:extLst>
                <a:ext uri="{FF2B5EF4-FFF2-40B4-BE49-F238E27FC236}">
                  <a16:creationId xmlns:a16="http://schemas.microsoft.com/office/drawing/2014/main" id="{E362E29B-CB49-0541-71C2-6EB5F070B9A8}"/>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1" name="フリーフォーム 113">
              <a:extLst>
                <a:ext uri="{FF2B5EF4-FFF2-40B4-BE49-F238E27FC236}">
                  <a16:creationId xmlns:a16="http://schemas.microsoft.com/office/drawing/2014/main" id="{43C9235D-1119-8E40-39CF-EBE280C363E0}"/>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2" name="二等辺三角形 41">
              <a:extLst>
                <a:ext uri="{FF2B5EF4-FFF2-40B4-BE49-F238E27FC236}">
                  <a16:creationId xmlns:a16="http://schemas.microsoft.com/office/drawing/2014/main" id="{4BA79649-8935-8D01-F40B-8C2EE0E4322D}"/>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3" name="フリーフォーム 113">
              <a:extLst>
                <a:ext uri="{FF2B5EF4-FFF2-40B4-BE49-F238E27FC236}">
                  <a16:creationId xmlns:a16="http://schemas.microsoft.com/office/drawing/2014/main" id="{8D732040-EA5F-9C65-A94B-2024CDB68FAB}"/>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4" name="二等辺三角形 43">
              <a:extLst>
                <a:ext uri="{FF2B5EF4-FFF2-40B4-BE49-F238E27FC236}">
                  <a16:creationId xmlns:a16="http://schemas.microsoft.com/office/drawing/2014/main" id="{7D163C11-F623-07EB-83A8-8ED22B79ED90}"/>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5" name="フリーフォーム 113">
              <a:extLst>
                <a:ext uri="{FF2B5EF4-FFF2-40B4-BE49-F238E27FC236}">
                  <a16:creationId xmlns:a16="http://schemas.microsoft.com/office/drawing/2014/main" id="{7EF610A6-561D-C6DA-47AF-79AB78C72DA2}"/>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46" name="二等辺三角形 45">
              <a:extLst>
                <a:ext uri="{FF2B5EF4-FFF2-40B4-BE49-F238E27FC236}">
                  <a16:creationId xmlns:a16="http://schemas.microsoft.com/office/drawing/2014/main" id="{09FB3A32-9612-8395-3C05-5FE79DB93832}"/>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7" name="フリーフォーム 113">
              <a:extLst>
                <a:ext uri="{FF2B5EF4-FFF2-40B4-BE49-F238E27FC236}">
                  <a16:creationId xmlns:a16="http://schemas.microsoft.com/office/drawing/2014/main" id="{CF985ECE-23C4-99CC-387B-94A95BB7E88E}"/>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f)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アクションセンターの</a:t>
              </a:r>
              <a:endPar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設定</a:t>
              </a:r>
            </a:p>
          </p:txBody>
        </p:sp>
        <p:sp>
          <p:nvSpPr>
            <p:cNvPr id="48" name="二等辺三角形 47">
              <a:extLst>
                <a:ext uri="{FF2B5EF4-FFF2-40B4-BE49-F238E27FC236}">
                  <a16:creationId xmlns:a16="http://schemas.microsoft.com/office/drawing/2014/main" id="{886C5A90-B61A-A45E-151A-ABD25EFE8A0E}"/>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9" name="フリーフォーム 113">
              <a:extLst>
                <a:ext uri="{FF2B5EF4-FFF2-40B4-BE49-F238E27FC236}">
                  <a16:creationId xmlns:a16="http://schemas.microsoft.com/office/drawing/2014/main" id="{08912D9A-175E-E021-DBDA-3E60BC43DFAB}"/>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g) </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grpSp>
      <p:sp>
        <p:nvSpPr>
          <p:cNvPr id="3" name="フローチャート : 代替処理 9">
            <a:extLst>
              <a:ext uri="{FF2B5EF4-FFF2-40B4-BE49-F238E27FC236}">
                <a16:creationId xmlns:a16="http://schemas.microsoft.com/office/drawing/2014/main" id="{9A040A1D-004D-377C-C9CC-7B39757730BA}"/>
              </a:ext>
            </a:extLst>
          </p:cNvPr>
          <p:cNvSpPr/>
          <p:nvPr/>
        </p:nvSpPr>
        <p:spPr>
          <a:xfrm>
            <a:off x="237539" y="741496"/>
            <a:ext cx="424826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f</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）アクションセンターの設定</a:t>
            </a:r>
          </a:p>
        </p:txBody>
      </p:sp>
    </p:spTree>
    <p:extLst>
      <p:ext uri="{BB962C8B-B14F-4D97-AF65-F5344CB8AC3E}">
        <p14:creationId xmlns:p14="http://schemas.microsoft.com/office/powerpoint/2010/main" val="4023543941"/>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a:t>
            </a:r>
          </a:p>
        </p:txBody>
      </p:sp>
      <p:graphicFrame>
        <p:nvGraphicFramePr>
          <p:cNvPr id="2" name="表 1">
            <a:extLst>
              <a:ext uri="{FF2B5EF4-FFF2-40B4-BE49-F238E27FC236}">
                <a16:creationId xmlns:a16="http://schemas.microsoft.com/office/drawing/2014/main" id="{C07D8857-E19B-122B-D4AB-949D4E105252}"/>
              </a:ext>
            </a:extLst>
          </p:cNvPr>
          <p:cNvGraphicFramePr>
            <a:graphicFrameLocks noGrp="1"/>
          </p:cNvGraphicFramePr>
          <p:nvPr>
            <p:extLst>
              <p:ext uri="{D42A27DB-BD31-4B8C-83A1-F6EECF244321}">
                <p14:modId xmlns:p14="http://schemas.microsoft.com/office/powerpoint/2010/main" val="1619683880"/>
              </p:ext>
            </p:extLst>
          </p:nvPr>
        </p:nvGraphicFramePr>
        <p:xfrm>
          <a:off x="237539" y="1284603"/>
          <a:ext cx="7044288" cy="889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56288">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3096000">
                  <a:extLst>
                    <a:ext uri="{9D8B030D-6E8A-4147-A177-3AD203B41FA5}">
                      <a16:colId xmlns:a16="http://schemas.microsoft.com/office/drawing/2014/main" val="20004"/>
                    </a:ext>
                  </a:extLst>
                </a:gridCol>
              </a:tblGrid>
              <a:tr h="288000">
                <a:tc>
                  <a:txBody>
                    <a:bodyPr/>
                    <a:lstStyle/>
                    <a:p>
                      <a:pPr algn="ctr"/>
                      <a:r>
                        <a:rPr kumimoji="1" lang="en-US" altLang="ja-JP"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No</a:t>
                      </a:r>
                      <a:endPar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36000" marB="36000" anchor="ctr">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チェック</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項目・ソフト名称</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対処方法</a:t>
                      </a:r>
                    </a:p>
                  </a:txBody>
                  <a:tcPr marL="36000" marR="36000" marT="36000" marB="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ctr"/>
                      <a:r>
                        <a:rPr kumimoji="1" lang="ja-JP" altLang="en-US" sz="12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備　考</a:t>
                      </a:r>
                    </a:p>
                  </a:txBody>
                  <a:tcPr marL="36000" marR="36000" marT="36000" marB="36000" anchor="ctr">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59940">
                <a:tc>
                  <a:txBody>
                    <a:bodyPr/>
                    <a:lstStyle/>
                    <a:p>
                      <a:pPr algn="ctr"/>
                      <a:r>
                        <a:rPr kumimoji="1" lang="en-US" altLang="ja-JP" sz="1000" dirty="0">
                          <a:latin typeface="Yu Gothic UI" panose="020B0500000000000000" pitchFamily="34" charset="-128"/>
                          <a:ea typeface="Yu Gothic UI" panose="020B0500000000000000" pitchFamily="34" charset="-128"/>
                          <a:cs typeface="Meiryo UI" panose="020B0604030504040204" pitchFamily="50" charset="-128"/>
                        </a:rPr>
                        <a:t>1</a:t>
                      </a:r>
                    </a:p>
                  </a:txBody>
                  <a:tcPr marL="36000" marR="36000" marT="72000" marB="72000">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p>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pPr algn="l" fontAlgn="ctr"/>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インターネットの時刻設定</a:t>
                      </a:r>
                      <a:endParaRPr lang="en-US" sz="1000" b="0" i="0" u="none" strike="noStrike" dirty="0">
                        <a:solidFill>
                          <a:srgbClr val="000000"/>
                        </a:solidFill>
                        <a:effectLst/>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サーバー名に所定アドレスを⼊⼒</a:t>
                      </a:r>
                      <a:endParaRPr kumimoji="1" lang="ja-JP" altLang="en-US" sz="1000" dirty="0">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a:txBody>
                    <a:bodyPr/>
                    <a:lstStyle/>
                    <a:p>
                      <a:r>
                        <a:rPr kumimoji="1" lang="ja-JP" altLang="en-US" sz="1000" b="0" i="0" u="none" strike="noStrike" kern="1200" baseline="0" dirty="0">
                          <a:solidFill>
                            <a:schemeClr val="dk1"/>
                          </a:solidFill>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000" b="0" i="0" u="none" strike="noStrike" kern="1200" baseline="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rPr>
                        <a:t>スタート」→「設定」→「時刻と言語」→「日付と時刻」→「別のタイムゾーンの時計を追加する」→「インターネット時刻設定」→「設定の変更」を選択し、同期先のアドレスを入力</a:t>
                      </a:r>
                      <a:endParaRPr kumimoji="1" lang="en-US" altLang="ja-JP" sz="1000" dirty="0">
                        <a:solidFill>
                          <a:schemeClr val="tx1"/>
                        </a:solidFill>
                        <a:latin typeface="Yu Gothic UI" panose="020B0500000000000000" pitchFamily="34" charset="-128"/>
                        <a:ea typeface="Yu Gothic UI" panose="020B0500000000000000" pitchFamily="34" charset="-128"/>
                        <a:cs typeface="Meiryo UI" panose="020B0604030504040204" pitchFamily="50" charset="-128"/>
                      </a:endParaRPr>
                    </a:p>
                  </a:txBody>
                  <a:tcPr marL="36000" marR="36000" marT="72000" marB="72000">
                    <a:lnL w="1270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36" name="グループ化 35">
            <a:extLst>
              <a:ext uri="{FF2B5EF4-FFF2-40B4-BE49-F238E27FC236}">
                <a16:creationId xmlns:a16="http://schemas.microsoft.com/office/drawing/2014/main" id="{7B9A16B3-2AD2-6740-1F26-B8CA1B44500F}"/>
              </a:ext>
            </a:extLst>
          </p:cNvPr>
          <p:cNvGrpSpPr/>
          <p:nvPr/>
        </p:nvGrpSpPr>
        <p:grpSpPr>
          <a:xfrm>
            <a:off x="7892754" y="617035"/>
            <a:ext cx="1152000" cy="3612678"/>
            <a:chOff x="7892754" y="617035"/>
            <a:chExt cx="1152000" cy="3612678"/>
          </a:xfrm>
        </p:grpSpPr>
        <p:sp>
          <p:nvSpPr>
            <p:cNvPr id="37" name="フリーフォーム 113">
              <a:extLst>
                <a:ext uri="{FF2B5EF4-FFF2-40B4-BE49-F238E27FC236}">
                  <a16:creationId xmlns:a16="http://schemas.microsoft.com/office/drawing/2014/main" id="{F40535F4-7043-8BCE-842C-713F8DCFB743}"/>
                </a:ext>
              </a:extLst>
            </p:cNvPr>
            <p:cNvSpPr/>
            <p:nvPr/>
          </p:nvSpPr>
          <p:spPr>
            <a:xfrm>
              <a:off x="7892754" y="617035"/>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 PC</a:t>
              </a:r>
              <a:r>
                <a:rPr lang="ja-JP" altLang="en-US" sz="80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初期電源投入時の設定</a:t>
              </a:r>
            </a:p>
          </p:txBody>
        </p:sp>
        <p:sp>
          <p:nvSpPr>
            <p:cNvPr id="38" name="二等辺三角形 37">
              <a:extLst>
                <a:ext uri="{FF2B5EF4-FFF2-40B4-BE49-F238E27FC236}">
                  <a16:creationId xmlns:a16="http://schemas.microsoft.com/office/drawing/2014/main" id="{05BE2FD9-DA41-45BD-1BE0-C2BFE80E7362}"/>
                </a:ext>
              </a:extLst>
            </p:cNvPr>
            <p:cNvSpPr/>
            <p:nvPr/>
          </p:nvSpPr>
          <p:spPr>
            <a:xfrm rot="21571594" flipV="1">
              <a:off x="8259309" y="1041979"/>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9" name="フリーフォーム 113">
              <a:extLst>
                <a:ext uri="{FF2B5EF4-FFF2-40B4-BE49-F238E27FC236}">
                  <a16:creationId xmlns:a16="http://schemas.microsoft.com/office/drawing/2014/main" id="{CD6CBFDC-AC1B-3391-88EF-93CC6406DCA1}"/>
                </a:ext>
              </a:extLst>
            </p:cNvPr>
            <p:cNvSpPr/>
            <p:nvPr/>
          </p:nvSpPr>
          <p:spPr>
            <a:xfrm>
              <a:off x="7892754" y="1169587"/>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b)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増設グラフィックボードを取り付けた場合</a:t>
              </a:r>
            </a:p>
          </p:txBody>
        </p:sp>
        <p:sp>
          <p:nvSpPr>
            <p:cNvPr id="40" name="二等辺三角形 39">
              <a:extLst>
                <a:ext uri="{FF2B5EF4-FFF2-40B4-BE49-F238E27FC236}">
                  <a16:creationId xmlns:a16="http://schemas.microsoft.com/office/drawing/2014/main" id="{EF41309E-C49B-3E41-C3AC-0A4B7FFDAC06}"/>
                </a:ext>
              </a:extLst>
            </p:cNvPr>
            <p:cNvSpPr/>
            <p:nvPr/>
          </p:nvSpPr>
          <p:spPr>
            <a:xfrm rot="21571594" flipV="1">
              <a:off x="8259309" y="1577098"/>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1" name="フリーフォーム 113">
              <a:extLst>
                <a:ext uri="{FF2B5EF4-FFF2-40B4-BE49-F238E27FC236}">
                  <a16:creationId xmlns:a16="http://schemas.microsoft.com/office/drawing/2014/main" id="{C2D9A2E6-4363-EE8B-35D9-857F95B5FFE9}"/>
                </a:ext>
              </a:extLst>
            </p:cNvPr>
            <p:cNvSpPr/>
            <p:nvPr/>
          </p:nvSpPr>
          <p:spPr>
            <a:xfrm>
              <a:off x="7892754" y="1699793"/>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c)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デスクトップ</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画面の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2" name="二等辺三角形 41">
              <a:extLst>
                <a:ext uri="{FF2B5EF4-FFF2-40B4-BE49-F238E27FC236}">
                  <a16:creationId xmlns:a16="http://schemas.microsoft.com/office/drawing/2014/main" id="{08085BF4-8CDA-EAED-8670-B24A3C9E968D}"/>
                </a:ext>
              </a:extLst>
            </p:cNvPr>
            <p:cNvSpPr/>
            <p:nvPr/>
          </p:nvSpPr>
          <p:spPr>
            <a:xfrm rot="21571594" flipV="1">
              <a:off x="8259309" y="2112216"/>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3" name="フリーフォーム 113">
              <a:extLst>
                <a:ext uri="{FF2B5EF4-FFF2-40B4-BE49-F238E27FC236}">
                  <a16:creationId xmlns:a16="http://schemas.microsoft.com/office/drawing/2014/main" id="{0D854FC9-3820-EFF3-2BF1-C2EFEB0E6129}"/>
                </a:ext>
              </a:extLst>
            </p:cNvPr>
            <p:cNvSpPr/>
            <p:nvPr/>
          </p:nvSpPr>
          <p:spPr>
            <a:xfrm>
              <a:off x="7892754" y="2234911"/>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d) </a:t>
              </a: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不要</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ソフトウェアの</a:t>
              </a:r>
              <a:endParaRPr kumimoji="1" lang="en-US" altLang="ja-JP"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アンインストール</a:t>
              </a:r>
              <a:endPar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4" name="二等辺三角形 43">
              <a:extLst>
                <a:ext uri="{FF2B5EF4-FFF2-40B4-BE49-F238E27FC236}">
                  <a16:creationId xmlns:a16="http://schemas.microsoft.com/office/drawing/2014/main" id="{7CC873E2-6AEC-ECBE-824D-19475B589457}"/>
                </a:ext>
              </a:extLst>
            </p:cNvPr>
            <p:cNvSpPr/>
            <p:nvPr/>
          </p:nvSpPr>
          <p:spPr>
            <a:xfrm rot="21571594" flipV="1">
              <a:off x="8259309" y="2647334"/>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5" name="フリーフォーム 113">
              <a:extLst>
                <a:ext uri="{FF2B5EF4-FFF2-40B4-BE49-F238E27FC236}">
                  <a16:creationId xmlns:a16="http://schemas.microsoft.com/office/drawing/2014/main" id="{3DFC473F-D4AA-0B30-4AEC-9D2CE4F6D6A1}"/>
                </a:ext>
              </a:extLst>
            </p:cNvPr>
            <p:cNvSpPr/>
            <p:nvPr/>
          </p:nvSpPr>
          <p:spPr>
            <a:xfrm>
              <a:off x="7892754" y="277003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e)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リカバリーディスク作成のポップアップ非表示</a:t>
              </a:r>
            </a:p>
          </p:txBody>
        </p:sp>
        <p:sp>
          <p:nvSpPr>
            <p:cNvPr id="46" name="二等辺三角形 45">
              <a:extLst>
                <a:ext uri="{FF2B5EF4-FFF2-40B4-BE49-F238E27FC236}">
                  <a16:creationId xmlns:a16="http://schemas.microsoft.com/office/drawing/2014/main" id="{E7A5746B-62B1-FA00-3615-5B9399E75D52}"/>
                </a:ext>
              </a:extLst>
            </p:cNvPr>
            <p:cNvSpPr/>
            <p:nvPr/>
          </p:nvSpPr>
          <p:spPr>
            <a:xfrm rot="21571594" flipV="1">
              <a:off x="8259309" y="3182453"/>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7" name="フリーフォーム 113">
              <a:extLst>
                <a:ext uri="{FF2B5EF4-FFF2-40B4-BE49-F238E27FC236}">
                  <a16:creationId xmlns:a16="http://schemas.microsoft.com/office/drawing/2014/main" id="{C3355CA1-6AEE-97B5-2C6B-A816C63A24FA}"/>
                </a:ext>
              </a:extLst>
            </p:cNvPr>
            <p:cNvSpPr/>
            <p:nvPr/>
          </p:nvSpPr>
          <p:spPr>
            <a:xfrm>
              <a:off x="7892754" y="3305149"/>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f) </a:t>
              </a: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アクションセンターの</a:t>
              </a:r>
              <a:endParaRPr kumimoji="1" lang="en-US" altLang="ja-JP"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設定</a:t>
              </a:r>
            </a:p>
          </p:txBody>
        </p:sp>
        <p:sp>
          <p:nvSpPr>
            <p:cNvPr id="48" name="二等辺三角形 47">
              <a:extLst>
                <a:ext uri="{FF2B5EF4-FFF2-40B4-BE49-F238E27FC236}">
                  <a16:creationId xmlns:a16="http://schemas.microsoft.com/office/drawing/2014/main" id="{969766E8-473E-AD3B-419A-FA234B81AEA5}"/>
                </a:ext>
              </a:extLst>
            </p:cNvPr>
            <p:cNvSpPr/>
            <p:nvPr/>
          </p:nvSpPr>
          <p:spPr>
            <a:xfrm rot="21571594" flipV="1">
              <a:off x="8259309" y="3717572"/>
              <a:ext cx="418889" cy="109000"/>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9" name="フリーフォーム 113">
              <a:extLst>
                <a:ext uri="{FF2B5EF4-FFF2-40B4-BE49-F238E27FC236}">
                  <a16:creationId xmlns:a16="http://schemas.microsoft.com/office/drawing/2014/main" id="{AB28BB2B-DDE6-2A2B-8FB0-201F7260BAE9}"/>
                </a:ext>
              </a:extLst>
            </p:cNvPr>
            <p:cNvSpPr/>
            <p:nvPr/>
          </p:nvSpPr>
          <p:spPr>
            <a:xfrm>
              <a:off x="7892754" y="3840410"/>
              <a:ext cx="1152000" cy="389303"/>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80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g</a:t>
              </a:r>
              <a:r>
                <a:rPr lang="en-US" altLang="ja-JP"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 </a:t>
              </a:r>
              <a:r>
                <a:rPr lang="ja-JP" altLang="en-US" sz="80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時刻補正設定 </a:t>
              </a:r>
            </a:p>
          </p:txBody>
        </p:sp>
      </p:grpSp>
      <p:sp>
        <p:nvSpPr>
          <p:cNvPr id="3" name="フローチャート : 代替処理 9">
            <a:extLst>
              <a:ext uri="{FF2B5EF4-FFF2-40B4-BE49-F238E27FC236}">
                <a16:creationId xmlns:a16="http://schemas.microsoft.com/office/drawing/2014/main" id="{87C4C716-91D7-1563-1CCE-D240CF091BE8}"/>
              </a:ext>
            </a:extLst>
          </p:cNvPr>
          <p:cNvSpPr/>
          <p:nvPr/>
        </p:nvSpPr>
        <p:spPr>
          <a:xfrm>
            <a:off x="237539" y="741496"/>
            <a:ext cx="4248269" cy="411212"/>
          </a:xfrm>
          <a:prstGeom prst="flowChartAlternateProcess">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g</a:t>
            </a:r>
            <a:r>
              <a:rPr kumimoji="1" lang="ja-JP" altLang="en-US" sz="18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）時刻補正設定</a:t>
            </a:r>
            <a:r>
              <a:rPr kumimoji="1" lang="en-US" altLang="ja-JP" sz="1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時刻補正機器がある場合</a:t>
            </a:r>
            <a:endParaRPr kumimoji="1" lang="en-US" altLang="ja-JP" sz="1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955212099"/>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の事前設定（補足事項）</a:t>
            </a:r>
          </a:p>
        </p:txBody>
      </p:sp>
      <p:sp>
        <p:nvSpPr>
          <p:cNvPr id="70" name="Rectangle 196">
            <a:extLst>
              <a:ext uri="{FF2B5EF4-FFF2-40B4-BE49-F238E27FC236}">
                <a16:creationId xmlns:a16="http://schemas.microsoft.com/office/drawing/2014/main" id="{3C836F21-16C4-C706-8F3D-6A83068882F4}"/>
              </a:ext>
            </a:extLst>
          </p:cNvPr>
          <p:cNvSpPr>
            <a:spLocks noChangeArrowheads="1"/>
          </p:cNvSpPr>
          <p:nvPr/>
        </p:nvSpPr>
        <p:spPr bwMode="auto">
          <a:xfrm>
            <a:off x="122023" y="1175909"/>
            <a:ext cx="8706213" cy="304916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defPPr>
              <a:defRPr lang="ja-JP"/>
            </a:defPPr>
            <a:lvl1pPr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sz="1600"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sz="1600"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sz="1600"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sz="1600" kern="1200">
                <a:solidFill>
                  <a:schemeClr val="tx1"/>
                </a:solidFill>
                <a:latin typeface="Tahoma" pitchFamily="34" charset="0"/>
                <a:ea typeface="ＭＳ Ｐゴシック" pitchFamily="50"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WV-ASM300</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シリーズ動作検証済み</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と同様の設定を記載しています。</a:t>
            </a:r>
            <a:endPar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原則、インターネットに接続されていない、クローズされた</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Secure</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な</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LAN</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環境で動作していることを前提にして、</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の設定変更手順を記述しています。この前提外の環境の場合、セキュリティ上の問題を生じる可能性がありますのでご注意をお願い致します。</a:t>
            </a:r>
            <a:endPar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endPar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使用する</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PC</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の種別、製造日時によって、</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Update Version,</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バンドルされるソフトの種別が異なる場合がありますのでご注意ください。</a:t>
            </a: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Windows</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の設定は、</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Windows10</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をベースに記述しております。</a:t>
            </a:r>
            <a:endPar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endPar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ここに記述しています手順は</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,2021</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年</a:t>
            </a:r>
            <a:r>
              <a:rPr kumimoji="1" lang="en-US" altLang="ja-JP"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3</a:t>
            </a:r>
            <a:r>
              <a:rPr kumimoji="1" lang="ja-JP" altLang="en-US" sz="16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月現在での情報を元にしております。使用されるあらゆる環境において、当てはまるという位置づけではございませんのでご了承ください。</a:t>
            </a:r>
            <a:endParaRPr kumimoji="1" lang="en-US" altLang="ja-JP" sz="16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74" name="テキスト ボックス 73">
            <a:extLst>
              <a:ext uri="{FF2B5EF4-FFF2-40B4-BE49-F238E27FC236}">
                <a16:creationId xmlns:a16="http://schemas.microsoft.com/office/drawing/2014/main" id="{60EA630F-55CA-CAC0-3636-2A79DB13E04A}"/>
              </a:ext>
            </a:extLst>
          </p:cNvPr>
          <p:cNvSpPr txBox="1"/>
          <p:nvPr/>
        </p:nvSpPr>
        <p:spPr>
          <a:xfrm>
            <a:off x="122023" y="708089"/>
            <a:ext cx="8609550" cy="369332"/>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WV-ASM300</a:t>
            </a:r>
            <a:r>
              <a:rPr kumimoji="1" lang="ja-JP" altLang="en-US"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用として使用した</a:t>
            </a:r>
            <a:r>
              <a:rPr kumimoji="1" lang="en-US" altLang="ja-JP"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PC</a:t>
            </a:r>
            <a:r>
              <a:rPr kumimoji="1" lang="ja-JP" altLang="en-US"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a:t>
            </a:r>
            <a:r>
              <a:rPr kumimoji="1" lang="en-US" altLang="ja-JP"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HP EliteDesk 800 G6 SF</a:t>
            </a:r>
            <a:r>
              <a:rPr kumimoji="1" lang="ja-JP" altLang="en-US"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設定</a:t>
            </a:r>
            <a:r>
              <a:rPr kumimoji="1" lang="en-US" altLang="ja-JP"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Windows10</a:t>
            </a:r>
            <a:r>
              <a:rPr kumimoji="1" lang="ja-JP" altLang="en-US" sz="18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版</a:t>
            </a:r>
          </a:p>
        </p:txBody>
      </p:sp>
    </p:spTree>
    <p:extLst>
      <p:ext uri="{BB962C8B-B14F-4D97-AF65-F5344CB8AC3E}">
        <p14:creationId xmlns:p14="http://schemas.microsoft.com/office/powerpoint/2010/main" val="2993635118"/>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a:latin typeface="Yu Gothic UI" panose="020B0500000000000000" pitchFamily="34" charset="-128"/>
                <a:ea typeface="Yu Gothic UI" panose="020B0500000000000000" pitchFamily="34" charset="-128"/>
              </a:rPr>
              <a:t>はじめに</a:t>
            </a:r>
          </a:p>
        </p:txBody>
      </p:sp>
      <p:grpSp>
        <p:nvGrpSpPr>
          <p:cNvPr id="2" name="グループ化 1">
            <a:extLst>
              <a:ext uri="{FF2B5EF4-FFF2-40B4-BE49-F238E27FC236}">
                <a16:creationId xmlns:a16="http://schemas.microsoft.com/office/drawing/2014/main" id="{483D3598-4275-EC30-C8CC-9A1ABEBDC897}"/>
              </a:ext>
            </a:extLst>
          </p:cNvPr>
          <p:cNvGrpSpPr/>
          <p:nvPr/>
        </p:nvGrpSpPr>
        <p:grpSpPr>
          <a:xfrm>
            <a:off x="374406" y="905592"/>
            <a:ext cx="8217007" cy="3332316"/>
            <a:chOff x="242838" y="655612"/>
            <a:chExt cx="8217007" cy="3332316"/>
          </a:xfrm>
        </p:grpSpPr>
        <p:sp>
          <p:nvSpPr>
            <p:cNvPr id="3" name="コンテンツ プレースホルダー 2"/>
            <p:cNvSpPr txBox="1">
              <a:spLocks/>
            </p:cNvSpPr>
            <p:nvPr/>
          </p:nvSpPr>
          <p:spPr>
            <a:xfrm>
              <a:off x="242838" y="655612"/>
              <a:ext cx="8217007" cy="2567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この資料は、</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LAN</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上の複数台の</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i-PRO</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社製のカメラ・レコーダーなどを統合管理するために、すでに構築済みのカメラ・レコーダーシステムに映像監視ソフトウェア</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WV-ASM300WUX</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を導入する際の手順を説明するものです。</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0"/>
                </a:spcBef>
                <a:spcAft>
                  <a:spcPts val="0"/>
                </a:spcAft>
                <a:buClrTx/>
                <a:buSz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（以降</a:t>
              </a:r>
              <a:r>
                <a:rPr lang="ja-JP" altLang="en-US" sz="1200" dirty="0">
                  <a:solidFill>
                    <a:prstClr val="black"/>
                  </a:solidFill>
                  <a:latin typeface="Yu Gothic UI" panose="020B0500000000000000" pitchFamily="34" charset="-128"/>
                  <a:ea typeface="Yu Gothic UI" panose="020B0500000000000000" pitchFamily="34" charset="-128"/>
                </a:rPr>
                <a:t>、</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品番表記を除き、</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a:t>
              </a:r>
              <a:r>
                <a:rPr lang="en-US" altLang="ja-JP" sz="1200" dirty="0">
                  <a:solidFill>
                    <a:prstClr val="black"/>
                  </a:solidFill>
                  <a:latin typeface="Yu Gothic UI" panose="020B0500000000000000" pitchFamily="34" charset="-128"/>
                  <a:ea typeface="Yu Gothic UI" panose="020B0500000000000000" pitchFamily="34" charset="-128"/>
                </a:rPr>
                <a:t>300</a:t>
              </a:r>
              <a:r>
                <a:rPr lang="ja-JP" altLang="en-US" sz="1200" dirty="0">
                  <a:solidFill>
                    <a:prstClr val="black"/>
                  </a:solidFill>
                  <a:latin typeface="Yu Gothic UI" panose="020B0500000000000000" pitchFamily="34" charset="-128"/>
                  <a:ea typeface="Yu Gothic UI" panose="020B0500000000000000" pitchFamily="34" charset="-128"/>
                </a:rPr>
                <a:t>と記載）</a:t>
              </a:r>
              <a:endParaRPr lang="en-US" altLang="ja-JP" sz="1200" dirty="0">
                <a:solidFill>
                  <a:prstClr val="black"/>
                </a:solidFill>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1000"/>
                </a:spcBef>
                <a:spcAft>
                  <a:spcPts val="0"/>
                </a:spcAft>
                <a:buClrTx/>
                <a:buSzTx/>
                <a:buNone/>
                <a:tabLst/>
                <a:defRPr/>
              </a:pPr>
              <a:r>
                <a:rPr lang="en-US" altLang="ja-JP" sz="1400" dirty="0">
                  <a:solidFill>
                    <a:prstClr val="black"/>
                  </a:solidFill>
                  <a:latin typeface="Yu Gothic UI" panose="020B0500000000000000" pitchFamily="34" charset="-128"/>
                  <a:ea typeface="Yu Gothic UI" panose="020B0500000000000000" pitchFamily="34" charset="-128"/>
                </a:rPr>
                <a:t>ASM300</a:t>
              </a:r>
              <a:r>
                <a:rPr lang="ja-JP" altLang="en-US" sz="1400" dirty="0">
                  <a:solidFill>
                    <a:prstClr val="black"/>
                  </a:solidFill>
                  <a:latin typeface="Yu Gothic UI" panose="020B0500000000000000" pitchFamily="34" charset="-128"/>
                  <a:ea typeface="Yu Gothic UI" panose="020B0500000000000000" pitchFamily="34" charset="-128"/>
                </a:rPr>
                <a:t>と既設のカメラ・レコーダーシステムをつなげるところまでを説明いたします。</a:t>
              </a:r>
              <a:r>
                <a:rPr lang="en-US" altLang="ja-JP" sz="1400" dirty="0">
                  <a:solidFill>
                    <a:prstClr val="black"/>
                  </a:solidFill>
                  <a:latin typeface="Yu Gothic UI" panose="020B0500000000000000" pitchFamily="34" charset="-128"/>
                  <a:ea typeface="Yu Gothic UI" panose="020B0500000000000000" pitchFamily="34" charset="-128"/>
                </a:rPr>
                <a:t>ASM300</a:t>
              </a:r>
              <a:r>
                <a:rPr lang="ja-JP" altLang="en-US" sz="1400" dirty="0">
                  <a:solidFill>
                    <a:prstClr val="black"/>
                  </a:solidFill>
                  <a:latin typeface="Yu Gothic UI" panose="020B0500000000000000" pitchFamily="34" charset="-128"/>
                  <a:ea typeface="Yu Gothic UI" panose="020B0500000000000000" pitchFamily="34" charset="-128"/>
                </a:rPr>
                <a:t>組み込み後の各種機能の設定については下記サイトにある取り扱い説明書をご覧ください。</a:t>
              </a:r>
              <a:endParaRPr lang="en-US" altLang="ja-JP" sz="1400" dirty="0">
                <a:solidFill>
                  <a:prstClr val="black"/>
                </a:solidFill>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1000"/>
                </a:spcBef>
                <a:spcAft>
                  <a:spcPts val="0"/>
                </a:spcAft>
                <a:buClrTx/>
                <a:buSzTx/>
                <a:buNone/>
                <a:tabLst/>
                <a:defRPr/>
              </a:pP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1000"/>
                </a:spcBef>
                <a:spcAft>
                  <a:spcPts val="0"/>
                </a:spcAft>
                <a:buClrTx/>
                <a:buSzTx/>
                <a:buNone/>
                <a:tabLst/>
                <a:defRPr/>
              </a:pP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1000"/>
                </a:spcBef>
                <a:spcAft>
                  <a:spcPts val="0"/>
                </a:spcAft>
                <a:buClrTx/>
                <a:buSz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また、カメラとレコーダーのシステムキッティングについては、下記サイトにある</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10000"/>
                </a:lnSpc>
                <a:spcBef>
                  <a:spcPts val="0"/>
                </a:spcBef>
                <a:spcAft>
                  <a:spcPts val="0"/>
                </a:spcAft>
                <a:buClrTx/>
                <a:buSz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【i-PRO</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導入ガイド</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】i-PRO</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キッティング手順」をご覧ください。</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7" name="テキスト ボックス 6">
              <a:extLst>
                <a:ext uri="{FF2B5EF4-FFF2-40B4-BE49-F238E27FC236}">
                  <a16:creationId xmlns:a16="http://schemas.microsoft.com/office/drawing/2014/main" id="{D09AE7BE-46E7-E846-0F1E-642C38BE9C0F}"/>
                </a:ext>
              </a:extLst>
            </p:cNvPr>
            <p:cNvSpPr txBox="1"/>
            <p:nvPr/>
          </p:nvSpPr>
          <p:spPr>
            <a:xfrm>
              <a:off x="445014" y="3418541"/>
              <a:ext cx="7743825" cy="569387"/>
            </a:xfrm>
            <a:prstGeom prst="rect">
              <a:avLst/>
            </a:prstGeom>
            <a:noFill/>
          </p:spPr>
          <p:txBody>
            <a:bodyPr wrap="square">
              <a:spAutoFit/>
            </a:bodyPr>
            <a:lstStyle/>
            <a:p>
              <a:r>
                <a:rPr lang="en-US" altLang="ja-JP" sz="1400" b="1" dirty="0" err="1">
                  <a:latin typeface="Yu Gothic UI" panose="020B0500000000000000" pitchFamily="34" charset="-128"/>
                  <a:ea typeface="Yu Gothic UI" panose="020B0500000000000000" pitchFamily="34" charset="-128"/>
                  <a:hlinkClick r:id="rId3"/>
                </a:rPr>
                <a:t>i</a:t>
              </a:r>
              <a:r>
                <a:rPr lang="en-US" altLang="ja-JP" sz="1400" b="1" dirty="0">
                  <a:latin typeface="Yu Gothic UI" panose="020B0500000000000000" pitchFamily="34" charset="-128"/>
                  <a:ea typeface="Yu Gothic UI" panose="020B0500000000000000" pitchFamily="34" charset="-128"/>
                  <a:hlinkClick r:id="rId3"/>
                </a:rPr>
                <a:t>-PRO</a:t>
              </a:r>
              <a:r>
                <a:rPr lang="ja-JP" altLang="en-US" sz="1400" b="1" dirty="0">
                  <a:latin typeface="Yu Gothic UI" panose="020B0500000000000000" pitchFamily="34" charset="-128"/>
                  <a:ea typeface="Yu Gothic UI" panose="020B0500000000000000" pitchFamily="34" charset="-128"/>
                  <a:hlinkClick r:id="rId3"/>
                </a:rPr>
                <a:t>ホーム ＞ セキュリティ ＞ サポート ＞ 動画リスト </a:t>
              </a:r>
              <a:endParaRPr lang="en-US" altLang="ja-JP" sz="1400" b="1" dirty="0">
                <a:latin typeface="Yu Gothic UI" panose="020B0500000000000000" pitchFamily="34" charset="-128"/>
                <a:ea typeface="Yu Gothic UI" panose="020B0500000000000000" pitchFamily="34" charset="-128"/>
                <a:hlinkClick r:id="rId3"/>
              </a:endParaRPr>
            </a:p>
            <a:p>
              <a:pPr>
                <a:spcBef>
                  <a:spcPts val="600"/>
                </a:spcBef>
              </a:pPr>
              <a:r>
                <a:rPr lang="ja-JP" altLang="en-US" sz="1200" b="1" dirty="0">
                  <a:latin typeface="Yu Gothic UI" panose="020B0500000000000000" pitchFamily="34" charset="-128"/>
                  <a:ea typeface="Yu Gothic UI" panose="020B0500000000000000" pitchFamily="34" charset="-128"/>
                </a:rPr>
                <a:t>＞ 「設計・施工パートナー様向け」 ＞「</a:t>
              </a:r>
              <a:r>
                <a:rPr lang="en-US" altLang="ja-JP" sz="1200" b="1" dirty="0" err="1">
                  <a:latin typeface="Yu Gothic UI" panose="020B0500000000000000" pitchFamily="34" charset="-128"/>
                  <a:ea typeface="Yu Gothic UI" panose="020B0500000000000000" pitchFamily="34" charset="-128"/>
                </a:rPr>
                <a:t>i</a:t>
              </a:r>
              <a:r>
                <a:rPr lang="en-US" altLang="ja-JP" sz="1200" b="1" dirty="0">
                  <a:latin typeface="Yu Gothic UI" panose="020B0500000000000000" pitchFamily="34" charset="-128"/>
                  <a:ea typeface="Yu Gothic UI" panose="020B0500000000000000" pitchFamily="34" charset="-128"/>
                </a:rPr>
                <a:t>-PRO</a:t>
              </a:r>
              <a:r>
                <a:rPr lang="ja-JP" altLang="en-US" sz="1200" b="1" dirty="0">
                  <a:latin typeface="Yu Gothic UI" panose="020B0500000000000000" pitchFamily="34" charset="-128"/>
                  <a:ea typeface="Yu Gothic UI" panose="020B0500000000000000" pitchFamily="34" charset="-128"/>
                </a:rPr>
                <a:t>システムのキッティング手順」</a:t>
              </a:r>
            </a:p>
          </p:txBody>
        </p:sp>
        <p:sp>
          <p:nvSpPr>
            <p:cNvPr id="8" name="テキスト ボックス 7">
              <a:extLst>
                <a:ext uri="{FF2B5EF4-FFF2-40B4-BE49-F238E27FC236}">
                  <a16:creationId xmlns:a16="http://schemas.microsoft.com/office/drawing/2014/main" id="{CD4FE154-8EA9-132B-B84B-D88B210739DE}"/>
                </a:ext>
              </a:extLst>
            </p:cNvPr>
            <p:cNvSpPr txBox="1"/>
            <p:nvPr/>
          </p:nvSpPr>
          <p:spPr>
            <a:xfrm>
              <a:off x="445015" y="2027954"/>
              <a:ext cx="7743825" cy="569387"/>
            </a:xfrm>
            <a:prstGeom prst="rect">
              <a:avLst/>
            </a:prstGeom>
            <a:noFill/>
          </p:spPr>
          <p:txBody>
            <a:bodyPr wrap="square">
              <a:spAutoFit/>
            </a:bodyPr>
            <a:lstStyle/>
            <a:p>
              <a:pPr>
                <a:spcBef>
                  <a:spcPts val="600"/>
                </a:spcBef>
              </a:pPr>
              <a:r>
                <a:rPr lang="en-US" altLang="ja-JP" sz="1400" b="1" dirty="0" err="1">
                  <a:latin typeface="Yu Gothic UI" panose="020B0500000000000000" pitchFamily="34" charset="-128"/>
                  <a:ea typeface="Yu Gothic UI" panose="020B0500000000000000" pitchFamily="34" charset="-128"/>
                  <a:hlinkClick r:id="rId4"/>
                </a:rPr>
                <a:t>i</a:t>
              </a:r>
              <a:r>
                <a:rPr lang="en-US" altLang="ja-JP" sz="1400" b="1" dirty="0">
                  <a:latin typeface="Yu Gothic UI" panose="020B0500000000000000" pitchFamily="34" charset="-128"/>
                  <a:ea typeface="Yu Gothic UI" panose="020B0500000000000000" pitchFamily="34" charset="-128"/>
                  <a:hlinkClick r:id="rId4"/>
                </a:rPr>
                <a:t>-PRO</a:t>
              </a:r>
              <a:r>
                <a:rPr lang="ja-JP" altLang="en-US" sz="1400" b="1" dirty="0">
                  <a:latin typeface="Yu Gothic UI" panose="020B0500000000000000" pitchFamily="34" charset="-128"/>
                  <a:ea typeface="Yu Gothic UI" panose="020B0500000000000000" pitchFamily="34" charset="-128"/>
                  <a:hlinkClick r:id="rId4"/>
                </a:rPr>
                <a:t>ホーム ＞ セキュリティ ＞ 商品 ＞ </a:t>
              </a:r>
              <a:r>
                <a:rPr lang="en-US" altLang="ja-JP" sz="1400" b="1" dirty="0">
                  <a:latin typeface="Yu Gothic UI" panose="020B0500000000000000" pitchFamily="34" charset="-128"/>
                  <a:ea typeface="Yu Gothic UI" panose="020B0500000000000000" pitchFamily="34" charset="-128"/>
                  <a:hlinkClick r:id="rId4"/>
                </a:rPr>
                <a:t>WV-ASM300UX</a:t>
              </a:r>
              <a:endParaRPr lang="en-US" altLang="ja-JP" sz="1400" b="1" dirty="0">
                <a:latin typeface="Yu Gothic UI" panose="020B0500000000000000" pitchFamily="34" charset="-128"/>
                <a:ea typeface="Yu Gothic UI" panose="020B0500000000000000" pitchFamily="34" charset="-128"/>
              </a:endParaRPr>
            </a:p>
            <a:p>
              <a:pPr>
                <a:spcBef>
                  <a:spcPts val="600"/>
                </a:spcBef>
              </a:pPr>
              <a:r>
                <a:rPr lang="ja-JP" altLang="en-US" sz="1200" b="1" dirty="0">
                  <a:latin typeface="Yu Gothic UI" panose="020B0500000000000000" pitchFamily="34" charset="-128"/>
                  <a:ea typeface="Yu Gothic UI" panose="020B0500000000000000" pitchFamily="34" charset="-128"/>
                </a:rPr>
                <a:t>＞「ダウンロード一覧」タブ ＞ 取扱説明書 ＞「取扱説明書 </a:t>
              </a:r>
              <a:r>
                <a:rPr lang="en-US" altLang="ja-JP" sz="1200" b="1" dirty="0">
                  <a:latin typeface="Yu Gothic UI" panose="020B0500000000000000" pitchFamily="34" charset="-128"/>
                  <a:ea typeface="Yu Gothic UI" panose="020B0500000000000000" pitchFamily="34" charset="-128"/>
                </a:rPr>
                <a:t>WV-ASM300UX, WV-ASM300WUX </a:t>
              </a:r>
              <a:r>
                <a:rPr lang="ja-JP" altLang="en-US" sz="1200" b="1" dirty="0">
                  <a:latin typeface="Yu Gothic UI" panose="020B0500000000000000" pitchFamily="34" charset="-128"/>
                  <a:ea typeface="Yu Gothic UI" panose="020B0500000000000000" pitchFamily="34" charset="-128"/>
                </a:rPr>
                <a:t>他」</a:t>
              </a:r>
            </a:p>
          </p:txBody>
        </p:sp>
      </p:grpSp>
    </p:spTree>
    <p:extLst>
      <p:ext uri="{BB962C8B-B14F-4D97-AF65-F5344CB8AC3E}">
        <p14:creationId xmlns:p14="http://schemas.microsoft.com/office/powerpoint/2010/main" val="13244795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のインストール</a:t>
            </a:r>
          </a:p>
        </p:txBody>
      </p:sp>
      <p:sp>
        <p:nvSpPr>
          <p:cNvPr id="17" name="正方形/長方形 16">
            <a:extLst>
              <a:ext uri="{FF2B5EF4-FFF2-40B4-BE49-F238E27FC236}">
                <a16:creationId xmlns:a16="http://schemas.microsoft.com/office/drawing/2014/main" id="{4CF7529F-075F-E2C2-52BB-A9C5BC095C29}"/>
              </a:ext>
            </a:extLst>
          </p:cNvPr>
          <p:cNvSpPr/>
          <p:nvPr/>
        </p:nvSpPr>
        <p:spPr>
          <a:xfrm>
            <a:off x="252663" y="3301259"/>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必須設定</a:t>
            </a:r>
            <a:endPar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1" name="正方形/長方形 30">
            <a:extLst>
              <a:ext uri="{FF2B5EF4-FFF2-40B4-BE49-F238E27FC236}">
                <a16:creationId xmlns:a16="http://schemas.microsoft.com/office/drawing/2014/main" id="{4EEA0492-8DF6-B9CF-2AA3-B7E98BF90C44}"/>
              </a:ext>
            </a:extLst>
          </p:cNvPr>
          <p:cNvSpPr/>
          <p:nvPr/>
        </p:nvSpPr>
        <p:spPr>
          <a:xfrm>
            <a:off x="252663" y="4051186"/>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の使用する機能に関する設定（任意）</a:t>
            </a:r>
          </a:p>
        </p:txBody>
      </p:sp>
      <p:sp>
        <p:nvSpPr>
          <p:cNvPr id="34" name="正方形/長方形 33">
            <a:extLst>
              <a:ext uri="{FF2B5EF4-FFF2-40B4-BE49-F238E27FC236}">
                <a16:creationId xmlns:a16="http://schemas.microsoft.com/office/drawing/2014/main" id="{76D789C8-869A-EFA6-5A68-672987A1C7FC}"/>
              </a:ext>
            </a:extLst>
          </p:cNvPr>
          <p:cNvSpPr/>
          <p:nvPr/>
        </p:nvSpPr>
        <p:spPr>
          <a:xfrm>
            <a:off x="252663" y="1801403"/>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PC</a:t>
            </a:r>
            <a:r>
              <a:rPr lang="ja-JP" altLang="en-US"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の事前設定</a:t>
            </a:r>
            <a:endParaRPr lang="en-US" altLang="ja-JP"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35" name="正方形/長方形 34">
            <a:extLst>
              <a:ext uri="{FF2B5EF4-FFF2-40B4-BE49-F238E27FC236}">
                <a16:creationId xmlns:a16="http://schemas.microsoft.com/office/drawing/2014/main" id="{1A749D3B-3248-A855-84B9-90ED6994DC1B}"/>
              </a:ext>
            </a:extLst>
          </p:cNvPr>
          <p:cNvSpPr/>
          <p:nvPr/>
        </p:nvSpPr>
        <p:spPr>
          <a:xfrm>
            <a:off x="252663" y="2551331"/>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のインストール</a:t>
            </a:r>
          </a:p>
        </p:txBody>
      </p:sp>
      <p:sp>
        <p:nvSpPr>
          <p:cNvPr id="36" name="正方形/長方形 35">
            <a:extLst>
              <a:ext uri="{FF2B5EF4-FFF2-40B4-BE49-F238E27FC236}">
                <a16:creationId xmlns:a16="http://schemas.microsoft.com/office/drawing/2014/main" id="{876EE54A-261D-0C1B-E9E8-877205074F25}"/>
              </a:ext>
            </a:extLst>
          </p:cNvPr>
          <p:cNvSpPr/>
          <p:nvPr/>
        </p:nvSpPr>
        <p:spPr>
          <a:xfrm>
            <a:off x="139977" y="630649"/>
            <a:ext cx="8856425" cy="646331"/>
          </a:xfrm>
          <a:prstGeom prst="rect">
            <a:avLst/>
          </a:prstGeom>
        </p:spPr>
        <p:txBody>
          <a:bodyPr wrap="square"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を</a:t>
            </a: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インストールし</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て、ライセンス登録、管理者登録を行い、</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を起動できるようにするまでの作業を行います</a:t>
            </a:r>
          </a:p>
        </p:txBody>
      </p:sp>
      <p:cxnSp>
        <p:nvCxnSpPr>
          <p:cNvPr id="2" name="直線矢印コネクタ 1">
            <a:extLst>
              <a:ext uri="{FF2B5EF4-FFF2-40B4-BE49-F238E27FC236}">
                <a16:creationId xmlns:a16="http://schemas.microsoft.com/office/drawing/2014/main" id="{8F53A05B-DDC6-A196-4787-6BE8D2380267}"/>
              </a:ext>
            </a:extLst>
          </p:cNvPr>
          <p:cNvCxnSpPr/>
          <p:nvPr/>
        </p:nvCxnSpPr>
        <p:spPr>
          <a:xfrm>
            <a:off x="4570095" y="2250100"/>
            <a:ext cx="1905" cy="335548"/>
          </a:xfrm>
          <a:prstGeom prst="straightConnector1">
            <a:avLst/>
          </a:prstGeom>
          <a:noFill/>
          <a:ln w="38100" cap="flat" cmpd="sng" algn="ctr">
            <a:solidFill>
              <a:srgbClr val="6464E6"/>
            </a:solidFill>
            <a:prstDash val="solid"/>
            <a:tailEnd type="arrow"/>
          </a:ln>
          <a:effectLst/>
        </p:spPr>
      </p:cxnSp>
      <p:cxnSp>
        <p:nvCxnSpPr>
          <p:cNvPr id="3" name="直線矢印コネクタ 2">
            <a:extLst>
              <a:ext uri="{FF2B5EF4-FFF2-40B4-BE49-F238E27FC236}">
                <a16:creationId xmlns:a16="http://schemas.microsoft.com/office/drawing/2014/main" id="{F55B5C7A-FA51-D28F-FD33-A4B8B53C9D7F}"/>
              </a:ext>
            </a:extLst>
          </p:cNvPr>
          <p:cNvCxnSpPr/>
          <p:nvPr/>
        </p:nvCxnSpPr>
        <p:spPr>
          <a:xfrm>
            <a:off x="4568190" y="2994820"/>
            <a:ext cx="1905" cy="335548"/>
          </a:xfrm>
          <a:prstGeom prst="straightConnector1">
            <a:avLst/>
          </a:prstGeom>
          <a:noFill/>
          <a:ln w="38100" cap="flat" cmpd="sng" algn="ctr">
            <a:solidFill>
              <a:srgbClr val="6464E6"/>
            </a:solidFill>
            <a:prstDash val="solid"/>
            <a:tailEnd type="arrow"/>
          </a:ln>
          <a:effectLst/>
        </p:spPr>
      </p:cxnSp>
      <p:cxnSp>
        <p:nvCxnSpPr>
          <p:cNvPr id="5" name="直線矢印コネクタ 4">
            <a:extLst>
              <a:ext uri="{FF2B5EF4-FFF2-40B4-BE49-F238E27FC236}">
                <a16:creationId xmlns:a16="http://schemas.microsoft.com/office/drawing/2014/main" id="{7D1057EC-0751-25E4-43B2-1DC74535ED07}"/>
              </a:ext>
            </a:extLst>
          </p:cNvPr>
          <p:cNvCxnSpPr/>
          <p:nvPr/>
        </p:nvCxnSpPr>
        <p:spPr>
          <a:xfrm>
            <a:off x="4568190" y="3740296"/>
            <a:ext cx="1905" cy="335548"/>
          </a:xfrm>
          <a:prstGeom prst="straightConnector1">
            <a:avLst/>
          </a:prstGeom>
          <a:noFill/>
          <a:ln w="38100" cap="flat" cmpd="sng" algn="ctr">
            <a:solidFill>
              <a:srgbClr val="6464E6"/>
            </a:solidFill>
            <a:prstDash val="solid"/>
            <a:tailEnd type="arrow"/>
          </a:ln>
          <a:effectLst/>
        </p:spPr>
      </p:cxnSp>
    </p:spTree>
    <p:extLst>
      <p:ext uri="{BB962C8B-B14F-4D97-AF65-F5344CB8AC3E}">
        <p14:creationId xmlns:p14="http://schemas.microsoft.com/office/powerpoint/2010/main" val="2521878257"/>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のインストール（作業の流れ）</a:t>
            </a:r>
          </a:p>
        </p:txBody>
      </p:sp>
      <p:sp>
        <p:nvSpPr>
          <p:cNvPr id="6" name="Rectangle 10">
            <a:extLst>
              <a:ext uri="{FF2B5EF4-FFF2-40B4-BE49-F238E27FC236}">
                <a16:creationId xmlns:a16="http://schemas.microsoft.com/office/drawing/2014/main" id="{C3D764CA-2A4F-268E-8F00-6C9798E7D319}"/>
              </a:ext>
            </a:extLst>
          </p:cNvPr>
          <p:cNvSpPr>
            <a:spLocks noChangeArrowheads="1"/>
          </p:cNvSpPr>
          <p:nvPr/>
        </p:nvSpPr>
        <p:spPr bwMode="auto">
          <a:xfrm>
            <a:off x="1509165" y="622596"/>
            <a:ext cx="4713215" cy="426819"/>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STEP1.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カメラおよびレコーダ機器に設定した</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IP</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アドレス重複しないように</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IP</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アドレスを設定します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0" name="Rectangle 10">
            <a:extLst>
              <a:ext uri="{FF2B5EF4-FFF2-40B4-BE49-F238E27FC236}">
                <a16:creationId xmlns:a16="http://schemas.microsoft.com/office/drawing/2014/main" id="{2639243F-A128-BE7C-18AC-F6D7CB0A1D66}"/>
              </a:ext>
            </a:extLst>
          </p:cNvPr>
          <p:cNvSpPr>
            <a:spLocks noChangeArrowheads="1"/>
          </p:cNvSpPr>
          <p:nvPr/>
        </p:nvSpPr>
        <p:spPr bwMode="auto">
          <a:xfrm>
            <a:off x="1509165" y="1249129"/>
            <a:ext cx="4843764" cy="37515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noAutofit/>
          </a:bodyPr>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STEP2. ASM300</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PC</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にインストールします。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詳細は</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hlinkClick r:id="rId3"/>
              </a:rPr>
              <a:t>取扱説明書</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をご覧ください。</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1" name="Rectangle 10">
            <a:extLst>
              <a:ext uri="{FF2B5EF4-FFF2-40B4-BE49-F238E27FC236}">
                <a16:creationId xmlns:a16="http://schemas.microsoft.com/office/drawing/2014/main" id="{A19F2D97-2539-3590-18ED-DA74D285F710}"/>
              </a:ext>
            </a:extLst>
          </p:cNvPr>
          <p:cNvSpPr>
            <a:spLocks noChangeArrowheads="1"/>
          </p:cNvSpPr>
          <p:nvPr/>
        </p:nvSpPr>
        <p:spPr bwMode="auto">
          <a:xfrm>
            <a:off x="1509165" y="2450688"/>
            <a:ext cx="5540532" cy="289730"/>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STEP4. ASM300</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を起動します（ライセンスキー取得のための情報入手のため）</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 name="Rectangle 10">
            <a:extLst>
              <a:ext uri="{FF2B5EF4-FFF2-40B4-BE49-F238E27FC236}">
                <a16:creationId xmlns:a16="http://schemas.microsoft.com/office/drawing/2014/main" id="{1C08919E-4908-1A86-CF38-D384B9D5D17C}"/>
              </a:ext>
            </a:extLst>
          </p:cNvPr>
          <p:cNvSpPr>
            <a:spLocks noChangeArrowheads="1"/>
          </p:cNvSpPr>
          <p:nvPr/>
        </p:nvSpPr>
        <p:spPr bwMode="auto">
          <a:xfrm>
            <a:off x="1509165" y="3047998"/>
            <a:ext cx="4843764" cy="212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STEP5. ASM300</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のライセンス（解除キー番号）を取得します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3" name="Rectangle 10">
            <a:extLst>
              <a:ext uri="{FF2B5EF4-FFF2-40B4-BE49-F238E27FC236}">
                <a16:creationId xmlns:a16="http://schemas.microsoft.com/office/drawing/2014/main" id="{7CF72286-571D-86B9-1D2D-E63560B1CF3A}"/>
              </a:ext>
            </a:extLst>
          </p:cNvPr>
          <p:cNvSpPr>
            <a:spLocks noChangeArrowheads="1"/>
          </p:cNvSpPr>
          <p:nvPr/>
        </p:nvSpPr>
        <p:spPr bwMode="auto">
          <a:xfrm>
            <a:off x="1509165" y="3648637"/>
            <a:ext cx="4843764" cy="212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STEP6.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取得したライセンス（解除キー番号）を登録します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6" name="Rectangle 10">
            <a:extLst>
              <a:ext uri="{FF2B5EF4-FFF2-40B4-BE49-F238E27FC236}">
                <a16:creationId xmlns:a16="http://schemas.microsoft.com/office/drawing/2014/main" id="{11AE22FD-944C-F9C0-3DD9-F1241D90B051}"/>
              </a:ext>
            </a:extLst>
          </p:cNvPr>
          <p:cNvSpPr>
            <a:spLocks noChangeArrowheads="1"/>
          </p:cNvSpPr>
          <p:nvPr/>
        </p:nvSpPr>
        <p:spPr bwMode="auto">
          <a:xfrm>
            <a:off x="1509165" y="4249895"/>
            <a:ext cx="4843764" cy="212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STEP7.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初回起動時の管理者アカウントの登録を行います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DC4C741-4618-4839-454B-645DBE1D8813}"/>
              </a:ext>
            </a:extLst>
          </p:cNvPr>
          <p:cNvSpPr txBox="1"/>
          <p:nvPr/>
        </p:nvSpPr>
        <p:spPr>
          <a:xfrm>
            <a:off x="5360576" y="3047380"/>
            <a:ext cx="3621254" cy="734240"/>
          </a:xfrm>
          <a:prstGeom prst="rect">
            <a:avLst/>
          </a:prstGeom>
          <a:noFill/>
        </p:spPr>
        <p:txBody>
          <a:bodyPr wrap="square">
            <a:spAutoFit/>
          </a:bodyPr>
          <a:lstStyle/>
          <a:p>
            <a:pPr>
              <a:lnSpc>
                <a:spcPct val="110000"/>
              </a:lnSpc>
            </a:pPr>
            <a:r>
              <a:rPr lang="ja-JP" altLang="en-US" sz="900" dirty="0">
                <a:latin typeface="Yu Gothic UI" panose="020B0500000000000000" pitchFamily="34" charset="-128"/>
                <a:ea typeface="Yu Gothic UI" panose="020B0500000000000000" pitchFamily="34" charset="-128"/>
                <a:cs typeface="Calibri" panose="020F0502020204030204" pitchFamily="34" charset="0"/>
              </a:rPr>
              <a:t>キー管理システムと解除キー番号取得の方法については、</a:t>
            </a:r>
            <a:endParaRPr lang="en-US" altLang="ja-JP" sz="900" dirty="0">
              <a:latin typeface="Yu Gothic UI" panose="020B0500000000000000" pitchFamily="34" charset="-128"/>
              <a:ea typeface="Yu Gothic UI" panose="020B0500000000000000" pitchFamily="34" charset="-128"/>
              <a:cs typeface="Calibri" panose="020F0502020204030204" pitchFamily="34" charset="0"/>
            </a:endParaRPr>
          </a:p>
          <a:p>
            <a:pPr>
              <a:lnSpc>
                <a:spcPct val="110000"/>
              </a:lnSpc>
            </a:pPr>
            <a:r>
              <a:rPr lang="ja-JP" altLang="en-US" sz="900" dirty="0">
                <a:latin typeface="Yu Gothic UI" panose="020B0500000000000000" pitchFamily="34" charset="-128"/>
                <a:ea typeface="Yu Gothic UI" panose="020B0500000000000000" pitchFamily="34" charset="-128"/>
              </a:rPr>
              <a:t>動画リストより「</a:t>
            </a:r>
            <a:r>
              <a:rPr lang="ja-JP" altLang="en-US" sz="900" b="1" dirty="0">
                <a:latin typeface="Yu Gothic UI" panose="020B0500000000000000" pitchFamily="34" charset="-128"/>
                <a:ea typeface="Yu Gothic UI" panose="020B0500000000000000" pitchFamily="34" charset="-128"/>
                <a:hlinkClick r:id="rId4"/>
              </a:rPr>
              <a:t>②中級編～</a:t>
            </a:r>
            <a:r>
              <a:rPr lang="en-US" altLang="ja-JP" sz="900" b="1" dirty="0" err="1">
                <a:latin typeface="Yu Gothic UI" panose="020B0500000000000000" pitchFamily="34" charset="-128"/>
                <a:ea typeface="Yu Gothic UI" panose="020B0500000000000000" pitchFamily="34" charset="-128"/>
                <a:hlinkClick r:id="rId4"/>
              </a:rPr>
              <a:t>i</a:t>
            </a:r>
            <a:r>
              <a:rPr lang="en-US" altLang="ja-JP" sz="900" b="1" dirty="0">
                <a:latin typeface="Yu Gothic UI" panose="020B0500000000000000" pitchFamily="34" charset="-128"/>
                <a:ea typeface="Yu Gothic UI" panose="020B0500000000000000" pitchFamily="34" charset="-128"/>
                <a:hlinkClick r:id="rId4"/>
              </a:rPr>
              <a:t>-PRO</a:t>
            </a:r>
            <a:r>
              <a:rPr lang="ja-JP" altLang="en-US" sz="900" b="1" dirty="0">
                <a:latin typeface="Yu Gothic UI" panose="020B0500000000000000" pitchFamily="34" charset="-128"/>
                <a:ea typeface="Yu Gothic UI" panose="020B0500000000000000" pitchFamily="34" charset="-128"/>
                <a:hlinkClick r:id="rId4"/>
              </a:rPr>
              <a:t>設定ツールでカメラを設定</a:t>
            </a:r>
            <a:r>
              <a:rPr lang="ja-JP" altLang="en-US" sz="900" dirty="0">
                <a:latin typeface="Yu Gothic UI" panose="020B0500000000000000" pitchFamily="34" charset="-128"/>
                <a:ea typeface="Yu Gothic UI" panose="020B0500000000000000" pitchFamily="34" charset="-128"/>
              </a:rPr>
              <a:t>」を参照ください。</a:t>
            </a:r>
          </a:p>
          <a:p>
            <a:pPr marL="87313">
              <a:lnSpc>
                <a:spcPct val="110000"/>
              </a:lnSpc>
              <a:spcBef>
                <a:spcPts val="600"/>
              </a:spcBef>
            </a:pPr>
            <a:r>
              <a:rPr lang="en-US" altLang="ja-JP" sz="800" dirty="0" err="1">
                <a:latin typeface="Yu Gothic UI" panose="020B0500000000000000" pitchFamily="34" charset="-128"/>
                <a:ea typeface="Yu Gothic UI" panose="020B0500000000000000" pitchFamily="34" charset="-128"/>
              </a:rPr>
              <a:t>i</a:t>
            </a:r>
            <a:r>
              <a:rPr lang="en-US" altLang="ja-JP" sz="800" dirty="0">
                <a:latin typeface="Yu Gothic UI" panose="020B0500000000000000" pitchFamily="34" charset="-128"/>
                <a:ea typeface="Yu Gothic UI" panose="020B0500000000000000" pitchFamily="34" charset="-128"/>
              </a:rPr>
              <a:t>-PRO</a:t>
            </a:r>
            <a:r>
              <a:rPr lang="ja-JP" altLang="en-US" sz="800" dirty="0">
                <a:latin typeface="Yu Gothic UI" panose="020B0500000000000000" pitchFamily="34" charset="-128"/>
                <a:ea typeface="Yu Gothic UI" panose="020B0500000000000000" pitchFamily="34" charset="-128"/>
              </a:rPr>
              <a:t>ホーム ＞ セキュリティ ＞ サポート ＞ 動画リスト ＞「設計・施工パートナー様向け」タブ ＞「</a:t>
            </a:r>
            <a:r>
              <a:rPr lang="en-US" altLang="ja-JP" sz="800" dirty="0" err="1">
                <a:latin typeface="Yu Gothic UI" panose="020B0500000000000000" pitchFamily="34" charset="-128"/>
                <a:ea typeface="Yu Gothic UI" panose="020B0500000000000000" pitchFamily="34" charset="-128"/>
              </a:rPr>
              <a:t>i</a:t>
            </a:r>
            <a:r>
              <a:rPr lang="en-US" altLang="ja-JP" sz="800" dirty="0">
                <a:latin typeface="Yu Gothic UI" panose="020B0500000000000000" pitchFamily="34" charset="-128"/>
                <a:ea typeface="Yu Gothic UI" panose="020B0500000000000000" pitchFamily="34" charset="-128"/>
              </a:rPr>
              <a:t>-PRO</a:t>
            </a:r>
            <a:r>
              <a:rPr lang="ja-JP" altLang="en-US" sz="800" dirty="0">
                <a:latin typeface="Yu Gothic UI" panose="020B0500000000000000" pitchFamily="34" charset="-128"/>
                <a:ea typeface="Yu Gothic UI" panose="020B0500000000000000" pitchFamily="34" charset="-128"/>
              </a:rPr>
              <a:t>システムのキッティング手順」 </a:t>
            </a:r>
          </a:p>
        </p:txBody>
      </p:sp>
      <p:grpSp>
        <p:nvGrpSpPr>
          <p:cNvPr id="3" name="グループ化 2">
            <a:extLst>
              <a:ext uri="{FF2B5EF4-FFF2-40B4-BE49-F238E27FC236}">
                <a16:creationId xmlns:a16="http://schemas.microsoft.com/office/drawing/2014/main" id="{46EDB4BF-539E-A14E-91E1-08304DEDC57D}"/>
              </a:ext>
            </a:extLst>
          </p:cNvPr>
          <p:cNvGrpSpPr/>
          <p:nvPr/>
        </p:nvGrpSpPr>
        <p:grpSpPr>
          <a:xfrm>
            <a:off x="230157" y="628284"/>
            <a:ext cx="1171091" cy="4059030"/>
            <a:chOff x="212616" y="631743"/>
            <a:chExt cx="1171091" cy="4059030"/>
          </a:xfrm>
        </p:grpSpPr>
        <p:grpSp>
          <p:nvGrpSpPr>
            <p:cNvPr id="5" name="グループ化 4">
              <a:extLst>
                <a:ext uri="{FF2B5EF4-FFF2-40B4-BE49-F238E27FC236}">
                  <a16:creationId xmlns:a16="http://schemas.microsoft.com/office/drawing/2014/main" id="{CAEF3110-E997-720A-4A02-6C7A26293C88}"/>
                </a:ext>
              </a:extLst>
            </p:cNvPr>
            <p:cNvGrpSpPr/>
            <p:nvPr/>
          </p:nvGrpSpPr>
          <p:grpSpPr>
            <a:xfrm>
              <a:off x="212616" y="631743"/>
              <a:ext cx="1171091" cy="599937"/>
              <a:chOff x="142975" y="1872724"/>
              <a:chExt cx="1171091" cy="599937"/>
            </a:xfrm>
          </p:grpSpPr>
          <p:sp>
            <p:nvSpPr>
              <p:cNvPr id="29" name="フリーフォーム 113">
                <a:extLst>
                  <a:ext uri="{FF2B5EF4-FFF2-40B4-BE49-F238E27FC236}">
                    <a16:creationId xmlns:a16="http://schemas.microsoft.com/office/drawing/2014/main" id="{ED9BEB32-8703-50FE-575B-E575B3FDE10B}"/>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IP</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アドレス設定</a:t>
                </a:r>
              </a:p>
            </p:txBody>
          </p:sp>
          <p:sp>
            <p:nvSpPr>
              <p:cNvPr id="32" name="二等辺三角形 31">
                <a:extLst>
                  <a:ext uri="{FF2B5EF4-FFF2-40B4-BE49-F238E27FC236}">
                    <a16:creationId xmlns:a16="http://schemas.microsoft.com/office/drawing/2014/main" id="{7C232878-3401-A52B-C4EF-6D57A361F07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7" name="グループ化 6">
              <a:extLst>
                <a:ext uri="{FF2B5EF4-FFF2-40B4-BE49-F238E27FC236}">
                  <a16:creationId xmlns:a16="http://schemas.microsoft.com/office/drawing/2014/main" id="{6CFD2020-9ED9-77E4-66E2-CE1CDB4E0A8C}"/>
                </a:ext>
              </a:extLst>
            </p:cNvPr>
            <p:cNvGrpSpPr/>
            <p:nvPr/>
          </p:nvGrpSpPr>
          <p:grpSpPr>
            <a:xfrm>
              <a:off x="212616" y="1252588"/>
              <a:ext cx="1171091" cy="580349"/>
              <a:chOff x="142975" y="1892312"/>
              <a:chExt cx="1171091" cy="580349"/>
            </a:xfrm>
          </p:grpSpPr>
          <p:sp>
            <p:nvSpPr>
              <p:cNvPr id="27" name="フリーフォーム 113">
                <a:extLst>
                  <a:ext uri="{FF2B5EF4-FFF2-40B4-BE49-F238E27FC236}">
                    <a16:creationId xmlns:a16="http://schemas.microsoft.com/office/drawing/2014/main" id="{FEEE937C-54E0-AFD3-3788-4AC59ED662DD}"/>
                  </a:ext>
                </a:extLst>
              </p:cNvPr>
              <p:cNvSpPr/>
              <p:nvPr/>
            </p:nvSpPr>
            <p:spPr>
              <a:xfrm>
                <a:off x="142975" y="189231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インストール</a:t>
                </a:r>
              </a:p>
            </p:txBody>
          </p:sp>
          <p:sp>
            <p:nvSpPr>
              <p:cNvPr id="28" name="二等辺三角形 27">
                <a:extLst>
                  <a:ext uri="{FF2B5EF4-FFF2-40B4-BE49-F238E27FC236}">
                    <a16:creationId xmlns:a16="http://schemas.microsoft.com/office/drawing/2014/main" id="{A6C53C56-A625-5199-6989-1B6A65EA361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948E2B0A-EC0D-DD64-9C04-380B5ABD4BE1}"/>
                </a:ext>
              </a:extLst>
            </p:cNvPr>
            <p:cNvGrpSpPr/>
            <p:nvPr/>
          </p:nvGrpSpPr>
          <p:grpSpPr>
            <a:xfrm>
              <a:off x="212616" y="1848325"/>
              <a:ext cx="1171091" cy="585869"/>
              <a:chOff x="142975" y="1886792"/>
              <a:chExt cx="1171091" cy="585869"/>
            </a:xfrm>
          </p:grpSpPr>
          <p:sp>
            <p:nvSpPr>
              <p:cNvPr id="24" name="フリーフォーム 113">
                <a:extLst>
                  <a:ext uri="{FF2B5EF4-FFF2-40B4-BE49-F238E27FC236}">
                    <a16:creationId xmlns:a16="http://schemas.microsoft.com/office/drawing/2014/main" id="{CA03EBB0-72C1-AC3A-9ECC-F5893FBC963E}"/>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ファイアウォールの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例外設定</a:t>
                </a:r>
              </a:p>
            </p:txBody>
          </p:sp>
          <p:sp>
            <p:nvSpPr>
              <p:cNvPr id="25" name="二等辺三角形 24">
                <a:extLst>
                  <a:ext uri="{FF2B5EF4-FFF2-40B4-BE49-F238E27FC236}">
                    <a16:creationId xmlns:a16="http://schemas.microsoft.com/office/drawing/2014/main" id="{FD581B28-6D04-705D-3FDE-8BD56114EF4B}"/>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0" name="グループ化 9">
              <a:extLst>
                <a:ext uri="{FF2B5EF4-FFF2-40B4-BE49-F238E27FC236}">
                  <a16:creationId xmlns:a16="http://schemas.microsoft.com/office/drawing/2014/main" id="{7329ABF3-15ED-F91D-D7DF-965011B76042}"/>
                </a:ext>
              </a:extLst>
            </p:cNvPr>
            <p:cNvGrpSpPr/>
            <p:nvPr/>
          </p:nvGrpSpPr>
          <p:grpSpPr>
            <a:xfrm>
              <a:off x="212616" y="2449582"/>
              <a:ext cx="1171091" cy="585869"/>
              <a:chOff x="142975" y="1886792"/>
              <a:chExt cx="1171091" cy="585869"/>
            </a:xfrm>
          </p:grpSpPr>
          <p:sp>
            <p:nvSpPr>
              <p:cNvPr id="19" name="フリーフォーム 113">
                <a:extLst>
                  <a:ext uri="{FF2B5EF4-FFF2-40B4-BE49-F238E27FC236}">
                    <a16:creationId xmlns:a16="http://schemas.microsoft.com/office/drawing/2014/main" id="{BF8B3AA6-B69C-D410-7E04-B6D708306E9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22" name="二等辺三角形 21">
                <a:extLst>
                  <a:ext uri="{FF2B5EF4-FFF2-40B4-BE49-F238E27FC236}">
                    <a16:creationId xmlns:a16="http://schemas.microsoft.com/office/drawing/2014/main" id="{AC8CC492-8F12-7789-3FE8-386E0FF12F9B}"/>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1" name="グループ化 10">
              <a:extLst>
                <a:ext uri="{FF2B5EF4-FFF2-40B4-BE49-F238E27FC236}">
                  <a16:creationId xmlns:a16="http://schemas.microsoft.com/office/drawing/2014/main" id="{918F7819-19CD-75E4-4AD0-7A2FF6C2126F}"/>
                </a:ext>
              </a:extLst>
            </p:cNvPr>
            <p:cNvGrpSpPr/>
            <p:nvPr/>
          </p:nvGrpSpPr>
          <p:grpSpPr>
            <a:xfrm>
              <a:off x="212616" y="3050839"/>
              <a:ext cx="1171091" cy="585869"/>
              <a:chOff x="142975" y="1886792"/>
              <a:chExt cx="1171091" cy="585869"/>
            </a:xfrm>
          </p:grpSpPr>
          <p:sp>
            <p:nvSpPr>
              <p:cNvPr id="16" name="フリーフォーム 113">
                <a:extLst>
                  <a:ext uri="{FF2B5EF4-FFF2-40B4-BE49-F238E27FC236}">
                    <a16:creationId xmlns:a16="http://schemas.microsoft.com/office/drawing/2014/main" id="{EA02C4CE-1627-DBD9-90C2-C7B71EC0E951}"/>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18" name="二等辺三角形 17">
                <a:extLst>
                  <a:ext uri="{FF2B5EF4-FFF2-40B4-BE49-F238E27FC236}">
                    <a16:creationId xmlns:a16="http://schemas.microsoft.com/office/drawing/2014/main" id="{EB362F42-CBAB-6B46-71A5-B48863A8C44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F2112DB4-46A6-3901-E886-30CD1379A253}"/>
                </a:ext>
              </a:extLst>
            </p:cNvPr>
            <p:cNvGrpSpPr/>
            <p:nvPr/>
          </p:nvGrpSpPr>
          <p:grpSpPr>
            <a:xfrm>
              <a:off x="212616" y="3652096"/>
              <a:ext cx="1171091" cy="585869"/>
              <a:chOff x="142975" y="1886792"/>
              <a:chExt cx="1171091" cy="585869"/>
            </a:xfrm>
          </p:grpSpPr>
          <p:sp>
            <p:nvSpPr>
              <p:cNvPr id="14" name="フリーフォーム 113">
                <a:extLst>
                  <a:ext uri="{FF2B5EF4-FFF2-40B4-BE49-F238E27FC236}">
                    <a16:creationId xmlns:a16="http://schemas.microsoft.com/office/drawing/2014/main" id="{C0DDA3DB-7142-E75B-F26F-7EC8E38270C7}"/>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15" name="二等辺三角形 14">
                <a:extLst>
                  <a:ext uri="{FF2B5EF4-FFF2-40B4-BE49-F238E27FC236}">
                    <a16:creationId xmlns:a16="http://schemas.microsoft.com/office/drawing/2014/main" id="{D083E6F6-6152-5575-382F-8EBDDD53E6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13" name="フリーフォーム 113">
              <a:extLst>
                <a:ext uri="{FF2B5EF4-FFF2-40B4-BE49-F238E27FC236}">
                  <a16:creationId xmlns:a16="http://schemas.microsoft.com/office/drawing/2014/main" id="{2BDA465D-8B22-99BF-0BF7-298009358E17}"/>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9" name="Rectangle 10">
            <a:extLst>
              <a:ext uri="{FF2B5EF4-FFF2-40B4-BE49-F238E27FC236}">
                <a16:creationId xmlns:a16="http://schemas.microsoft.com/office/drawing/2014/main" id="{0DAAC8B6-076E-C59A-115A-345C8387D833}"/>
              </a:ext>
            </a:extLst>
          </p:cNvPr>
          <p:cNvSpPr>
            <a:spLocks noChangeArrowheads="1"/>
          </p:cNvSpPr>
          <p:nvPr/>
        </p:nvSpPr>
        <p:spPr bwMode="auto">
          <a:xfrm>
            <a:off x="1509165" y="1871891"/>
            <a:ext cx="6408334" cy="426819"/>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lstStyle/>
          <a:p>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STEP3.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ライブ画表示、ダウンロード機能および独自アラーム通知機能（アラーム通知、イベント通知）を</a:t>
            </a:r>
          </a:p>
          <a:p>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使用可能にするためにファイアウォールの例外設定を行います。</a:t>
            </a:r>
          </a:p>
        </p:txBody>
      </p:sp>
    </p:spTree>
    <p:extLst>
      <p:ext uri="{BB962C8B-B14F-4D97-AF65-F5344CB8AC3E}">
        <p14:creationId xmlns:p14="http://schemas.microsoft.com/office/powerpoint/2010/main" val="3495353689"/>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9929" y="660731"/>
            <a:ext cx="7634738" cy="347753"/>
          </a:xfrm>
          <a:prstGeom prst="rect">
            <a:avLst/>
          </a:prstGeom>
        </p:spPr>
        <p:txBody>
          <a:bodyPr wrap="square" anchor="ctr" anchorCtr="0">
            <a:normAutofit lnSpcReduction="10000"/>
          </a:bodyPr>
          <a:lstStyle/>
          <a:p>
            <a:r>
              <a:rPr lang="ja-JP" altLang="en-US" b="1" dirty="0">
                <a:latin typeface="Yu Gothic UI" panose="020B0500000000000000" pitchFamily="34" charset="-128"/>
                <a:ea typeface="Yu Gothic UI" panose="020B0500000000000000" pitchFamily="34" charset="-128"/>
                <a:cs typeface="Calibri" panose="020F0502020204030204" pitchFamily="34" charset="0"/>
              </a:rPr>
              <a:t>◆同一ネットワーク上の機器ごとに異なる</a:t>
            </a:r>
            <a:r>
              <a:rPr lang="en-US" altLang="ja-JP" b="1" dirty="0">
                <a:latin typeface="Yu Gothic UI" panose="020B0500000000000000" pitchFamily="34" charset="-128"/>
                <a:ea typeface="Yu Gothic UI" panose="020B0500000000000000" pitchFamily="34" charset="-128"/>
                <a:cs typeface="Calibri" panose="020F0502020204030204" pitchFamily="34" charset="0"/>
              </a:rPr>
              <a:t>IP</a:t>
            </a:r>
            <a:r>
              <a:rPr lang="ja-JP" altLang="en-US" b="1" dirty="0">
                <a:latin typeface="Yu Gothic UI" panose="020B0500000000000000" pitchFamily="34" charset="-128"/>
                <a:ea typeface="Yu Gothic UI" panose="020B0500000000000000" pitchFamily="34" charset="-128"/>
                <a:cs typeface="Calibri" panose="020F0502020204030204" pitchFamily="34" charset="0"/>
              </a:rPr>
              <a:t>アドレスを割り振ります</a:t>
            </a:r>
            <a:endParaRPr lang="en-US" altLang="ja-JP" b="1" dirty="0">
              <a:effectLst/>
              <a:latin typeface="Yu Gothic UI" panose="020B0500000000000000" pitchFamily="34" charset="-128"/>
              <a:ea typeface="Yu Gothic UI" panose="020B0500000000000000" pitchFamily="34" charset="-128"/>
              <a:cs typeface="Calibri" panose="020F0502020204030204" pitchFamily="34" charset="0"/>
            </a:endParaRPr>
          </a:p>
        </p:txBody>
      </p:sp>
      <p:sp>
        <p:nvSpPr>
          <p:cNvPr id="8" name="タイトル 7"/>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のインストール</a:t>
            </a:r>
          </a:p>
        </p:txBody>
      </p:sp>
      <p:grpSp>
        <p:nvGrpSpPr>
          <p:cNvPr id="27" name="グループ化 26">
            <a:extLst>
              <a:ext uri="{FF2B5EF4-FFF2-40B4-BE49-F238E27FC236}">
                <a16:creationId xmlns:a16="http://schemas.microsoft.com/office/drawing/2014/main" id="{88BDEB79-4C11-92BA-B9CF-36D5D45F2054}"/>
              </a:ext>
            </a:extLst>
          </p:cNvPr>
          <p:cNvGrpSpPr/>
          <p:nvPr/>
        </p:nvGrpSpPr>
        <p:grpSpPr>
          <a:xfrm>
            <a:off x="7850157" y="658764"/>
            <a:ext cx="1171091" cy="4059030"/>
            <a:chOff x="212616" y="631743"/>
            <a:chExt cx="1171091" cy="4059030"/>
          </a:xfrm>
        </p:grpSpPr>
        <p:grpSp>
          <p:nvGrpSpPr>
            <p:cNvPr id="28" name="グループ化 27">
              <a:extLst>
                <a:ext uri="{FF2B5EF4-FFF2-40B4-BE49-F238E27FC236}">
                  <a16:creationId xmlns:a16="http://schemas.microsoft.com/office/drawing/2014/main" id="{96153AFE-0E39-849F-4715-244C36B8F8A9}"/>
                </a:ext>
              </a:extLst>
            </p:cNvPr>
            <p:cNvGrpSpPr/>
            <p:nvPr/>
          </p:nvGrpSpPr>
          <p:grpSpPr>
            <a:xfrm>
              <a:off x="212616" y="631743"/>
              <a:ext cx="1171091" cy="599937"/>
              <a:chOff x="142975" y="1872724"/>
              <a:chExt cx="1171091" cy="599937"/>
            </a:xfrm>
          </p:grpSpPr>
          <p:sp>
            <p:nvSpPr>
              <p:cNvPr id="47" name="フリーフォーム 113">
                <a:extLst>
                  <a:ext uri="{FF2B5EF4-FFF2-40B4-BE49-F238E27FC236}">
                    <a16:creationId xmlns:a16="http://schemas.microsoft.com/office/drawing/2014/main" id="{819AD686-F228-A08C-B51E-4980DE0E34D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IP</a:t>
                </a:r>
                <a:r>
                  <a:rPr lang="ja-JP" altLang="en-US"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アドレス設定</a:t>
                </a:r>
              </a:p>
            </p:txBody>
          </p:sp>
          <p:sp>
            <p:nvSpPr>
              <p:cNvPr id="48" name="二等辺三角形 47">
                <a:extLst>
                  <a:ext uri="{FF2B5EF4-FFF2-40B4-BE49-F238E27FC236}">
                    <a16:creationId xmlns:a16="http://schemas.microsoft.com/office/drawing/2014/main" id="{658D7F0C-3451-DD49-C202-5DD33B1790B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D613FF5B-66DD-7689-CA94-9F65E90660E6}"/>
                </a:ext>
              </a:extLst>
            </p:cNvPr>
            <p:cNvGrpSpPr/>
            <p:nvPr/>
          </p:nvGrpSpPr>
          <p:grpSpPr>
            <a:xfrm>
              <a:off x="212616" y="1247068"/>
              <a:ext cx="1171091" cy="585869"/>
              <a:chOff x="142975" y="1886792"/>
              <a:chExt cx="1171091" cy="585869"/>
            </a:xfrm>
          </p:grpSpPr>
          <p:sp>
            <p:nvSpPr>
              <p:cNvPr id="45" name="フリーフォーム 113">
                <a:extLst>
                  <a:ext uri="{FF2B5EF4-FFF2-40B4-BE49-F238E27FC236}">
                    <a16:creationId xmlns:a16="http://schemas.microsoft.com/office/drawing/2014/main" id="{21771201-F406-B0B8-4048-9EAC7815E7FD}"/>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インストール</a:t>
                </a:r>
              </a:p>
            </p:txBody>
          </p:sp>
          <p:sp>
            <p:nvSpPr>
              <p:cNvPr id="46" name="二等辺三角形 45">
                <a:extLst>
                  <a:ext uri="{FF2B5EF4-FFF2-40B4-BE49-F238E27FC236}">
                    <a16:creationId xmlns:a16="http://schemas.microsoft.com/office/drawing/2014/main" id="{0464E809-CDC8-6FBF-1905-8EF110024FE4}"/>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820952C5-E5F9-CFD5-496F-9D7FA42E09D1}"/>
                </a:ext>
              </a:extLst>
            </p:cNvPr>
            <p:cNvGrpSpPr/>
            <p:nvPr/>
          </p:nvGrpSpPr>
          <p:grpSpPr>
            <a:xfrm>
              <a:off x="212616" y="1848325"/>
              <a:ext cx="1171091" cy="585869"/>
              <a:chOff x="142975" y="1886792"/>
              <a:chExt cx="1171091" cy="585869"/>
            </a:xfrm>
          </p:grpSpPr>
          <p:sp>
            <p:nvSpPr>
              <p:cNvPr id="43" name="フリーフォーム 113">
                <a:extLst>
                  <a:ext uri="{FF2B5EF4-FFF2-40B4-BE49-F238E27FC236}">
                    <a16:creationId xmlns:a16="http://schemas.microsoft.com/office/drawing/2014/main" id="{908BC15C-32F2-094F-3F23-E3679313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ファイアウォールの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例外設定</a:t>
                </a:r>
              </a:p>
            </p:txBody>
          </p:sp>
          <p:sp>
            <p:nvSpPr>
              <p:cNvPr id="44" name="二等辺三角形 43">
                <a:extLst>
                  <a:ext uri="{FF2B5EF4-FFF2-40B4-BE49-F238E27FC236}">
                    <a16:creationId xmlns:a16="http://schemas.microsoft.com/office/drawing/2014/main" id="{9AA4BAE0-5928-DDC5-287E-2B8B6BC0177D}"/>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951093A3-BCCB-DE02-18DD-1E5584D1631C}"/>
                </a:ext>
              </a:extLst>
            </p:cNvPr>
            <p:cNvGrpSpPr/>
            <p:nvPr/>
          </p:nvGrpSpPr>
          <p:grpSpPr>
            <a:xfrm>
              <a:off x="212616" y="2449582"/>
              <a:ext cx="1171091" cy="585869"/>
              <a:chOff x="142975" y="1886792"/>
              <a:chExt cx="1171091" cy="585869"/>
            </a:xfrm>
          </p:grpSpPr>
          <p:sp>
            <p:nvSpPr>
              <p:cNvPr id="41" name="フリーフォーム 113">
                <a:extLst>
                  <a:ext uri="{FF2B5EF4-FFF2-40B4-BE49-F238E27FC236}">
                    <a16:creationId xmlns:a16="http://schemas.microsoft.com/office/drawing/2014/main" id="{3D587B84-74D8-8C14-F5C7-3544D0D098B3}"/>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42" name="二等辺三角形 41">
                <a:extLst>
                  <a:ext uri="{FF2B5EF4-FFF2-40B4-BE49-F238E27FC236}">
                    <a16:creationId xmlns:a16="http://schemas.microsoft.com/office/drawing/2014/main" id="{86812F82-5815-47C0-9F11-3F60BDFB9B8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2" name="グループ化 31">
              <a:extLst>
                <a:ext uri="{FF2B5EF4-FFF2-40B4-BE49-F238E27FC236}">
                  <a16:creationId xmlns:a16="http://schemas.microsoft.com/office/drawing/2014/main" id="{A834DD19-24D6-C70D-0165-7B950F0D6E56}"/>
                </a:ext>
              </a:extLst>
            </p:cNvPr>
            <p:cNvGrpSpPr/>
            <p:nvPr/>
          </p:nvGrpSpPr>
          <p:grpSpPr>
            <a:xfrm>
              <a:off x="212616" y="3050839"/>
              <a:ext cx="1171091" cy="585869"/>
              <a:chOff x="142975" y="1886792"/>
              <a:chExt cx="1171091" cy="585869"/>
            </a:xfrm>
          </p:grpSpPr>
          <p:sp>
            <p:nvSpPr>
              <p:cNvPr id="39" name="フリーフォーム 113">
                <a:extLst>
                  <a:ext uri="{FF2B5EF4-FFF2-40B4-BE49-F238E27FC236}">
                    <a16:creationId xmlns:a16="http://schemas.microsoft.com/office/drawing/2014/main" id="{CE620AFA-11FB-8806-87E7-93D6416FF663}"/>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40" name="二等辺三角形 39">
                <a:extLst>
                  <a:ext uri="{FF2B5EF4-FFF2-40B4-BE49-F238E27FC236}">
                    <a16:creationId xmlns:a16="http://schemas.microsoft.com/office/drawing/2014/main" id="{3499D87C-14CB-2799-6FF4-94C67A5ECDA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3" name="グループ化 32">
              <a:extLst>
                <a:ext uri="{FF2B5EF4-FFF2-40B4-BE49-F238E27FC236}">
                  <a16:creationId xmlns:a16="http://schemas.microsoft.com/office/drawing/2014/main" id="{4217B358-73C3-FBA5-2E37-03593B60710C}"/>
                </a:ext>
              </a:extLst>
            </p:cNvPr>
            <p:cNvGrpSpPr/>
            <p:nvPr/>
          </p:nvGrpSpPr>
          <p:grpSpPr>
            <a:xfrm>
              <a:off x="212616" y="3652096"/>
              <a:ext cx="1171091" cy="585869"/>
              <a:chOff x="142975" y="1886792"/>
              <a:chExt cx="1171091" cy="585869"/>
            </a:xfrm>
          </p:grpSpPr>
          <p:sp>
            <p:nvSpPr>
              <p:cNvPr id="37" name="フリーフォーム 113">
                <a:extLst>
                  <a:ext uri="{FF2B5EF4-FFF2-40B4-BE49-F238E27FC236}">
                    <a16:creationId xmlns:a16="http://schemas.microsoft.com/office/drawing/2014/main" id="{6F52A392-F251-47F0-51CE-CC5E79A88DE2}"/>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38" name="二等辺三角形 37">
                <a:extLst>
                  <a:ext uri="{FF2B5EF4-FFF2-40B4-BE49-F238E27FC236}">
                    <a16:creationId xmlns:a16="http://schemas.microsoft.com/office/drawing/2014/main" id="{3E4D82D1-793E-BFE6-1002-E4DECC1F5B13}"/>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5" name="フリーフォーム 113">
              <a:extLst>
                <a:ext uri="{FF2B5EF4-FFF2-40B4-BE49-F238E27FC236}">
                  <a16:creationId xmlns:a16="http://schemas.microsoft.com/office/drawing/2014/main" id="{9FFA82EE-DF7C-3342-7205-5E38285AE9E1}"/>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3" name="テキスト ボックス 2">
            <a:extLst>
              <a:ext uri="{FF2B5EF4-FFF2-40B4-BE49-F238E27FC236}">
                <a16:creationId xmlns:a16="http://schemas.microsoft.com/office/drawing/2014/main" id="{0F8717C7-C5B8-6C7B-7DA0-C71A9D4288AB}"/>
              </a:ext>
            </a:extLst>
          </p:cNvPr>
          <p:cNvSpPr txBox="1"/>
          <p:nvPr/>
        </p:nvSpPr>
        <p:spPr>
          <a:xfrm>
            <a:off x="312234" y="1059614"/>
            <a:ext cx="6641153" cy="584775"/>
          </a:xfrm>
          <a:prstGeom prst="rect">
            <a:avLst/>
          </a:prstGeom>
          <a:noFill/>
        </p:spPr>
        <p:txBody>
          <a:bodyPr wrap="square">
            <a:spAutoFit/>
          </a:bodyPr>
          <a:lstStyle/>
          <a:p>
            <a:r>
              <a:rPr lang="ja-JP" altLang="en-US" sz="1600" dirty="0">
                <a:latin typeface="Yu Gothic UI" panose="020B0500000000000000" pitchFamily="34" charset="-128"/>
                <a:ea typeface="Yu Gothic UI" panose="020B0500000000000000" pitchFamily="34" charset="-128"/>
              </a:rPr>
              <a:t>カメラおよびレコーダ機器に設定した</a:t>
            </a:r>
            <a:r>
              <a:rPr lang="en-US" altLang="ja-JP" sz="1600" dirty="0">
                <a:latin typeface="Yu Gothic UI" panose="020B0500000000000000" pitchFamily="34" charset="-128"/>
                <a:ea typeface="Yu Gothic UI" panose="020B0500000000000000" pitchFamily="34" charset="-128"/>
              </a:rPr>
              <a:t>IP</a:t>
            </a:r>
            <a:r>
              <a:rPr lang="ja-JP" altLang="en-US" sz="1600" dirty="0">
                <a:latin typeface="Yu Gothic UI" panose="020B0500000000000000" pitchFamily="34" charset="-128"/>
                <a:ea typeface="Yu Gothic UI" panose="020B0500000000000000" pitchFamily="34" charset="-128"/>
              </a:rPr>
              <a:t>アドレスと重複しないように</a:t>
            </a:r>
            <a:r>
              <a:rPr lang="en-US" altLang="ja-JP" sz="1600" dirty="0">
                <a:latin typeface="Yu Gothic UI" panose="020B0500000000000000" pitchFamily="34" charset="-128"/>
                <a:ea typeface="Yu Gothic UI" panose="020B0500000000000000" pitchFamily="34" charset="-128"/>
              </a:rPr>
              <a:t>PC</a:t>
            </a:r>
            <a:r>
              <a:rPr lang="ja-JP" altLang="en-US" sz="1600" dirty="0">
                <a:latin typeface="Yu Gothic UI" panose="020B0500000000000000" pitchFamily="34" charset="-128"/>
                <a:ea typeface="Yu Gothic UI" panose="020B0500000000000000" pitchFamily="34" charset="-128"/>
              </a:rPr>
              <a:t>の</a:t>
            </a:r>
            <a:r>
              <a:rPr lang="en-US" altLang="ja-JP" sz="1600" dirty="0">
                <a:latin typeface="Yu Gothic UI" panose="020B0500000000000000" pitchFamily="34" charset="-128"/>
                <a:ea typeface="Yu Gothic UI" panose="020B0500000000000000" pitchFamily="34" charset="-128"/>
              </a:rPr>
              <a:t>IP</a:t>
            </a:r>
            <a:r>
              <a:rPr lang="ja-JP" altLang="en-US" sz="1600" dirty="0">
                <a:latin typeface="Yu Gothic UI" panose="020B0500000000000000" pitchFamily="34" charset="-128"/>
                <a:ea typeface="Yu Gothic UI" panose="020B0500000000000000" pitchFamily="34" charset="-128"/>
              </a:rPr>
              <a:t>アドレスを設定します</a:t>
            </a:r>
          </a:p>
        </p:txBody>
      </p:sp>
    </p:spTree>
    <p:extLst>
      <p:ext uri="{BB962C8B-B14F-4D97-AF65-F5344CB8AC3E}">
        <p14:creationId xmlns:p14="http://schemas.microsoft.com/office/powerpoint/2010/main" val="3028509448"/>
      </p:ext>
    </p:extLst>
  </p:cSld>
  <p:clrMapOvr>
    <a:masterClrMapping/>
  </p:clrMapOvr>
  <mc:AlternateContent xmlns:mc="http://schemas.openxmlformats.org/markup-compatibility/2006" xmlns:p14="http://schemas.microsoft.com/office/powerpoint/2010/main">
    <mc:Choice Requires="p14">
      <p:transition spd="slow" p14:dur="2000" advTm="18500"/>
    </mc:Choice>
    <mc:Fallback xmlns="">
      <p:transition spd="slow" advTm="185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9932" y="660731"/>
            <a:ext cx="7765983" cy="407029"/>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を</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PC</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にインストールしま</a:t>
            </a: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す</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8" name="タイトル 7"/>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のインストール</a:t>
            </a:r>
          </a:p>
        </p:txBody>
      </p:sp>
      <p:sp>
        <p:nvSpPr>
          <p:cNvPr id="29" name="Rectangle 10">
            <a:extLst>
              <a:ext uri="{FF2B5EF4-FFF2-40B4-BE49-F238E27FC236}">
                <a16:creationId xmlns:a16="http://schemas.microsoft.com/office/drawing/2014/main" id="{F687CECB-B7E5-0ACD-2404-271DF5D8CB33}"/>
              </a:ext>
            </a:extLst>
          </p:cNvPr>
          <p:cNvSpPr>
            <a:spLocks noChangeArrowheads="1"/>
          </p:cNvSpPr>
          <p:nvPr/>
        </p:nvSpPr>
        <p:spPr bwMode="auto">
          <a:xfrm>
            <a:off x="3992137" y="753869"/>
            <a:ext cx="3664639" cy="313891"/>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51485" tIns="25743" rIns="51485" bIns="25743" anchor="t">
            <a:noAutofit/>
          </a:bodyPr>
          <a:lstStyle/>
          <a:p>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詳細は</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hlinkClick r:id="rId3"/>
              </a:rPr>
              <a:t>取扱説明書</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をご覧ください。</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B4CF1E76-645F-3A90-1B43-8A3F31DF0020}"/>
              </a:ext>
            </a:extLst>
          </p:cNvPr>
          <p:cNvSpPr txBox="1"/>
          <p:nvPr/>
        </p:nvSpPr>
        <p:spPr>
          <a:xfrm>
            <a:off x="284233" y="2080188"/>
            <a:ext cx="7351623" cy="2539157"/>
          </a:xfrm>
          <a:prstGeom prst="rect">
            <a:avLst/>
          </a:prstGeom>
          <a:noFill/>
        </p:spPr>
        <p:txBody>
          <a:bodyPr wrap="square">
            <a:spAutoFit/>
          </a:bodyPr>
          <a:lstStyle/>
          <a:p>
            <a:pPr algn="l"/>
            <a:r>
              <a:rPr lang="ja-JP" altLang="en-US" sz="1600" b="1" i="0" u="none" strike="noStrike" baseline="0" dirty="0">
                <a:latin typeface="Yu Gothic UI" panose="020B0500000000000000" pitchFamily="34" charset="-128"/>
                <a:ea typeface="Yu Gothic UI" panose="020B0500000000000000" pitchFamily="34" charset="-128"/>
              </a:rPr>
              <a:t>重要</a:t>
            </a:r>
          </a:p>
          <a:p>
            <a:pPr marL="285750" indent="-285750" algn="l">
              <a:buFont typeface="Arial" panose="020B0604020202020204" pitchFamily="34" charset="0"/>
              <a:buChar char="•"/>
            </a:pPr>
            <a:r>
              <a:rPr lang="ja-JP" altLang="en-US" sz="1600" b="0" i="0" u="none" strike="noStrike" baseline="0" dirty="0">
                <a:latin typeface="Yu Gothic UI" panose="020B0500000000000000" pitchFamily="34" charset="-128"/>
                <a:ea typeface="Yu Gothic UI" panose="020B0500000000000000" pitchFamily="34" charset="-128"/>
              </a:rPr>
              <a:t>本ソフトウェアをインストールする場合は、事前に必ず下記のソフトウェアをアンインストールしてください。本ソフトウェアと下記ソフトウェアが両方インストールされた状態での動作は保証していません。 </a:t>
            </a:r>
            <a:endParaRPr lang="en-US" altLang="ja-JP" sz="1600" b="0" i="0" u="none" strike="noStrike" baseline="0" dirty="0">
              <a:latin typeface="Yu Gothic UI" panose="020B0500000000000000" pitchFamily="34" charset="-128"/>
              <a:ea typeface="Yu Gothic UI" panose="020B0500000000000000" pitchFamily="34" charset="-128"/>
            </a:endParaRPr>
          </a:p>
          <a:p>
            <a:pPr marL="452438" algn="l">
              <a:spcBef>
                <a:spcPts val="600"/>
              </a:spcBef>
            </a:pPr>
            <a:r>
              <a:rPr lang="en-US" altLang="ja-JP" sz="1600" b="0" i="0" u="none" strike="noStrike" baseline="0" dirty="0">
                <a:latin typeface="Yu Gothic UI" panose="020B0500000000000000" pitchFamily="34" charset="-128"/>
                <a:ea typeface="Yu Gothic UI" panose="020B0500000000000000" pitchFamily="34" charset="-128"/>
              </a:rPr>
              <a:t>WV-AS65</a:t>
            </a:r>
            <a:r>
              <a:rPr lang="ja-JP" altLang="en-US" sz="1600" b="0" i="0" u="none" strike="noStrike" baseline="0" dirty="0">
                <a:latin typeface="Yu Gothic UI" panose="020B0500000000000000" pitchFamily="34" charset="-128"/>
                <a:ea typeface="Yu Gothic UI" panose="020B0500000000000000" pitchFamily="34" charset="-128"/>
              </a:rPr>
              <a:t>、</a:t>
            </a:r>
            <a:r>
              <a:rPr lang="en-US" altLang="ja-JP" sz="1600" b="0" i="0" u="none" strike="noStrike" baseline="0" dirty="0">
                <a:latin typeface="Yu Gothic UI" panose="020B0500000000000000" pitchFamily="34" charset="-128"/>
                <a:ea typeface="Yu Gothic UI" panose="020B0500000000000000" pitchFamily="34" charset="-128"/>
              </a:rPr>
              <a:t>DG-ASM100 </a:t>
            </a:r>
            <a:r>
              <a:rPr lang="ja-JP" altLang="en-US" sz="1600" b="0" i="0" u="none" strike="noStrike" baseline="0" dirty="0">
                <a:latin typeface="Yu Gothic UI" panose="020B0500000000000000" pitchFamily="34" charset="-128"/>
                <a:ea typeface="Yu Gothic UI" panose="020B0500000000000000" pitchFamily="34" charset="-128"/>
              </a:rPr>
              <a:t>シリーズ、</a:t>
            </a:r>
            <a:r>
              <a:rPr lang="en-US" altLang="ja-JP" sz="1600" b="0" i="0" u="none" strike="noStrike" baseline="0" dirty="0">
                <a:latin typeface="Yu Gothic UI" panose="020B0500000000000000" pitchFamily="34" charset="-128"/>
                <a:ea typeface="Yu Gothic UI" panose="020B0500000000000000" pitchFamily="34" charset="-128"/>
              </a:rPr>
              <a:t>DG-ASM200 </a:t>
            </a:r>
            <a:r>
              <a:rPr lang="ja-JP" altLang="en-US" sz="1600" b="0" i="0" u="none" strike="noStrike" baseline="0" dirty="0">
                <a:latin typeface="Yu Gothic UI" panose="020B0500000000000000" pitchFamily="34" charset="-128"/>
                <a:ea typeface="Yu Gothic UI" panose="020B0500000000000000" pitchFamily="34" charset="-128"/>
              </a:rPr>
              <a:t>シリーズ、</a:t>
            </a:r>
            <a:r>
              <a:rPr lang="en-US" altLang="ja-JP" sz="1600" b="0" i="0" u="none" strike="noStrike" baseline="0" dirty="0">
                <a:latin typeface="Yu Gothic UI" panose="020B0500000000000000" pitchFamily="34" charset="-128"/>
                <a:ea typeface="Yu Gothic UI" panose="020B0500000000000000" pitchFamily="34" charset="-128"/>
              </a:rPr>
              <a:t>WV-ASM200 </a:t>
            </a:r>
            <a:r>
              <a:rPr lang="ja-JP" altLang="en-US" sz="1600" b="0" i="0" u="none" strike="noStrike" baseline="0" dirty="0">
                <a:latin typeface="Yu Gothic UI" panose="020B0500000000000000" pitchFamily="34" charset="-128"/>
                <a:ea typeface="Yu Gothic UI" panose="020B0500000000000000" pitchFamily="34" charset="-128"/>
              </a:rPr>
              <a:t>シリーズ、</a:t>
            </a:r>
            <a:r>
              <a:rPr lang="en-US" altLang="ja-JP" sz="1600" b="0" i="0" u="none" strike="noStrike" baseline="0" dirty="0">
                <a:latin typeface="Yu Gothic UI" panose="020B0500000000000000" pitchFamily="34" charset="-128"/>
                <a:ea typeface="Yu Gothic UI" panose="020B0500000000000000" pitchFamily="34" charset="-128"/>
              </a:rPr>
              <a:t>DG-ASM10</a:t>
            </a:r>
            <a:r>
              <a:rPr lang="ja-JP" altLang="en-US" sz="1600" b="0" i="0" u="none" strike="noStrike" baseline="0" dirty="0">
                <a:latin typeface="Yu Gothic UI" panose="020B0500000000000000" pitchFamily="34" charset="-128"/>
                <a:ea typeface="Yu Gothic UI" panose="020B0500000000000000" pitchFamily="34" charset="-128"/>
              </a:rPr>
              <a:t>、</a:t>
            </a:r>
            <a:r>
              <a:rPr lang="en-US" altLang="ja-JP" sz="1600" b="0" i="0" u="none" strike="noStrike" baseline="0" dirty="0">
                <a:latin typeface="Yu Gothic UI" panose="020B0500000000000000" pitchFamily="34" charset="-128"/>
                <a:ea typeface="Yu Gothic UI" panose="020B0500000000000000" pitchFamily="34" charset="-128"/>
              </a:rPr>
              <a:t>DG-ASM20</a:t>
            </a:r>
            <a:r>
              <a:rPr lang="ja-JP" altLang="en-US" sz="1600" b="0" i="0" u="none" strike="noStrike" baseline="0" dirty="0">
                <a:latin typeface="Yu Gothic UI" panose="020B0500000000000000" pitchFamily="34" charset="-128"/>
                <a:ea typeface="Yu Gothic UI" panose="020B0500000000000000" pitchFamily="34" charset="-128"/>
              </a:rPr>
              <a:t>、</a:t>
            </a:r>
            <a:r>
              <a:rPr lang="en-US" altLang="ja-JP" sz="1600" b="0" i="0" u="none" strike="noStrike" baseline="0" dirty="0">
                <a:latin typeface="Yu Gothic UI" panose="020B0500000000000000" pitchFamily="34" charset="-128"/>
                <a:ea typeface="Yu Gothic UI" panose="020B0500000000000000" pitchFamily="34" charset="-128"/>
              </a:rPr>
              <a:t>WV-ASM20</a:t>
            </a:r>
            <a:endParaRPr lang="ja-JP" altLang="en-US" sz="1600" b="0" i="0" u="none" strike="noStrike" baseline="0" dirty="0">
              <a:latin typeface="Yu Gothic UI" panose="020B0500000000000000" pitchFamily="34" charset="-128"/>
              <a:ea typeface="Yu Gothic UI" panose="020B0500000000000000" pitchFamily="34" charset="-128"/>
            </a:endParaRPr>
          </a:p>
          <a:p>
            <a:pPr marL="285750" indent="-285750" algn="l">
              <a:spcBef>
                <a:spcPts val="1200"/>
              </a:spcBef>
              <a:buFont typeface="Arial" panose="020B0604020202020204" pitchFamily="34" charset="0"/>
              <a:buChar char="•"/>
            </a:pPr>
            <a:r>
              <a:rPr lang="ja-JP" altLang="en-US" sz="1600" b="0" i="0" u="none" strike="noStrike" baseline="0" dirty="0">
                <a:latin typeface="Yu Gothic UI" panose="020B0500000000000000" pitchFamily="34" charset="-128"/>
                <a:ea typeface="Yu Gothic UI" panose="020B0500000000000000" pitchFamily="34" charset="-128"/>
              </a:rPr>
              <a:t>本ソフトウェアを再インストールする場合は、必ずアンインストールしてください。上書きインストールは動作不安定の原因となります。必要な場合は、アンインストールする前に設定データをセーブしてください。</a:t>
            </a:r>
            <a:endParaRPr lang="ja-JP" altLang="en-US" sz="1600" dirty="0">
              <a:latin typeface="Yu Gothic UI" panose="020B0500000000000000" pitchFamily="34" charset="-128"/>
              <a:ea typeface="Yu Gothic UI" panose="020B0500000000000000" pitchFamily="34" charset="-128"/>
            </a:endParaRPr>
          </a:p>
        </p:txBody>
      </p:sp>
      <p:grpSp>
        <p:nvGrpSpPr>
          <p:cNvPr id="2" name="グループ化 1">
            <a:extLst>
              <a:ext uri="{FF2B5EF4-FFF2-40B4-BE49-F238E27FC236}">
                <a16:creationId xmlns:a16="http://schemas.microsoft.com/office/drawing/2014/main" id="{81530A38-B279-358A-C1E3-4D476CB087BE}"/>
              </a:ext>
            </a:extLst>
          </p:cNvPr>
          <p:cNvGrpSpPr/>
          <p:nvPr/>
        </p:nvGrpSpPr>
        <p:grpSpPr>
          <a:xfrm>
            <a:off x="7850157" y="658764"/>
            <a:ext cx="1171091" cy="4059030"/>
            <a:chOff x="212616" y="631743"/>
            <a:chExt cx="1171091" cy="4059030"/>
          </a:xfrm>
        </p:grpSpPr>
        <p:grpSp>
          <p:nvGrpSpPr>
            <p:cNvPr id="27" name="グループ化 26">
              <a:extLst>
                <a:ext uri="{FF2B5EF4-FFF2-40B4-BE49-F238E27FC236}">
                  <a16:creationId xmlns:a16="http://schemas.microsoft.com/office/drawing/2014/main" id="{3AAE383B-EDF0-3AD0-A61E-DE1AB26C52B8}"/>
                </a:ext>
              </a:extLst>
            </p:cNvPr>
            <p:cNvGrpSpPr/>
            <p:nvPr/>
          </p:nvGrpSpPr>
          <p:grpSpPr>
            <a:xfrm>
              <a:off x="212616" y="631743"/>
              <a:ext cx="1171091" cy="599937"/>
              <a:chOff x="142975" y="1872724"/>
              <a:chExt cx="1171091" cy="599937"/>
            </a:xfrm>
          </p:grpSpPr>
          <p:sp>
            <p:nvSpPr>
              <p:cNvPr id="49" name="フリーフォーム 113">
                <a:extLst>
                  <a:ext uri="{FF2B5EF4-FFF2-40B4-BE49-F238E27FC236}">
                    <a16:creationId xmlns:a16="http://schemas.microsoft.com/office/drawing/2014/main" id="{DCEAE5F4-9148-A660-6D66-AE886D9FB932}"/>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IP</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アドレス設定</a:t>
                </a:r>
              </a:p>
            </p:txBody>
          </p:sp>
          <p:sp>
            <p:nvSpPr>
              <p:cNvPr id="50" name="二等辺三角形 49">
                <a:extLst>
                  <a:ext uri="{FF2B5EF4-FFF2-40B4-BE49-F238E27FC236}">
                    <a16:creationId xmlns:a16="http://schemas.microsoft.com/office/drawing/2014/main" id="{FECF5E2D-D47B-9765-5CB7-617D2012039C}"/>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60319929-3A70-E0DC-D71D-38305360C558}"/>
                </a:ext>
              </a:extLst>
            </p:cNvPr>
            <p:cNvGrpSpPr/>
            <p:nvPr/>
          </p:nvGrpSpPr>
          <p:grpSpPr>
            <a:xfrm>
              <a:off x="212616" y="1247068"/>
              <a:ext cx="1171091" cy="585869"/>
              <a:chOff x="142975" y="1886792"/>
              <a:chExt cx="1171091" cy="585869"/>
            </a:xfrm>
          </p:grpSpPr>
          <p:sp>
            <p:nvSpPr>
              <p:cNvPr id="47" name="フリーフォーム 113">
                <a:extLst>
                  <a:ext uri="{FF2B5EF4-FFF2-40B4-BE49-F238E27FC236}">
                    <a16:creationId xmlns:a16="http://schemas.microsoft.com/office/drawing/2014/main" id="{D82491AD-A63C-4993-223C-260E746A0EB0}"/>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a:t>
                </a:r>
                <a:endParaRPr lang="en-US" altLang="ja-JP"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インストール</a:t>
                </a:r>
              </a:p>
            </p:txBody>
          </p:sp>
          <p:sp>
            <p:nvSpPr>
              <p:cNvPr id="48" name="二等辺三角形 47">
                <a:extLst>
                  <a:ext uri="{FF2B5EF4-FFF2-40B4-BE49-F238E27FC236}">
                    <a16:creationId xmlns:a16="http://schemas.microsoft.com/office/drawing/2014/main" id="{21CF67D2-37C0-487C-4C0D-06EF6DD3EC0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0740CF2F-414C-D285-6DB5-AB1C52160F36}"/>
                </a:ext>
              </a:extLst>
            </p:cNvPr>
            <p:cNvGrpSpPr/>
            <p:nvPr/>
          </p:nvGrpSpPr>
          <p:grpSpPr>
            <a:xfrm>
              <a:off x="212616" y="1848325"/>
              <a:ext cx="1171091" cy="585869"/>
              <a:chOff x="142975" y="1886792"/>
              <a:chExt cx="1171091" cy="585869"/>
            </a:xfrm>
          </p:grpSpPr>
          <p:sp>
            <p:nvSpPr>
              <p:cNvPr id="45" name="フリーフォーム 113">
                <a:extLst>
                  <a:ext uri="{FF2B5EF4-FFF2-40B4-BE49-F238E27FC236}">
                    <a16:creationId xmlns:a16="http://schemas.microsoft.com/office/drawing/2014/main" id="{2D9C94ED-2031-F986-69A5-C6A9635578A5}"/>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ファイアウォールの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例外設定</a:t>
                </a:r>
              </a:p>
            </p:txBody>
          </p:sp>
          <p:sp>
            <p:nvSpPr>
              <p:cNvPr id="46" name="二等辺三角形 45">
                <a:extLst>
                  <a:ext uri="{FF2B5EF4-FFF2-40B4-BE49-F238E27FC236}">
                    <a16:creationId xmlns:a16="http://schemas.microsoft.com/office/drawing/2014/main" id="{26093B2F-C459-654C-983F-6FBD84DF676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3" name="グループ化 32">
              <a:extLst>
                <a:ext uri="{FF2B5EF4-FFF2-40B4-BE49-F238E27FC236}">
                  <a16:creationId xmlns:a16="http://schemas.microsoft.com/office/drawing/2014/main" id="{457CA069-8940-3C4A-C696-CCD53E669808}"/>
                </a:ext>
              </a:extLst>
            </p:cNvPr>
            <p:cNvGrpSpPr/>
            <p:nvPr/>
          </p:nvGrpSpPr>
          <p:grpSpPr>
            <a:xfrm>
              <a:off x="212616" y="2449582"/>
              <a:ext cx="1171091" cy="585869"/>
              <a:chOff x="142975" y="1886792"/>
              <a:chExt cx="1171091" cy="585869"/>
            </a:xfrm>
          </p:grpSpPr>
          <p:sp>
            <p:nvSpPr>
              <p:cNvPr id="43" name="フリーフォーム 113">
                <a:extLst>
                  <a:ext uri="{FF2B5EF4-FFF2-40B4-BE49-F238E27FC236}">
                    <a16:creationId xmlns:a16="http://schemas.microsoft.com/office/drawing/2014/main" id="{E7E14B47-688E-23FA-1259-257800CDB582}"/>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44" name="二等辺三角形 43">
                <a:extLst>
                  <a:ext uri="{FF2B5EF4-FFF2-40B4-BE49-F238E27FC236}">
                    <a16:creationId xmlns:a16="http://schemas.microsoft.com/office/drawing/2014/main" id="{3C4F5899-22EE-DE51-CEBC-579C2457FD4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4" name="グループ化 33">
              <a:extLst>
                <a:ext uri="{FF2B5EF4-FFF2-40B4-BE49-F238E27FC236}">
                  <a16:creationId xmlns:a16="http://schemas.microsoft.com/office/drawing/2014/main" id="{88DA71AC-4721-5922-1AC1-C5D5EE12D29E}"/>
                </a:ext>
              </a:extLst>
            </p:cNvPr>
            <p:cNvGrpSpPr/>
            <p:nvPr/>
          </p:nvGrpSpPr>
          <p:grpSpPr>
            <a:xfrm>
              <a:off x="212616" y="3050839"/>
              <a:ext cx="1171091" cy="585869"/>
              <a:chOff x="142975" y="1886792"/>
              <a:chExt cx="1171091" cy="585869"/>
            </a:xfrm>
          </p:grpSpPr>
          <p:sp>
            <p:nvSpPr>
              <p:cNvPr id="41" name="フリーフォーム 113">
                <a:extLst>
                  <a:ext uri="{FF2B5EF4-FFF2-40B4-BE49-F238E27FC236}">
                    <a16:creationId xmlns:a16="http://schemas.microsoft.com/office/drawing/2014/main" id="{806B5B7D-8A14-9F77-0F5A-13EC0AD8BED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42" name="二等辺三角形 41">
                <a:extLst>
                  <a:ext uri="{FF2B5EF4-FFF2-40B4-BE49-F238E27FC236}">
                    <a16:creationId xmlns:a16="http://schemas.microsoft.com/office/drawing/2014/main" id="{232AE3D0-B3B4-FDBD-CD3D-C103BF55F9B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5" name="グループ化 34">
              <a:extLst>
                <a:ext uri="{FF2B5EF4-FFF2-40B4-BE49-F238E27FC236}">
                  <a16:creationId xmlns:a16="http://schemas.microsoft.com/office/drawing/2014/main" id="{716E19A0-7E51-2F9F-B0D3-948C48D5C9CD}"/>
                </a:ext>
              </a:extLst>
            </p:cNvPr>
            <p:cNvGrpSpPr/>
            <p:nvPr/>
          </p:nvGrpSpPr>
          <p:grpSpPr>
            <a:xfrm>
              <a:off x="212616" y="3652096"/>
              <a:ext cx="1171091" cy="585869"/>
              <a:chOff x="142975" y="1886792"/>
              <a:chExt cx="1171091" cy="585869"/>
            </a:xfrm>
          </p:grpSpPr>
          <p:sp>
            <p:nvSpPr>
              <p:cNvPr id="39" name="フリーフォーム 113">
                <a:extLst>
                  <a:ext uri="{FF2B5EF4-FFF2-40B4-BE49-F238E27FC236}">
                    <a16:creationId xmlns:a16="http://schemas.microsoft.com/office/drawing/2014/main" id="{020F1D60-314A-EBE5-0C2E-0F8BEDC8696D}"/>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40" name="二等辺三角形 39">
                <a:extLst>
                  <a:ext uri="{FF2B5EF4-FFF2-40B4-BE49-F238E27FC236}">
                    <a16:creationId xmlns:a16="http://schemas.microsoft.com/office/drawing/2014/main" id="{FE6C5D53-1C32-191A-2BE9-52D793E6665D}"/>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7" name="フリーフォーム 113">
              <a:extLst>
                <a:ext uri="{FF2B5EF4-FFF2-40B4-BE49-F238E27FC236}">
                  <a16:creationId xmlns:a16="http://schemas.microsoft.com/office/drawing/2014/main" id="{176E67C9-3498-594E-FB32-EB72CFCE5A25}"/>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6" name="テキスト ボックス 5">
            <a:extLst>
              <a:ext uri="{FF2B5EF4-FFF2-40B4-BE49-F238E27FC236}">
                <a16:creationId xmlns:a16="http://schemas.microsoft.com/office/drawing/2014/main" id="{F0C7063C-4963-9842-201E-5FFABF320F1E}"/>
              </a:ext>
            </a:extLst>
          </p:cNvPr>
          <p:cNvSpPr txBox="1"/>
          <p:nvPr/>
        </p:nvSpPr>
        <p:spPr>
          <a:xfrm>
            <a:off x="307580" y="1067760"/>
            <a:ext cx="7155815" cy="584775"/>
          </a:xfrm>
          <a:prstGeom prst="rect">
            <a:avLst/>
          </a:prstGeom>
          <a:noFill/>
        </p:spPr>
        <p:txBody>
          <a:bodyPr wrap="square">
            <a:spAutoFit/>
          </a:bodyPr>
          <a:lstStyle/>
          <a:p>
            <a:pPr algn="l"/>
            <a:r>
              <a:rPr lang="ja-JP" altLang="en-US" sz="1600" b="0" i="0" u="none" strike="noStrike" baseline="0" dirty="0">
                <a:latin typeface="Yu Gothic UI" panose="020B0500000000000000" pitchFamily="34" charset="-128"/>
                <a:ea typeface="Yu Gothic UI" panose="020B0500000000000000" pitchFamily="34" charset="-128"/>
              </a:rPr>
              <a:t>「１ 映像監視ソフトウェア」フォルダー内の「</a:t>
            </a:r>
            <a:r>
              <a:rPr lang="en-US" altLang="ja-JP" sz="1600" b="0" i="0" u="none" strike="noStrike" baseline="0" dirty="0">
                <a:latin typeface="Yu Gothic UI" panose="020B0500000000000000" pitchFamily="34" charset="-128"/>
                <a:ea typeface="Yu Gothic UI" panose="020B0500000000000000" pitchFamily="34" charset="-128"/>
              </a:rPr>
              <a:t>setup.exe</a:t>
            </a:r>
            <a:r>
              <a:rPr lang="ja-JP" altLang="en-US" sz="1600" b="0" i="0" u="none" strike="noStrike" baseline="0" dirty="0">
                <a:latin typeface="Yu Gothic UI" panose="020B0500000000000000" pitchFamily="34" charset="-128"/>
                <a:ea typeface="Yu Gothic UI" panose="020B0500000000000000" pitchFamily="34" charset="-128"/>
              </a:rPr>
              <a:t>」をダブルクリックします。</a:t>
            </a:r>
            <a:endParaRPr lang="en-US" altLang="ja-JP" sz="1600" b="0" i="0" u="none" strike="noStrike" baseline="0" dirty="0">
              <a:latin typeface="Yu Gothic UI" panose="020B0500000000000000" pitchFamily="34" charset="-128"/>
              <a:ea typeface="Yu Gothic UI" panose="020B0500000000000000" pitchFamily="34" charset="-128"/>
            </a:endParaRPr>
          </a:p>
          <a:p>
            <a:pPr algn="l"/>
            <a:r>
              <a:rPr lang="ja-JP" altLang="en-US" sz="1600" dirty="0">
                <a:latin typeface="Yu Gothic UI" panose="020B0500000000000000" pitchFamily="34" charset="-128"/>
                <a:ea typeface="Yu Gothic UI" panose="020B0500000000000000" pitchFamily="34" charset="-128"/>
              </a:rPr>
              <a:t>インストール後に再起動が必要となります。</a:t>
            </a:r>
            <a:endParaRPr lang="ja-JP" altLang="en-US" sz="1600" b="0" i="0" u="none" strike="noStrike" baseline="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61824750"/>
      </p:ext>
    </p:extLst>
  </p:cSld>
  <p:clrMapOvr>
    <a:masterClrMapping/>
  </p:clrMapOvr>
  <mc:AlternateContent xmlns:mc="http://schemas.openxmlformats.org/markup-compatibility/2006" xmlns:p14="http://schemas.microsoft.com/office/powerpoint/2010/main">
    <mc:Choice Requires="p14">
      <p:transition spd="slow" p14:dur="2000" advTm="18500"/>
    </mc:Choice>
    <mc:Fallback xmlns="">
      <p:transition spd="slow" advTm="185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のインストール</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3F0A7F79-0FDE-45BC-B9E3-C1CAEFCC34C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666AEF2-1E12-3B4A-2EE2-3E32E12F07E5}"/>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6067E3FA-88A4-4D3B-A47B-9E9B70A9735E}"/>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IP</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アドレス設定</a:t>
                </a:r>
              </a:p>
            </p:txBody>
          </p:sp>
          <p:sp>
            <p:nvSpPr>
              <p:cNvPr id="46" name="二等辺三角形 45">
                <a:extLst>
                  <a:ext uri="{FF2B5EF4-FFF2-40B4-BE49-F238E27FC236}">
                    <a16:creationId xmlns:a16="http://schemas.microsoft.com/office/drawing/2014/main" id="{59782B71-0B02-55F4-E95F-1CF2C7207D9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78C0AA04-C9E4-7A60-C144-9BA6D2C4EA58}"/>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7F827AEC-60B6-FD27-B742-0A10667EEB8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a:t>
                </a:r>
                <a:endPar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インストール</a:t>
                </a:r>
              </a:p>
            </p:txBody>
          </p:sp>
          <p:sp>
            <p:nvSpPr>
              <p:cNvPr id="44" name="二等辺三角形 43">
                <a:extLst>
                  <a:ext uri="{FF2B5EF4-FFF2-40B4-BE49-F238E27FC236}">
                    <a16:creationId xmlns:a16="http://schemas.microsoft.com/office/drawing/2014/main" id="{0F145070-AF14-4224-8E75-115BF2361FE8}"/>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C3F2FF2B-93D8-B50A-6BEA-D0C692BF7683}"/>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A7ACA60E-5400-C8D9-5EC7-B9027F3FBCD5}"/>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ファイアウォールの</a:t>
                </a:r>
                <a:endParaRPr lang="en-US" altLang="ja-JP"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例外設定</a:t>
                </a:r>
              </a:p>
            </p:txBody>
          </p:sp>
          <p:sp>
            <p:nvSpPr>
              <p:cNvPr id="42" name="二等辺三角形 41">
                <a:extLst>
                  <a:ext uri="{FF2B5EF4-FFF2-40B4-BE49-F238E27FC236}">
                    <a16:creationId xmlns:a16="http://schemas.microsoft.com/office/drawing/2014/main" id="{75BED2C9-9EBB-40DC-B9C6-63B207895568}"/>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B71CEAE-0982-8AFC-38CB-A5FCE9798D74}"/>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AD582B09-4556-0A14-7D71-2E65172783FE}"/>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40" name="二等辺三角形 39">
                <a:extLst>
                  <a:ext uri="{FF2B5EF4-FFF2-40B4-BE49-F238E27FC236}">
                    <a16:creationId xmlns:a16="http://schemas.microsoft.com/office/drawing/2014/main" id="{A10B8FF3-EA88-AB57-9208-8F76EAD6895A}"/>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ED93ED29-9CAC-EE76-6B2A-00EAC88B6C00}"/>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51F6829B-B82E-3875-5244-58D6346CB451}"/>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38" name="二等辺三角形 37">
                <a:extLst>
                  <a:ext uri="{FF2B5EF4-FFF2-40B4-BE49-F238E27FC236}">
                    <a16:creationId xmlns:a16="http://schemas.microsoft.com/office/drawing/2014/main" id="{08B24746-DDFD-D666-A025-83CCB3571954}"/>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DBD9076E-9D0A-341C-E5FB-BEF9F10065F1}"/>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A4681135-FEF6-E752-CFF9-1EBC682773E7}"/>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36" name="二等辺三角形 35">
                <a:extLst>
                  <a:ext uri="{FF2B5EF4-FFF2-40B4-BE49-F238E27FC236}">
                    <a16:creationId xmlns:a16="http://schemas.microsoft.com/office/drawing/2014/main" id="{1BB627A9-AC62-8216-BFFE-C98A62A6FC7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algn="ctr" defTabSz="166688">
                  <a:lnSpc>
                    <a:spcPct val="90000"/>
                  </a:lnSpc>
                  <a:spcAft>
                    <a:spcPct val="35000"/>
                  </a:spcAft>
                </a:pPr>
                <a:endParaRPr lang="ja-JP" altLang="en-US" sz="375">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B0D8ED5C-94D9-1F07-1F31-6165141330E2}"/>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69" name="正方形/長方形 68">
            <a:extLst>
              <a:ext uri="{FF2B5EF4-FFF2-40B4-BE49-F238E27FC236}">
                <a16:creationId xmlns:a16="http://schemas.microsoft.com/office/drawing/2014/main" id="{A2646CC6-E3D9-512E-5634-60980C691D1D}"/>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◆ファイアウォールの例外設定（</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OS</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7E964D03-C45A-969C-C716-F1CACD8B9538}"/>
              </a:ext>
            </a:extLst>
          </p:cNvPr>
          <p:cNvSpPr txBox="1"/>
          <p:nvPr/>
        </p:nvSpPr>
        <p:spPr>
          <a:xfrm>
            <a:off x="307580" y="979105"/>
            <a:ext cx="7542577" cy="3200876"/>
          </a:xfrm>
          <a:prstGeom prst="rect">
            <a:avLst/>
          </a:prstGeom>
          <a:noFill/>
        </p:spPr>
        <p:txBody>
          <a:bodyPr wrap="square">
            <a:spAutoFit/>
          </a:bodyPr>
          <a:lstStyle/>
          <a:p>
            <a:pPr algn="l"/>
            <a:r>
              <a:rPr lang="ja-JP" altLang="en-US" sz="1600" b="0" i="0" u="none" strike="noStrike" baseline="0" dirty="0">
                <a:latin typeface="Yu Gothic UI" panose="020B0500000000000000" pitchFamily="34" charset="-128"/>
                <a:ea typeface="Yu Gothic UI" panose="020B0500000000000000" pitchFamily="34" charset="-128"/>
              </a:rPr>
              <a:t>ライブ画表示、ダウンロード機能および独自アラーム通知機能（アラーム通知、イベント通知）を使用可能にするために</a:t>
            </a:r>
            <a:r>
              <a:rPr lang="en-US" altLang="ja-JP" sz="1600" b="0" i="0" u="none" strike="noStrike" baseline="0" dirty="0">
                <a:latin typeface="Yu Gothic UI" panose="020B0500000000000000" pitchFamily="34" charset="-128"/>
                <a:ea typeface="Yu Gothic UI" panose="020B0500000000000000" pitchFamily="34" charset="-128"/>
              </a:rPr>
              <a:t>ASM300</a:t>
            </a:r>
            <a:r>
              <a:rPr lang="ja-JP" altLang="en-US" sz="1600" b="0" i="0" u="none" strike="noStrike" baseline="0" dirty="0">
                <a:latin typeface="Yu Gothic UI" panose="020B0500000000000000" pitchFamily="34" charset="-128"/>
                <a:ea typeface="Yu Gothic UI" panose="020B0500000000000000" pitchFamily="34" charset="-128"/>
              </a:rPr>
              <a:t>に関するファイアウォールの例外設定を行います。</a:t>
            </a:r>
            <a:endParaRPr lang="en-US" altLang="ja-JP" sz="1600" b="0" i="0" u="none" strike="noStrike" baseline="0" dirty="0">
              <a:latin typeface="Yu Gothic UI" panose="020B0500000000000000" pitchFamily="34" charset="-128"/>
              <a:ea typeface="Yu Gothic UI" panose="020B0500000000000000" pitchFamily="34" charset="-128"/>
            </a:endParaRPr>
          </a:p>
          <a:p>
            <a:pPr algn="l"/>
            <a:r>
              <a:rPr lang="ja-JP" altLang="en-US" sz="1600" b="0" i="0" u="none" strike="noStrike" baseline="0" dirty="0">
                <a:latin typeface="Yu Gothic UI" panose="020B0500000000000000" pitchFamily="34" charset="-128"/>
                <a:ea typeface="Yu Gothic UI" panose="020B0500000000000000" pitchFamily="34" charset="-128"/>
              </a:rPr>
              <a:t>「スタート」→「</a:t>
            </a:r>
            <a:r>
              <a:rPr lang="en-US" altLang="ja-JP" sz="1600" b="0" i="0" u="none" strike="noStrike" baseline="0" dirty="0">
                <a:latin typeface="Yu Gothic UI" panose="020B0500000000000000" pitchFamily="34" charset="-128"/>
                <a:ea typeface="Yu Gothic UI" panose="020B0500000000000000" pitchFamily="34" charset="-128"/>
              </a:rPr>
              <a:t>Windows</a:t>
            </a:r>
            <a:r>
              <a:rPr lang="ja-JP" altLang="en-US" sz="1600" b="0" i="0" u="none" strike="noStrike" baseline="0" dirty="0">
                <a:latin typeface="Yu Gothic UI" panose="020B0500000000000000" pitchFamily="34" charset="-128"/>
                <a:ea typeface="Yu Gothic UI" panose="020B0500000000000000" pitchFamily="34" charset="-128"/>
              </a:rPr>
              <a:t>システムツール」→「コントロールパネル」→「システムとセキュリティ」→「</a:t>
            </a:r>
            <a:r>
              <a:rPr lang="en-US" altLang="ja-JP" sz="1600" b="0" i="0" u="none" strike="noStrike" baseline="0" dirty="0">
                <a:latin typeface="Yu Gothic UI" panose="020B0500000000000000" pitchFamily="34" charset="-128"/>
                <a:ea typeface="Yu Gothic UI" panose="020B0500000000000000" pitchFamily="34" charset="-128"/>
              </a:rPr>
              <a:t>Windows</a:t>
            </a:r>
            <a:r>
              <a:rPr lang="ja-JP" altLang="en-US" sz="1600" b="0" i="0" u="none" strike="noStrike" baseline="0" dirty="0">
                <a:latin typeface="Yu Gothic UI" panose="020B0500000000000000" pitchFamily="34" charset="-128"/>
                <a:ea typeface="Yu Gothic UI" panose="020B0500000000000000" pitchFamily="34" charset="-128"/>
              </a:rPr>
              <a:t>ファイア</a:t>
            </a:r>
            <a:r>
              <a:rPr lang="ja-JP" altLang="en-US" sz="1600" dirty="0">
                <a:latin typeface="Yu Gothic UI" panose="020B0500000000000000" pitchFamily="34" charset="-128"/>
                <a:ea typeface="Yu Gothic UI" panose="020B0500000000000000" pitchFamily="34" charset="-128"/>
              </a:rPr>
              <a:t>ウォール</a:t>
            </a:r>
            <a:r>
              <a:rPr lang="ja-JP" altLang="en-US" sz="1600" b="0" i="0" u="none" strike="noStrike" baseline="0" dirty="0">
                <a:latin typeface="Yu Gothic UI" panose="020B0500000000000000" pitchFamily="34" charset="-128"/>
                <a:ea typeface="Yu Gothic UI" panose="020B0500000000000000" pitchFamily="34" charset="-128"/>
              </a:rPr>
              <a:t>によるアプリケーションの許可」</a:t>
            </a:r>
            <a:endParaRPr lang="en-US" altLang="ja-JP" sz="1600" b="0" i="0" u="none" strike="noStrike" baseline="0" dirty="0">
              <a:latin typeface="Yu Gothic UI" panose="020B0500000000000000" pitchFamily="34" charset="-128"/>
              <a:ea typeface="Yu Gothic UI" panose="020B0500000000000000" pitchFamily="34" charset="-128"/>
            </a:endParaRPr>
          </a:p>
          <a:p>
            <a:pPr algn="l">
              <a:spcBef>
                <a:spcPts val="1200"/>
              </a:spcBef>
            </a:pPr>
            <a:r>
              <a:rPr lang="ja-JP" altLang="en-US" sz="1600" b="0" i="0" u="none" strike="noStrike" baseline="0" dirty="0">
                <a:latin typeface="Yu Gothic UI" panose="020B0500000000000000" pitchFamily="34" charset="-128"/>
                <a:ea typeface="Yu Gothic UI" panose="020B0500000000000000" pitchFamily="34" charset="-128"/>
              </a:rPr>
              <a:t>以下のファイルに対するファイアウォールの例外設定を行ないます。</a:t>
            </a:r>
            <a:endParaRPr lang="en-US" altLang="ja-JP" sz="1600" b="0" i="0" u="none" strike="noStrike" baseline="0" dirty="0">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baseline="0" dirty="0">
                <a:latin typeface="Yu Gothic UI" panose="020B0500000000000000" pitchFamily="34" charset="-128"/>
                <a:ea typeface="Yu Gothic UI" panose="020B0500000000000000" pitchFamily="34" charset="-128"/>
              </a:rPr>
              <a:t>「</a:t>
            </a:r>
            <a:r>
              <a:rPr lang="en-US" altLang="ja-JP" sz="1400" b="0" i="0" u="none" strike="noStrike" baseline="0" dirty="0">
                <a:latin typeface="Yu Gothic UI" panose="020B0500000000000000" pitchFamily="34" charset="-128"/>
                <a:ea typeface="Yu Gothic UI" panose="020B0500000000000000" pitchFamily="34" charset="-128"/>
              </a:rPr>
              <a:t>asm300ope.exe</a:t>
            </a:r>
            <a:r>
              <a:rPr lang="ja-JP" altLang="en-US" sz="1400" b="0" i="0" u="none" strike="noStrike" baseline="0" dirty="0">
                <a:latin typeface="Yu Gothic UI" panose="020B0500000000000000" pitchFamily="34" charset="-128"/>
                <a:ea typeface="Yu Gothic UI" panose="020B0500000000000000" pitchFamily="34" charset="-128"/>
              </a:rPr>
              <a:t>」</a:t>
            </a:r>
            <a:r>
              <a:rPr lang="ja-JP" altLang="en-US" sz="1400" dirty="0">
                <a:latin typeface="Yu Gothic UI" panose="020B0500000000000000" pitchFamily="34" charset="-128"/>
                <a:ea typeface="Yu Gothic UI" panose="020B0500000000000000" pitchFamily="34" charset="-128"/>
              </a:rPr>
              <a:t>、</a:t>
            </a:r>
            <a:endParaRPr lang="en-US" altLang="ja-JP" sz="1400" dirty="0">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asm300liveIP.exe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asm300srv.exe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asm300tlsrv.exe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ASMDownloadQueue.exe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ASDBService.exe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HttpReceiveService.exe</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「ファイルとプリンターの共有」も設定がない場合には登録します。</a:t>
            </a:r>
          </a:p>
        </p:txBody>
      </p:sp>
      <p:sp>
        <p:nvSpPr>
          <p:cNvPr id="6" name="テキスト ボックス 5">
            <a:extLst>
              <a:ext uri="{FF2B5EF4-FFF2-40B4-BE49-F238E27FC236}">
                <a16:creationId xmlns:a16="http://schemas.microsoft.com/office/drawing/2014/main" id="{920AE21E-C595-0E52-2555-67C383200A8C}"/>
              </a:ext>
            </a:extLst>
          </p:cNvPr>
          <p:cNvSpPr txBox="1"/>
          <p:nvPr/>
        </p:nvSpPr>
        <p:spPr>
          <a:xfrm>
            <a:off x="377919" y="4220139"/>
            <a:ext cx="7542577" cy="307777"/>
          </a:xfrm>
          <a:prstGeom prst="rect">
            <a:avLst/>
          </a:prstGeom>
          <a:noFill/>
        </p:spPr>
        <p:txBody>
          <a:bodyPr wrap="square" rtlCol="0">
            <a:spAutoFit/>
          </a:bodyPr>
          <a:lstStyle/>
          <a:p>
            <a:r>
              <a:rPr lang="ja-JP" altLang="en-US" sz="1400" dirty="0">
                <a:latin typeface="Yu Gothic UI" panose="020B0500000000000000" pitchFamily="34" charset="-128"/>
                <a:ea typeface="Yu Gothic UI" panose="020B0500000000000000" pitchFamily="34" charset="-128"/>
              </a:rPr>
              <a:t>既に上記設定があるときには、パスが正しい場所を指しているか確認し、間違っているときには修正します。</a:t>
            </a:r>
            <a:endParaRPr kumimoji="1" lang="ja-JP" altLang="en-US" sz="1400" dirty="0">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7AC2DBD0-7B02-CC3F-7B65-921F210AABF5}"/>
              </a:ext>
            </a:extLst>
          </p:cNvPr>
          <p:cNvSpPr txBox="1"/>
          <p:nvPr/>
        </p:nvSpPr>
        <p:spPr>
          <a:xfrm>
            <a:off x="377919" y="4466362"/>
            <a:ext cx="6098058" cy="276999"/>
          </a:xfrm>
          <a:prstGeom prst="rect">
            <a:avLst/>
          </a:prstGeom>
          <a:noFill/>
        </p:spPr>
        <p:txBody>
          <a:bodyPr wrap="square">
            <a:spAutoFit/>
          </a:bodyPr>
          <a:lstStyle/>
          <a:p>
            <a:pPr defTabSz="914400" fontAlgn="auto">
              <a:spcBef>
                <a:spcPts val="0"/>
              </a:spcBef>
              <a:spcAft>
                <a:spcPts val="0"/>
              </a:spcAft>
            </a:pPr>
            <a:r>
              <a:rPr lang="ja-JP" altLang="en-US" sz="1200" dirty="0">
                <a:solidFill>
                  <a:prstClr val="black"/>
                </a:solidFill>
                <a:latin typeface="Yu Gothic UI" panose="020B0500000000000000" pitchFamily="34" charset="-128"/>
                <a:ea typeface="Yu Gothic UI" panose="020B0500000000000000" pitchFamily="34" charset="-128"/>
                <a:cs typeface="+mn-cs"/>
              </a:rPr>
              <a:t>C:\Program Files (x86)\</a:t>
            </a:r>
            <a:r>
              <a:rPr lang="en-US" altLang="ja-JP" sz="1200" dirty="0">
                <a:solidFill>
                  <a:prstClr val="black"/>
                </a:solidFill>
                <a:latin typeface="Yu Gothic UI" panose="020B0500000000000000" pitchFamily="34" charset="-128"/>
                <a:ea typeface="Yu Gothic UI" panose="020B0500000000000000" pitchFamily="34" charset="-128"/>
                <a:cs typeface="+mn-cs"/>
              </a:rPr>
              <a:t>i-PRO\</a:t>
            </a:r>
            <a:r>
              <a:rPr lang="ja-JP" altLang="en-US" sz="1200" dirty="0">
                <a:solidFill>
                  <a:prstClr val="black"/>
                </a:solidFill>
                <a:latin typeface="Yu Gothic UI" panose="020B0500000000000000" pitchFamily="34" charset="-128"/>
                <a:ea typeface="Yu Gothic UI" panose="020B0500000000000000" pitchFamily="34" charset="-128"/>
                <a:cs typeface="+mn-cs"/>
              </a:rPr>
              <a:t>asm300</a:t>
            </a:r>
          </a:p>
        </p:txBody>
      </p:sp>
      <p:grpSp>
        <p:nvGrpSpPr>
          <p:cNvPr id="10" name="グループ化 9">
            <a:extLst>
              <a:ext uri="{FF2B5EF4-FFF2-40B4-BE49-F238E27FC236}">
                <a16:creationId xmlns:a16="http://schemas.microsoft.com/office/drawing/2014/main" id="{A7FB4070-944B-3D2D-605E-0774513EC3C7}"/>
              </a:ext>
            </a:extLst>
          </p:cNvPr>
          <p:cNvGrpSpPr/>
          <p:nvPr/>
        </p:nvGrpSpPr>
        <p:grpSpPr>
          <a:xfrm>
            <a:off x="3004496" y="2254229"/>
            <a:ext cx="4774755" cy="1892176"/>
            <a:chOff x="3004496" y="2298833"/>
            <a:chExt cx="4774755" cy="1892176"/>
          </a:xfrm>
        </p:grpSpPr>
        <p:pic>
          <p:nvPicPr>
            <p:cNvPr id="3" name="図 2">
              <a:extLst>
                <a:ext uri="{FF2B5EF4-FFF2-40B4-BE49-F238E27FC236}">
                  <a16:creationId xmlns:a16="http://schemas.microsoft.com/office/drawing/2014/main" id="{8B6855C9-671F-D828-D4DF-68D1E3BC2B32}"/>
                </a:ext>
              </a:extLst>
            </p:cNvPr>
            <p:cNvPicPr>
              <a:picLocks noChangeAspect="1"/>
            </p:cNvPicPr>
            <p:nvPr/>
          </p:nvPicPr>
          <p:blipFill>
            <a:blip r:embed="rId3"/>
            <a:stretch>
              <a:fillRect/>
            </a:stretch>
          </p:blipFill>
          <p:spPr>
            <a:xfrm>
              <a:off x="3004496" y="2491366"/>
              <a:ext cx="1688783" cy="1178719"/>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図 3">
              <a:extLst>
                <a:ext uri="{FF2B5EF4-FFF2-40B4-BE49-F238E27FC236}">
                  <a16:creationId xmlns:a16="http://schemas.microsoft.com/office/drawing/2014/main" id="{09B73274-DECB-2440-F2B8-67E645C443F4}"/>
                </a:ext>
              </a:extLst>
            </p:cNvPr>
            <p:cNvPicPr>
              <a:picLocks noChangeAspect="1"/>
            </p:cNvPicPr>
            <p:nvPr/>
          </p:nvPicPr>
          <p:blipFill>
            <a:blip r:embed="rId4"/>
            <a:stretch>
              <a:fillRect/>
            </a:stretch>
          </p:blipFill>
          <p:spPr>
            <a:xfrm>
              <a:off x="4034953" y="2652162"/>
              <a:ext cx="1688783" cy="118014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06975201-C3B6-6D10-B8E2-86030E117D3B}"/>
                </a:ext>
              </a:extLst>
            </p:cNvPr>
            <p:cNvPicPr>
              <a:picLocks noChangeAspect="1"/>
            </p:cNvPicPr>
            <p:nvPr/>
          </p:nvPicPr>
          <p:blipFill>
            <a:blip r:embed="rId5"/>
            <a:stretch>
              <a:fillRect/>
            </a:stretch>
          </p:blipFill>
          <p:spPr>
            <a:xfrm>
              <a:off x="5427326" y="2887989"/>
              <a:ext cx="1688783" cy="13030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5DE8FFF6-3330-CD80-4076-749D93A7F876}"/>
                </a:ext>
              </a:extLst>
            </p:cNvPr>
            <p:cNvSpPr txBox="1"/>
            <p:nvPr/>
          </p:nvSpPr>
          <p:spPr>
            <a:xfrm>
              <a:off x="5723736" y="2298833"/>
              <a:ext cx="2055515" cy="553998"/>
            </a:xfrm>
            <a:prstGeom prst="rect">
              <a:avLst/>
            </a:prstGeom>
            <a:noFill/>
          </p:spPr>
          <p:txBody>
            <a:bodyPr wrap="square">
              <a:spAutoFit/>
            </a:bodyPr>
            <a:lstStyle/>
            <a:p>
              <a:pPr algn="l"/>
              <a:r>
                <a:rPr lang="ja-JP" altLang="en-US" sz="1000" b="0" i="0" u="none" strike="noStrike" baseline="0" dirty="0">
                  <a:latin typeface="Yu Gothic UI" panose="020B0500000000000000" pitchFamily="34" charset="-128"/>
                  <a:ea typeface="Yu Gothic UI" panose="020B0500000000000000" pitchFamily="34" charset="-128"/>
                </a:rPr>
                <a:t>「設定の変更」をクリックし、</a:t>
              </a:r>
              <a:endParaRPr lang="en-US" altLang="ja-JP" sz="1000" b="0" i="0" u="none" strike="noStrike" baseline="0" dirty="0">
                <a:latin typeface="Yu Gothic UI" panose="020B0500000000000000" pitchFamily="34" charset="-128"/>
                <a:ea typeface="Yu Gothic UI" panose="020B0500000000000000" pitchFamily="34" charset="-128"/>
              </a:endParaRPr>
            </a:p>
            <a:p>
              <a:pPr algn="l"/>
              <a:r>
                <a:rPr kumimoji="1" lang="ja-JP" altLang="en-US" sz="1000" kern="1200" cap="none" spc="0" normalizeH="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「別のアプリの許可」をクリックして、参照画面から追加対象ファイルを指定</a:t>
              </a:r>
              <a:endParaRPr kumimoji="1" lang="ja-JP" altLang="en-US" sz="10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grpSp>
    </p:spTree>
    <p:extLst>
      <p:ext uri="{BB962C8B-B14F-4D97-AF65-F5344CB8AC3E}">
        <p14:creationId xmlns:p14="http://schemas.microsoft.com/office/powerpoint/2010/main" val="2358845703"/>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のインストール</a:t>
            </a:r>
            <a:endParaRPr kumimoji="1" lang="ja-JP" altLang="en-US" dirty="0">
              <a:latin typeface="Yu Gothic UI" panose="020B0500000000000000" pitchFamily="34" charset="-128"/>
              <a:ea typeface="Yu Gothic UI" panose="020B0500000000000000" pitchFamily="34" charset="-128"/>
            </a:endParaRPr>
          </a:p>
        </p:txBody>
      </p:sp>
      <p:sp>
        <p:nvSpPr>
          <p:cNvPr id="69" name="正方形/長方形 68">
            <a:extLst>
              <a:ext uri="{FF2B5EF4-FFF2-40B4-BE49-F238E27FC236}">
                <a16:creationId xmlns:a16="http://schemas.microsoft.com/office/drawing/2014/main" id="{A2646CC6-E3D9-512E-5634-60980C691D1D}"/>
              </a:ext>
            </a:extLst>
          </p:cNvPr>
          <p:cNvSpPr/>
          <p:nvPr/>
        </p:nvSpPr>
        <p:spPr>
          <a:xfrm>
            <a:off x="69932" y="660731"/>
            <a:ext cx="7780225" cy="43545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の起動</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8DE7FDA6-E91B-C1B3-D678-C53EB15A0B43}"/>
              </a:ext>
            </a:extLst>
          </p:cNvPr>
          <p:cNvSpPr txBox="1"/>
          <p:nvPr/>
        </p:nvSpPr>
        <p:spPr>
          <a:xfrm>
            <a:off x="297641" y="1067760"/>
            <a:ext cx="7258859"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スタートメニューの［すべてのアプリ］→［</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i-PRO</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］→［運用ソフトウェア］を選択、または、デスクトップ上の「運用ソフトウェア」アイコンをダブルクリックし、</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を起動します。</a:t>
            </a:r>
          </a:p>
        </p:txBody>
      </p:sp>
      <p:grpSp>
        <p:nvGrpSpPr>
          <p:cNvPr id="3" name="グループ化 2">
            <a:extLst>
              <a:ext uri="{FF2B5EF4-FFF2-40B4-BE49-F238E27FC236}">
                <a16:creationId xmlns:a16="http://schemas.microsoft.com/office/drawing/2014/main" id="{49574147-C1F6-D243-98A7-C1ECBEEA8190}"/>
              </a:ext>
            </a:extLst>
          </p:cNvPr>
          <p:cNvGrpSpPr/>
          <p:nvPr/>
        </p:nvGrpSpPr>
        <p:grpSpPr>
          <a:xfrm>
            <a:off x="7850157" y="658764"/>
            <a:ext cx="1171091" cy="4059030"/>
            <a:chOff x="212616" y="631743"/>
            <a:chExt cx="1171091" cy="4059030"/>
          </a:xfrm>
        </p:grpSpPr>
        <p:grpSp>
          <p:nvGrpSpPr>
            <p:cNvPr id="4" name="グループ化 3">
              <a:extLst>
                <a:ext uri="{FF2B5EF4-FFF2-40B4-BE49-F238E27FC236}">
                  <a16:creationId xmlns:a16="http://schemas.microsoft.com/office/drawing/2014/main" id="{0DF22A7B-A062-DEB5-7CAE-406259951E95}"/>
                </a:ext>
              </a:extLst>
            </p:cNvPr>
            <p:cNvGrpSpPr/>
            <p:nvPr/>
          </p:nvGrpSpPr>
          <p:grpSpPr>
            <a:xfrm>
              <a:off x="212616" y="631743"/>
              <a:ext cx="1171091" cy="599937"/>
              <a:chOff x="142975" y="1872724"/>
              <a:chExt cx="1171091" cy="599937"/>
            </a:xfrm>
          </p:grpSpPr>
          <p:sp>
            <p:nvSpPr>
              <p:cNvPr id="24" name="フリーフォーム 113">
                <a:extLst>
                  <a:ext uri="{FF2B5EF4-FFF2-40B4-BE49-F238E27FC236}">
                    <a16:creationId xmlns:a16="http://schemas.microsoft.com/office/drawing/2014/main" id="{FD67E666-2A74-AAF9-8545-B9D42984E9EB}"/>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IP</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アドレス設定</a:t>
                </a:r>
              </a:p>
            </p:txBody>
          </p:sp>
          <p:sp>
            <p:nvSpPr>
              <p:cNvPr id="47" name="二等辺三角形 46">
                <a:extLst>
                  <a:ext uri="{FF2B5EF4-FFF2-40B4-BE49-F238E27FC236}">
                    <a16:creationId xmlns:a16="http://schemas.microsoft.com/office/drawing/2014/main" id="{54F278F9-F05C-BEC3-59A8-E002810C451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E5C025CD-A093-5900-0572-4F16A96B0988}"/>
                </a:ext>
              </a:extLst>
            </p:cNvPr>
            <p:cNvGrpSpPr/>
            <p:nvPr/>
          </p:nvGrpSpPr>
          <p:grpSpPr>
            <a:xfrm>
              <a:off x="212616" y="1247068"/>
              <a:ext cx="1171091" cy="585869"/>
              <a:chOff x="142975" y="1886792"/>
              <a:chExt cx="1171091" cy="585869"/>
            </a:xfrm>
          </p:grpSpPr>
          <p:sp>
            <p:nvSpPr>
              <p:cNvPr id="22" name="フリーフォーム 113">
                <a:extLst>
                  <a:ext uri="{FF2B5EF4-FFF2-40B4-BE49-F238E27FC236}">
                    <a16:creationId xmlns:a16="http://schemas.microsoft.com/office/drawing/2014/main" id="{09D3C4DC-5C43-F7DE-A5BC-27F89268DCE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インストール</a:t>
                </a:r>
              </a:p>
            </p:txBody>
          </p:sp>
          <p:sp>
            <p:nvSpPr>
              <p:cNvPr id="23" name="二等辺三角形 22">
                <a:extLst>
                  <a:ext uri="{FF2B5EF4-FFF2-40B4-BE49-F238E27FC236}">
                    <a16:creationId xmlns:a16="http://schemas.microsoft.com/office/drawing/2014/main" id="{6BBDDBBB-C7B0-8F34-76FC-4683A54ED7F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A8720CC0-2942-473E-CAA2-0FC31CD5A6E2}"/>
                </a:ext>
              </a:extLst>
            </p:cNvPr>
            <p:cNvGrpSpPr/>
            <p:nvPr/>
          </p:nvGrpSpPr>
          <p:grpSpPr>
            <a:xfrm>
              <a:off x="212616" y="1848325"/>
              <a:ext cx="1171091" cy="585869"/>
              <a:chOff x="142975" y="1886792"/>
              <a:chExt cx="1171091" cy="585869"/>
            </a:xfrm>
          </p:grpSpPr>
          <p:sp>
            <p:nvSpPr>
              <p:cNvPr id="20" name="フリーフォーム 113">
                <a:extLst>
                  <a:ext uri="{FF2B5EF4-FFF2-40B4-BE49-F238E27FC236}">
                    <a16:creationId xmlns:a16="http://schemas.microsoft.com/office/drawing/2014/main" id="{AB838DAB-EC5B-9E91-D892-43EA88E0896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ファイアウォールの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例外設定</a:t>
                </a:r>
              </a:p>
            </p:txBody>
          </p:sp>
          <p:sp>
            <p:nvSpPr>
              <p:cNvPr id="21" name="二等辺三角形 20">
                <a:extLst>
                  <a:ext uri="{FF2B5EF4-FFF2-40B4-BE49-F238E27FC236}">
                    <a16:creationId xmlns:a16="http://schemas.microsoft.com/office/drawing/2014/main" id="{7110C202-BE9C-5621-21DD-7CE496E01398}"/>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C1535068-E64D-6A1A-F49B-7890B6293002}"/>
                </a:ext>
              </a:extLst>
            </p:cNvPr>
            <p:cNvGrpSpPr/>
            <p:nvPr/>
          </p:nvGrpSpPr>
          <p:grpSpPr>
            <a:xfrm>
              <a:off x="212616" y="2449582"/>
              <a:ext cx="1171091" cy="585869"/>
              <a:chOff x="142975" y="1886792"/>
              <a:chExt cx="1171091" cy="585869"/>
            </a:xfrm>
          </p:grpSpPr>
          <p:sp>
            <p:nvSpPr>
              <p:cNvPr id="18" name="フリーフォーム 113">
                <a:extLst>
                  <a:ext uri="{FF2B5EF4-FFF2-40B4-BE49-F238E27FC236}">
                    <a16:creationId xmlns:a16="http://schemas.microsoft.com/office/drawing/2014/main" id="{5B7A7ABE-49BF-9D80-01E0-F9A88FC3C3DA}"/>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の起動</a:t>
                </a:r>
              </a:p>
            </p:txBody>
          </p:sp>
          <p:sp>
            <p:nvSpPr>
              <p:cNvPr id="19" name="二等辺三角形 18">
                <a:extLst>
                  <a:ext uri="{FF2B5EF4-FFF2-40B4-BE49-F238E27FC236}">
                    <a16:creationId xmlns:a16="http://schemas.microsoft.com/office/drawing/2014/main" id="{A3FAA493-D8E1-26C6-FB48-884DDEED889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9" name="グループ化 8">
              <a:extLst>
                <a:ext uri="{FF2B5EF4-FFF2-40B4-BE49-F238E27FC236}">
                  <a16:creationId xmlns:a16="http://schemas.microsoft.com/office/drawing/2014/main" id="{73D1E55F-CA95-BE63-FFC2-0A2FA640A822}"/>
                </a:ext>
              </a:extLst>
            </p:cNvPr>
            <p:cNvGrpSpPr/>
            <p:nvPr/>
          </p:nvGrpSpPr>
          <p:grpSpPr>
            <a:xfrm>
              <a:off x="212616" y="3050839"/>
              <a:ext cx="1171091" cy="585869"/>
              <a:chOff x="142975" y="1886792"/>
              <a:chExt cx="1171091" cy="585869"/>
            </a:xfrm>
          </p:grpSpPr>
          <p:sp>
            <p:nvSpPr>
              <p:cNvPr id="16" name="フリーフォーム 113">
                <a:extLst>
                  <a:ext uri="{FF2B5EF4-FFF2-40B4-BE49-F238E27FC236}">
                    <a16:creationId xmlns:a16="http://schemas.microsoft.com/office/drawing/2014/main" id="{8D1DCCD0-A448-E1B8-CFDF-8F83A72888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ライセンス（解除キー番号）の取得</a:t>
                </a:r>
              </a:p>
            </p:txBody>
          </p:sp>
          <p:sp>
            <p:nvSpPr>
              <p:cNvPr id="17" name="二等辺三角形 16">
                <a:extLst>
                  <a:ext uri="{FF2B5EF4-FFF2-40B4-BE49-F238E27FC236}">
                    <a16:creationId xmlns:a16="http://schemas.microsoft.com/office/drawing/2014/main" id="{C2CAA5E1-EDC2-B918-49E0-0DAD042C5B8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0" name="グループ化 9">
              <a:extLst>
                <a:ext uri="{FF2B5EF4-FFF2-40B4-BE49-F238E27FC236}">
                  <a16:creationId xmlns:a16="http://schemas.microsoft.com/office/drawing/2014/main" id="{CD929CEE-5D12-214A-E912-85885CFE2C84}"/>
                </a:ext>
              </a:extLst>
            </p:cNvPr>
            <p:cNvGrpSpPr/>
            <p:nvPr/>
          </p:nvGrpSpPr>
          <p:grpSpPr>
            <a:xfrm>
              <a:off x="212616" y="3652096"/>
              <a:ext cx="1171091" cy="585869"/>
              <a:chOff x="142975" y="1886792"/>
              <a:chExt cx="1171091" cy="585869"/>
            </a:xfrm>
          </p:grpSpPr>
          <p:sp>
            <p:nvSpPr>
              <p:cNvPr id="14" name="フリーフォーム 113">
                <a:extLst>
                  <a:ext uri="{FF2B5EF4-FFF2-40B4-BE49-F238E27FC236}">
                    <a16:creationId xmlns:a16="http://schemas.microsoft.com/office/drawing/2014/main" id="{15028CA1-E923-871F-2815-D85D04F6F30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15" name="二等辺三角形 14">
                <a:extLst>
                  <a:ext uri="{FF2B5EF4-FFF2-40B4-BE49-F238E27FC236}">
                    <a16:creationId xmlns:a16="http://schemas.microsoft.com/office/drawing/2014/main" id="{1A36E6E5-CDAC-3B75-26C6-B31DD45CC56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12" name="フリーフォーム 113">
              <a:extLst>
                <a:ext uri="{FF2B5EF4-FFF2-40B4-BE49-F238E27FC236}">
                  <a16:creationId xmlns:a16="http://schemas.microsoft.com/office/drawing/2014/main" id="{3DAB9791-195D-6AA0-5D11-6F005CE62BFD}"/>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26" name="テキスト ボックス 25">
            <a:extLst>
              <a:ext uri="{FF2B5EF4-FFF2-40B4-BE49-F238E27FC236}">
                <a16:creationId xmlns:a16="http://schemas.microsoft.com/office/drawing/2014/main" id="{7EC01712-7E6A-1525-6E62-CD5F80B9A945}"/>
              </a:ext>
            </a:extLst>
          </p:cNvPr>
          <p:cNvSpPr txBox="1"/>
          <p:nvPr/>
        </p:nvSpPr>
        <p:spPr>
          <a:xfrm>
            <a:off x="3624888" y="4323933"/>
            <a:ext cx="4212569" cy="461665"/>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インストール後、初めての起動時は登録説明画面が表示されます。</a:t>
            </a:r>
            <a:endParaRPr lang="en-US" altLang="ja-JP" sz="1200" dirty="0">
              <a:latin typeface="Yu Gothic UI" panose="020B0500000000000000" pitchFamily="34" charset="-128"/>
              <a:ea typeface="Yu Gothic UI" panose="020B0500000000000000" pitchFamily="34" charset="-128"/>
            </a:endParaRPr>
          </a:p>
          <a:p>
            <a:r>
              <a:rPr lang="ja-JP" altLang="en-US" sz="1200" dirty="0">
                <a:latin typeface="Yu Gothic UI" panose="020B0500000000000000" pitchFamily="34" charset="-128"/>
                <a:ea typeface="Yu Gothic UI" panose="020B0500000000000000" pitchFamily="34" charset="-128"/>
              </a:rPr>
              <a:t>「登録画面へ進む」をクリックし、ライセンス登録画面を表示します。</a:t>
            </a:r>
          </a:p>
        </p:txBody>
      </p:sp>
      <p:grpSp>
        <p:nvGrpSpPr>
          <p:cNvPr id="44" name="グループ化 43">
            <a:extLst>
              <a:ext uri="{FF2B5EF4-FFF2-40B4-BE49-F238E27FC236}">
                <a16:creationId xmlns:a16="http://schemas.microsoft.com/office/drawing/2014/main" id="{711DC6E5-63B0-B61A-7F2E-44D15B5184A5}"/>
              </a:ext>
            </a:extLst>
          </p:cNvPr>
          <p:cNvGrpSpPr/>
          <p:nvPr/>
        </p:nvGrpSpPr>
        <p:grpSpPr bwMode="gray">
          <a:xfrm>
            <a:off x="4858676" y="1681059"/>
            <a:ext cx="2434590" cy="2631758"/>
            <a:chOff x="3428901" y="2020863"/>
            <a:chExt cx="2434590" cy="2631758"/>
          </a:xfrm>
        </p:grpSpPr>
        <p:pic>
          <p:nvPicPr>
            <p:cNvPr id="28" name="図 27">
              <a:extLst>
                <a:ext uri="{FF2B5EF4-FFF2-40B4-BE49-F238E27FC236}">
                  <a16:creationId xmlns:a16="http://schemas.microsoft.com/office/drawing/2014/main" id="{954C85CD-C0B4-0779-D0D6-1D7A5255B9C1}"/>
                </a:ext>
              </a:extLst>
            </p:cNvPr>
            <p:cNvPicPr>
              <a:picLocks noChangeAspect="1"/>
            </p:cNvPicPr>
            <p:nvPr/>
          </p:nvPicPr>
          <p:blipFill>
            <a:blip r:embed="rId3"/>
            <a:stretch>
              <a:fillRect/>
            </a:stretch>
          </p:blipFill>
          <p:spPr bwMode="gray">
            <a:xfrm>
              <a:off x="3428901" y="2020863"/>
              <a:ext cx="2434590" cy="2631758"/>
            </a:xfrm>
            <a:prstGeom prst="rect">
              <a:avLst/>
            </a:prstGeom>
            <a:effectLst>
              <a:outerShdw blurRad="50800" dist="38100" dir="2700000" algn="tl" rotWithShape="0">
                <a:prstClr val="black">
                  <a:alpha val="40000"/>
                </a:prstClr>
              </a:outerShdw>
            </a:effectLst>
          </p:spPr>
        </p:pic>
        <p:sp>
          <p:nvSpPr>
            <p:cNvPr id="37" name="楕円 36">
              <a:extLst>
                <a:ext uri="{FF2B5EF4-FFF2-40B4-BE49-F238E27FC236}">
                  <a16:creationId xmlns:a16="http://schemas.microsoft.com/office/drawing/2014/main" id="{1AB59B7C-0CEA-B792-2A6F-137F6029586D}"/>
                </a:ext>
              </a:extLst>
            </p:cNvPr>
            <p:cNvSpPr/>
            <p:nvPr/>
          </p:nvSpPr>
          <p:spPr bwMode="gray">
            <a:xfrm>
              <a:off x="3721416" y="4266488"/>
              <a:ext cx="952500" cy="291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grpSp>
        <p:nvGrpSpPr>
          <p:cNvPr id="49" name="グループ化 48">
            <a:extLst>
              <a:ext uri="{FF2B5EF4-FFF2-40B4-BE49-F238E27FC236}">
                <a16:creationId xmlns:a16="http://schemas.microsoft.com/office/drawing/2014/main" id="{E9C155CA-F28D-0580-B53F-CEA1B72E7A33}"/>
              </a:ext>
            </a:extLst>
          </p:cNvPr>
          <p:cNvGrpSpPr/>
          <p:nvPr/>
        </p:nvGrpSpPr>
        <p:grpSpPr>
          <a:xfrm>
            <a:off x="406716" y="1908532"/>
            <a:ext cx="3669792" cy="2378891"/>
            <a:chOff x="406716" y="1924697"/>
            <a:chExt cx="3669792" cy="2378891"/>
          </a:xfrm>
        </p:grpSpPr>
        <p:pic>
          <p:nvPicPr>
            <p:cNvPr id="39" name="図 38">
              <a:extLst>
                <a:ext uri="{FF2B5EF4-FFF2-40B4-BE49-F238E27FC236}">
                  <a16:creationId xmlns:a16="http://schemas.microsoft.com/office/drawing/2014/main" id="{3351F80E-A377-50E3-82C6-6BDBE8E0945A}"/>
                </a:ext>
              </a:extLst>
            </p:cNvPr>
            <p:cNvPicPr>
              <a:picLocks noChangeAspect="1"/>
            </p:cNvPicPr>
            <p:nvPr/>
          </p:nvPicPr>
          <p:blipFill>
            <a:blip r:embed="rId4"/>
            <a:stretch>
              <a:fillRect/>
            </a:stretch>
          </p:blipFill>
          <p:spPr>
            <a:xfrm>
              <a:off x="406716" y="2239330"/>
              <a:ext cx="3669792" cy="2064258"/>
            </a:xfrm>
            <a:prstGeom prst="rect">
              <a:avLst/>
            </a:prstGeom>
            <a:effectLst>
              <a:outerShdw blurRad="50800" dist="38100" dir="2700000" algn="tl" rotWithShape="0">
                <a:prstClr val="black">
                  <a:alpha val="40000"/>
                </a:prstClr>
              </a:outerShdw>
            </a:effectLst>
          </p:spPr>
        </p:pic>
        <p:pic>
          <p:nvPicPr>
            <p:cNvPr id="43" name="図 42">
              <a:extLst>
                <a:ext uri="{FF2B5EF4-FFF2-40B4-BE49-F238E27FC236}">
                  <a16:creationId xmlns:a16="http://schemas.microsoft.com/office/drawing/2014/main" id="{6A17B64C-354E-85E6-549A-768D5DCCE0FB}"/>
                </a:ext>
              </a:extLst>
            </p:cNvPr>
            <p:cNvPicPr>
              <a:picLocks noChangeAspect="1"/>
            </p:cNvPicPr>
            <p:nvPr/>
          </p:nvPicPr>
          <p:blipFill>
            <a:blip r:embed="rId5"/>
            <a:stretch>
              <a:fillRect/>
            </a:stretch>
          </p:blipFill>
          <p:spPr>
            <a:xfrm>
              <a:off x="869721" y="2056058"/>
              <a:ext cx="1038225" cy="933450"/>
            </a:xfrm>
            <a:prstGeom prst="rect">
              <a:avLst/>
            </a:prstGeom>
            <a:ln w="38100">
              <a:solidFill>
                <a:srgbClr val="FF0000"/>
              </a:solidFill>
            </a:ln>
            <a:effectLst>
              <a:outerShdw blurRad="50800" dist="38100" dir="2700000" algn="tl" rotWithShape="0">
                <a:prstClr val="black">
                  <a:alpha val="40000"/>
                </a:prstClr>
              </a:outerShdw>
            </a:effectLst>
          </p:spPr>
        </p:pic>
        <p:sp>
          <p:nvSpPr>
            <p:cNvPr id="46" name="正方形/長方形 45">
              <a:extLst>
                <a:ext uri="{FF2B5EF4-FFF2-40B4-BE49-F238E27FC236}">
                  <a16:creationId xmlns:a16="http://schemas.microsoft.com/office/drawing/2014/main" id="{5B8D3C0C-B34A-B764-8982-C0CC43B4DE83}"/>
                </a:ext>
              </a:extLst>
            </p:cNvPr>
            <p:cNvSpPr/>
            <p:nvPr/>
          </p:nvSpPr>
          <p:spPr>
            <a:xfrm>
              <a:off x="406716" y="2659844"/>
              <a:ext cx="177484" cy="1468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sp>
          <p:nvSpPr>
            <p:cNvPr id="48" name="テキスト ボックス 47">
              <a:extLst>
                <a:ext uri="{FF2B5EF4-FFF2-40B4-BE49-F238E27FC236}">
                  <a16:creationId xmlns:a16="http://schemas.microsoft.com/office/drawing/2014/main" id="{8D3C685C-A873-FD30-D13F-A95FE3799394}"/>
                </a:ext>
              </a:extLst>
            </p:cNvPr>
            <p:cNvSpPr txBox="1"/>
            <p:nvPr/>
          </p:nvSpPr>
          <p:spPr>
            <a:xfrm>
              <a:off x="1907946" y="1924697"/>
              <a:ext cx="1644613"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運用ソフトウェアアイコン</a:t>
              </a:r>
            </a:p>
          </p:txBody>
        </p:sp>
      </p:grpSp>
      <p:cxnSp>
        <p:nvCxnSpPr>
          <p:cNvPr id="13" name="直線矢印コネクタ 12">
            <a:extLst>
              <a:ext uri="{FF2B5EF4-FFF2-40B4-BE49-F238E27FC236}">
                <a16:creationId xmlns:a16="http://schemas.microsoft.com/office/drawing/2014/main" id="{88402910-E883-00DB-ED07-265F2C50E7C8}"/>
              </a:ext>
            </a:extLst>
          </p:cNvPr>
          <p:cNvCxnSpPr>
            <a:cxnSpLocks/>
            <a:stCxn id="43" idx="1"/>
          </p:cNvCxnSpPr>
          <p:nvPr/>
        </p:nvCxnSpPr>
        <p:spPr>
          <a:xfrm flipH="1">
            <a:off x="584200" y="2506618"/>
            <a:ext cx="285521" cy="211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37318"/>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のインストール</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IP</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アドレス設定</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インストール</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ファイアウォールの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例外設定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◆ライセンス（解除キー番号）の取得</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7788CA92-DB34-FD9D-61D5-06E30497F225}"/>
              </a:ext>
            </a:extLst>
          </p:cNvPr>
          <p:cNvSpPr txBox="1"/>
          <p:nvPr/>
        </p:nvSpPr>
        <p:spPr>
          <a:xfrm>
            <a:off x="307580" y="1067760"/>
            <a:ext cx="7439420" cy="1323439"/>
          </a:xfrm>
          <a:prstGeom prst="rect">
            <a:avLst/>
          </a:prstGeom>
          <a:noFill/>
        </p:spPr>
        <p:txBody>
          <a:bodyPr wrap="square">
            <a:spAutoFit/>
          </a:bodyPr>
          <a:lstStyle/>
          <a:p>
            <a:pPr algn="l"/>
            <a:r>
              <a:rPr lang="ja-JP" altLang="en-US" sz="1600" b="0" i="0" u="none" strike="noStrike" baseline="0" dirty="0">
                <a:latin typeface="Yu Gothic UI" panose="020B0500000000000000" pitchFamily="34" charset="-128"/>
                <a:ea typeface="Yu Gothic UI" panose="020B0500000000000000" pitchFamily="34" charset="-128"/>
              </a:rPr>
              <a:t>この画面に表示されている機器</a:t>
            </a:r>
            <a:r>
              <a:rPr lang="en-US" altLang="ja-JP" sz="1600" b="0" i="0" u="none" strike="noStrike" baseline="0" dirty="0">
                <a:latin typeface="Yu Gothic UI" panose="020B0500000000000000" pitchFamily="34" charset="-128"/>
                <a:ea typeface="Yu Gothic UI" panose="020B0500000000000000" pitchFamily="34" charset="-128"/>
              </a:rPr>
              <a:t>ID</a:t>
            </a:r>
            <a:r>
              <a:rPr lang="ja-JP" altLang="en-US" sz="1600" b="0" i="0" u="none" strike="noStrike" baseline="0" dirty="0">
                <a:latin typeface="Yu Gothic UI" panose="020B0500000000000000" pitchFamily="34" charset="-128"/>
                <a:ea typeface="Yu Gothic UI" panose="020B0500000000000000" pitchFamily="34" charset="-128"/>
              </a:rPr>
              <a:t>番号と付属の起動情報案内カードに記載されている起動</a:t>
            </a:r>
            <a:r>
              <a:rPr lang="en-US" altLang="ja-JP" sz="1600" b="0" i="0" u="none" strike="noStrike" baseline="0" dirty="0">
                <a:latin typeface="Yu Gothic UI" panose="020B0500000000000000" pitchFamily="34" charset="-128"/>
                <a:ea typeface="Yu Gothic UI" panose="020B0500000000000000" pitchFamily="34" charset="-128"/>
              </a:rPr>
              <a:t>ID</a:t>
            </a:r>
            <a:r>
              <a:rPr lang="ja-JP" altLang="en-US" sz="1600" b="0" i="0" u="none" strike="noStrike" baseline="0" dirty="0">
                <a:latin typeface="Yu Gothic UI" panose="020B0500000000000000" pitchFamily="34" charset="-128"/>
                <a:ea typeface="Yu Gothic UI" panose="020B0500000000000000" pitchFamily="34" charset="-128"/>
              </a:rPr>
              <a:t>番号、暗号</a:t>
            </a:r>
            <a:r>
              <a:rPr lang="en-US" altLang="ja-JP" sz="1600" b="0" i="0" u="none" strike="noStrike" baseline="0" dirty="0">
                <a:latin typeface="Yu Gothic UI" panose="020B0500000000000000" pitchFamily="34" charset="-128"/>
                <a:ea typeface="Yu Gothic UI" panose="020B0500000000000000" pitchFamily="34" charset="-128"/>
              </a:rPr>
              <a:t>ID</a:t>
            </a:r>
            <a:r>
              <a:rPr lang="ja-JP" altLang="en-US" sz="1600" b="0" i="0" u="none" strike="noStrike" baseline="0" dirty="0">
                <a:latin typeface="Yu Gothic UI" panose="020B0500000000000000" pitchFamily="34" charset="-128"/>
                <a:ea typeface="Yu Gothic UI" panose="020B0500000000000000" pitchFamily="34" charset="-128"/>
              </a:rPr>
              <a:t>番号を元にカードに記載の方法にしたがって、解除キー番号を取得します。</a:t>
            </a:r>
            <a:endParaRPr lang="en-US" altLang="ja-JP" sz="1600" b="0" i="0" u="none" strike="noStrike" baseline="0" dirty="0">
              <a:latin typeface="Yu Gothic UI" panose="020B0500000000000000" pitchFamily="34" charset="-128"/>
              <a:ea typeface="Yu Gothic UI" panose="020B0500000000000000" pitchFamily="34" charset="-128"/>
            </a:endParaRPr>
          </a:p>
          <a:p>
            <a:pPr algn="l"/>
            <a:endParaRPr lang="en-US" altLang="ja-JP" sz="1600" b="0" i="0" u="none" strike="noStrike" baseline="0" dirty="0">
              <a:latin typeface="Yu Gothic UI" panose="020B0500000000000000" pitchFamily="34" charset="-128"/>
              <a:ea typeface="Yu Gothic UI" panose="020B0500000000000000" pitchFamily="34" charset="-128"/>
            </a:endParaRPr>
          </a:p>
          <a:p>
            <a:pPr algn="l"/>
            <a:r>
              <a:rPr lang="ja-JP" altLang="en-US" sz="1600" b="0" i="0" u="none" strike="noStrike" baseline="0" dirty="0">
                <a:latin typeface="Yu Gothic UI" panose="020B0500000000000000" pitchFamily="34" charset="-128"/>
                <a:ea typeface="Yu Gothic UI" panose="020B0500000000000000" pitchFamily="34" charset="-128"/>
              </a:rPr>
              <a:t>「</a:t>
            </a:r>
            <a:r>
              <a:rPr lang="en-US" altLang="ja-JP" sz="1600" b="0" i="0" u="none" strike="noStrike" baseline="0" dirty="0">
                <a:latin typeface="Yu Gothic UI" panose="020B0500000000000000" pitchFamily="34" charset="-128"/>
                <a:ea typeface="Yu Gothic UI" panose="020B0500000000000000" pitchFamily="34" charset="-128"/>
              </a:rPr>
              <a:t>i-PRO</a:t>
            </a:r>
            <a:r>
              <a:rPr lang="ja-JP" altLang="en-US" sz="1600" b="0" i="0" u="none" strike="noStrike" baseline="0" dirty="0">
                <a:latin typeface="Yu Gothic UI" panose="020B0500000000000000" pitchFamily="34" charset="-128"/>
                <a:ea typeface="Yu Gothic UI" panose="020B0500000000000000" pitchFamily="34" charset="-128"/>
              </a:rPr>
              <a:t>キッティング手順（らくらくスタート編）」の「解除キー管理」と同様の手順になりますので参考にしていただき、</a:t>
            </a:r>
            <a:r>
              <a:rPr lang="en-US" altLang="ja-JP" sz="1600" b="0" i="0" u="none" strike="noStrike" baseline="0" dirty="0">
                <a:latin typeface="Yu Gothic UI" panose="020B0500000000000000" pitchFamily="34" charset="-128"/>
                <a:ea typeface="Yu Gothic UI" panose="020B0500000000000000" pitchFamily="34" charset="-128"/>
              </a:rPr>
              <a:t>ASM300</a:t>
            </a:r>
            <a:r>
              <a:rPr lang="ja-JP" altLang="en-US" sz="1600" b="0" i="0" u="none" strike="noStrike" baseline="0" dirty="0">
                <a:latin typeface="Yu Gothic UI" panose="020B0500000000000000" pitchFamily="34" charset="-128"/>
                <a:ea typeface="Yu Gothic UI" panose="020B0500000000000000" pitchFamily="34" charset="-128"/>
              </a:rPr>
              <a:t>の解除キー番号を取得してください。</a:t>
            </a:r>
            <a:endParaRPr lang="en-US" altLang="ja-JP" sz="1600" b="0" i="0" u="none" strike="noStrike" baseline="0" dirty="0">
              <a:latin typeface="Yu Gothic UI" panose="020B0500000000000000" pitchFamily="34" charset="-128"/>
              <a:ea typeface="Yu Gothic UI" panose="020B0500000000000000" pitchFamily="34" charset="-128"/>
            </a:endParaRPr>
          </a:p>
        </p:txBody>
      </p:sp>
      <p:grpSp>
        <p:nvGrpSpPr>
          <p:cNvPr id="6" name="グループ化 5">
            <a:extLst>
              <a:ext uri="{FF2B5EF4-FFF2-40B4-BE49-F238E27FC236}">
                <a16:creationId xmlns:a16="http://schemas.microsoft.com/office/drawing/2014/main" id="{77F96C07-553F-994D-4A7A-86A4851032C7}"/>
              </a:ext>
            </a:extLst>
          </p:cNvPr>
          <p:cNvGrpSpPr/>
          <p:nvPr/>
        </p:nvGrpSpPr>
        <p:grpSpPr bwMode="gray">
          <a:xfrm>
            <a:off x="749300" y="2489008"/>
            <a:ext cx="3124200" cy="2052542"/>
            <a:chOff x="749300" y="2489008"/>
            <a:chExt cx="3124200" cy="2052542"/>
          </a:xfrm>
        </p:grpSpPr>
        <p:pic>
          <p:nvPicPr>
            <p:cNvPr id="3" name="図 2">
              <a:extLst>
                <a:ext uri="{FF2B5EF4-FFF2-40B4-BE49-F238E27FC236}">
                  <a16:creationId xmlns:a16="http://schemas.microsoft.com/office/drawing/2014/main" id="{2BE5006F-1E2D-32B6-E979-6F2F262E0C31}"/>
                </a:ext>
              </a:extLst>
            </p:cNvPr>
            <p:cNvPicPr>
              <a:picLocks noChangeAspect="1"/>
            </p:cNvPicPr>
            <p:nvPr/>
          </p:nvPicPr>
          <p:blipFill>
            <a:blip r:embed="rId3"/>
            <a:stretch>
              <a:fillRect/>
            </a:stretch>
          </p:blipFill>
          <p:spPr bwMode="gray">
            <a:xfrm>
              <a:off x="933196" y="2489008"/>
              <a:ext cx="2791206" cy="2052542"/>
            </a:xfrm>
            <a:prstGeom prst="rect">
              <a:avLst/>
            </a:prstGeom>
            <a:effectLst>
              <a:outerShdw blurRad="50800" dist="38100" dir="2700000" algn="tl" rotWithShape="0">
                <a:prstClr val="black">
                  <a:alpha val="40000"/>
                </a:prstClr>
              </a:outerShdw>
            </a:effectLst>
          </p:spPr>
        </p:pic>
        <p:sp>
          <p:nvSpPr>
            <p:cNvPr id="5" name="四角形: 角を丸くする 4">
              <a:extLst>
                <a:ext uri="{FF2B5EF4-FFF2-40B4-BE49-F238E27FC236}">
                  <a16:creationId xmlns:a16="http://schemas.microsoft.com/office/drawing/2014/main" id="{4F2FB143-CAEF-4C52-EB58-AD92419D0BC4}"/>
                </a:ext>
              </a:extLst>
            </p:cNvPr>
            <p:cNvSpPr/>
            <p:nvPr/>
          </p:nvSpPr>
          <p:spPr bwMode="gray">
            <a:xfrm>
              <a:off x="749300" y="2881375"/>
              <a:ext cx="3124200" cy="1871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sp>
        <p:nvSpPr>
          <p:cNvPr id="8" name="テキスト ボックス 7">
            <a:extLst>
              <a:ext uri="{FF2B5EF4-FFF2-40B4-BE49-F238E27FC236}">
                <a16:creationId xmlns:a16="http://schemas.microsoft.com/office/drawing/2014/main" id="{D72CC174-C47C-4231-F8FC-901CB4D10F39}"/>
              </a:ext>
            </a:extLst>
          </p:cNvPr>
          <p:cNvSpPr txBox="1"/>
          <p:nvPr/>
        </p:nvSpPr>
        <p:spPr>
          <a:xfrm>
            <a:off x="3873500" y="2862736"/>
            <a:ext cx="1644613"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機器</a:t>
            </a:r>
            <a:r>
              <a:rPr lang="en-US" altLang="ja-JP" sz="1200" dirty="0">
                <a:latin typeface="Yu Gothic UI" panose="020B0500000000000000" pitchFamily="34" charset="-128"/>
                <a:ea typeface="Yu Gothic UI" panose="020B0500000000000000" pitchFamily="34" charset="-128"/>
              </a:rPr>
              <a:t>ID</a:t>
            </a:r>
            <a:r>
              <a:rPr lang="ja-JP" altLang="en-US" sz="1200" dirty="0">
                <a:latin typeface="Yu Gothic UI" panose="020B0500000000000000" pitchFamily="34" charset="-128"/>
                <a:ea typeface="Yu Gothic UI" panose="020B0500000000000000" pitchFamily="34" charset="-128"/>
              </a:rPr>
              <a:t>番号</a:t>
            </a:r>
          </a:p>
        </p:txBody>
      </p:sp>
      <p:sp>
        <p:nvSpPr>
          <p:cNvPr id="9" name="楕円 8">
            <a:extLst>
              <a:ext uri="{FF2B5EF4-FFF2-40B4-BE49-F238E27FC236}">
                <a16:creationId xmlns:a16="http://schemas.microsoft.com/office/drawing/2014/main" id="{FAD29C89-A7DB-B4C1-06B1-F87E6FA75451}"/>
              </a:ext>
            </a:extLst>
          </p:cNvPr>
          <p:cNvSpPr/>
          <p:nvPr/>
        </p:nvSpPr>
        <p:spPr>
          <a:xfrm>
            <a:off x="1701569" y="4250055"/>
            <a:ext cx="627230" cy="2753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nvGrpSpPr>
          <p:cNvPr id="13" name="グループ化 12">
            <a:extLst>
              <a:ext uri="{FF2B5EF4-FFF2-40B4-BE49-F238E27FC236}">
                <a16:creationId xmlns:a16="http://schemas.microsoft.com/office/drawing/2014/main" id="{333428E5-0426-5B8A-E12F-18A418C4DECF}"/>
              </a:ext>
            </a:extLst>
          </p:cNvPr>
          <p:cNvGrpSpPr>
            <a:grpSpLocks noChangeAspect="1"/>
          </p:cNvGrpSpPr>
          <p:nvPr/>
        </p:nvGrpSpPr>
        <p:grpSpPr>
          <a:xfrm>
            <a:off x="5796626" y="2476603"/>
            <a:ext cx="1402888" cy="1969436"/>
            <a:chOff x="5088411" y="123562"/>
            <a:chExt cx="3663863" cy="5143500"/>
          </a:xfrm>
        </p:grpSpPr>
        <p:pic>
          <p:nvPicPr>
            <p:cNvPr id="12" name="図 11">
              <a:extLst>
                <a:ext uri="{FF2B5EF4-FFF2-40B4-BE49-F238E27FC236}">
                  <a16:creationId xmlns:a16="http://schemas.microsoft.com/office/drawing/2014/main" id="{9A6C8BBC-836E-43C8-1812-8D41E05F03B4}"/>
                </a:ext>
              </a:extLst>
            </p:cNvPr>
            <p:cNvPicPr>
              <a:picLocks noChangeAspect="1"/>
            </p:cNvPicPr>
            <p:nvPr/>
          </p:nvPicPr>
          <p:blipFill>
            <a:blip r:embed="rId4"/>
            <a:stretch>
              <a:fillRect/>
            </a:stretch>
          </p:blipFill>
          <p:spPr>
            <a:xfrm>
              <a:off x="5088411" y="123562"/>
              <a:ext cx="3663863" cy="5143500"/>
            </a:xfrm>
            <a:prstGeom prst="rect">
              <a:avLst/>
            </a:prstGeom>
            <a:effectLst>
              <a:outerShdw blurRad="50800" dist="38100" dir="2700000" algn="tl" rotWithShape="0">
                <a:prstClr val="black">
                  <a:alpha val="40000"/>
                </a:prstClr>
              </a:outerShdw>
            </a:effectLst>
          </p:spPr>
        </p:pic>
        <p:sp>
          <p:nvSpPr>
            <p:cNvPr id="10" name="四角形: 角を丸くする 9">
              <a:extLst>
                <a:ext uri="{FF2B5EF4-FFF2-40B4-BE49-F238E27FC236}">
                  <a16:creationId xmlns:a16="http://schemas.microsoft.com/office/drawing/2014/main" id="{EADE6EA1-C086-A36A-73B1-5BE6FF19654A}"/>
                </a:ext>
              </a:extLst>
            </p:cNvPr>
            <p:cNvSpPr/>
            <p:nvPr/>
          </p:nvSpPr>
          <p:spPr>
            <a:xfrm>
              <a:off x="5551066" y="1678421"/>
              <a:ext cx="2063070" cy="576677"/>
            </a:xfrm>
            <a:prstGeom prst="roundRect">
              <a:avLst/>
            </a:prstGeom>
            <a:solidFill>
              <a:srgbClr val="FF66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defTabSz="457200" rtl="0" fontAlgn="base">
                <a:spcBef>
                  <a:spcPct val="0"/>
                </a:spcBef>
                <a:spcAft>
                  <a:spcPct val="0"/>
                </a:spcAft>
                <a:defRPr kumimoji="1" kern="1200">
                  <a:solidFill>
                    <a:schemeClr val="lt1"/>
                  </a:solidFill>
                  <a:latin typeface="+mn-lt"/>
                  <a:ea typeface="+mn-ea"/>
                  <a:cs typeface="+mn-cs"/>
                </a:defRPr>
              </a:lvl1pPr>
              <a:lvl2pPr marL="457200" algn="l" defTabSz="457200" rtl="0" fontAlgn="base">
                <a:spcBef>
                  <a:spcPct val="0"/>
                </a:spcBef>
                <a:spcAft>
                  <a:spcPct val="0"/>
                </a:spcAft>
                <a:defRPr kumimoji="1" kern="1200">
                  <a:solidFill>
                    <a:schemeClr val="lt1"/>
                  </a:solidFill>
                  <a:latin typeface="+mn-lt"/>
                  <a:ea typeface="+mn-ea"/>
                  <a:cs typeface="+mn-cs"/>
                </a:defRPr>
              </a:lvl2pPr>
              <a:lvl3pPr marL="914400" algn="l" defTabSz="457200" rtl="0" fontAlgn="base">
                <a:spcBef>
                  <a:spcPct val="0"/>
                </a:spcBef>
                <a:spcAft>
                  <a:spcPct val="0"/>
                </a:spcAft>
                <a:defRPr kumimoji="1" kern="1200">
                  <a:solidFill>
                    <a:schemeClr val="lt1"/>
                  </a:solidFill>
                  <a:latin typeface="+mn-lt"/>
                  <a:ea typeface="+mn-ea"/>
                  <a:cs typeface="+mn-cs"/>
                </a:defRPr>
              </a:lvl3pPr>
              <a:lvl4pPr marL="1371600" algn="l" defTabSz="457200" rtl="0" fontAlgn="base">
                <a:spcBef>
                  <a:spcPct val="0"/>
                </a:spcBef>
                <a:spcAft>
                  <a:spcPct val="0"/>
                </a:spcAft>
                <a:defRPr kumimoji="1" kern="1200">
                  <a:solidFill>
                    <a:schemeClr val="lt1"/>
                  </a:solidFill>
                  <a:latin typeface="+mn-lt"/>
                  <a:ea typeface="+mn-ea"/>
                  <a:cs typeface="+mn-cs"/>
                </a:defRPr>
              </a:lvl4pPr>
              <a:lvl5pPr marL="1828800" algn="l" defTabSz="457200" rtl="0" fontAlgn="base">
                <a:spcBef>
                  <a:spcPct val="0"/>
                </a:spcBef>
                <a:spcAft>
                  <a:spcPct val="0"/>
                </a:spcAft>
                <a:defRPr kumimoji="1" kern="1200">
                  <a:solidFill>
                    <a:schemeClr val="lt1"/>
                  </a:solidFill>
                  <a:latin typeface="+mn-lt"/>
                  <a:ea typeface="+mn-ea"/>
                  <a:cs typeface="+mn-cs"/>
                </a:defRPr>
              </a:lvl5pPr>
              <a:lvl6pPr marL="2286000" algn="l" defTabSz="457200" rtl="0" eaLnBrk="1" latinLnBrk="0" hangingPunct="1">
                <a:defRPr kumimoji="1" kern="1200">
                  <a:solidFill>
                    <a:schemeClr val="lt1"/>
                  </a:solidFill>
                  <a:latin typeface="+mn-lt"/>
                  <a:ea typeface="+mn-ea"/>
                  <a:cs typeface="+mn-cs"/>
                </a:defRPr>
              </a:lvl6pPr>
              <a:lvl7pPr marL="2743200" algn="l" defTabSz="457200" rtl="0" eaLnBrk="1" latinLnBrk="0" hangingPunct="1">
                <a:defRPr kumimoji="1" kern="1200">
                  <a:solidFill>
                    <a:schemeClr val="lt1"/>
                  </a:solidFill>
                  <a:latin typeface="+mn-lt"/>
                  <a:ea typeface="+mn-ea"/>
                  <a:cs typeface="+mn-cs"/>
                </a:defRPr>
              </a:lvl7pPr>
              <a:lvl8pPr marL="3200400" algn="l" defTabSz="457200" rtl="0" eaLnBrk="1" latinLnBrk="0" hangingPunct="1">
                <a:defRPr kumimoji="1" kern="1200">
                  <a:solidFill>
                    <a:schemeClr val="lt1"/>
                  </a:solidFill>
                  <a:latin typeface="+mn-lt"/>
                  <a:ea typeface="+mn-ea"/>
                  <a:cs typeface="+mn-cs"/>
                </a:defRPr>
              </a:lvl8pPr>
              <a:lvl9pPr marL="3657600" algn="l" defTabSz="457200" rtl="0" eaLnBrk="1" latinLnBrk="0" hangingPunct="1">
                <a:defRPr kumimoji="1" kern="1200">
                  <a:solidFill>
                    <a:schemeClr val="lt1"/>
                  </a:solidFill>
                  <a:latin typeface="+mn-lt"/>
                  <a:ea typeface="+mn-ea"/>
                  <a:cs typeface="+mn-cs"/>
                </a:defRPr>
              </a:lvl9pPr>
            </a:lstStyle>
            <a:p>
              <a:pPr algn="ctr"/>
              <a:endParaRPr kumimoji="1" lang="ja-JP" altLang="en-US">
                <a:latin typeface="Yu Gothic UI" panose="020B0500000000000000" pitchFamily="34" charset="-128"/>
                <a:ea typeface="Yu Gothic UI" panose="020B0500000000000000" pitchFamily="34" charset="-128"/>
              </a:endParaRPr>
            </a:p>
          </p:txBody>
        </p:sp>
      </p:grpSp>
      <p:sp>
        <p:nvSpPr>
          <p:cNvPr id="14" name="テキスト ボックス 13">
            <a:extLst>
              <a:ext uri="{FF2B5EF4-FFF2-40B4-BE49-F238E27FC236}">
                <a16:creationId xmlns:a16="http://schemas.microsoft.com/office/drawing/2014/main" id="{6B9543F2-1836-E8D2-5B33-F2FA39D56356}"/>
              </a:ext>
            </a:extLst>
          </p:cNvPr>
          <p:cNvSpPr txBox="1"/>
          <p:nvPr/>
        </p:nvSpPr>
        <p:spPr>
          <a:xfrm>
            <a:off x="5741667" y="4447445"/>
            <a:ext cx="1644613"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起動情報案内カード</a:t>
            </a:r>
          </a:p>
        </p:txBody>
      </p:sp>
      <p:sp>
        <p:nvSpPr>
          <p:cNvPr id="15" name="吹き出し: 角を丸めた四角形 14">
            <a:extLst>
              <a:ext uri="{FF2B5EF4-FFF2-40B4-BE49-F238E27FC236}">
                <a16:creationId xmlns:a16="http://schemas.microsoft.com/office/drawing/2014/main" id="{66C58B31-1AF0-91E1-FE2B-03813133182B}"/>
              </a:ext>
            </a:extLst>
          </p:cNvPr>
          <p:cNvSpPr/>
          <p:nvPr/>
        </p:nvSpPr>
        <p:spPr>
          <a:xfrm>
            <a:off x="4492775" y="3386729"/>
            <a:ext cx="1265521" cy="863326"/>
          </a:xfrm>
          <a:prstGeom prst="wedgeRoundRectCallout">
            <a:avLst>
              <a:gd name="adj1" fmla="val 67144"/>
              <a:gd name="adj2" fmla="val -72011"/>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defTabSz="914400" fontAlgn="auto">
              <a:spcBef>
                <a:spcPts val="0"/>
              </a:spcBef>
              <a:spcAft>
                <a:spcPts val="0"/>
              </a:spcAft>
            </a:pPr>
            <a:r>
              <a:rPr lang="ja-JP" altLang="en-US" sz="1200" dirty="0">
                <a:solidFill>
                  <a:prstClr val="black"/>
                </a:solidFill>
                <a:latin typeface="Yu Gothic UI" panose="020B0500000000000000" pitchFamily="34" charset="-128"/>
                <a:ea typeface="Yu Gothic UI" panose="020B0500000000000000" pitchFamily="34" charset="-128"/>
              </a:rPr>
              <a:t>起動</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番号と暗号</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番号が記載されている場所</a:t>
            </a:r>
          </a:p>
        </p:txBody>
      </p:sp>
    </p:spTree>
    <p:extLst>
      <p:ext uri="{BB962C8B-B14F-4D97-AF65-F5344CB8AC3E}">
        <p14:creationId xmlns:p14="http://schemas.microsoft.com/office/powerpoint/2010/main" val="3987542623"/>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のインストール</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IP</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アドレス設定</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インストール</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ファイアウォールの</a:t>
                </a:r>
                <a:endParaRPr lang="en-US" altLang="ja-JP"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endParaRPr>
              </a:p>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例外設定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en-US" altLang="ja-JP"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ASM300</a:t>
                </a: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の起動</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ライセンス（解除キー番号）の登録</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管理者の登録</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◆ライセンス（解除キー番号）の登録</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48" name="テキスト ボックス 47">
            <a:extLst>
              <a:ext uri="{FF2B5EF4-FFF2-40B4-BE49-F238E27FC236}">
                <a16:creationId xmlns:a16="http://schemas.microsoft.com/office/drawing/2014/main" id="{CAF45DE0-8E16-398A-0C88-2B6F34D94117}"/>
              </a:ext>
            </a:extLst>
          </p:cNvPr>
          <p:cNvSpPr txBox="1"/>
          <p:nvPr/>
        </p:nvSpPr>
        <p:spPr>
          <a:xfrm>
            <a:off x="307580" y="1067760"/>
            <a:ext cx="7155815" cy="584775"/>
          </a:xfrm>
          <a:prstGeom prst="rect">
            <a:avLst/>
          </a:prstGeom>
          <a:noFill/>
        </p:spPr>
        <p:txBody>
          <a:bodyPr wrap="square">
            <a:spAutoFit/>
          </a:bodyPr>
          <a:lstStyle/>
          <a:p>
            <a:pPr algn="l"/>
            <a:r>
              <a:rPr lang="ja-JP" altLang="en-US" sz="1600" b="0" i="0" u="none" strike="noStrike" baseline="0" dirty="0">
                <a:latin typeface="Yu Gothic UI" panose="020B0500000000000000" pitchFamily="34" charset="-128"/>
                <a:ea typeface="Yu Gothic UI" panose="020B0500000000000000" pitchFamily="34" charset="-128"/>
              </a:rPr>
              <a:t>取得した解除キー番号を登録します。</a:t>
            </a:r>
            <a:endParaRPr lang="en-US" altLang="ja-JP" sz="1600" b="0" i="0" u="none" strike="noStrike" baseline="0" dirty="0">
              <a:latin typeface="Yu Gothic UI" panose="020B0500000000000000" pitchFamily="34" charset="-128"/>
              <a:ea typeface="Yu Gothic UI" panose="020B0500000000000000" pitchFamily="34" charset="-128"/>
            </a:endParaRPr>
          </a:p>
          <a:p>
            <a:pPr algn="l"/>
            <a:endParaRPr lang="en-US" altLang="ja-JP" sz="1600" b="0" i="0" u="none" strike="noStrike" baseline="0" dirty="0">
              <a:latin typeface="Yu Gothic UI" panose="020B0500000000000000" pitchFamily="34" charset="-128"/>
              <a:ea typeface="Yu Gothic UI" panose="020B0500000000000000" pitchFamily="34" charset="-128"/>
            </a:endParaRPr>
          </a:p>
        </p:txBody>
      </p:sp>
      <p:grpSp>
        <p:nvGrpSpPr>
          <p:cNvPr id="2" name="グループ化 1">
            <a:extLst>
              <a:ext uri="{FF2B5EF4-FFF2-40B4-BE49-F238E27FC236}">
                <a16:creationId xmlns:a16="http://schemas.microsoft.com/office/drawing/2014/main" id="{86DCA7F3-0F7B-8A16-AC42-604568573E5C}"/>
              </a:ext>
            </a:extLst>
          </p:cNvPr>
          <p:cNvGrpSpPr/>
          <p:nvPr/>
        </p:nvGrpSpPr>
        <p:grpSpPr bwMode="gray">
          <a:xfrm>
            <a:off x="933196" y="1482468"/>
            <a:ext cx="2791206" cy="2052542"/>
            <a:chOff x="933196" y="2489008"/>
            <a:chExt cx="2791206" cy="2052542"/>
          </a:xfrm>
        </p:grpSpPr>
        <p:pic>
          <p:nvPicPr>
            <p:cNvPr id="3" name="図 2">
              <a:extLst>
                <a:ext uri="{FF2B5EF4-FFF2-40B4-BE49-F238E27FC236}">
                  <a16:creationId xmlns:a16="http://schemas.microsoft.com/office/drawing/2014/main" id="{530046C8-4EAD-1226-A6DB-2A4A3CAB9B2D}"/>
                </a:ext>
              </a:extLst>
            </p:cNvPr>
            <p:cNvPicPr>
              <a:picLocks noChangeAspect="1"/>
            </p:cNvPicPr>
            <p:nvPr/>
          </p:nvPicPr>
          <p:blipFill>
            <a:blip r:embed="rId3"/>
            <a:stretch>
              <a:fillRect/>
            </a:stretch>
          </p:blipFill>
          <p:spPr bwMode="gray">
            <a:xfrm>
              <a:off x="933196" y="2489008"/>
              <a:ext cx="2791206" cy="2052542"/>
            </a:xfrm>
            <a:prstGeom prst="rect">
              <a:avLst/>
            </a:prstGeom>
            <a:effectLst>
              <a:outerShdw blurRad="50800" dist="38100" dir="2700000" algn="tl" rotWithShape="0">
                <a:prstClr val="black">
                  <a:alpha val="40000"/>
                </a:prstClr>
              </a:outerShdw>
            </a:effectLst>
          </p:spPr>
        </p:pic>
        <p:sp>
          <p:nvSpPr>
            <p:cNvPr id="4" name="四角形: 角を丸くする 3">
              <a:extLst>
                <a:ext uri="{FF2B5EF4-FFF2-40B4-BE49-F238E27FC236}">
                  <a16:creationId xmlns:a16="http://schemas.microsoft.com/office/drawing/2014/main" id="{4EB1ADFD-2A23-9DA3-EDEF-597179A90882}"/>
                </a:ext>
              </a:extLst>
            </p:cNvPr>
            <p:cNvSpPr/>
            <p:nvPr/>
          </p:nvSpPr>
          <p:spPr bwMode="gray">
            <a:xfrm>
              <a:off x="1219200" y="3606953"/>
              <a:ext cx="2336800" cy="659791"/>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sp>
        <p:nvSpPr>
          <p:cNvPr id="5" name="テキスト ボックス 4">
            <a:extLst>
              <a:ext uri="{FF2B5EF4-FFF2-40B4-BE49-F238E27FC236}">
                <a16:creationId xmlns:a16="http://schemas.microsoft.com/office/drawing/2014/main" id="{2D94B98A-7691-BD26-5A68-EAE9B26EB6D3}"/>
              </a:ext>
            </a:extLst>
          </p:cNvPr>
          <p:cNvSpPr txBox="1"/>
          <p:nvPr/>
        </p:nvSpPr>
        <p:spPr>
          <a:xfrm>
            <a:off x="933196" y="3602493"/>
            <a:ext cx="3120993"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解除キー番号を入力し、「登録」をクリックする。</a:t>
            </a:r>
          </a:p>
        </p:txBody>
      </p:sp>
      <p:sp>
        <p:nvSpPr>
          <p:cNvPr id="8" name="楕円 7">
            <a:extLst>
              <a:ext uri="{FF2B5EF4-FFF2-40B4-BE49-F238E27FC236}">
                <a16:creationId xmlns:a16="http://schemas.microsoft.com/office/drawing/2014/main" id="{1E659B40-E105-9522-4FAB-9FD3B7E99197}"/>
              </a:ext>
            </a:extLst>
          </p:cNvPr>
          <p:cNvSpPr/>
          <p:nvPr/>
        </p:nvSpPr>
        <p:spPr bwMode="gray">
          <a:xfrm>
            <a:off x="1739347" y="3234976"/>
            <a:ext cx="589451" cy="300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pic>
        <p:nvPicPr>
          <p:cNvPr id="10" name="図 9">
            <a:extLst>
              <a:ext uri="{FF2B5EF4-FFF2-40B4-BE49-F238E27FC236}">
                <a16:creationId xmlns:a16="http://schemas.microsoft.com/office/drawing/2014/main" id="{7C33CFBC-16ED-1464-0E4F-F06796584A3E}"/>
              </a:ext>
            </a:extLst>
          </p:cNvPr>
          <p:cNvPicPr>
            <a:picLocks noChangeAspect="1"/>
          </p:cNvPicPr>
          <p:nvPr/>
        </p:nvPicPr>
        <p:blipFill>
          <a:blip r:embed="rId4"/>
          <a:stretch>
            <a:fillRect/>
          </a:stretch>
        </p:blipFill>
        <p:spPr>
          <a:xfrm>
            <a:off x="4663657" y="2318193"/>
            <a:ext cx="2619375" cy="1066800"/>
          </a:xfrm>
          <a:prstGeom prst="rect">
            <a:avLst/>
          </a:prstGeom>
          <a:effectLst>
            <a:outerShdw blurRad="50800" dist="381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FC15CA01-A438-716C-9765-419B910DC11F}"/>
              </a:ext>
            </a:extLst>
          </p:cNvPr>
          <p:cNvSpPr txBox="1"/>
          <p:nvPr/>
        </p:nvSpPr>
        <p:spPr>
          <a:xfrm>
            <a:off x="4572000" y="2051087"/>
            <a:ext cx="1812695"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登録完了通知画面</a:t>
            </a:r>
          </a:p>
        </p:txBody>
      </p:sp>
      <p:sp>
        <p:nvSpPr>
          <p:cNvPr id="6" name="吹き出し: 角を丸めた四角形 5">
            <a:extLst>
              <a:ext uri="{FF2B5EF4-FFF2-40B4-BE49-F238E27FC236}">
                <a16:creationId xmlns:a16="http://schemas.microsoft.com/office/drawing/2014/main" id="{7439F1C6-8F2B-F80F-0A67-5EE049C3C3A0}"/>
              </a:ext>
            </a:extLst>
          </p:cNvPr>
          <p:cNvSpPr/>
          <p:nvPr/>
        </p:nvSpPr>
        <p:spPr>
          <a:xfrm>
            <a:off x="5521841" y="3610425"/>
            <a:ext cx="1941553" cy="584775"/>
          </a:xfrm>
          <a:prstGeom prst="wedgeRoundRectCallout">
            <a:avLst>
              <a:gd name="adj1" fmla="val 28129"/>
              <a:gd name="adj2" fmla="val -103138"/>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defTabSz="914400" fontAlgn="auto">
              <a:spcBef>
                <a:spcPts val="0"/>
              </a:spcBef>
              <a:spcAft>
                <a:spcPts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OK</a:t>
            </a:r>
            <a:r>
              <a:rPr lang="ja-JP" altLang="en-US" sz="1200" dirty="0">
                <a:solidFill>
                  <a:prstClr val="black"/>
                </a:solidFill>
                <a:latin typeface="Yu Gothic UI" panose="020B0500000000000000" pitchFamily="34" charset="-128"/>
                <a:ea typeface="Yu Gothic UI" panose="020B0500000000000000" pitchFamily="34" charset="-128"/>
              </a:rPr>
              <a:t>」をクリックすると</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914400" fontAlgn="auto">
              <a:spcBef>
                <a:spcPts val="0"/>
              </a:spcBef>
              <a:spcAft>
                <a:spcPts val="0"/>
              </a:spcAft>
            </a:pPr>
            <a:r>
              <a:rPr lang="ja-JP" altLang="en-US" sz="1200" dirty="0">
                <a:solidFill>
                  <a:prstClr val="black"/>
                </a:solidFill>
                <a:latin typeface="Yu Gothic UI" panose="020B0500000000000000" pitchFamily="34" charset="-128"/>
                <a:ea typeface="Yu Gothic UI" panose="020B0500000000000000" pitchFamily="34" charset="-128"/>
              </a:rPr>
              <a:t>再起動します。</a:t>
            </a:r>
          </a:p>
        </p:txBody>
      </p:sp>
    </p:spTree>
    <p:extLst>
      <p:ext uri="{BB962C8B-B14F-4D97-AF65-F5344CB8AC3E}">
        <p14:creationId xmlns:p14="http://schemas.microsoft.com/office/powerpoint/2010/main" val="1151555751"/>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latin typeface="Yu Gothic UI" panose="020B0500000000000000" pitchFamily="34" charset="-128"/>
                <a:ea typeface="Yu Gothic UI" panose="020B0500000000000000" pitchFamily="34" charset="-128"/>
              </a:rPr>
              <a:t>4-2</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のインストール</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IP</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アドレス設定</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インストール</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ファイアウォールの</a:t>
                </a:r>
                <a:endPar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例外設定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en-US" altLang="ja-JP"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ASM300</a:t>
                </a: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の起動</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ライセンス（解除キー番号）の取得</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ライセンス（解除キー番号）の登録</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管理者の登録</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◆管理者の登録</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48" name="テキスト ボックス 47">
            <a:extLst>
              <a:ext uri="{FF2B5EF4-FFF2-40B4-BE49-F238E27FC236}">
                <a16:creationId xmlns:a16="http://schemas.microsoft.com/office/drawing/2014/main" id="{CAF45DE0-8E16-398A-0C88-2B6F34D94117}"/>
              </a:ext>
            </a:extLst>
          </p:cNvPr>
          <p:cNvSpPr txBox="1"/>
          <p:nvPr/>
        </p:nvSpPr>
        <p:spPr>
          <a:xfrm>
            <a:off x="307581" y="1067760"/>
            <a:ext cx="6436120" cy="1077218"/>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管理者アカウントのユーザー名、パスワードを登録します。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管理者アカウントの「ユーザー名」と「パスワード」は、忘れることのないように、また外部に漏れないように管理してください。定期的に変更することを推奨します。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pic>
        <p:nvPicPr>
          <p:cNvPr id="3" name="図 2">
            <a:extLst>
              <a:ext uri="{FF2B5EF4-FFF2-40B4-BE49-F238E27FC236}">
                <a16:creationId xmlns:a16="http://schemas.microsoft.com/office/drawing/2014/main" id="{62AEADF5-6383-7D4E-B021-3919FC0E71F6}"/>
              </a:ext>
            </a:extLst>
          </p:cNvPr>
          <p:cNvPicPr>
            <a:picLocks noChangeAspect="1"/>
          </p:cNvPicPr>
          <p:nvPr/>
        </p:nvPicPr>
        <p:blipFill>
          <a:blip r:embed="rId3"/>
          <a:stretch>
            <a:fillRect/>
          </a:stretch>
        </p:blipFill>
        <p:spPr>
          <a:xfrm>
            <a:off x="5222651" y="2695312"/>
            <a:ext cx="2185988" cy="1485900"/>
          </a:xfrm>
          <a:prstGeom prst="rect">
            <a:avLst/>
          </a:prstGeom>
          <a:effectLst>
            <a:outerShdw blurRad="50800" dist="38100" dir="2700000" algn="tl" rotWithShape="0">
              <a:prstClr val="black">
                <a:alpha val="40000"/>
              </a:prstClr>
            </a:outerShdw>
          </a:effectLst>
        </p:spPr>
      </p:pic>
      <p:grpSp>
        <p:nvGrpSpPr>
          <p:cNvPr id="6" name="グループ化 5">
            <a:extLst>
              <a:ext uri="{FF2B5EF4-FFF2-40B4-BE49-F238E27FC236}">
                <a16:creationId xmlns:a16="http://schemas.microsoft.com/office/drawing/2014/main" id="{95553275-6EF3-1B0A-A823-9E988537665D}"/>
              </a:ext>
            </a:extLst>
          </p:cNvPr>
          <p:cNvGrpSpPr/>
          <p:nvPr/>
        </p:nvGrpSpPr>
        <p:grpSpPr>
          <a:xfrm>
            <a:off x="494883" y="2443716"/>
            <a:ext cx="4286250" cy="2143125"/>
            <a:chOff x="494883" y="2443716"/>
            <a:chExt cx="4286250" cy="2143125"/>
          </a:xfrm>
        </p:grpSpPr>
        <p:pic>
          <p:nvPicPr>
            <p:cNvPr id="2" name="図 1">
              <a:extLst>
                <a:ext uri="{FF2B5EF4-FFF2-40B4-BE49-F238E27FC236}">
                  <a16:creationId xmlns:a16="http://schemas.microsoft.com/office/drawing/2014/main" id="{B09D1633-EB94-5DD6-79A7-5F204208613C}"/>
                </a:ext>
              </a:extLst>
            </p:cNvPr>
            <p:cNvPicPr>
              <a:picLocks noChangeAspect="1"/>
            </p:cNvPicPr>
            <p:nvPr/>
          </p:nvPicPr>
          <p:blipFill>
            <a:blip r:embed="rId4"/>
            <a:stretch>
              <a:fillRect/>
            </a:stretch>
          </p:blipFill>
          <p:spPr bwMode="gray">
            <a:xfrm>
              <a:off x="494883" y="2443716"/>
              <a:ext cx="4286250" cy="2143125"/>
            </a:xfrm>
            <a:prstGeom prst="rect">
              <a:avLst/>
            </a:prstGeom>
            <a:effectLst>
              <a:outerShdw blurRad="50800" dist="38100" dir="2700000" algn="tl" rotWithShape="0">
                <a:prstClr val="black">
                  <a:alpha val="40000"/>
                </a:prstClr>
              </a:outerShdw>
            </a:effectLst>
          </p:spPr>
        </p:pic>
        <p:sp>
          <p:nvSpPr>
            <p:cNvPr id="5" name="四角形: 角を丸くする 4">
              <a:extLst>
                <a:ext uri="{FF2B5EF4-FFF2-40B4-BE49-F238E27FC236}">
                  <a16:creationId xmlns:a16="http://schemas.microsoft.com/office/drawing/2014/main" id="{CA3D7200-1406-678A-B864-4B94D6106B6A}"/>
                </a:ext>
              </a:extLst>
            </p:cNvPr>
            <p:cNvSpPr/>
            <p:nvPr/>
          </p:nvSpPr>
          <p:spPr>
            <a:xfrm>
              <a:off x="566960" y="3185382"/>
              <a:ext cx="4144187" cy="890358"/>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sp>
          <p:nvSpPr>
            <p:cNvPr id="8" name="楕円 7">
              <a:extLst>
                <a:ext uri="{FF2B5EF4-FFF2-40B4-BE49-F238E27FC236}">
                  <a16:creationId xmlns:a16="http://schemas.microsoft.com/office/drawing/2014/main" id="{C91D56C7-E195-AA5D-EAB9-33E149C4EEB4}"/>
                </a:ext>
              </a:extLst>
            </p:cNvPr>
            <p:cNvSpPr/>
            <p:nvPr/>
          </p:nvSpPr>
          <p:spPr bwMode="gray">
            <a:xfrm>
              <a:off x="1630017" y="4181212"/>
              <a:ext cx="589451" cy="3000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sp>
        <p:nvSpPr>
          <p:cNvPr id="4" name="テキスト ボックス 3">
            <a:extLst>
              <a:ext uri="{FF2B5EF4-FFF2-40B4-BE49-F238E27FC236}">
                <a16:creationId xmlns:a16="http://schemas.microsoft.com/office/drawing/2014/main" id="{0382476F-1D11-8417-C218-B2A0FC2884E3}"/>
              </a:ext>
            </a:extLst>
          </p:cNvPr>
          <p:cNvSpPr txBox="1"/>
          <p:nvPr/>
        </p:nvSpPr>
        <p:spPr>
          <a:xfrm>
            <a:off x="5120640" y="4257429"/>
            <a:ext cx="2716817" cy="461665"/>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a:t>
            </a:r>
            <a:r>
              <a:rPr lang="en-US" altLang="ja-JP" sz="1200" dirty="0">
                <a:latin typeface="Yu Gothic UI" panose="020B0500000000000000" pitchFamily="34" charset="-128"/>
                <a:ea typeface="Yu Gothic UI" panose="020B0500000000000000" pitchFamily="34" charset="-128"/>
              </a:rPr>
              <a:t>OK</a:t>
            </a:r>
            <a:r>
              <a:rPr lang="ja-JP" altLang="en-US" sz="1200" dirty="0">
                <a:latin typeface="Yu Gothic UI" panose="020B0500000000000000" pitchFamily="34" charset="-128"/>
                <a:ea typeface="Yu Gothic UI" panose="020B0500000000000000" pitchFamily="34" charset="-128"/>
              </a:rPr>
              <a:t>」クリックすると、再起動し、</a:t>
            </a:r>
            <a:endParaRPr lang="en-US" altLang="ja-JP" sz="1200" dirty="0">
              <a:latin typeface="Yu Gothic UI" panose="020B0500000000000000" pitchFamily="34" charset="-128"/>
              <a:ea typeface="Yu Gothic UI" panose="020B0500000000000000" pitchFamily="34" charset="-128"/>
            </a:endParaRPr>
          </a:p>
          <a:p>
            <a:r>
              <a:rPr lang="ja-JP" altLang="en-US" sz="1200" dirty="0">
                <a:latin typeface="Yu Gothic UI" panose="020B0500000000000000" pitchFamily="34" charset="-128"/>
                <a:ea typeface="Yu Gothic UI" panose="020B0500000000000000" pitchFamily="34" charset="-128"/>
              </a:rPr>
              <a:t>ログイン画面を表示します。</a:t>
            </a:r>
          </a:p>
        </p:txBody>
      </p:sp>
    </p:spTree>
    <p:extLst>
      <p:ext uri="{BB962C8B-B14F-4D97-AF65-F5344CB8AC3E}">
        <p14:creationId xmlns:p14="http://schemas.microsoft.com/office/powerpoint/2010/main" val="4001750149"/>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4CF7529F-075F-E2C2-52BB-A9C5BC095C29}"/>
              </a:ext>
            </a:extLst>
          </p:cNvPr>
          <p:cNvSpPr/>
          <p:nvPr/>
        </p:nvSpPr>
        <p:spPr>
          <a:xfrm>
            <a:off x="252663" y="3301259"/>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への機器登録（必須）</a:t>
            </a:r>
          </a:p>
        </p:txBody>
      </p:sp>
      <p:sp>
        <p:nvSpPr>
          <p:cNvPr id="31" name="正方形/長方形 30">
            <a:extLst>
              <a:ext uri="{FF2B5EF4-FFF2-40B4-BE49-F238E27FC236}">
                <a16:creationId xmlns:a16="http://schemas.microsoft.com/office/drawing/2014/main" id="{4EEA0492-8DF6-B9CF-2AA3-B7E98BF90C44}"/>
              </a:ext>
            </a:extLst>
          </p:cNvPr>
          <p:cNvSpPr/>
          <p:nvPr/>
        </p:nvSpPr>
        <p:spPr>
          <a:xfrm>
            <a:off x="252663" y="4051186"/>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の各種設定（任意）</a:t>
            </a:r>
          </a:p>
        </p:txBody>
      </p:sp>
      <p:sp>
        <p:nvSpPr>
          <p:cNvPr id="34" name="正方形/長方形 33">
            <a:extLst>
              <a:ext uri="{FF2B5EF4-FFF2-40B4-BE49-F238E27FC236}">
                <a16:creationId xmlns:a16="http://schemas.microsoft.com/office/drawing/2014/main" id="{76D789C8-869A-EFA6-5A68-672987A1C7FC}"/>
              </a:ext>
            </a:extLst>
          </p:cNvPr>
          <p:cNvSpPr/>
          <p:nvPr/>
        </p:nvSpPr>
        <p:spPr>
          <a:xfrm>
            <a:off x="252663" y="1801403"/>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PC</a:t>
            </a:r>
            <a:r>
              <a:rPr kumimoji="1" lang="ja-JP" altLang="en-US"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の事前設定</a:t>
            </a:r>
            <a:endPar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5" name="正方形/長方形 34">
            <a:extLst>
              <a:ext uri="{FF2B5EF4-FFF2-40B4-BE49-F238E27FC236}">
                <a16:creationId xmlns:a16="http://schemas.microsoft.com/office/drawing/2014/main" id="{1A749D3B-3248-A855-84B9-90ED6994DC1B}"/>
              </a:ext>
            </a:extLst>
          </p:cNvPr>
          <p:cNvSpPr/>
          <p:nvPr/>
        </p:nvSpPr>
        <p:spPr>
          <a:xfrm>
            <a:off x="252663" y="2551331"/>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のインストール</a:t>
            </a:r>
            <a:endParaRPr lang="en-US" altLang="ja-JP"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36" name="正方形/長方形 35">
            <a:extLst>
              <a:ext uri="{FF2B5EF4-FFF2-40B4-BE49-F238E27FC236}">
                <a16:creationId xmlns:a16="http://schemas.microsoft.com/office/drawing/2014/main" id="{876EE54A-261D-0C1B-E9E8-877205074F25}"/>
              </a:ext>
            </a:extLst>
          </p:cNvPr>
          <p:cNvSpPr/>
          <p:nvPr/>
        </p:nvSpPr>
        <p:spPr>
          <a:xfrm>
            <a:off x="179999" y="638142"/>
            <a:ext cx="8524521" cy="369332"/>
          </a:xfrm>
          <a:prstGeom prst="rect">
            <a:avLst/>
          </a:prstGeom>
        </p:spPr>
        <p:txBody>
          <a:bodyPr wrap="square"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映像監視するためレコーダーやカメラを登録する作業を行います</a:t>
            </a:r>
          </a:p>
        </p:txBody>
      </p:sp>
      <p:cxnSp>
        <p:nvCxnSpPr>
          <p:cNvPr id="2" name="直線矢印コネクタ 1">
            <a:extLst>
              <a:ext uri="{FF2B5EF4-FFF2-40B4-BE49-F238E27FC236}">
                <a16:creationId xmlns:a16="http://schemas.microsoft.com/office/drawing/2014/main" id="{8F53A05B-DDC6-A196-4787-6BE8D2380267}"/>
              </a:ext>
            </a:extLst>
          </p:cNvPr>
          <p:cNvCxnSpPr/>
          <p:nvPr/>
        </p:nvCxnSpPr>
        <p:spPr>
          <a:xfrm>
            <a:off x="4570095" y="2250100"/>
            <a:ext cx="1905" cy="335548"/>
          </a:xfrm>
          <a:prstGeom prst="straightConnector1">
            <a:avLst/>
          </a:prstGeom>
          <a:noFill/>
          <a:ln w="38100" cap="flat" cmpd="sng" algn="ctr">
            <a:solidFill>
              <a:srgbClr val="6464E6"/>
            </a:solidFill>
            <a:prstDash val="solid"/>
            <a:tailEnd type="arrow"/>
          </a:ln>
          <a:effectLst/>
        </p:spPr>
      </p:cxnSp>
      <p:cxnSp>
        <p:nvCxnSpPr>
          <p:cNvPr id="3" name="直線矢印コネクタ 2">
            <a:extLst>
              <a:ext uri="{FF2B5EF4-FFF2-40B4-BE49-F238E27FC236}">
                <a16:creationId xmlns:a16="http://schemas.microsoft.com/office/drawing/2014/main" id="{F55B5C7A-FA51-D28F-FD33-A4B8B53C9D7F}"/>
              </a:ext>
            </a:extLst>
          </p:cNvPr>
          <p:cNvCxnSpPr/>
          <p:nvPr/>
        </p:nvCxnSpPr>
        <p:spPr>
          <a:xfrm>
            <a:off x="4568190" y="2994820"/>
            <a:ext cx="1905" cy="335548"/>
          </a:xfrm>
          <a:prstGeom prst="straightConnector1">
            <a:avLst/>
          </a:prstGeom>
          <a:noFill/>
          <a:ln w="38100" cap="flat" cmpd="sng" algn="ctr">
            <a:solidFill>
              <a:srgbClr val="6464E6"/>
            </a:solidFill>
            <a:prstDash val="solid"/>
            <a:tailEnd type="arrow"/>
          </a:ln>
          <a:effectLst/>
        </p:spPr>
      </p:cxnSp>
      <p:cxnSp>
        <p:nvCxnSpPr>
          <p:cNvPr id="5" name="直線矢印コネクタ 4">
            <a:extLst>
              <a:ext uri="{FF2B5EF4-FFF2-40B4-BE49-F238E27FC236}">
                <a16:creationId xmlns:a16="http://schemas.microsoft.com/office/drawing/2014/main" id="{7D1057EC-0751-25E4-43B2-1DC74535ED07}"/>
              </a:ext>
            </a:extLst>
          </p:cNvPr>
          <p:cNvCxnSpPr/>
          <p:nvPr/>
        </p:nvCxnSpPr>
        <p:spPr>
          <a:xfrm>
            <a:off x="4568190" y="3740296"/>
            <a:ext cx="1905" cy="335548"/>
          </a:xfrm>
          <a:prstGeom prst="straightConnector1">
            <a:avLst/>
          </a:prstGeom>
          <a:noFill/>
          <a:ln w="38100" cap="flat" cmpd="sng" algn="ctr">
            <a:solidFill>
              <a:srgbClr val="6464E6"/>
            </a:solidFill>
            <a:prstDash val="solid"/>
            <a:tailEnd type="arrow"/>
          </a:ln>
          <a:effectLst/>
        </p:spPr>
      </p:cxnSp>
    </p:spTree>
    <p:extLst>
      <p:ext uri="{BB962C8B-B14F-4D97-AF65-F5344CB8AC3E}">
        <p14:creationId xmlns:p14="http://schemas.microsoft.com/office/powerpoint/2010/main" val="2586469615"/>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628650" y="684212"/>
            <a:ext cx="7886700" cy="3659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14350" indent="-514350" fontAlgn="auto">
              <a:spcAft>
                <a:spcPts val="0"/>
              </a:spcAft>
              <a:buFont typeface="+mj-lt"/>
              <a:buAutoNum type="arabicPeriod"/>
            </a:pPr>
            <a:r>
              <a:rPr lang="ja-JP" altLang="en-US" sz="2000" dirty="0">
                <a:latin typeface="Yu Gothic UI" panose="020B0500000000000000" pitchFamily="34" charset="-128"/>
                <a:ea typeface="Yu Gothic UI" panose="020B0500000000000000" pitchFamily="34" charset="-128"/>
              </a:rPr>
              <a:t>映像監視ソフトウェア</a:t>
            </a:r>
            <a:r>
              <a:rPr lang="en-US" altLang="ja-JP" sz="2000" dirty="0">
                <a:latin typeface="Yu Gothic UI" panose="020B0500000000000000" pitchFamily="34" charset="-128"/>
                <a:ea typeface="Yu Gothic UI" panose="020B0500000000000000" pitchFamily="34" charset="-128"/>
              </a:rPr>
              <a:t>ASM300</a:t>
            </a:r>
            <a:r>
              <a:rPr lang="ja-JP" altLang="en-US" sz="2000" dirty="0">
                <a:latin typeface="Yu Gothic UI" panose="020B0500000000000000" pitchFamily="34" charset="-128"/>
                <a:ea typeface="Yu Gothic UI" panose="020B0500000000000000" pitchFamily="34" charset="-128"/>
              </a:rPr>
              <a:t>とは</a:t>
            </a:r>
            <a:endParaRPr lang="en-US" altLang="ja-JP" sz="2000" dirty="0">
              <a:latin typeface="Yu Gothic UI" panose="020B0500000000000000" pitchFamily="34" charset="-128"/>
              <a:ea typeface="Yu Gothic UI" panose="020B0500000000000000" pitchFamily="34" charset="-128"/>
            </a:endParaRPr>
          </a:p>
          <a:p>
            <a:pPr marL="514350" indent="-514350" fontAlgn="auto">
              <a:spcAft>
                <a:spcPts val="0"/>
              </a:spcAft>
              <a:buFont typeface="+mj-lt"/>
              <a:buAutoNum type="arabicPeriod"/>
            </a:pPr>
            <a:r>
              <a:rPr lang="ja-JP" altLang="en-US" sz="2000" dirty="0">
                <a:latin typeface="Yu Gothic UI" panose="020B0500000000000000" pitchFamily="34" charset="-128"/>
                <a:ea typeface="Yu Gothic UI" panose="020B0500000000000000" pitchFamily="34" charset="-128"/>
              </a:rPr>
              <a:t>事前準備（必要な</a:t>
            </a:r>
            <a:r>
              <a:rPr lang="en-US" altLang="ja-JP" sz="2000" dirty="0">
                <a:latin typeface="Yu Gothic UI" panose="020B0500000000000000" pitchFamily="34" charset="-128"/>
                <a:ea typeface="Yu Gothic UI" panose="020B0500000000000000" pitchFamily="34" charset="-128"/>
              </a:rPr>
              <a:t>PC</a:t>
            </a:r>
            <a:r>
              <a:rPr lang="ja-JP" altLang="en-US" sz="2000" dirty="0">
                <a:latin typeface="Yu Gothic UI" panose="020B0500000000000000" pitchFamily="34" charset="-128"/>
                <a:ea typeface="Yu Gothic UI" panose="020B0500000000000000" pitchFamily="34" charset="-128"/>
              </a:rPr>
              <a:t>の環境）</a:t>
            </a:r>
            <a:endParaRPr lang="en-US" altLang="ja-JP" sz="2000" dirty="0">
              <a:latin typeface="Yu Gothic UI" panose="020B0500000000000000" pitchFamily="34" charset="-128"/>
              <a:ea typeface="Yu Gothic UI" panose="020B0500000000000000" pitchFamily="34" charset="-128"/>
            </a:endParaRPr>
          </a:p>
          <a:p>
            <a:pPr marL="514350" indent="-514350" fontAlgn="auto">
              <a:spcAft>
                <a:spcPts val="0"/>
              </a:spcAft>
              <a:buFont typeface="+mj-lt"/>
              <a:buAutoNum type="arabicPeriod"/>
            </a:pPr>
            <a:r>
              <a:rPr lang="en-US" altLang="ja-JP" sz="2000" dirty="0">
                <a:latin typeface="Yu Gothic UI" panose="020B0500000000000000" pitchFamily="34" charset="-128"/>
                <a:ea typeface="Yu Gothic UI" panose="020B0500000000000000" pitchFamily="34" charset="-128"/>
              </a:rPr>
              <a:t>ASM300</a:t>
            </a:r>
            <a:r>
              <a:rPr lang="ja-JP" altLang="en-US" sz="2000" dirty="0">
                <a:latin typeface="Yu Gothic UI" panose="020B0500000000000000" pitchFamily="34" charset="-128"/>
                <a:ea typeface="Yu Gothic UI" panose="020B0500000000000000" pitchFamily="34" charset="-128"/>
              </a:rPr>
              <a:t>の</a:t>
            </a:r>
            <a:r>
              <a:rPr lang="en-US" altLang="ja-JP" sz="2000" dirty="0">
                <a:latin typeface="Yu Gothic UI" panose="020B0500000000000000" pitchFamily="34" charset="-128"/>
                <a:ea typeface="Yu Gothic UI" panose="020B0500000000000000" pitchFamily="34" charset="-128"/>
              </a:rPr>
              <a:t>i-PRO</a:t>
            </a:r>
            <a:r>
              <a:rPr lang="ja-JP" altLang="en-US" sz="2000" dirty="0">
                <a:latin typeface="Yu Gothic UI" panose="020B0500000000000000" pitchFamily="34" charset="-128"/>
                <a:ea typeface="Yu Gothic UI" panose="020B0500000000000000" pitchFamily="34" charset="-128"/>
              </a:rPr>
              <a:t>システムへの接続イメージ</a:t>
            </a:r>
            <a:endParaRPr lang="en-US" altLang="ja-JP" sz="2000" dirty="0">
              <a:latin typeface="Yu Gothic UI" panose="020B0500000000000000" pitchFamily="34" charset="-128"/>
              <a:ea typeface="Yu Gothic UI" panose="020B0500000000000000" pitchFamily="34" charset="-128"/>
            </a:endParaRPr>
          </a:p>
          <a:p>
            <a:pPr marL="514350" indent="-514350" fontAlgn="auto">
              <a:spcAft>
                <a:spcPts val="0"/>
              </a:spcAft>
              <a:buFont typeface="+mj-lt"/>
              <a:buAutoNum type="arabicPeriod"/>
            </a:pPr>
            <a:r>
              <a:rPr lang="ja-JP" altLang="en-US" sz="2000" dirty="0">
                <a:latin typeface="Yu Gothic UI" panose="020B0500000000000000" pitchFamily="34" charset="-128"/>
                <a:ea typeface="Yu Gothic UI" panose="020B0500000000000000" pitchFamily="34" charset="-128"/>
              </a:rPr>
              <a:t>キッティングの流れ</a:t>
            </a:r>
            <a:endParaRPr lang="en-US" altLang="ja-JP" sz="2000" dirty="0">
              <a:latin typeface="Yu Gothic UI" panose="020B0500000000000000" pitchFamily="34" charset="-128"/>
              <a:ea typeface="Yu Gothic UI" panose="020B0500000000000000" pitchFamily="34" charset="-128"/>
            </a:endParaRPr>
          </a:p>
          <a:p>
            <a:pPr marL="971550" lvl="1" indent="-514350" fontAlgn="auto">
              <a:spcAft>
                <a:spcPts val="0"/>
              </a:spcAft>
              <a:buFont typeface="+mj-lt"/>
              <a:buAutoNum type="arabicPeriod"/>
            </a:pPr>
            <a:r>
              <a:rPr lang="en-US" altLang="ja-JP" sz="1600" dirty="0">
                <a:latin typeface="Yu Gothic UI" panose="020B0500000000000000" pitchFamily="34" charset="-128"/>
                <a:ea typeface="Yu Gothic UI" panose="020B0500000000000000" pitchFamily="34" charset="-128"/>
              </a:rPr>
              <a:t>PC</a:t>
            </a:r>
            <a:r>
              <a:rPr lang="ja-JP" altLang="en-US" sz="1600" dirty="0">
                <a:latin typeface="Yu Gothic UI" panose="020B0500000000000000" pitchFamily="34" charset="-128"/>
                <a:ea typeface="Yu Gothic UI" panose="020B0500000000000000" pitchFamily="34" charset="-128"/>
              </a:rPr>
              <a:t>の事前設定</a:t>
            </a:r>
            <a:endParaRPr lang="en-US" altLang="ja-JP" sz="1600" dirty="0">
              <a:latin typeface="Yu Gothic UI" panose="020B0500000000000000" pitchFamily="34" charset="-128"/>
              <a:ea typeface="Yu Gothic UI" panose="020B0500000000000000" pitchFamily="34" charset="-128"/>
            </a:endParaRPr>
          </a:p>
          <a:p>
            <a:pPr marL="971550" lvl="1" indent="-514350" fontAlgn="auto">
              <a:spcAft>
                <a:spcPts val="0"/>
              </a:spcAft>
              <a:buFont typeface="+mj-lt"/>
              <a:buAutoNum type="arabicPeriod"/>
            </a:pPr>
            <a:r>
              <a:rPr lang="en-US" altLang="ja-JP" sz="1600" dirty="0">
                <a:latin typeface="Yu Gothic UI" panose="020B0500000000000000" pitchFamily="34" charset="-128"/>
                <a:ea typeface="Yu Gothic UI" panose="020B0500000000000000" pitchFamily="34" charset="-128"/>
              </a:rPr>
              <a:t>ASM300</a:t>
            </a:r>
            <a:r>
              <a:rPr lang="ja-JP" altLang="en-US" sz="1600" dirty="0">
                <a:latin typeface="Yu Gothic UI" panose="020B0500000000000000" pitchFamily="34" charset="-128"/>
                <a:ea typeface="Yu Gothic UI" panose="020B0500000000000000" pitchFamily="34" charset="-128"/>
              </a:rPr>
              <a:t>のインストール</a:t>
            </a:r>
            <a:endParaRPr lang="en-US" altLang="ja-JP" sz="1600" dirty="0">
              <a:latin typeface="Yu Gothic UI" panose="020B0500000000000000" pitchFamily="34" charset="-128"/>
              <a:ea typeface="Yu Gothic UI" panose="020B0500000000000000" pitchFamily="34" charset="-128"/>
            </a:endParaRPr>
          </a:p>
          <a:p>
            <a:pPr marL="971550" lvl="1" indent="-514350" fontAlgn="auto">
              <a:spcAft>
                <a:spcPts val="0"/>
              </a:spcAft>
              <a:buFont typeface="+mj-lt"/>
              <a:buAutoNum type="arabicPeriod"/>
            </a:pPr>
            <a:r>
              <a:rPr lang="en-US" altLang="ja-JP" sz="1600" dirty="0">
                <a:latin typeface="Yu Gothic UI" panose="020B0500000000000000" pitchFamily="34" charset="-128"/>
                <a:ea typeface="Yu Gothic UI" panose="020B0500000000000000" pitchFamily="34" charset="-128"/>
              </a:rPr>
              <a:t>ASM300</a:t>
            </a:r>
            <a:r>
              <a:rPr lang="ja-JP" altLang="en-US" sz="1600" dirty="0">
                <a:latin typeface="Yu Gothic UI" panose="020B0500000000000000" pitchFamily="34" charset="-128"/>
                <a:ea typeface="Yu Gothic UI" panose="020B0500000000000000" pitchFamily="34" charset="-128"/>
              </a:rPr>
              <a:t>への機器登録（必須）</a:t>
            </a:r>
            <a:endParaRPr lang="en-US" altLang="ja-JP" sz="1600" dirty="0">
              <a:latin typeface="Yu Gothic UI" panose="020B0500000000000000" pitchFamily="34" charset="-128"/>
              <a:ea typeface="Yu Gothic UI" panose="020B0500000000000000" pitchFamily="34" charset="-128"/>
            </a:endParaRPr>
          </a:p>
          <a:p>
            <a:pPr marL="971550" lvl="1" indent="-514350" fontAlgn="auto">
              <a:spcAft>
                <a:spcPts val="0"/>
              </a:spcAft>
              <a:buFont typeface="+mj-lt"/>
              <a:buAutoNum type="arabicPeriod"/>
            </a:pPr>
            <a:r>
              <a:rPr lang="en-US" altLang="ja-JP" sz="1600" dirty="0">
                <a:latin typeface="Yu Gothic UI" panose="020B0500000000000000" pitchFamily="34" charset="-128"/>
                <a:ea typeface="Yu Gothic UI" panose="020B0500000000000000" pitchFamily="34" charset="-128"/>
              </a:rPr>
              <a:t>ASM300</a:t>
            </a:r>
            <a:r>
              <a:rPr lang="ja-JP" altLang="en-US" sz="1600" dirty="0">
                <a:latin typeface="Yu Gothic UI" panose="020B0500000000000000" pitchFamily="34" charset="-128"/>
                <a:ea typeface="Yu Gothic UI" panose="020B0500000000000000" pitchFamily="34" charset="-128"/>
              </a:rPr>
              <a:t>の使用する機能に関する設定（任意）</a:t>
            </a:r>
            <a:endParaRPr lang="en-US" altLang="ja-JP" sz="1600" dirty="0">
              <a:latin typeface="Yu Gothic UI" panose="020B0500000000000000" pitchFamily="34" charset="-128"/>
              <a:ea typeface="Yu Gothic UI" panose="020B0500000000000000" pitchFamily="34" charset="-128"/>
            </a:endParaRPr>
          </a:p>
          <a:p>
            <a:pPr marL="514350" indent="-514350" fontAlgn="auto">
              <a:spcAft>
                <a:spcPts val="0"/>
              </a:spcAft>
              <a:buFont typeface="+mj-lt"/>
              <a:buAutoNum type="arabicPeriod"/>
            </a:pPr>
            <a:r>
              <a:rPr lang="ja-JP" altLang="en-US" sz="2000" dirty="0">
                <a:latin typeface="Yu Gothic UI" panose="020B0500000000000000" pitchFamily="34" charset="-128"/>
                <a:ea typeface="Yu Gothic UI" panose="020B0500000000000000" pitchFamily="34" charset="-128"/>
              </a:rPr>
              <a:t>補足事項</a:t>
            </a:r>
            <a:endParaRPr lang="en-US" altLang="ja-JP" sz="2000" dirty="0">
              <a:latin typeface="Yu Gothic UI" panose="020B0500000000000000" pitchFamily="34" charset="-128"/>
              <a:ea typeface="Yu Gothic UI" panose="020B0500000000000000" pitchFamily="34" charset="-128"/>
            </a:endParaRPr>
          </a:p>
        </p:txBody>
      </p:sp>
      <p:sp>
        <p:nvSpPr>
          <p:cNvPr id="6" name="タイトル 5"/>
          <p:cNvSpPr>
            <a:spLocks noGrp="1"/>
          </p:cNvSpPr>
          <p:nvPr>
            <p:ph type="title"/>
          </p:nvPr>
        </p:nvSpPr>
        <p:spPr/>
        <p:txBody>
          <a:bodyPr/>
          <a:lstStyle/>
          <a:p>
            <a:r>
              <a:rPr kumimoji="1" lang="ja-JP" altLang="en-US" dirty="0">
                <a:latin typeface="Yu Gothic UI" panose="020B0500000000000000" pitchFamily="34" charset="-128"/>
                <a:ea typeface="Yu Gothic UI" panose="020B0500000000000000" pitchFamily="34" charset="-128"/>
              </a:rPr>
              <a:t>目次</a:t>
            </a:r>
          </a:p>
        </p:txBody>
      </p:sp>
    </p:spTree>
    <p:extLst>
      <p:ext uri="{BB962C8B-B14F-4D97-AF65-F5344CB8AC3E}">
        <p14:creationId xmlns:p14="http://schemas.microsoft.com/office/powerpoint/2010/main" val="251319220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grpSp>
        <p:nvGrpSpPr>
          <p:cNvPr id="5" name="グループ化 4">
            <a:extLst>
              <a:ext uri="{FF2B5EF4-FFF2-40B4-BE49-F238E27FC236}">
                <a16:creationId xmlns:a16="http://schemas.microsoft.com/office/drawing/2014/main" id="{52A15C87-66C1-B70A-6122-74D5BC3907AB}"/>
              </a:ext>
            </a:extLst>
          </p:cNvPr>
          <p:cNvGrpSpPr/>
          <p:nvPr/>
        </p:nvGrpSpPr>
        <p:grpSpPr>
          <a:xfrm>
            <a:off x="212616" y="628895"/>
            <a:ext cx="1171091" cy="2271739"/>
            <a:chOff x="212616" y="628895"/>
            <a:chExt cx="1171091" cy="2271739"/>
          </a:xfrm>
        </p:grpSpPr>
        <p:grpSp>
          <p:nvGrpSpPr>
            <p:cNvPr id="17" name="グループ化 16">
              <a:extLst>
                <a:ext uri="{FF2B5EF4-FFF2-40B4-BE49-F238E27FC236}">
                  <a16:creationId xmlns:a16="http://schemas.microsoft.com/office/drawing/2014/main" id="{9BACEEA2-8ECD-79FA-0F84-393A2193000D}"/>
                </a:ext>
              </a:extLst>
            </p:cNvPr>
            <p:cNvGrpSpPr/>
            <p:nvPr/>
          </p:nvGrpSpPr>
          <p:grpSpPr>
            <a:xfrm>
              <a:off x="212616" y="628895"/>
              <a:ext cx="1171091" cy="602785"/>
              <a:chOff x="142975" y="1869876"/>
              <a:chExt cx="1171091" cy="602785"/>
            </a:xfrm>
          </p:grpSpPr>
          <p:sp>
            <p:nvSpPr>
              <p:cNvPr id="37" name="フリーフォーム 113">
                <a:extLst>
                  <a:ext uri="{FF2B5EF4-FFF2-40B4-BE49-F238E27FC236}">
                    <a16:creationId xmlns:a16="http://schemas.microsoft.com/office/drawing/2014/main" id="{88C6F878-7759-3506-1BA0-F80453BBF36C}"/>
                  </a:ext>
                </a:extLst>
              </p:cNvPr>
              <p:cNvSpPr/>
              <p:nvPr/>
            </p:nvSpPr>
            <p:spPr>
              <a:xfrm>
                <a:off x="142975" y="1869876"/>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38" name="二等辺三角形 37">
                <a:extLst>
                  <a:ext uri="{FF2B5EF4-FFF2-40B4-BE49-F238E27FC236}">
                    <a16:creationId xmlns:a16="http://schemas.microsoft.com/office/drawing/2014/main" id="{D06109EA-AB0B-D567-777B-C6EEF90198EC}"/>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8" name="グループ化 17">
              <a:extLst>
                <a:ext uri="{FF2B5EF4-FFF2-40B4-BE49-F238E27FC236}">
                  <a16:creationId xmlns:a16="http://schemas.microsoft.com/office/drawing/2014/main" id="{AE308253-8974-8027-2A16-D2B53772E6D7}"/>
                </a:ext>
              </a:extLst>
            </p:cNvPr>
            <p:cNvGrpSpPr/>
            <p:nvPr/>
          </p:nvGrpSpPr>
          <p:grpSpPr>
            <a:xfrm>
              <a:off x="212616" y="1247068"/>
              <a:ext cx="1171091" cy="585869"/>
              <a:chOff x="142975" y="1886792"/>
              <a:chExt cx="1171091" cy="585869"/>
            </a:xfrm>
          </p:grpSpPr>
          <p:sp>
            <p:nvSpPr>
              <p:cNvPr id="35" name="フリーフォーム 113">
                <a:extLst>
                  <a:ext uri="{FF2B5EF4-FFF2-40B4-BE49-F238E27FC236}">
                    <a16:creationId xmlns:a16="http://schemas.microsoft.com/office/drawing/2014/main" id="{6165739F-A5A9-234C-9D1E-151DD1911E9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機器設定</a:t>
                </a:r>
              </a:p>
            </p:txBody>
          </p:sp>
          <p:sp>
            <p:nvSpPr>
              <p:cNvPr id="36" name="二等辺三角形 35">
                <a:extLst>
                  <a:ext uri="{FF2B5EF4-FFF2-40B4-BE49-F238E27FC236}">
                    <a16:creationId xmlns:a16="http://schemas.microsoft.com/office/drawing/2014/main" id="{57290171-5E25-4355-F884-61160D6F8CA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26" name="フリーフォーム 113">
              <a:extLst>
                <a:ext uri="{FF2B5EF4-FFF2-40B4-BE49-F238E27FC236}">
                  <a16:creationId xmlns:a16="http://schemas.microsoft.com/office/drawing/2014/main" id="{40518C8F-C5E6-0688-8DB1-6370C9E8201B}"/>
                </a:ext>
              </a:extLst>
            </p:cNvPr>
            <p:cNvSpPr/>
            <p:nvPr/>
          </p:nvSpPr>
          <p:spPr>
            <a:xfrm>
              <a:off x="212616" y="1864276"/>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27" name="二等辺三角形 26">
              <a:extLst>
                <a:ext uri="{FF2B5EF4-FFF2-40B4-BE49-F238E27FC236}">
                  <a16:creationId xmlns:a16="http://schemas.microsoft.com/office/drawing/2014/main" id="{944D002C-DA9D-27DD-BEC9-77363E29DE79}"/>
                </a:ext>
              </a:extLst>
            </p:cNvPr>
            <p:cNvSpPr/>
            <p:nvPr/>
          </p:nvSpPr>
          <p:spPr>
            <a:xfrm rot="21571594" flipV="1">
              <a:off x="585246" y="2325354"/>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4" name="フリーフォーム 113">
              <a:extLst>
                <a:ext uri="{FF2B5EF4-FFF2-40B4-BE49-F238E27FC236}">
                  <a16:creationId xmlns:a16="http://schemas.microsoft.com/office/drawing/2014/main" id="{778C5BCD-00DC-B5CE-582D-04AFC107147C}"/>
                </a:ext>
              </a:extLst>
            </p:cNvPr>
            <p:cNvSpPr/>
            <p:nvPr/>
          </p:nvSpPr>
          <p:spPr>
            <a:xfrm>
              <a:off x="212616" y="2463215"/>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
        <p:nvSpPr>
          <p:cNvPr id="41" name="テキスト ボックス 40">
            <a:extLst>
              <a:ext uri="{FF2B5EF4-FFF2-40B4-BE49-F238E27FC236}">
                <a16:creationId xmlns:a16="http://schemas.microsoft.com/office/drawing/2014/main" id="{7A520FDE-F3B3-64EF-A12A-0FC6653D2F33}"/>
              </a:ext>
            </a:extLst>
          </p:cNvPr>
          <p:cNvSpPr txBox="1"/>
          <p:nvPr/>
        </p:nvSpPr>
        <p:spPr>
          <a:xfrm>
            <a:off x="1490133" y="640046"/>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STEP1.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管理者アカウントでログインします。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E8C7AC22-17CE-8BFB-E590-3B6315DA51A6}"/>
              </a:ext>
            </a:extLst>
          </p:cNvPr>
          <p:cNvSpPr txBox="1"/>
          <p:nvPr/>
        </p:nvSpPr>
        <p:spPr>
          <a:xfrm>
            <a:off x="1490133" y="1260104"/>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STEP2.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機器を登録します。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8" name="正方形/長方形 47">
            <a:extLst>
              <a:ext uri="{FF2B5EF4-FFF2-40B4-BE49-F238E27FC236}">
                <a16:creationId xmlns:a16="http://schemas.microsoft.com/office/drawing/2014/main" id="{EA7DED86-DFE4-AC74-3F15-410B20912A76}"/>
              </a:ext>
            </a:extLst>
          </p:cNvPr>
          <p:cNvSpPr/>
          <p:nvPr/>
        </p:nvSpPr>
        <p:spPr>
          <a:xfrm>
            <a:off x="100442" y="1224490"/>
            <a:ext cx="8541919" cy="470586"/>
          </a:xfrm>
          <a:prstGeom prst="rect">
            <a:avLst/>
          </a:prstGeom>
          <a:ln w="38100">
            <a:solidFill>
              <a:srgbClr val="FF0000"/>
            </a:solidFill>
          </a:ln>
          <a:effectLst/>
        </p:spPr>
        <p:txBody>
          <a:bodyPr wrap="square" anchor="t" anchorCtr="0">
            <a:no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必須</a:t>
            </a:r>
            <a:endParaRPr kumimoji="1" lang="en-US" altLang="ja-JP" sz="9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A0930042-1546-3E57-F228-53207334CD6A}"/>
              </a:ext>
            </a:extLst>
          </p:cNvPr>
          <p:cNvSpPr txBox="1"/>
          <p:nvPr/>
        </p:nvSpPr>
        <p:spPr>
          <a:xfrm>
            <a:off x="1490133" y="1878771"/>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STEP3.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管理者アカウントをログアウトします。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A1EA6437-2824-1A6B-BABC-1805912D3DDD}"/>
              </a:ext>
            </a:extLst>
          </p:cNvPr>
          <p:cNvSpPr txBox="1"/>
          <p:nvPr/>
        </p:nvSpPr>
        <p:spPr>
          <a:xfrm>
            <a:off x="1490133" y="2463215"/>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STEP4.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終了します。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2881576703"/>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2255258"/>
            <a:chOff x="212616" y="631743"/>
            <a:chExt cx="1171091" cy="2255258"/>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機器設定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9" name="フリーフォーム 113">
              <a:extLst>
                <a:ext uri="{FF2B5EF4-FFF2-40B4-BE49-F238E27FC236}">
                  <a16:creationId xmlns:a16="http://schemas.microsoft.com/office/drawing/2014/main" id="{1C34B0CE-DE28-C719-367F-A6A208DC26F6}"/>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◆ログイン</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80" y="1067760"/>
            <a:ext cx="7395246"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登録した管理者アカウントでログインします。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Yu Gothic UI" panose="020B0500000000000000" pitchFamily="34" charset="-128"/>
                <a:ea typeface="Yu Gothic UI" panose="020B0500000000000000" pitchFamily="34" charset="-128"/>
              </a:rPr>
              <a:t>登録したユーザー名、パスワードを入力し、「</a:t>
            </a:r>
            <a:r>
              <a:rPr lang="en-US" altLang="ja-JP" sz="1600" dirty="0">
                <a:solidFill>
                  <a:prstClr val="black"/>
                </a:solidFill>
                <a:latin typeface="Yu Gothic UI" panose="020B0500000000000000" pitchFamily="34" charset="-128"/>
                <a:ea typeface="Yu Gothic UI" panose="020B0500000000000000" pitchFamily="34" charset="-128"/>
              </a:rPr>
              <a:t>OK</a:t>
            </a:r>
            <a:r>
              <a:rPr lang="ja-JP" altLang="en-US" sz="1600" dirty="0">
                <a:solidFill>
                  <a:prstClr val="black"/>
                </a:solidFill>
                <a:latin typeface="Yu Gothic UI" panose="020B0500000000000000" pitchFamily="34" charset="-128"/>
                <a:ea typeface="Yu Gothic UI" panose="020B0500000000000000" pitchFamily="34" charset="-128"/>
              </a:rPr>
              <a:t>」をクリックします</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9" name="グループ化 8">
            <a:extLst>
              <a:ext uri="{FF2B5EF4-FFF2-40B4-BE49-F238E27FC236}">
                <a16:creationId xmlns:a16="http://schemas.microsoft.com/office/drawing/2014/main" id="{308761C5-5258-2AB4-1994-8B6D1D01E04E}"/>
              </a:ext>
            </a:extLst>
          </p:cNvPr>
          <p:cNvGrpSpPr>
            <a:grpSpLocks noChangeAspect="1"/>
          </p:cNvGrpSpPr>
          <p:nvPr/>
        </p:nvGrpSpPr>
        <p:grpSpPr bwMode="gray">
          <a:xfrm>
            <a:off x="391279" y="1735728"/>
            <a:ext cx="4027463" cy="2517166"/>
            <a:chOff x="785192" y="1735728"/>
            <a:chExt cx="4572000" cy="2857500"/>
          </a:xfrm>
          <a:effectLst>
            <a:outerShdw blurRad="50800" dist="38100" dir="2700000" algn="tl" rotWithShape="0">
              <a:prstClr val="black">
                <a:alpha val="40000"/>
              </a:prstClr>
            </a:outerShdw>
          </a:effectLst>
        </p:grpSpPr>
        <p:pic>
          <p:nvPicPr>
            <p:cNvPr id="3" name="図 2">
              <a:extLst>
                <a:ext uri="{FF2B5EF4-FFF2-40B4-BE49-F238E27FC236}">
                  <a16:creationId xmlns:a16="http://schemas.microsoft.com/office/drawing/2014/main" id="{75FA3B83-7541-C5AB-FAFC-7EC55BB2798F}"/>
                </a:ext>
              </a:extLst>
            </p:cNvPr>
            <p:cNvPicPr>
              <a:picLocks noChangeAspect="1"/>
            </p:cNvPicPr>
            <p:nvPr/>
          </p:nvPicPr>
          <p:blipFill>
            <a:blip r:embed="rId3"/>
            <a:stretch>
              <a:fillRect/>
            </a:stretch>
          </p:blipFill>
          <p:spPr bwMode="gray">
            <a:xfrm>
              <a:off x="785192" y="1735728"/>
              <a:ext cx="4572000" cy="2857500"/>
            </a:xfrm>
            <a:prstGeom prst="rect">
              <a:avLst/>
            </a:prstGeom>
          </p:spPr>
        </p:pic>
        <p:sp>
          <p:nvSpPr>
            <p:cNvPr id="4" name="四角形: 角を丸くする 3">
              <a:extLst>
                <a:ext uri="{FF2B5EF4-FFF2-40B4-BE49-F238E27FC236}">
                  <a16:creationId xmlns:a16="http://schemas.microsoft.com/office/drawing/2014/main" id="{94A57725-A2EF-DCE5-2675-0A43442662C9}"/>
                </a:ext>
              </a:extLst>
            </p:cNvPr>
            <p:cNvSpPr/>
            <p:nvPr/>
          </p:nvSpPr>
          <p:spPr bwMode="gray">
            <a:xfrm>
              <a:off x="1888865" y="2948878"/>
              <a:ext cx="2454536" cy="300034"/>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sp>
          <p:nvSpPr>
            <p:cNvPr id="5" name="楕円 4">
              <a:extLst>
                <a:ext uri="{FF2B5EF4-FFF2-40B4-BE49-F238E27FC236}">
                  <a16:creationId xmlns:a16="http://schemas.microsoft.com/office/drawing/2014/main" id="{4C1F22E0-0057-BB7D-2BE1-8C945B42D54B}"/>
                </a:ext>
              </a:extLst>
            </p:cNvPr>
            <p:cNvSpPr/>
            <p:nvPr/>
          </p:nvSpPr>
          <p:spPr bwMode="gray">
            <a:xfrm>
              <a:off x="3449839" y="3248912"/>
              <a:ext cx="510205" cy="266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pic>
        <p:nvPicPr>
          <p:cNvPr id="6" name="図 5">
            <a:extLst>
              <a:ext uri="{FF2B5EF4-FFF2-40B4-BE49-F238E27FC236}">
                <a16:creationId xmlns:a16="http://schemas.microsoft.com/office/drawing/2014/main" id="{12FD4945-C944-8034-D1EB-860D0B3DEFD0}"/>
              </a:ext>
            </a:extLst>
          </p:cNvPr>
          <p:cNvPicPr>
            <a:picLocks noChangeAspect="1"/>
          </p:cNvPicPr>
          <p:nvPr/>
        </p:nvPicPr>
        <p:blipFill>
          <a:blip r:embed="rId4"/>
          <a:stretch>
            <a:fillRect/>
          </a:stretch>
        </p:blipFill>
        <p:spPr bwMode="gray">
          <a:xfrm>
            <a:off x="4666581" y="2726617"/>
            <a:ext cx="3048000" cy="1905000"/>
          </a:xfrm>
          <a:prstGeom prst="rect">
            <a:avLst/>
          </a:prstGeom>
          <a:effectLst>
            <a:outerShdw blurRad="50800" dist="38100" dir="2700000" algn="tl" rotWithShape="0">
              <a:prstClr val="black">
                <a:alpha val="40000"/>
              </a:prstClr>
            </a:outerShdw>
          </a:effectLst>
        </p:spPr>
      </p:pic>
      <p:sp>
        <p:nvSpPr>
          <p:cNvPr id="8" name="テキスト ボックス 7">
            <a:extLst>
              <a:ext uri="{FF2B5EF4-FFF2-40B4-BE49-F238E27FC236}">
                <a16:creationId xmlns:a16="http://schemas.microsoft.com/office/drawing/2014/main" id="{87787040-6D35-5528-D592-1832366BDD5A}"/>
              </a:ext>
            </a:extLst>
          </p:cNvPr>
          <p:cNvSpPr txBox="1"/>
          <p:nvPr/>
        </p:nvSpPr>
        <p:spPr>
          <a:xfrm>
            <a:off x="4666581" y="2434583"/>
            <a:ext cx="3036245" cy="276999"/>
          </a:xfrm>
          <a:prstGeom prst="rect">
            <a:avLst/>
          </a:prstGeom>
          <a:noFill/>
        </p:spPr>
        <p:txBody>
          <a:bodyPr wrap="square" rtlCol="0">
            <a:spAutoFit/>
          </a:bodyPr>
          <a:lstStyle/>
          <a:p>
            <a:r>
              <a:rPr kumimoji="1" lang="ja-JP" altLang="en-US" sz="1200" dirty="0">
                <a:latin typeface="Yu Gothic UI" panose="020B0500000000000000" pitchFamily="34" charset="-128"/>
                <a:ea typeface="Yu Gothic UI" panose="020B0500000000000000" pitchFamily="34" charset="-128"/>
              </a:rPr>
              <a:t>ログイン後</a:t>
            </a:r>
            <a:r>
              <a:rPr lang="ja-JP" altLang="en-US" sz="1200" dirty="0">
                <a:latin typeface="Yu Gothic UI" panose="020B0500000000000000" pitchFamily="34" charset="-128"/>
                <a:ea typeface="Yu Gothic UI" panose="020B0500000000000000" pitchFamily="34" charset="-128"/>
              </a:rPr>
              <a:t>、「設定」画面が表示されます</a:t>
            </a:r>
            <a:endParaRPr kumimoji="1" lang="en-US" altLang="ja-JP" sz="1200"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14423172"/>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◆機器設定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algn="l"/>
            <a:r>
              <a:rPr lang="ja-JP" altLang="en-US" sz="1600" b="0" i="0" u="none" strike="noStrike" baseline="0" dirty="0">
                <a:latin typeface="Yu Gothic UI" panose="020B0500000000000000" pitchFamily="34" charset="-128"/>
                <a:ea typeface="Yu Gothic UI" panose="020B0500000000000000" pitchFamily="34" charset="-128"/>
              </a:rPr>
              <a:t>統合管理するシステムを</a:t>
            </a:r>
            <a:r>
              <a:rPr lang="en-US" altLang="ja-JP" sz="1600" b="0" i="0" u="none" strike="noStrike" baseline="0" dirty="0">
                <a:latin typeface="Yu Gothic UI" panose="020B0500000000000000" pitchFamily="34" charset="-128"/>
                <a:ea typeface="Yu Gothic UI" panose="020B0500000000000000" pitchFamily="34" charset="-128"/>
              </a:rPr>
              <a:t>ASM</a:t>
            </a:r>
            <a:r>
              <a:rPr lang="en-US" altLang="ja-JP" sz="1600" dirty="0">
                <a:latin typeface="Yu Gothic UI" panose="020B0500000000000000" pitchFamily="34" charset="-128"/>
                <a:ea typeface="Yu Gothic UI" panose="020B0500000000000000" pitchFamily="34" charset="-128"/>
              </a:rPr>
              <a:t>300</a:t>
            </a:r>
            <a:r>
              <a:rPr lang="ja-JP" altLang="en-US" sz="1600" dirty="0">
                <a:latin typeface="Yu Gothic UI" panose="020B0500000000000000" pitchFamily="34" charset="-128"/>
                <a:ea typeface="Yu Gothic UI" panose="020B0500000000000000" pitchFamily="34" charset="-128"/>
              </a:rPr>
              <a:t>に登録し、カメラやレコーダーの映像を表示できるように</a:t>
            </a:r>
            <a:r>
              <a:rPr lang="ja-JP" altLang="en-US" sz="1600" b="0" i="0" u="none" strike="noStrike" baseline="0" dirty="0">
                <a:latin typeface="Yu Gothic UI" panose="020B0500000000000000" pitchFamily="34" charset="-128"/>
                <a:ea typeface="Yu Gothic UI" panose="020B0500000000000000" pitchFamily="34" charset="-128"/>
              </a:rPr>
              <a:t>します。</a:t>
            </a:r>
            <a:endParaRPr lang="en-US" altLang="ja-JP" sz="1600" b="0" i="0" u="none" strike="noStrike" baseline="0" dirty="0">
              <a:latin typeface="Yu Gothic UI" panose="020B0500000000000000" pitchFamily="34" charset="-128"/>
              <a:ea typeface="Yu Gothic UI" panose="020B0500000000000000" pitchFamily="34" charset="-128"/>
            </a:endParaRPr>
          </a:p>
        </p:txBody>
      </p:sp>
      <p:pic>
        <p:nvPicPr>
          <p:cNvPr id="5" name="図 4">
            <a:extLst>
              <a:ext uri="{FF2B5EF4-FFF2-40B4-BE49-F238E27FC236}">
                <a16:creationId xmlns:a16="http://schemas.microsoft.com/office/drawing/2014/main" id="{C38EDD84-4650-A444-B023-7460C5E1A605}"/>
              </a:ext>
            </a:extLst>
          </p:cNvPr>
          <p:cNvPicPr>
            <a:picLocks noChangeAspect="1"/>
          </p:cNvPicPr>
          <p:nvPr/>
        </p:nvPicPr>
        <p:blipFill>
          <a:blip r:embed="rId3"/>
          <a:stretch>
            <a:fillRect/>
          </a:stretch>
        </p:blipFill>
        <p:spPr bwMode="gray">
          <a:xfrm>
            <a:off x="391391" y="1397355"/>
            <a:ext cx="3048000" cy="1905000"/>
          </a:xfrm>
          <a:prstGeom prst="rect">
            <a:avLst/>
          </a:prstGeom>
          <a:effectLst>
            <a:outerShdw blurRad="50800" dist="38100" dir="2700000" algn="tl" rotWithShape="0">
              <a:prstClr val="black">
                <a:alpha val="40000"/>
              </a:prstClr>
            </a:outerShdw>
          </a:effectLst>
        </p:spPr>
      </p:pic>
      <p:pic>
        <p:nvPicPr>
          <p:cNvPr id="6" name="図 5">
            <a:extLst>
              <a:ext uri="{FF2B5EF4-FFF2-40B4-BE49-F238E27FC236}">
                <a16:creationId xmlns:a16="http://schemas.microsoft.com/office/drawing/2014/main" id="{5792ADB8-CB28-1DAE-6724-6C50940B42A5}"/>
              </a:ext>
            </a:extLst>
          </p:cNvPr>
          <p:cNvPicPr>
            <a:picLocks noChangeAspect="1"/>
          </p:cNvPicPr>
          <p:nvPr/>
        </p:nvPicPr>
        <p:blipFill>
          <a:blip r:embed="rId4"/>
          <a:stretch>
            <a:fillRect/>
          </a:stretch>
        </p:blipFill>
        <p:spPr>
          <a:xfrm>
            <a:off x="807663" y="2417904"/>
            <a:ext cx="6919560" cy="2194750"/>
          </a:xfrm>
          <a:prstGeom prst="rect">
            <a:avLst/>
          </a:prstGeom>
        </p:spPr>
      </p:pic>
      <p:sp>
        <p:nvSpPr>
          <p:cNvPr id="8" name="四角形: 角を丸くする 7">
            <a:extLst>
              <a:ext uri="{FF2B5EF4-FFF2-40B4-BE49-F238E27FC236}">
                <a16:creationId xmlns:a16="http://schemas.microsoft.com/office/drawing/2014/main" id="{0C5EA873-409E-2091-246E-E39B67FEEDF6}"/>
              </a:ext>
            </a:extLst>
          </p:cNvPr>
          <p:cNvSpPr/>
          <p:nvPr/>
        </p:nvSpPr>
        <p:spPr>
          <a:xfrm>
            <a:off x="1145293" y="1683266"/>
            <a:ext cx="2162194" cy="653719"/>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sp>
        <p:nvSpPr>
          <p:cNvPr id="10" name="テキスト ボックス 9">
            <a:extLst>
              <a:ext uri="{FF2B5EF4-FFF2-40B4-BE49-F238E27FC236}">
                <a16:creationId xmlns:a16="http://schemas.microsoft.com/office/drawing/2014/main" id="{39F6DAA5-440E-3B86-1562-6F6C84AC8549}"/>
              </a:ext>
            </a:extLst>
          </p:cNvPr>
          <p:cNvSpPr txBox="1"/>
          <p:nvPr/>
        </p:nvSpPr>
        <p:spPr>
          <a:xfrm>
            <a:off x="3537394" y="1666434"/>
            <a:ext cx="4091825" cy="64633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i-PRO</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キッティング手順」でカメラとレコーダーのシステムキッティングが完了しているシステムに</a:t>
            </a:r>
            <a:r>
              <a:rPr lang="en-US" altLang="ja-JP" sz="1200" dirty="0">
                <a:solidFill>
                  <a:prstClr val="black"/>
                </a:solidFill>
                <a:latin typeface="Yu Gothic UI" panose="020B0500000000000000" pitchFamily="34" charset="-128"/>
                <a:ea typeface="Yu Gothic UI" panose="020B0500000000000000" pitchFamily="34" charset="-128"/>
              </a:rPr>
              <a:t>ASM300</a:t>
            </a:r>
            <a:r>
              <a:rPr lang="ja-JP" altLang="en-US" sz="1200" dirty="0">
                <a:solidFill>
                  <a:prstClr val="black"/>
                </a:solidFill>
                <a:latin typeface="Yu Gothic UI" panose="020B0500000000000000" pitchFamily="34" charset="-128"/>
                <a:ea typeface="Yu Gothic UI" panose="020B0500000000000000" pitchFamily="34" charset="-128"/>
              </a:rPr>
              <a:t>を追加するので、</a:t>
            </a:r>
            <a:endParaRPr lang="en-US" altLang="ja-JP" sz="1200" dirty="0">
              <a:solidFill>
                <a:prstClr val="black"/>
              </a:solidFill>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「機器登録」を行います。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 name="四角形: 角を丸くする 10">
            <a:extLst>
              <a:ext uri="{FF2B5EF4-FFF2-40B4-BE49-F238E27FC236}">
                <a16:creationId xmlns:a16="http://schemas.microsoft.com/office/drawing/2014/main" id="{A3859E3E-2FB4-0247-9010-316CAB8D199B}"/>
              </a:ext>
            </a:extLst>
          </p:cNvPr>
          <p:cNvSpPr/>
          <p:nvPr/>
        </p:nvSpPr>
        <p:spPr>
          <a:xfrm>
            <a:off x="893832" y="4251607"/>
            <a:ext cx="6733095" cy="361047"/>
          </a:xfrm>
          <a:prstGeom prst="roundRect">
            <a:avLst>
              <a:gd name="adj"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34" charset="-128"/>
              <a:ea typeface="Yu Gothic UI" panose="020B0500000000000000" pitchFamily="34" charset="-128"/>
            </a:endParaRPr>
          </a:p>
        </p:txBody>
      </p:sp>
      <p:grpSp>
        <p:nvGrpSpPr>
          <p:cNvPr id="3" name="グループ化 2">
            <a:extLst>
              <a:ext uri="{FF2B5EF4-FFF2-40B4-BE49-F238E27FC236}">
                <a16:creationId xmlns:a16="http://schemas.microsoft.com/office/drawing/2014/main" id="{72B3577E-A933-6993-B4D3-CD697859139D}"/>
              </a:ext>
            </a:extLst>
          </p:cNvPr>
          <p:cNvGrpSpPr/>
          <p:nvPr/>
        </p:nvGrpSpPr>
        <p:grpSpPr>
          <a:xfrm>
            <a:off x="7850157" y="658764"/>
            <a:ext cx="1171091" cy="2255258"/>
            <a:chOff x="212616" y="631743"/>
            <a:chExt cx="1171091" cy="2255258"/>
          </a:xfrm>
        </p:grpSpPr>
        <p:grpSp>
          <p:nvGrpSpPr>
            <p:cNvPr id="4" name="グループ化 3">
              <a:extLst>
                <a:ext uri="{FF2B5EF4-FFF2-40B4-BE49-F238E27FC236}">
                  <a16:creationId xmlns:a16="http://schemas.microsoft.com/office/drawing/2014/main" id="{04CF2BCF-E1A1-6D78-ACCB-6D2E1F012E05}"/>
                </a:ext>
              </a:extLst>
            </p:cNvPr>
            <p:cNvGrpSpPr/>
            <p:nvPr/>
          </p:nvGrpSpPr>
          <p:grpSpPr>
            <a:xfrm>
              <a:off x="212616" y="631743"/>
              <a:ext cx="1171091" cy="599937"/>
              <a:chOff x="142975" y="1872724"/>
              <a:chExt cx="1171091" cy="599937"/>
            </a:xfrm>
          </p:grpSpPr>
          <p:sp>
            <p:nvSpPr>
              <p:cNvPr id="30" name="フリーフォーム 113">
                <a:extLst>
                  <a:ext uri="{FF2B5EF4-FFF2-40B4-BE49-F238E27FC236}">
                    <a16:creationId xmlns:a16="http://schemas.microsoft.com/office/drawing/2014/main" id="{06DDFDA4-D95A-BAB3-F90C-72EAD7F892F9}"/>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31" name="二等辺三角形 30">
                <a:extLst>
                  <a:ext uri="{FF2B5EF4-FFF2-40B4-BE49-F238E27FC236}">
                    <a16:creationId xmlns:a16="http://schemas.microsoft.com/office/drawing/2014/main" id="{25AA9470-DF11-B6C5-BA87-FF7BFCAE31E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9" name="グループ化 8">
              <a:extLst>
                <a:ext uri="{FF2B5EF4-FFF2-40B4-BE49-F238E27FC236}">
                  <a16:creationId xmlns:a16="http://schemas.microsoft.com/office/drawing/2014/main" id="{8E3A2909-FCFE-91CD-DF61-8DCD20DD17F7}"/>
                </a:ext>
              </a:extLst>
            </p:cNvPr>
            <p:cNvGrpSpPr/>
            <p:nvPr/>
          </p:nvGrpSpPr>
          <p:grpSpPr>
            <a:xfrm>
              <a:off x="212616" y="1247068"/>
              <a:ext cx="1171091" cy="585869"/>
              <a:chOff x="142975" y="1886792"/>
              <a:chExt cx="1171091" cy="585869"/>
            </a:xfrm>
          </p:grpSpPr>
          <p:sp>
            <p:nvSpPr>
              <p:cNvPr id="28" name="フリーフォーム 113">
                <a:extLst>
                  <a:ext uri="{FF2B5EF4-FFF2-40B4-BE49-F238E27FC236}">
                    <a16:creationId xmlns:a16="http://schemas.microsoft.com/office/drawing/2014/main" id="{81DDC450-BB94-CB25-D57E-7D90A3E8EA81}"/>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機器設定</a:t>
                </a:r>
              </a:p>
            </p:txBody>
          </p:sp>
          <p:sp>
            <p:nvSpPr>
              <p:cNvPr id="29" name="二等辺三角形 28">
                <a:extLst>
                  <a:ext uri="{FF2B5EF4-FFF2-40B4-BE49-F238E27FC236}">
                    <a16:creationId xmlns:a16="http://schemas.microsoft.com/office/drawing/2014/main" id="{D298EC3F-2C9F-39EF-FCED-24DF31E2EEF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BB6933B3-74C6-3924-C196-E148EC663408}"/>
                </a:ext>
              </a:extLst>
            </p:cNvPr>
            <p:cNvGrpSpPr/>
            <p:nvPr/>
          </p:nvGrpSpPr>
          <p:grpSpPr>
            <a:xfrm>
              <a:off x="212616" y="1848325"/>
              <a:ext cx="1171091" cy="585869"/>
              <a:chOff x="142975" y="1886792"/>
              <a:chExt cx="1171091" cy="585869"/>
            </a:xfrm>
          </p:grpSpPr>
          <p:sp>
            <p:nvSpPr>
              <p:cNvPr id="26" name="フリーフォーム 113">
                <a:extLst>
                  <a:ext uri="{FF2B5EF4-FFF2-40B4-BE49-F238E27FC236}">
                    <a16:creationId xmlns:a16="http://schemas.microsoft.com/office/drawing/2014/main" id="{F7527809-363B-033D-65B9-1DBF9FCF780A}"/>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27" name="二等辺三角形 26">
                <a:extLst>
                  <a:ext uri="{FF2B5EF4-FFF2-40B4-BE49-F238E27FC236}">
                    <a16:creationId xmlns:a16="http://schemas.microsoft.com/office/drawing/2014/main" id="{191ACC86-F3FA-5CEE-998A-15214C4B90C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25" name="フリーフォーム 113">
              <a:extLst>
                <a:ext uri="{FF2B5EF4-FFF2-40B4-BE49-F238E27FC236}">
                  <a16:creationId xmlns:a16="http://schemas.microsoft.com/office/drawing/2014/main" id="{E3A231D6-FA6B-9A43-7E08-33AB54D77C1F}"/>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Tree>
    <p:extLst>
      <p:ext uri="{BB962C8B-B14F-4D97-AF65-F5344CB8AC3E}">
        <p14:creationId xmlns:p14="http://schemas.microsoft.com/office/powerpoint/2010/main" val="1987757165"/>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矢印: 折線 21">
            <a:extLst>
              <a:ext uri="{FF2B5EF4-FFF2-40B4-BE49-F238E27FC236}">
                <a16:creationId xmlns:a16="http://schemas.microsoft.com/office/drawing/2014/main" id="{E25B371B-8194-2F2F-615D-113B5DBA5151}"/>
              </a:ext>
            </a:extLst>
          </p:cNvPr>
          <p:cNvSpPr/>
          <p:nvPr/>
        </p:nvSpPr>
        <p:spPr>
          <a:xfrm flipV="1">
            <a:off x="2668528" y="3679116"/>
            <a:ext cx="1451038" cy="922222"/>
          </a:xfrm>
          <a:prstGeom prst="bentArrow">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34" charset="-128"/>
              <a:ea typeface="Yu Gothic UI" panose="020B0500000000000000" pitchFamily="34" charset="-128"/>
            </a:endParaRPr>
          </a:p>
        </p:txBody>
      </p:sp>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◆機器設定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機器登録：ネットワークに接続されている機器を検出して、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に登録します。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6E43A62B-7D3C-1CB7-1E1E-F6D5E7A3C404}"/>
              </a:ext>
            </a:extLst>
          </p:cNvPr>
          <p:cNvSpPr txBox="1"/>
          <p:nvPr/>
        </p:nvSpPr>
        <p:spPr>
          <a:xfrm>
            <a:off x="307578" y="1409754"/>
            <a:ext cx="27638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Step1.</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接続している機器の検出</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12" name="テキスト ボックス 11">
            <a:extLst>
              <a:ext uri="{FF2B5EF4-FFF2-40B4-BE49-F238E27FC236}">
                <a16:creationId xmlns:a16="http://schemas.microsoft.com/office/drawing/2014/main" id="{042D7F55-00B7-A183-568C-FE6CF7EFD6DD}"/>
              </a:ext>
            </a:extLst>
          </p:cNvPr>
          <p:cNvSpPr txBox="1"/>
          <p:nvPr/>
        </p:nvSpPr>
        <p:spPr>
          <a:xfrm>
            <a:off x="4170895" y="2459111"/>
            <a:ext cx="14510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検出した機器を表示</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pic>
        <p:nvPicPr>
          <p:cNvPr id="13" name="図 12">
            <a:extLst>
              <a:ext uri="{FF2B5EF4-FFF2-40B4-BE49-F238E27FC236}">
                <a16:creationId xmlns:a16="http://schemas.microsoft.com/office/drawing/2014/main" id="{22A28D37-99A4-58E5-B3D5-7AD428973F7B}"/>
              </a:ext>
            </a:extLst>
          </p:cNvPr>
          <p:cNvPicPr>
            <a:picLocks noChangeAspect="1"/>
          </p:cNvPicPr>
          <p:nvPr/>
        </p:nvPicPr>
        <p:blipFill>
          <a:blip r:embed="rId3"/>
          <a:stretch>
            <a:fillRect/>
          </a:stretch>
        </p:blipFill>
        <p:spPr>
          <a:xfrm>
            <a:off x="2402226" y="3719985"/>
            <a:ext cx="882015" cy="428625"/>
          </a:xfrm>
          <a:prstGeom prst="rect">
            <a:avLst/>
          </a:prstGeom>
          <a:effectLst>
            <a:outerShdw blurRad="50800" dist="38100" dir="2700000" algn="tl" rotWithShape="0">
              <a:prstClr val="black">
                <a:alpha val="40000"/>
              </a:prstClr>
            </a:outerShdw>
          </a:effectLst>
        </p:spPr>
      </p:pic>
      <p:grpSp>
        <p:nvGrpSpPr>
          <p:cNvPr id="21" name="グループ化 20">
            <a:extLst>
              <a:ext uri="{FF2B5EF4-FFF2-40B4-BE49-F238E27FC236}">
                <a16:creationId xmlns:a16="http://schemas.microsoft.com/office/drawing/2014/main" id="{4C848FF4-2391-704D-D7C3-85EFBC75EFDE}"/>
              </a:ext>
            </a:extLst>
          </p:cNvPr>
          <p:cNvGrpSpPr/>
          <p:nvPr/>
        </p:nvGrpSpPr>
        <p:grpSpPr bwMode="gray">
          <a:xfrm>
            <a:off x="4240490" y="2726617"/>
            <a:ext cx="3048000" cy="1905000"/>
            <a:chOff x="3419505" y="2626360"/>
            <a:chExt cx="3048000" cy="1905000"/>
          </a:xfrm>
        </p:grpSpPr>
        <p:pic>
          <p:nvPicPr>
            <p:cNvPr id="10" name="図 9">
              <a:extLst>
                <a:ext uri="{FF2B5EF4-FFF2-40B4-BE49-F238E27FC236}">
                  <a16:creationId xmlns:a16="http://schemas.microsoft.com/office/drawing/2014/main" id="{14614F1E-F9AB-D2F4-94E4-17D82B1C1BCE}"/>
                </a:ext>
              </a:extLst>
            </p:cNvPr>
            <p:cNvPicPr>
              <a:picLocks noChangeAspect="1"/>
            </p:cNvPicPr>
            <p:nvPr/>
          </p:nvPicPr>
          <p:blipFill>
            <a:blip r:embed="rId4"/>
            <a:stretch>
              <a:fillRect/>
            </a:stretch>
          </p:blipFill>
          <p:spPr bwMode="gray">
            <a:xfrm>
              <a:off x="3419505" y="2626360"/>
              <a:ext cx="3048000" cy="1905000"/>
            </a:xfrm>
            <a:prstGeom prst="rect">
              <a:avLst/>
            </a:prstGeom>
            <a:effectLst>
              <a:outerShdw blurRad="50800" dist="38100" dir="2700000" algn="tl" rotWithShape="0">
                <a:prstClr val="black">
                  <a:alpha val="40000"/>
                </a:prstClr>
              </a:outerShdw>
            </a:effectLst>
          </p:spPr>
        </p:pic>
        <p:sp>
          <p:nvSpPr>
            <p:cNvPr id="17" name="正方形/長方形 16">
              <a:extLst>
                <a:ext uri="{FF2B5EF4-FFF2-40B4-BE49-F238E27FC236}">
                  <a16:creationId xmlns:a16="http://schemas.microsoft.com/office/drawing/2014/main" id="{196AA7D6-83AF-3BA0-5B5E-2D601144EAC3}"/>
                </a:ext>
              </a:extLst>
            </p:cNvPr>
            <p:cNvSpPr/>
            <p:nvPr/>
          </p:nvSpPr>
          <p:spPr bwMode="gray">
            <a:xfrm>
              <a:off x="4247238" y="3060572"/>
              <a:ext cx="2220267" cy="487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pic>
        <p:nvPicPr>
          <p:cNvPr id="18" name="図 17">
            <a:extLst>
              <a:ext uri="{FF2B5EF4-FFF2-40B4-BE49-F238E27FC236}">
                <a16:creationId xmlns:a16="http://schemas.microsoft.com/office/drawing/2014/main" id="{35D7CDF1-E46F-B8B4-7985-D1CBCFD6420A}"/>
              </a:ext>
            </a:extLst>
          </p:cNvPr>
          <p:cNvPicPr>
            <a:picLocks noChangeAspect="1"/>
          </p:cNvPicPr>
          <p:nvPr/>
        </p:nvPicPr>
        <p:blipFill>
          <a:blip r:embed="rId5"/>
          <a:stretch>
            <a:fillRect/>
          </a:stretch>
        </p:blipFill>
        <p:spPr>
          <a:xfrm>
            <a:off x="2965211" y="4172714"/>
            <a:ext cx="882015" cy="428625"/>
          </a:xfrm>
          <a:prstGeom prst="rect">
            <a:avLst/>
          </a:prstGeom>
          <a:effectLst>
            <a:outerShdw blurRad="50800" dist="38100" dir="2700000" algn="tl" rotWithShape="0">
              <a:prstClr val="black">
                <a:alpha val="40000"/>
              </a:prstClr>
            </a:outerShdw>
          </a:effectLst>
        </p:spPr>
      </p:pic>
      <p:sp>
        <p:nvSpPr>
          <p:cNvPr id="19" name="角丸四角形吹き出し 6">
            <a:extLst>
              <a:ext uri="{FF2B5EF4-FFF2-40B4-BE49-F238E27FC236}">
                <a16:creationId xmlns:a16="http://schemas.microsoft.com/office/drawing/2014/main" id="{95CD84CB-BCE7-DD77-E5D8-F97B1FB23521}"/>
              </a:ext>
            </a:extLst>
          </p:cNvPr>
          <p:cNvSpPr/>
          <p:nvPr/>
        </p:nvSpPr>
        <p:spPr>
          <a:xfrm>
            <a:off x="6317062" y="1711508"/>
            <a:ext cx="1343826" cy="536488"/>
          </a:xfrm>
          <a:prstGeom prst="wedgeRoundRectCallout">
            <a:avLst>
              <a:gd name="adj1" fmla="val -73173"/>
              <a:gd name="adj2" fmla="val 221358"/>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検出された機器が表示されます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20" name="テキスト ボックス 19">
            <a:extLst>
              <a:ext uri="{FF2B5EF4-FFF2-40B4-BE49-F238E27FC236}">
                <a16:creationId xmlns:a16="http://schemas.microsoft.com/office/drawing/2014/main" id="{5199F045-4ADB-F6C6-DC1A-EC800B8D9FDA}"/>
              </a:ext>
            </a:extLst>
          </p:cNvPr>
          <p:cNvSpPr txBox="1"/>
          <p:nvPr/>
        </p:nvSpPr>
        <p:spPr>
          <a:xfrm>
            <a:off x="1199653" y="3606199"/>
            <a:ext cx="12025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「検出」をクリック</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23" name="テキスト ボックス 22">
            <a:extLst>
              <a:ext uri="{FF2B5EF4-FFF2-40B4-BE49-F238E27FC236}">
                <a16:creationId xmlns:a16="http://schemas.microsoft.com/office/drawing/2014/main" id="{60AF2AAD-1D0F-2E42-8439-1B7BF7A4BEAA}"/>
              </a:ext>
            </a:extLst>
          </p:cNvPr>
          <p:cNvSpPr txBox="1"/>
          <p:nvPr/>
        </p:nvSpPr>
        <p:spPr>
          <a:xfrm>
            <a:off x="1814472" y="4172714"/>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検出中表示</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grpSp>
        <p:nvGrpSpPr>
          <p:cNvPr id="3" name="グループ化 2">
            <a:extLst>
              <a:ext uri="{FF2B5EF4-FFF2-40B4-BE49-F238E27FC236}">
                <a16:creationId xmlns:a16="http://schemas.microsoft.com/office/drawing/2014/main" id="{E52A92E2-1429-1D60-5A8A-E89B0146F9C3}"/>
              </a:ext>
            </a:extLst>
          </p:cNvPr>
          <p:cNvGrpSpPr/>
          <p:nvPr/>
        </p:nvGrpSpPr>
        <p:grpSpPr>
          <a:xfrm>
            <a:off x="7850157" y="658764"/>
            <a:ext cx="1171091" cy="2255258"/>
            <a:chOff x="212616" y="631743"/>
            <a:chExt cx="1171091" cy="2255258"/>
          </a:xfrm>
        </p:grpSpPr>
        <p:grpSp>
          <p:nvGrpSpPr>
            <p:cNvPr id="4" name="グループ化 3">
              <a:extLst>
                <a:ext uri="{FF2B5EF4-FFF2-40B4-BE49-F238E27FC236}">
                  <a16:creationId xmlns:a16="http://schemas.microsoft.com/office/drawing/2014/main" id="{C7059138-B94A-2442-33B5-B2037F7A222C}"/>
                </a:ext>
              </a:extLst>
            </p:cNvPr>
            <p:cNvGrpSpPr/>
            <p:nvPr/>
          </p:nvGrpSpPr>
          <p:grpSpPr>
            <a:xfrm>
              <a:off x="212616" y="631743"/>
              <a:ext cx="1171091" cy="599937"/>
              <a:chOff x="142975" y="1872724"/>
              <a:chExt cx="1171091" cy="599937"/>
            </a:xfrm>
          </p:grpSpPr>
          <p:sp>
            <p:nvSpPr>
              <p:cNvPr id="27" name="フリーフォーム 113">
                <a:extLst>
                  <a:ext uri="{FF2B5EF4-FFF2-40B4-BE49-F238E27FC236}">
                    <a16:creationId xmlns:a16="http://schemas.microsoft.com/office/drawing/2014/main" id="{F4E77338-285D-2122-11F6-63CEDF2A3EF2}"/>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28" name="二等辺三角形 27">
                <a:extLst>
                  <a:ext uri="{FF2B5EF4-FFF2-40B4-BE49-F238E27FC236}">
                    <a16:creationId xmlns:a16="http://schemas.microsoft.com/office/drawing/2014/main" id="{204A8845-ED2A-F5E1-B471-7E02FA4A289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241058CD-5857-A632-9BCA-1C151C53B3EE}"/>
                </a:ext>
              </a:extLst>
            </p:cNvPr>
            <p:cNvGrpSpPr/>
            <p:nvPr/>
          </p:nvGrpSpPr>
          <p:grpSpPr>
            <a:xfrm>
              <a:off x="212616" y="1247068"/>
              <a:ext cx="1171091" cy="585869"/>
              <a:chOff x="142975" y="1886792"/>
              <a:chExt cx="1171091" cy="585869"/>
            </a:xfrm>
          </p:grpSpPr>
          <p:sp>
            <p:nvSpPr>
              <p:cNvPr id="25" name="フリーフォーム 113">
                <a:extLst>
                  <a:ext uri="{FF2B5EF4-FFF2-40B4-BE49-F238E27FC236}">
                    <a16:creationId xmlns:a16="http://schemas.microsoft.com/office/drawing/2014/main" id="{4A33A3B6-48FA-C5D2-8ADB-E24383AA62AA}"/>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機器設定</a:t>
                </a:r>
              </a:p>
            </p:txBody>
          </p:sp>
          <p:sp>
            <p:nvSpPr>
              <p:cNvPr id="26" name="二等辺三角形 25">
                <a:extLst>
                  <a:ext uri="{FF2B5EF4-FFF2-40B4-BE49-F238E27FC236}">
                    <a16:creationId xmlns:a16="http://schemas.microsoft.com/office/drawing/2014/main" id="{1CE3BCC3-D0A1-A460-92B1-2FCD1FEE38DC}"/>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25397491-5D00-5D41-542C-7948C696D2C9}"/>
                </a:ext>
              </a:extLst>
            </p:cNvPr>
            <p:cNvGrpSpPr/>
            <p:nvPr/>
          </p:nvGrpSpPr>
          <p:grpSpPr>
            <a:xfrm>
              <a:off x="212616" y="1848325"/>
              <a:ext cx="1171091" cy="585869"/>
              <a:chOff x="142975" y="1886792"/>
              <a:chExt cx="1171091" cy="585869"/>
            </a:xfrm>
          </p:grpSpPr>
          <p:sp>
            <p:nvSpPr>
              <p:cNvPr id="9" name="フリーフォーム 113">
                <a:extLst>
                  <a:ext uri="{FF2B5EF4-FFF2-40B4-BE49-F238E27FC236}">
                    <a16:creationId xmlns:a16="http://schemas.microsoft.com/office/drawing/2014/main" id="{4360E20E-6B7B-ACE4-0C86-33096506C27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24" name="二等辺三角形 23">
                <a:extLst>
                  <a:ext uri="{FF2B5EF4-FFF2-40B4-BE49-F238E27FC236}">
                    <a16:creationId xmlns:a16="http://schemas.microsoft.com/office/drawing/2014/main" id="{C4554236-FE2F-3ECF-0A14-52B06E706B6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8" name="フリーフォーム 113">
              <a:extLst>
                <a:ext uri="{FF2B5EF4-FFF2-40B4-BE49-F238E27FC236}">
                  <a16:creationId xmlns:a16="http://schemas.microsoft.com/office/drawing/2014/main" id="{C7EC5FB5-0252-D2FC-D5AD-71263D2ECADC}"/>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grpSp>
        <p:nvGrpSpPr>
          <p:cNvPr id="31" name="グループ化 30">
            <a:extLst>
              <a:ext uri="{FF2B5EF4-FFF2-40B4-BE49-F238E27FC236}">
                <a16:creationId xmlns:a16="http://schemas.microsoft.com/office/drawing/2014/main" id="{2B934054-999F-17DE-2DE8-614B2B81255E}"/>
              </a:ext>
            </a:extLst>
          </p:cNvPr>
          <p:cNvGrpSpPr>
            <a:grpSpLocks noChangeAspect="1"/>
          </p:cNvGrpSpPr>
          <p:nvPr/>
        </p:nvGrpSpPr>
        <p:grpSpPr bwMode="gray">
          <a:xfrm>
            <a:off x="573403" y="1719803"/>
            <a:ext cx="3066387" cy="1916491"/>
            <a:chOff x="-809688" y="931046"/>
            <a:chExt cx="4945786" cy="3091113"/>
          </a:xfrm>
        </p:grpSpPr>
        <p:pic>
          <p:nvPicPr>
            <p:cNvPr id="15" name="図 14">
              <a:extLst>
                <a:ext uri="{FF2B5EF4-FFF2-40B4-BE49-F238E27FC236}">
                  <a16:creationId xmlns:a16="http://schemas.microsoft.com/office/drawing/2014/main" id="{2CEEAC8A-6E61-5FB8-B7F2-ABA4B269BBAC}"/>
                </a:ext>
              </a:extLst>
            </p:cNvPr>
            <p:cNvPicPr>
              <a:picLocks noChangeAspect="1"/>
            </p:cNvPicPr>
            <p:nvPr/>
          </p:nvPicPr>
          <p:blipFill>
            <a:blip r:embed="rId6"/>
            <a:stretch>
              <a:fillRect/>
            </a:stretch>
          </p:blipFill>
          <p:spPr bwMode="gray">
            <a:xfrm>
              <a:off x="-809688" y="931046"/>
              <a:ext cx="4945786" cy="3091113"/>
            </a:xfrm>
            <a:prstGeom prst="rect">
              <a:avLst/>
            </a:prstGeom>
            <a:effectLst>
              <a:outerShdw blurRad="50800" dist="38100" dir="2700000" algn="tl" rotWithShape="0">
                <a:prstClr val="black">
                  <a:alpha val="40000"/>
                </a:prstClr>
              </a:outerShdw>
            </a:effectLst>
          </p:spPr>
        </p:pic>
        <p:sp>
          <p:nvSpPr>
            <p:cNvPr id="16" name="楕円 15">
              <a:extLst>
                <a:ext uri="{FF2B5EF4-FFF2-40B4-BE49-F238E27FC236}">
                  <a16:creationId xmlns:a16="http://schemas.microsoft.com/office/drawing/2014/main" id="{FDF72DCE-3AD5-BDA2-DC58-EEA370FDBA78}"/>
                </a:ext>
              </a:extLst>
            </p:cNvPr>
            <p:cNvSpPr/>
            <p:nvPr/>
          </p:nvSpPr>
          <p:spPr bwMode="gray">
            <a:xfrm>
              <a:off x="2365094" y="3056237"/>
              <a:ext cx="882016" cy="13416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0" name="正方形/長方形 29">
              <a:extLst>
                <a:ext uri="{FF2B5EF4-FFF2-40B4-BE49-F238E27FC236}">
                  <a16:creationId xmlns:a16="http://schemas.microsoft.com/office/drawing/2014/main" id="{BD36B2B4-6EC3-0C53-8BDA-31CB775F7923}"/>
                </a:ext>
              </a:extLst>
            </p:cNvPr>
            <p:cNvSpPr/>
            <p:nvPr/>
          </p:nvSpPr>
          <p:spPr bwMode="gray">
            <a:xfrm>
              <a:off x="2314508" y="3214732"/>
              <a:ext cx="1680844" cy="245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29" name="角丸四角形吹き出し 6">
            <a:extLst>
              <a:ext uri="{FF2B5EF4-FFF2-40B4-BE49-F238E27FC236}">
                <a16:creationId xmlns:a16="http://schemas.microsoft.com/office/drawing/2014/main" id="{75ABCB71-2EBC-1B8D-49C2-0C6B63E71749}"/>
              </a:ext>
            </a:extLst>
          </p:cNvPr>
          <p:cNvSpPr/>
          <p:nvPr/>
        </p:nvSpPr>
        <p:spPr>
          <a:xfrm>
            <a:off x="3000592" y="1719803"/>
            <a:ext cx="2988316" cy="715204"/>
          </a:xfrm>
          <a:prstGeom prst="wedgeRoundRectCallout">
            <a:avLst>
              <a:gd name="adj1" fmla="val -42520"/>
              <a:gd name="adj2" fmla="val 146332"/>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使用するネットワークアダプターが</a:t>
            </a:r>
            <a:endParaRPr lang="en-US" altLang="ja-JP" sz="1200" dirty="0">
              <a:solidFill>
                <a:prstClr val="black"/>
              </a:solidFill>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登録したい機器が接続しているネットワークに接続するものを選択すること</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4170238056"/>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◆機器設定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機器登録：ネットワークに接続されている機器を検出して、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に登録します。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6E43A62B-7D3C-1CB7-1E1E-F6D5E7A3C404}"/>
              </a:ext>
            </a:extLst>
          </p:cNvPr>
          <p:cNvSpPr txBox="1"/>
          <p:nvPr/>
        </p:nvSpPr>
        <p:spPr>
          <a:xfrm>
            <a:off x="307578" y="1409754"/>
            <a:ext cx="265649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Step2.</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登録情報の追記・変更</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5" name="テキスト ボックス 4">
            <a:extLst>
              <a:ext uri="{FF2B5EF4-FFF2-40B4-BE49-F238E27FC236}">
                <a16:creationId xmlns:a16="http://schemas.microsoft.com/office/drawing/2014/main" id="{E882FB52-CA2D-22A4-C72B-BE7F27D44BA6}"/>
              </a:ext>
            </a:extLst>
          </p:cNvPr>
          <p:cNvSpPr txBox="1"/>
          <p:nvPr/>
        </p:nvSpPr>
        <p:spPr>
          <a:xfrm>
            <a:off x="494656" y="2967900"/>
            <a:ext cx="2326604" cy="646331"/>
          </a:xfrm>
          <a:prstGeom prst="rect">
            <a:avLst/>
          </a:prstGeom>
          <a:noFill/>
        </p:spPr>
        <p:txBody>
          <a:bodyPr wrap="square" rtlCol="0">
            <a:spAutoFit/>
          </a:bodyPr>
          <a:lstStyle>
            <a:defPPr>
              <a:defRPr lang="ja-JP"/>
            </a:defPPr>
            <a:lvl1pPr marL="0" marR="0" lvl="0" indent="0" defTabSz="914400" eaLnBrk="1" fontAlgn="auto" latinLnBrk="0" hangingPunct="1">
              <a:lnSpc>
                <a:spcPct val="100000"/>
              </a:lnSpc>
              <a:spcBef>
                <a:spcPts val="0"/>
              </a:spcBef>
              <a:spcAft>
                <a:spcPts val="0"/>
              </a:spcAft>
              <a:buClrTx/>
              <a:buSzTx/>
              <a:buFontTx/>
              <a:buNone/>
              <a:tabLst/>
              <a:defRPr sz="1600" b="0" i="0" u="none" strike="noStrike" cap="none" spc="0" normalizeH="0" baseline="0">
                <a:ln>
                  <a:noFill/>
                </a:ln>
                <a:solidFill>
                  <a:prstClr val="black"/>
                </a:solidFill>
                <a:effectLst/>
                <a:uLnTx/>
                <a:uFillTx/>
                <a:latin typeface="Yu Gothic UI"/>
                <a:ea typeface="Yu Gothic UI"/>
                <a:cs typeface="+mn-cs"/>
              </a:defRPr>
            </a:lvl1pPr>
          </a:lstStyle>
          <a:p>
            <a:r>
              <a:rPr lang="ja-JP" altLang="en-US" sz="1200" dirty="0">
                <a:latin typeface="Yu Gothic UI" panose="020B0500000000000000" pitchFamily="34" charset="-128"/>
                <a:ea typeface="Yu Gothic UI" panose="020B0500000000000000" pitchFamily="34" charset="-128"/>
              </a:rPr>
              <a:t>チェックを入れた機器の「ユーザー名」、「パスワード」、「機器タイトル」を入力します。</a:t>
            </a:r>
            <a:endParaRPr lang="en-US" altLang="ja-JP" sz="1200" dirty="0">
              <a:latin typeface="Yu Gothic UI" panose="020B0500000000000000" pitchFamily="34" charset="-128"/>
              <a:ea typeface="Yu Gothic UI" panose="020B0500000000000000" pitchFamily="34" charset="-128"/>
            </a:endParaRPr>
          </a:p>
        </p:txBody>
      </p:sp>
      <p:grpSp>
        <p:nvGrpSpPr>
          <p:cNvPr id="57" name="グループ化 56">
            <a:extLst>
              <a:ext uri="{FF2B5EF4-FFF2-40B4-BE49-F238E27FC236}">
                <a16:creationId xmlns:a16="http://schemas.microsoft.com/office/drawing/2014/main" id="{8CA14E4B-E508-F8BA-1BF5-881F9C5639DE}"/>
              </a:ext>
            </a:extLst>
          </p:cNvPr>
          <p:cNvGrpSpPr/>
          <p:nvPr/>
        </p:nvGrpSpPr>
        <p:grpSpPr bwMode="gray">
          <a:xfrm>
            <a:off x="867178" y="1752662"/>
            <a:ext cx="1828797" cy="1143000"/>
            <a:chOff x="494655" y="1735728"/>
            <a:chExt cx="1828797" cy="1143000"/>
          </a:xfrm>
          <a:effectLst>
            <a:outerShdw blurRad="50800" dist="38100" dir="2700000" algn="tl" rotWithShape="0">
              <a:prstClr val="black">
                <a:alpha val="40000"/>
              </a:prstClr>
            </a:outerShdw>
          </a:effectLst>
        </p:grpSpPr>
        <p:pic>
          <p:nvPicPr>
            <p:cNvPr id="50" name="図 49">
              <a:extLst>
                <a:ext uri="{FF2B5EF4-FFF2-40B4-BE49-F238E27FC236}">
                  <a16:creationId xmlns:a16="http://schemas.microsoft.com/office/drawing/2014/main" id="{B70E7726-AE4C-7460-9F45-82C93E7C8DDE}"/>
                </a:ext>
              </a:extLst>
            </p:cNvPr>
            <p:cNvPicPr>
              <a:picLocks noChangeAspect="1"/>
            </p:cNvPicPr>
            <p:nvPr/>
          </p:nvPicPr>
          <p:blipFill>
            <a:blip r:embed="rId3"/>
            <a:stretch>
              <a:fillRect/>
            </a:stretch>
          </p:blipFill>
          <p:spPr bwMode="gray">
            <a:xfrm>
              <a:off x="494655" y="1735728"/>
              <a:ext cx="1828797" cy="1143000"/>
            </a:xfrm>
            <a:prstGeom prst="rect">
              <a:avLst/>
            </a:prstGeom>
          </p:spPr>
        </p:pic>
        <p:sp>
          <p:nvSpPr>
            <p:cNvPr id="51" name="正方形/長方形 50">
              <a:extLst>
                <a:ext uri="{FF2B5EF4-FFF2-40B4-BE49-F238E27FC236}">
                  <a16:creationId xmlns:a16="http://schemas.microsoft.com/office/drawing/2014/main" id="{13FB1E39-C876-245D-702F-BFC34A9C5E67}"/>
                </a:ext>
              </a:extLst>
            </p:cNvPr>
            <p:cNvSpPr/>
            <p:nvPr/>
          </p:nvSpPr>
          <p:spPr bwMode="gray">
            <a:xfrm>
              <a:off x="991294" y="1900319"/>
              <a:ext cx="1332158" cy="420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nvGrpSpPr>
          <p:cNvPr id="58" name="グループ化 57">
            <a:extLst>
              <a:ext uri="{FF2B5EF4-FFF2-40B4-BE49-F238E27FC236}">
                <a16:creationId xmlns:a16="http://schemas.microsoft.com/office/drawing/2014/main" id="{1DB2C367-3847-968C-CB03-FDE32F4539E1}"/>
              </a:ext>
            </a:extLst>
          </p:cNvPr>
          <p:cNvGrpSpPr>
            <a:grpSpLocks noChangeAspect="1"/>
          </p:cNvGrpSpPr>
          <p:nvPr/>
        </p:nvGrpSpPr>
        <p:grpSpPr bwMode="gray">
          <a:xfrm>
            <a:off x="3665015" y="1650729"/>
            <a:ext cx="3962400" cy="2476500"/>
            <a:chOff x="3665015" y="1650729"/>
            <a:chExt cx="3048000" cy="1905000"/>
          </a:xfrm>
        </p:grpSpPr>
        <p:grpSp>
          <p:nvGrpSpPr>
            <p:cNvPr id="6" name="グループ化 5">
              <a:extLst>
                <a:ext uri="{FF2B5EF4-FFF2-40B4-BE49-F238E27FC236}">
                  <a16:creationId xmlns:a16="http://schemas.microsoft.com/office/drawing/2014/main" id="{2652FF48-7A14-8A4F-BC0D-AFAA38EB0960}"/>
                </a:ext>
              </a:extLst>
            </p:cNvPr>
            <p:cNvGrpSpPr/>
            <p:nvPr/>
          </p:nvGrpSpPr>
          <p:grpSpPr bwMode="gray">
            <a:xfrm>
              <a:off x="3665015" y="1650729"/>
              <a:ext cx="3048000" cy="1905000"/>
              <a:chOff x="6038607" y="2995892"/>
              <a:chExt cx="3048000" cy="1905000"/>
            </a:xfrm>
          </p:grpSpPr>
          <p:pic>
            <p:nvPicPr>
              <p:cNvPr id="9" name="図 8">
                <a:extLst>
                  <a:ext uri="{FF2B5EF4-FFF2-40B4-BE49-F238E27FC236}">
                    <a16:creationId xmlns:a16="http://schemas.microsoft.com/office/drawing/2014/main" id="{0C6F50A3-A351-C978-F418-552E5096E550}"/>
                  </a:ext>
                </a:extLst>
              </p:cNvPr>
              <p:cNvPicPr>
                <a:picLocks noChangeAspect="1"/>
              </p:cNvPicPr>
              <p:nvPr/>
            </p:nvPicPr>
            <p:blipFill>
              <a:blip r:embed="rId4"/>
              <a:stretch>
                <a:fillRect/>
              </a:stretch>
            </p:blipFill>
            <p:spPr bwMode="gray">
              <a:xfrm>
                <a:off x="6038607" y="2995892"/>
                <a:ext cx="3048000" cy="1905000"/>
              </a:xfrm>
              <a:prstGeom prst="rect">
                <a:avLst/>
              </a:prstGeom>
              <a:effectLst>
                <a:outerShdw blurRad="50800" dist="38100" dir="2700000" algn="tl" rotWithShape="0">
                  <a:prstClr val="black">
                    <a:alpha val="40000"/>
                  </a:prstClr>
                </a:outerShdw>
              </a:effectLst>
            </p:spPr>
          </p:pic>
          <p:sp>
            <p:nvSpPr>
              <p:cNvPr id="24" name="正方形/長方形 23">
                <a:extLst>
                  <a:ext uri="{FF2B5EF4-FFF2-40B4-BE49-F238E27FC236}">
                    <a16:creationId xmlns:a16="http://schemas.microsoft.com/office/drawing/2014/main" id="{800BDB97-298E-4255-4314-3210567C535A}"/>
                  </a:ext>
                </a:extLst>
              </p:cNvPr>
              <p:cNvSpPr/>
              <p:nvPr/>
            </p:nvSpPr>
            <p:spPr bwMode="gray">
              <a:xfrm>
                <a:off x="6866340" y="3291483"/>
                <a:ext cx="2220267" cy="701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54" name="正方形/長方形 53">
              <a:extLst>
                <a:ext uri="{FF2B5EF4-FFF2-40B4-BE49-F238E27FC236}">
                  <a16:creationId xmlns:a16="http://schemas.microsoft.com/office/drawing/2014/main" id="{4806EF47-B4C8-0AAF-32B3-6ECEE004EC75}"/>
                </a:ext>
              </a:extLst>
            </p:cNvPr>
            <p:cNvSpPr/>
            <p:nvPr/>
          </p:nvSpPr>
          <p:spPr bwMode="gray">
            <a:xfrm>
              <a:off x="5635401" y="1946319"/>
              <a:ext cx="215670" cy="530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5" name="正方形/長方形 54">
              <a:extLst>
                <a:ext uri="{FF2B5EF4-FFF2-40B4-BE49-F238E27FC236}">
                  <a16:creationId xmlns:a16="http://schemas.microsoft.com/office/drawing/2014/main" id="{1814B1C8-A484-BB88-2EF8-8C6A043018B5}"/>
                </a:ext>
              </a:extLst>
            </p:cNvPr>
            <p:cNvSpPr/>
            <p:nvPr/>
          </p:nvSpPr>
          <p:spPr bwMode="gray">
            <a:xfrm>
              <a:off x="5895236" y="1946319"/>
              <a:ext cx="215670" cy="530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6" name="正方形/長方形 55">
              <a:extLst>
                <a:ext uri="{FF2B5EF4-FFF2-40B4-BE49-F238E27FC236}">
                  <a16:creationId xmlns:a16="http://schemas.microsoft.com/office/drawing/2014/main" id="{367BE730-BDAB-5B78-5276-08D89A8DCC60}"/>
                </a:ext>
              </a:extLst>
            </p:cNvPr>
            <p:cNvSpPr/>
            <p:nvPr/>
          </p:nvSpPr>
          <p:spPr bwMode="gray">
            <a:xfrm>
              <a:off x="6355972" y="1952475"/>
              <a:ext cx="322832" cy="530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48" name="角丸四角形吹き出し 6">
            <a:extLst>
              <a:ext uri="{FF2B5EF4-FFF2-40B4-BE49-F238E27FC236}">
                <a16:creationId xmlns:a16="http://schemas.microsoft.com/office/drawing/2014/main" id="{00686283-3629-B15A-DDC4-3127138ACF95}"/>
              </a:ext>
            </a:extLst>
          </p:cNvPr>
          <p:cNvSpPr/>
          <p:nvPr/>
        </p:nvSpPr>
        <p:spPr>
          <a:xfrm>
            <a:off x="6064479" y="3782396"/>
            <a:ext cx="1562935" cy="805473"/>
          </a:xfrm>
          <a:prstGeom prst="wedgeRoundRectCallout">
            <a:avLst>
              <a:gd name="adj1" fmla="val 46118"/>
              <a:gd name="adj2" fmla="val -179084"/>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機器タイトルは</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ASM300</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のモニター画面上に表示されます。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grpSp>
        <p:nvGrpSpPr>
          <p:cNvPr id="3" name="グループ化 2">
            <a:extLst>
              <a:ext uri="{FF2B5EF4-FFF2-40B4-BE49-F238E27FC236}">
                <a16:creationId xmlns:a16="http://schemas.microsoft.com/office/drawing/2014/main" id="{CBC875BA-E17F-78D9-745B-9AD8D9D3F3ED}"/>
              </a:ext>
            </a:extLst>
          </p:cNvPr>
          <p:cNvGrpSpPr/>
          <p:nvPr/>
        </p:nvGrpSpPr>
        <p:grpSpPr>
          <a:xfrm>
            <a:off x="7850157" y="658764"/>
            <a:ext cx="1171091" cy="2255258"/>
            <a:chOff x="212616" y="631743"/>
            <a:chExt cx="1171091" cy="2255258"/>
          </a:xfrm>
        </p:grpSpPr>
        <p:grpSp>
          <p:nvGrpSpPr>
            <p:cNvPr id="4" name="グループ化 3">
              <a:extLst>
                <a:ext uri="{FF2B5EF4-FFF2-40B4-BE49-F238E27FC236}">
                  <a16:creationId xmlns:a16="http://schemas.microsoft.com/office/drawing/2014/main" id="{9676AEF8-912C-2A01-23AD-5B2D89E1184E}"/>
                </a:ext>
              </a:extLst>
            </p:cNvPr>
            <p:cNvGrpSpPr/>
            <p:nvPr/>
          </p:nvGrpSpPr>
          <p:grpSpPr>
            <a:xfrm>
              <a:off x="212616" y="631743"/>
              <a:ext cx="1171091" cy="599937"/>
              <a:chOff x="142975" y="1872724"/>
              <a:chExt cx="1171091" cy="599937"/>
            </a:xfrm>
          </p:grpSpPr>
          <p:sp>
            <p:nvSpPr>
              <p:cNvPr id="17" name="フリーフォーム 113">
                <a:extLst>
                  <a:ext uri="{FF2B5EF4-FFF2-40B4-BE49-F238E27FC236}">
                    <a16:creationId xmlns:a16="http://schemas.microsoft.com/office/drawing/2014/main" id="{A41A6BD6-B4E2-9865-7711-04DA9683E502}"/>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18" name="二等辺三角形 17">
                <a:extLst>
                  <a:ext uri="{FF2B5EF4-FFF2-40B4-BE49-F238E27FC236}">
                    <a16:creationId xmlns:a16="http://schemas.microsoft.com/office/drawing/2014/main" id="{1BE4899E-159D-952E-C1C2-BAF53AE3C78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E68C763A-91D0-779F-84DB-9BAD1270D7EE}"/>
                </a:ext>
              </a:extLst>
            </p:cNvPr>
            <p:cNvGrpSpPr/>
            <p:nvPr/>
          </p:nvGrpSpPr>
          <p:grpSpPr>
            <a:xfrm>
              <a:off x="212616" y="1247068"/>
              <a:ext cx="1171091" cy="585869"/>
              <a:chOff x="142975" y="1886792"/>
              <a:chExt cx="1171091" cy="585869"/>
            </a:xfrm>
          </p:grpSpPr>
          <p:sp>
            <p:nvSpPr>
              <p:cNvPr id="15" name="フリーフォーム 113">
                <a:extLst>
                  <a:ext uri="{FF2B5EF4-FFF2-40B4-BE49-F238E27FC236}">
                    <a16:creationId xmlns:a16="http://schemas.microsoft.com/office/drawing/2014/main" id="{5C845771-14C6-2D03-55F2-227ED2FEFE78}"/>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機器設定</a:t>
                </a:r>
              </a:p>
            </p:txBody>
          </p:sp>
          <p:sp>
            <p:nvSpPr>
              <p:cNvPr id="16" name="二等辺三角形 15">
                <a:extLst>
                  <a:ext uri="{FF2B5EF4-FFF2-40B4-BE49-F238E27FC236}">
                    <a16:creationId xmlns:a16="http://schemas.microsoft.com/office/drawing/2014/main" id="{513371F0-9806-2696-3B7F-20C42929D11E}"/>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0" name="グループ化 9">
              <a:extLst>
                <a:ext uri="{FF2B5EF4-FFF2-40B4-BE49-F238E27FC236}">
                  <a16:creationId xmlns:a16="http://schemas.microsoft.com/office/drawing/2014/main" id="{0BA6D90B-2576-2512-8D11-366443A53F99}"/>
                </a:ext>
              </a:extLst>
            </p:cNvPr>
            <p:cNvGrpSpPr/>
            <p:nvPr/>
          </p:nvGrpSpPr>
          <p:grpSpPr>
            <a:xfrm>
              <a:off x="212616" y="1848325"/>
              <a:ext cx="1171091" cy="585869"/>
              <a:chOff x="142975" y="1886792"/>
              <a:chExt cx="1171091" cy="585869"/>
            </a:xfrm>
          </p:grpSpPr>
          <p:sp>
            <p:nvSpPr>
              <p:cNvPr id="13" name="フリーフォーム 113">
                <a:extLst>
                  <a:ext uri="{FF2B5EF4-FFF2-40B4-BE49-F238E27FC236}">
                    <a16:creationId xmlns:a16="http://schemas.microsoft.com/office/drawing/2014/main" id="{28B4092D-0D92-8B4D-EABB-58A9B75B14E7}"/>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14" name="二等辺三角形 13">
                <a:extLst>
                  <a:ext uri="{FF2B5EF4-FFF2-40B4-BE49-F238E27FC236}">
                    <a16:creationId xmlns:a16="http://schemas.microsoft.com/office/drawing/2014/main" id="{C9E1D3FA-5DBD-E0BC-D115-247855523333}"/>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12" name="フリーフォーム 113">
              <a:extLst>
                <a:ext uri="{FF2B5EF4-FFF2-40B4-BE49-F238E27FC236}">
                  <a16:creationId xmlns:a16="http://schemas.microsoft.com/office/drawing/2014/main" id="{5A913044-09C3-426B-8FE3-8F019B353196}"/>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Tree>
    <p:extLst>
      <p:ext uri="{BB962C8B-B14F-4D97-AF65-F5344CB8AC3E}">
        <p14:creationId xmlns:p14="http://schemas.microsoft.com/office/powerpoint/2010/main" val="340240959"/>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◆機器設定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機器登録：ネットワークに接続されている機器を検出して、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に登録します。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6E43A62B-7D3C-1CB7-1E1E-F6D5E7A3C404}"/>
              </a:ext>
            </a:extLst>
          </p:cNvPr>
          <p:cNvSpPr txBox="1"/>
          <p:nvPr/>
        </p:nvSpPr>
        <p:spPr>
          <a:xfrm>
            <a:off x="307578" y="1409754"/>
            <a:ext cx="17331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Step3.</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設定の保存</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5" name="テキスト ボックス 4">
            <a:extLst>
              <a:ext uri="{FF2B5EF4-FFF2-40B4-BE49-F238E27FC236}">
                <a16:creationId xmlns:a16="http://schemas.microsoft.com/office/drawing/2014/main" id="{E882FB52-CA2D-22A4-C72B-BE7F27D44BA6}"/>
              </a:ext>
            </a:extLst>
          </p:cNvPr>
          <p:cNvSpPr txBox="1"/>
          <p:nvPr/>
        </p:nvSpPr>
        <p:spPr>
          <a:xfrm>
            <a:off x="1408356" y="3716937"/>
            <a:ext cx="2151940" cy="646331"/>
          </a:xfrm>
          <a:prstGeom prst="rect">
            <a:avLst/>
          </a:prstGeom>
          <a:noFill/>
        </p:spPr>
        <p:txBody>
          <a:bodyPr wrap="square" rtlCol="0">
            <a:spAutoFit/>
          </a:bodyPr>
          <a:lstStyle>
            <a:defPPr>
              <a:defRPr lang="ja-JP"/>
            </a:defPPr>
            <a:lvl1pPr marL="0" marR="0" lvl="0" indent="0" defTabSz="914400" eaLnBrk="1" fontAlgn="auto" latinLnBrk="0" hangingPunct="1">
              <a:lnSpc>
                <a:spcPct val="100000"/>
              </a:lnSpc>
              <a:spcBef>
                <a:spcPts val="0"/>
              </a:spcBef>
              <a:spcAft>
                <a:spcPts val="0"/>
              </a:spcAft>
              <a:buClrTx/>
              <a:buSzTx/>
              <a:buFontTx/>
              <a:buNone/>
              <a:tabLst/>
              <a:defRPr sz="1600" b="0" i="0" u="none" strike="noStrike" cap="none" spc="0" normalizeH="0" baseline="0">
                <a:ln>
                  <a:noFill/>
                </a:ln>
                <a:solidFill>
                  <a:prstClr val="black"/>
                </a:solidFill>
                <a:effectLst/>
                <a:uLnTx/>
                <a:uFillTx/>
                <a:latin typeface="Yu Gothic UI"/>
                <a:ea typeface="Yu Gothic UI"/>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登録する機器にチェックを入れ、</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「設定保存」をクリックし、</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機器の情報を登録します。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58" name="グループ化 57">
            <a:extLst>
              <a:ext uri="{FF2B5EF4-FFF2-40B4-BE49-F238E27FC236}">
                <a16:creationId xmlns:a16="http://schemas.microsoft.com/office/drawing/2014/main" id="{1DB2C367-3847-968C-CB03-FDE32F4539E1}"/>
              </a:ext>
            </a:extLst>
          </p:cNvPr>
          <p:cNvGrpSpPr/>
          <p:nvPr/>
        </p:nvGrpSpPr>
        <p:grpSpPr bwMode="gray">
          <a:xfrm>
            <a:off x="516745" y="1767302"/>
            <a:ext cx="3048000" cy="1940186"/>
            <a:chOff x="3665015" y="1650729"/>
            <a:chExt cx="3048000" cy="1940186"/>
          </a:xfrm>
          <a:effectLst>
            <a:outerShdw blurRad="50800" dist="38100" dir="2700000" algn="tl" rotWithShape="0">
              <a:prstClr val="black">
                <a:alpha val="40000"/>
              </a:prstClr>
            </a:outerShdw>
          </a:effectLst>
        </p:grpSpPr>
        <p:grpSp>
          <p:nvGrpSpPr>
            <p:cNvPr id="6" name="グループ化 5">
              <a:extLst>
                <a:ext uri="{FF2B5EF4-FFF2-40B4-BE49-F238E27FC236}">
                  <a16:creationId xmlns:a16="http://schemas.microsoft.com/office/drawing/2014/main" id="{2652FF48-7A14-8A4F-BC0D-AFAA38EB0960}"/>
                </a:ext>
              </a:extLst>
            </p:cNvPr>
            <p:cNvGrpSpPr/>
            <p:nvPr/>
          </p:nvGrpSpPr>
          <p:grpSpPr bwMode="gray">
            <a:xfrm>
              <a:off x="3665015" y="1650729"/>
              <a:ext cx="3048000" cy="1905000"/>
              <a:chOff x="6038607" y="2995892"/>
              <a:chExt cx="3048000" cy="1905000"/>
            </a:xfrm>
          </p:grpSpPr>
          <p:pic>
            <p:nvPicPr>
              <p:cNvPr id="9" name="図 8">
                <a:extLst>
                  <a:ext uri="{FF2B5EF4-FFF2-40B4-BE49-F238E27FC236}">
                    <a16:creationId xmlns:a16="http://schemas.microsoft.com/office/drawing/2014/main" id="{0C6F50A3-A351-C978-F418-552E5096E550}"/>
                  </a:ext>
                </a:extLst>
              </p:cNvPr>
              <p:cNvPicPr>
                <a:picLocks noChangeAspect="1"/>
              </p:cNvPicPr>
              <p:nvPr/>
            </p:nvPicPr>
            <p:blipFill>
              <a:blip r:embed="rId3"/>
              <a:stretch>
                <a:fillRect/>
              </a:stretch>
            </p:blipFill>
            <p:spPr bwMode="gray">
              <a:xfrm>
                <a:off x="6038607" y="2995892"/>
                <a:ext cx="3048000" cy="1905000"/>
              </a:xfrm>
              <a:prstGeom prst="rect">
                <a:avLst/>
              </a:prstGeom>
            </p:spPr>
          </p:pic>
          <p:sp>
            <p:nvSpPr>
              <p:cNvPr id="24" name="正方形/長方形 23">
                <a:extLst>
                  <a:ext uri="{FF2B5EF4-FFF2-40B4-BE49-F238E27FC236}">
                    <a16:creationId xmlns:a16="http://schemas.microsoft.com/office/drawing/2014/main" id="{800BDB97-298E-4255-4314-3210567C535A}"/>
                  </a:ext>
                </a:extLst>
              </p:cNvPr>
              <p:cNvSpPr/>
              <p:nvPr/>
            </p:nvSpPr>
            <p:spPr bwMode="gray">
              <a:xfrm>
                <a:off x="6866340" y="3291483"/>
                <a:ext cx="2220267" cy="701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56" name="正方形/長方形 55">
              <a:extLst>
                <a:ext uri="{FF2B5EF4-FFF2-40B4-BE49-F238E27FC236}">
                  <a16:creationId xmlns:a16="http://schemas.microsoft.com/office/drawing/2014/main" id="{367BE730-BDAB-5B78-5276-08D89A8DCC60}"/>
                </a:ext>
              </a:extLst>
            </p:cNvPr>
            <p:cNvSpPr/>
            <p:nvPr/>
          </p:nvSpPr>
          <p:spPr bwMode="gray">
            <a:xfrm>
              <a:off x="4492749" y="2045568"/>
              <a:ext cx="127754" cy="530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2" name="楕円 51">
              <a:extLst>
                <a:ext uri="{FF2B5EF4-FFF2-40B4-BE49-F238E27FC236}">
                  <a16:creationId xmlns:a16="http://schemas.microsoft.com/office/drawing/2014/main" id="{A534156D-E8A7-E885-D251-DB4268DDDC90}"/>
                </a:ext>
              </a:extLst>
            </p:cNvPr>
            <p:cNvSpPr/>
            <p:nvPr/>
          </p:nvSpPr>
          <p:spPr bwMode="gray">
            <a:xfrm>
              <a:off x="5310474" y="3383399"/>
              <a:ext cx="584814" cy="2075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grpSp>
      <p:pic>
        <p:nvPicPr>
          <p:cNvPr id="12" name="図 11">
            <a:extLst>
              <a:ext uri="{FF2B5EF4-FFF2-40B4-BE49-F238E27FC236}">
                <a16:creationId xmlns:a16="http://schemas.microsoft.com/office/drawing/2014/main" id="{CC3B4524-9D97-4B81-1BA8-DECE7E1D0DBF}"/>
              </a:ext>
            </a:extLst>
          </p:cNvPr>
          <p:cNvPicPr>
            <a:picLocks noChangeAspect="1"/>
          </p:cNvPicPr>
          <p:nvPr/>
        </p:nvPicPr>
        <p:blipFill>
          <a:blip r:embed="rId4"/>
          <a:stretch>
            <a:fillRect/>
          </a:stretch>
        </p:blipFill>
        <p:spPr bwMode="gray">
          <a:xfrm>
            <a:off x="4604714" y="1754053"/>
            <a:ext cx="3048000" cy="1905000"/>
          </a:xfrm>
          <a:prstGeom prst="rect">
            <a:avLst/>
          </a:prstGeom>
          <a:effectLst>
            <a:outerShdw blurRad="50800" dist="38100" dir="2700000" algn="tl" rotWithShape="0">
              <a:prstClr val="black">
                <a:alpha val="40000"/>
              </a:prstClr>
            </a:outerShdw>
          </a:effectLst>
        </p:spPr>
      </p:pic>
      <p:sp>
        <p:nvSpPr>
          <p:cNvPr id="13" name="テキスト ボックス 12">
            <a:extLst>
              <a:ext uri="{FF2B5EF4-FFF2-40B4-BE49-F238E27FC236}">
                <a16:creationId xmlns:a16="http://schemas.microsoft.com/office/drawing/2014/main" id="{A694327A-BBD3-0E5B-100E-23C1F598D2B4}"/>
              </a:ext>
            </a:extLst>
          </p:cNvPr>
          <p:cNvSpPr txBox="1"/>
          <p:nvPr/>
        </p:nvSpPr>
        <p:spPr>
          <a:xfrm>
            <a:off x="4616438" y="3783352"/>
            <a:ext cx="3036276" cy="461665"/>
          </a:xfrm>
          <a:prstGeom prst="rect">
            <a:avLst/>
          </a:prstGeom>
          <a:noFill/>
        </p:spPr>
        <p:txBody>
          <a:bodyPr wrap="square" rtlCol="0">
            <a:spAutoFit/>
          </a:bodyPr>
          <a:lstStyle/>
          <a:p>
            <a:pPr defTabSz="914400" fontAlgn="auto">
              <a:spcBef>
                <a:spcPts val="0"/>
              </a:spcBef>
              <a:spcAft>
                <a:spcPts val="0"/>
              </a:spcAft>
              <a:defRPr/>
            </a:pPr>
            <a:r>
              <a:rPr lang="ja-JP" altLang="en-US" sz="1200" dirty="0">
                <a:solidFill>
                  <a:prstClr val="black"/>
                </a:solidFill>
                <a:latin typeface="Yu Gothic UI" panose="020B0500000000000000" pitchFamily="34" charset="-128"/>
                <a:ea typeface="Yu Gothic UI" panose="020B0500000000000000" pitchFamily="34" charset="-128"/>
                <a:cs typeface="+mn-cs"/>
              </a:rPr>
              <a:t>設定（登録）された機器は、</a:t>
            </a:r>
            <a:endParaRPr lang="en-US" altLang="ja-JP" sz="1200" dirty="0">
              <a:solidFill>
                <a:prstClr val="black"/>
              </a:solidFill>
              <a:latin typeface="Yu Gothic UI" panose="020B0500000000000000" pitchFamily="34" charset="-128"/>
              <a:ea typeface="Yu Gothic UI" panose="020B0500000000000000" pitchFamily="34" charset="-128"/>
              <a:cs typeface="+mn-cs"/>
            </a:endParaRPr>
          </a:p>
          <a:p>
            <a:pPr defTabSz="914400" fontAlgn="auto">
              <a:spcBef>
                <a:spcPts val="0"/>
              </a:spcBef>
              <a:spcAft>
                <a:spcPts val="0"/>
              </a:spcAft>
              <a:defRPr/>
            </a:pPr>
            <a:r>
              <a:rPr lang="ja-JP" altLang="en-US" sz="1200" dirty="0">
                <a:solidFill>
                  <a:prstClr val="black"/>
                </a:solidFill>
                <a:latin typeface="Yu Gothic UI" panose="020B0500000000000000" pitchFamily="34" charset="-128"/>
                <a:ea typeface="Yu Gothic UI" panose="020B0500000000000000" pitchFamily="34" charset="-128"/>
                <a:cs typeface="+mn-cs"/>
              </a:rPr>
              <a:t>「機器登録」画面で確認（修正）できます。</a:t>
            </a:r>
            <a:endParaRPr lang="en-US" altLang="ja-JP" sz="1200" dirty="0">
              <a:solidFill>
                <a:prstClr val="black"/>
              </a:solidFill>
              <a:latin typeface="Yu Gothic UI" panose="020B0500000000000000" pitchFamily="34" charset="-128"/>
              <a:ea typeface="Yu Gothic UI" panose="020B0500000000000000" pitchFamily="34" charset="-128"/>
              <a:cs typeface="+mn-cs"/>
            </a:endParaRPr>
          </a:p>
        </p:txBody>
      </p:sp>
      <p:grpSp>
        <p:nvGrpSpPr>
          <p:cNvPr id="14" name="グループ化 13">
            <a:extLst>
              <a:ext uri="{FF2B5EF4-FFF2-40B4-BE49-F238E27FC236}">
                <a16:creationId xmlns:a16="http://schemas.microsoft.com/office/drawing/2014/main" id="{1F43C670-0432-B04E-6909-2138EA34E5A8}"/>
              </a:ext>
            </a:extLst>
          </p:cNvPr>
          <p:cNvGrpSpPr/>
          <p:nvPr/>
        </p:nvGrpSpPr>
        <p:grpSpPr>
          <a:xfrm>
            <a:off x="7850157" y="658764"/>
            <a:ext cx="1171091" cy="2255258"/>
            <a:chOff x="212616" y="631743"/>
            <a:chExt cx="1171091" cy="2255258"/>
          </a:xfrm>
        </p:grpSpPr>
        <p:grpSp>
          <p:nvGrpSpPr>
            <p:cNvPr id="15" name="グループ化 14">
              <a:extLst>
                <a:ext uri="{FF2B5EF4-FFF2-40B4-BE49-F238E27FC236}">
                  <a16:creationId xmlns:a16="http://schemas.microsoft.com/office/drawing/2014/main" id="{3D2DCBEA-C189-A253-32D6-EB43F05CAF40}"/>
                </a:ext>
              </a:extLst>
            </p:cNvPr>
            <p:cNvGrpSpPr/>
            <p:nvPr/>
          </p:nvGrpSpPr>
          <p:grpSpPr>
            <a:xfrm>
              <a:off x="212616" y="631743"/>
              <a:ext cx="1171091" cy="599937"/>
              <a:chOff x="142975" y="1872724"/>
              <a:chExt cx="1171091" cy="599937"/>
            </a:xfrm>
          </p:grpSpPr>
          <p:sp>
            <p:nvSpPr>
              <p:cNvPr id="65" name="フリーフォーム 113">
                <a:extLst>
                  <a:ext uri="{FF2B5EF4-FFF2-40B4-BE49-F238E27FC236}">
                    <a16:creationId xmlns:a16="http://schemas.microsoft.com/office/drawing/2014/main" id="{49710CFC-9EE6-41D5-F73E-C718F169C68A}"/>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66" name="二等辺三角形 65">
                <a:extLst>
                  <a:ext uri="{FF2B5EF4-FFF2-40B4-BE49-F238E27FC236}">
                    <a16:creationId xmlns:a16="http://schemas.microsoft.com/office/drawing/2014/main" id="{A9538348-3845-396F-5BEC-C437E7491E88}"/>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6" name="グループ化 15">
              <a:extLst>
                <a:ext uri="{FF2B5EF4-FFF2-40B4-BE49-F238E27FC236}">
                  <a16:creationId xmlns:a16="http://schemas.microsoft.com/office/drawing/2014/main" id="{3B629FDD-68FC-2EAF-4A0B-F2285371C8AA}"/>
                </a:ext>
              </a:extLst>
            </p:cNvPr>
            <p:cNvGrpSpPr/>
            <p:nvPr/>
          </p:nvGrpSpPr>
          <p:grpSpPr>
            <a:xfrm>
              <a:off x="212616" y="1247068"/>
              <a:ext cx="1171091" cy="585869"/>
              <a:chOff x="142975" y="1886792"/>
              <a:chExt cx="1171091" cy="585869"/>
            </a:xfrm>
          </p:grpSpPr>
          <p:sp>
            <p:nvSpPr>
              <p:cNvPr id="63" name="フリーフォーム 113">
                <a:extLst>
                  <a:ext uri="{FF2B5EF4-FFF2-40B4-BE49-F238E27FC236}">
                    <a16:creationId xmlns:a16="http://schemas.microsoft.com/office/drawing/2014/main" id="{C4FFDE1E-7D84-3C67-DA2D-CFB855913BA3}"/>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機器設定</a:t>
                </a:r>
              </a:p>
            </p:txBody>
          </p:sp>
          <p:sp>
            <p:nvSpPr>
              <p:cNvPr id="64" name="二等辺三角形 63">
                <a:extLst>
                  <a:ext uri="{FF2B5EF4-FFF2-40B4-BE49-F238E27FC236}">
                    <a16:creationId xmlns:a16="http://schemas.microsoft.com/office/drawing/2014/main" id="{9C8F42DB-6761-5439-6750-AD076DE415D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7" name="グループ化 16">
              <a:extLst>
                <a:ext uri="{FF2B5EF4-FFF2-40B4-BE49-F238E27FC236}">
                  <a16:creationId xmlns:a16="http://schemas.microsoft.com/office/drawing/2014/main" id="{EEC14308-E154-C7AA-DFFF-D872D877B036}"/>
                </a:ext>
              </a:extLst>
            </p:cNvPr>
            <p:cNvGrpSpPr/>
            <p:nvPr/>
          </p:nvGrpSpPr>
          <p:grpSpPr>
            <a:xfrm>
              <a:off x="212616" y="1848325"/>
              <a:ext cx="1171091" cy="585869"/>
              <a:chOff x="142975" y="1886792"/>
              <a:chExt cx="1171091" cy="585869"/>
            </a:xfrm>
          </p:grpSpPr>
          <p:sp>
            <p:nvSpPr>
              <p:cNvPr id="61" name="フリーフォーム 113">
                <a:extLst>
                  <a:ext uri="{FF2B5EF4-FFF2-40B4-BE49-F238E27FC236}">
                    <a16:creationId xmlns:a16="http://schemas.microsoft.com/office/drawing/2014/main" id="{35FF9D9F-4252-9D08-C4AE-85B708E4F580}"/>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62" name="二等辺三角形 61">
                <a:extLst>
                  <a:ext uri="{FF2B5EF4-FFF2-40B4-BE49-F238E27FC236}">
                    <a16:creationId xmlns:a16="http://schemas.microsoft.com/office/drawing/2014/main" id="{D4F91A1F-847D-0396-D342-17CC9F3B490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59" name="フリーフォーム 113">
              <a:extLst>
                <a:ext uri="{FF2B5EF4-FFF2-40B4-BE49-F238E27FC236}">
                  <a16:creationId xmlns:a16="http://schemas.microsoft.com/office/drawing/2014/main" id="{5CADD162-C922-0B5A-591B-9523B257FA18}"/>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Tree>
    <p:extLst>
      <p:ext uri="{BB962C8B-B14F-4D97-AF65-F5344CB8AC3E}">
        <p14:creationId xmlns:p14="http://schemas.microsoft.com/office/powerpoint/2010/main" val="267437646"/>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2255258"/>
            <a:chOff x="212616" y="631743"/>
            <a:chExt cx="1171091" cy="2255258"/>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機器設定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ログアウト</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9" name="フリーフォーム 113">
              <a:extLst>
                <a:ext uri="{FF2B5EF4-FFF2-40B4-BE49-F238E27FC236}">
                  <a16:creationId xmlns:a16="http://schemas.microsoft.com/office/drawing/2014/main" id="{1C34B0CE-DE28-C719-367F-A6A208DC26F6}"/>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◆ログアウト</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80" y="1067760"/>
            <a:ext cx="7395246"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別のユーザーに切り替えるときにはメニューリストからログアウトをクリックします。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87787040-6D35-5528-D592-1832366BDD5A}"/>
              </a:ext>
            </a:extLst>
          </p:cNvPr>
          <p:cNvSpPr txBox="1"/>
          <p:nvPr/>
        </p:nvSpPr>
        <p:spPr>
          <a:xfrm>
            <a:off x="4013192" y="1477171"/>
            <a:ext cx="303624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メニューリストからログアウトをクリックします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5" name="グループ化 4">
            <a:extLst>
              <a:ext uri="{FF2B5EF4-FFF2-40B4-BE49-F238E27FC236}">
                <a16:creationId xmlns:a16="http://schemas.microsoft.com/office/drawing/2014/main" id="{192F8BE1-D1A9-6C1D-1674-6A0D5814B0BA}"/>
              </a:ext>
            </a:extLst>
          </p:cNvPr>
          <p:cNvGrpSpPr/>
          <p:nvPr/>
        </p:nvGrpSpPr>
        <p:grpSpPr bwMode="gray">
          <a:xfrm>
            <a:off x="302646" y="1425832"/>
            <a:ext cx="3179733" cy="1944206"/>
            <a:chOff x="302646" y="1425832"/>
            <a:chExt cx="3179733" cy="1944206"/>
          </a:xfrm>
          <a:effectLst>
            <a:outerShdw blurRad="50800" dist="38100" dir="2700000" algn="tl" rotWithShape="0">
              <a:prstClr val="black">
                <a:alpha val="40000"/>
              </a:prstClr>
            </a:outerShdw>
          </a:effectLst>
        </p:grpSpPr>
        <p:pic>
          <p:nvPicPr>
            <p:cNvPr id="10" name="図 9">
              <a:extLst>
                <a:ext uri="{FF2B5EF4-FFF2-40B4-BE49-F238E27FC236}">
                  <a16:creationId xmlns:a16="http://schemas.microsoft.com/office/drawing/2014/main" id="{493A7D7D-ECB9-F08E-8914-0DEA7DBD5446}"/>
                </a:ext>
              </a:extLst>
            </p:cNvPr>
            <p:cNvPicPr>
              <a:picLocks noChangeAspect="1"/>
            </p:cNvPicPr>
            <p:nvPr/>
          </p:nvPicPr>
          <p:blipFill>
            <a:blip r:embed="rId3"/>
            <a:stretch>
              <a:fillRect/>
            </a:stretch>
          </p:blipFill>
          <p:spPr bwMode="gray">
            <a:xfrm>
              <a:off x="434379" y="1465038"/>
              <a:ext cx="3048000" cy="1905000"/>
            </a:xfrm>
            <a:prstGeom prst="rect">
              <a:avLst/>
            </a:prstGeom>
          </p:spPr>
        </p:pic>
        <p:sp>
          <p:nvSpPr>
            <p:cNvPr id="11" name="楕円 10">
              <a:extLst>
                <a:ext uri="{FF2B5EF4-FFF2-40B4-BE49-F238E27FC236}">
                  <a16:creationId xmlns:a16="http://schemas.microsoft.com/office/drawing/2014/main" id="{6CDB338C-8EFB-2F91-D502-482A2C7187D0}"/>
                </a:ext>
              </a:extLst>
            </p:cNvPr>
            <p:cNvSpPr/>
            <p:nvPr/>
          </p:nvSpPr>
          <p:spPr bwMode="gray">
            <a:xfrm>
              <a:off x="302646" y="1425832"/>
              <a:ext cx="315919" cy="1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pic>
        <p:nvPicPr>
          <p:cNvPr id="13" name="図 12">
            <a:extLst>
              <a:ext uri="{FF2B5EF4-FFF2-40B4-BE49-F238E27FC236}">
                <a16:creationId xmlns:a16="http://schemas.microsoft.com/office/drawing/2014/main" id="{39D5FAEA-F880-7268-9416-EBB1382E1126}"/>
              </a:ext>
            </a:extLst>
          </p:cNvPr>
          <p:cNvPicPr>
            <a:picLocks noChangeAspect="1"/>
          </p:cNvPicPr>
          <p:nvPr/>
        </p:nvPicPr>
        <p:blipFill>
          <a:blip r:embed="rId4"/>
          <a:stretch>
            <a:fillRect/>
          </a:stretch>
        </p:blipFill>
        <p:spPr>
          <a:xfrm>
            <a:off x="4177957" y="1735728"/>
            <a:ext cx="3056611" cy="1905000"/>
          </a:xfrm>
          <a:prstGeom prst="rect">
            <a:avLst/>
          </a:prstGeom>
          <a:effectLst>
            <a:outerShdw blurRad="50800" dist="38100" dir="2700000" algn="tl" rotWithShape="0">
              <a:prstClr val="black">
                <a:alpha val="40000"/>
              </a:prstClr>
            </a:outerShdw>
          </a:effectLst>
        </p:spPr>
      </p:pic>
      <p:sp>
        <p:nvSpPr>
          <p:cNvPr id="16" name="テキスト ボックス 15">
            <a:extLst>
              <a:ext uri="{FF2B5EF4-FFF2-40B4-BE49-F238E27FC236}">
                <a16:creationId xmlns:a16="http://schemas.microsoft.com/office/drawing/2014/main" id="{7A793241-E872-9BFA-A5EF-35E8DB9B7933}"/>
              </a:ext>
            </a:extLst>
          </p:cNvPr>
          <p:cNvSpPr txBox="1"/>
          <p:nvPr/>
        </p:nvSpPr>
        <p:spPr>
          <a:xfrm>
            <a:off x="4096829" y="3693143"/>
            <a:ext cx="3036245"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確認画面で</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OK</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をクリックします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6" name="テキスト ボックス 5">
            <a:extLst>
              <a:ext uri="{FF2B5EF4-FFF2-40B4-BE49-F238E27FC236}">
                <a16:creationId xmlns:a16="http://schemas.microsoft.com/office/drawing/2014/main" id="{99D58DAC-9096-77C6-FBAC-5113539870BB}"/>
              </a:ext>
            </a:extLst>
          </p:cNvPr>
          <p:cNvSpPr txBox="1"/>
          <p:nvPr/>
        </p:nvSpPr>
        <p:spPr>
          <a:xfrm>
            <a:off x="1669539" y="660414"/>
            <a:ext cx="5955530" cy="276999"/>
          </a:xfrm>
          <a:prstGeom prst="rect">
            <a:avLst/>
          </a:prstGeom>
          <a:noFill/>
        </p:spPr>
        <p:txBody>
          <a:bodyPr wrap="square">
            <a:spAutoFit/>
          </a:bodyPr>
          <a:lstStyle/>
          <a:p>
            <a:r>
              <a:rPr lang="en-US" altLang="ja-JP" sz="1200" dirty="0">
                <a:latin typeface="Yu Gothic UI" panose="020B0500000000000000" pitchFamily="34" charset="-128"/>
                <a:ea typeface="Yu Gothic UI" panose="020B0500000000000000" pitchFamily="34" charset="-128"/>
              </a:rPr>
              <a:t>※ASM300</a:t>
            </a:r>
            <a:r>
              <a:rPr lang="ja-JP" altLang="en-US" sz="1200" dirty="0">
                <a:latin typeface="Yu Gothic UI" panose="020B0500000000000000" pitchFamily="34" charset="-128"/>
                <a:ea typeface="Yu Gothic UI" panose="020B0500000000000000" pitchFamily="34" charset="-128"/>
              </a:rPr>
              <a:t>の各種設定（任意）を行う場合は、ログアウトしないで続けて行えます</a:t>
            </a:r>
          </a:p>
        </p:txBody>
      </p:sp>
      <p:grpSp>
        <p:nvGrpSpPr>
          <p:cNvPr id="4" name="グループ化 3">
            <a:extLst>
              <a:ext uri="{FF2B5EF4-FFF2-40B4-BE49-F238E27FC236}">
                <a16:creationId xmlns:a16="http://schemas.microsoft.com/office/drawing/2014/main" id="{3E54BFC9-45CF-4E53-064D-FEAEAEDE2068}"/>
              </a:ext>
            </a:extLst>
          </p:cNvPr>
          <p:cNvGrpSpPr/>
          <p:nvPr/>
        </p:nvGrpSpPr>
        <p:grpSpPr bwMode="gray">
          <a:xfrm>
            <a:off x="4177957" y="3922297"/>
            <a:ext cx="1846325" cy="790646"/>
            <a:chOff x="4177957" y="3922297"/>
            <a:chExt cx="1846325" cy="790646"/>
          </a:xfrm>
          <a:effectLst>
            <a:outerShdw blurRad="50800" dist="38100" dir="2700000" algn="tl" rotWithShape="0">
              <a:prstClr val="black">
                <a:alpha val="40000"/>
              </a:prstClr>
            </a:outerShdw>
          </a:effectLst>
        </p:grpSpPr>
        <p:pic>
          <p:nvPicPr>
            <p:cNvPr id="15" name="図 14">
              <a:extLst>
                <a:ext uri="{FF2B5EF4-FFF2-40B4-BE49-F238E27FC236}">
                  <a16:creationId xmlns:a16="http://schemas.microsoft.com/office/drawing/2014/main" id="{579409EA-9289-D29C-53EF-6222CBA45EF5}"/>
                </a:ext>
              </a:extLst>
            </p:cNvPr>
            <p:cNvPicPr>
              <a:picLocks noChangeAspect="1"/>
            </p:cNvPicPr>
            <p:nvPr/>
          </p:nvPicPr>
          <p:blipFill>
            <a:blip r:embed="rId5"/>
            <a:stretch>
              <a:fillRect/>
            </a:stretch>
          </p:blipFill>
          <p:spPr bwMode="gray">
            <a:xfrm>
              <a:off x="4177957" y="3922297"/>
              <a:ext cx="1846325" cy="790646"/>
            </a:xfrm>
            <a:prstGeom prst="rect">
              <a:avLst/>
            </a:prstGeom>
          </p:spPr>
        </p:pic>
        <p:sp>
          <p:nvSpPr>
            <p:cNvPr id="3" name="楕円 2">
              <a:extLst>
                <a:ext uri="{FF2B5EF4-FFF2-40B4-BE49-F238E27FC236}">
                  <a16:creationId xmlns:a16="http://schemas.microsoft.com/office/drawing/2014/main" id="{6E97C762-227E-A10A-BF54-5A237A64A156}"/>
                </a:ext>
              </a:extLst>
            </p:cNvPr>
            <p:cNvSpPr/>
            <p:nvPr/>
          </p:nvSpPr>
          <p:spPr bwMode="gray">
            <a:xfrm>
              <a:off x="4716966" y="4510383"/>
              <a:ext cx="384153" cy="202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3651375499"/>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4-3</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への機器登録（必須）</a:t>
            </a:r>
            <a:endParaRPr kumimoji="1" lang="ja-JP" altLang="en-US" dirty="0">
              <a:latin typeface="Yu Gothic UI" panose="020B0500000000000000" pitchFamily="34" charset="-128"/>
              <a:ea typeface="Yu Gothic UI" panose="020B0500000000000000" pitchFamily="34" charset="-128"/>
            </a:endParaRPr>
          </a:p>
        </p:txBody>
      </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◆終了</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80" y="1067760"/>
            <a:ext cx="7395246"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を終了するときにはメニューリストから終了をクリックするか、</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タイトルバーの「</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」ボタンをクリックします。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87787040-6D35-5528-D592-1832366BDD5A}"/>
              </a:ext>
            </a:extLst>
          </p:cNvPr>
          <p:cNvSpPr txBox="1"/>
          <p:nvPr/>
        </p:nvSpPr>
        <p:spPr>
          <a:xfrm>
            <a:off x="3503864" y="1702214"/>
            <a:ext cx="2513139"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メニューリストから終了をクリックする</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14" name="グループ化 13">
            <a:extLst>
              <a:ext uri="{FF2B5EF4-FFF2-40B4-BE49-F238E27FC236}">
                <a16:creationId xmlns:a16="http://schemas.microsoft.com/office/drawing/2014/main" id="{9B6DC1D7-3A60-873F-4543-858382D2A42D}"/>
              </a:ext>
            </a:extLst>
          </p:cNvPr>
          <p:cNvGrpSpPr/>
          <p:nvPr/>
        </p:nvGrpSpPr>
        <p:grpSpPr bwMode="gray">
          <a:xfrm>
            <a:off x="175847" y="1977450"/>
            <a:ext cx="3179733" cy="1944206"/>
            <a:chOff x="175847" y="1977450"/>
            <a:chExt cx="3179733" cy="1944206"/>
          </a:xfrm>
          <a:effectLst>
            <a:outerShdw blurRad="50800" dist="38100" dir="2700000" algn="tl" rotWithShape="0">
              <a:prstClr val="black">
                <a:alpha val="40000"/>
              </a:prstClr>
            </a:outerShdw>
          </a:effectLst>
        </p:grpSpPr>
        <p:pic>
          <p:nvPicPr>
            <p:cNvPr id="10" name="図 9">
              <a:extLst>
                <a:ext uri="{FF2B5EF4-FFF2-40B4-BE49-F238E27FC236}">
                  <a16:creationId xmlns:a16="http://schemas.microsoft.com/office/drawing/2014/main" id="{493A7D7D-ECB9-F08E-8914-0DEA7DBD5446}"/>
                </a:ext>
              </a:extLst>
            </p:cNvPr>
            <p:cNvPicPr>
              <a:picLocks noChangeAspect="1"/>
            </p:cNvPicPr>
            <p:nvPr/>
          </p:nvPicPr>
          <p:blipFill>
            <a:blip r:embed="rId3"/>
            <a:stretch>
              <a:fillRect/>
            </a:stretch>
          </p:blipFill>
          <p:spPr bwMode="gray">
            <a:xfrm>
              <a:off x="307580" y="2016656"/>
              <a:ext cx="3048000" cy="1905000"/>
            </a:xfrm>
            <a:prstGeom prst="rect">
              <a:avLst/>
            </a:prstGeom>
          </p:spPr>
        </p:pic>
        <p:sp>
          <p:nvSpPr>
            <p:cNvPr id="11" name="楕円 10">
              <a:extLst>
                <a:ext uri="{FF2B5EF4-FFF2-40B4-BE49-F238E27FC236}">
                  <a16:creationId xmlns:a16="http://schemas.microsoft.com/office/drawing/2014/main" id="{6CDB338C-8EFB-2F91-D502-482A2C7187D0}"/>
                </a:ext>
              </a:extLst>
            </p:cNvPr>
            <p:cNvSpPr/>
            <p:nvPr/>
          </p:nvSpPr>
          <p:spPr bwMode="gray">
            <a:xfrm>
              <a:off x="175847" y="1977450"/>
              <a:ext cx="315919" cy="1967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16" name="テキスト ボックス 15">
            <a:extLst>
              <a:ext uri="{FF2B5EF4-FFF2-40B4-BE49-F238E27FC236}">
                <a16:creationId xmlns:a16="http://schemas.microsoft.com/office/drawing/2014/main" id="{7A793241-E872-9BFA-A5EF-35E8DB9B7933}"/>
              </a:ext>
            </a:extLst>
          </p:cNvPr>
          <p:cNvSpPr txBox="1"/>
          <p:nvPr/>
        </p:nvSpPr>
        <p:spPr>
          <a:xfrm>
            <a:off x="5222227" y="3548751"/>
            <a:ext cx="2048368"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確認画面で</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OK</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をクリックする</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3" name="テキスト ボックス 2">
            <a:extLst>
              <a:ext uri="{FF2B5EF4-FFF2-40B4-BE49-F238E27FC236}">
                <a16:creationId xmlns:a16="http://schemas.microsoft.com/office/drawing/2014/main" id="{DB599879-0882-D62B-4E1B-20707F4EF218}"/>
              </a:ext>
            </a:extLst>
          </p:cNvPr>
          <p:cNvSpPr txBox="1"/>
          <p:nvPr/>
        </p:nvSpPr>
        <p:spPr>
          <a:xfrm>
            <a:off x="211884" y="1721162"/>
            <a:ext cx="2976949"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メニューリストを開く</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pic>
        <p:nvPicPr>
          <p:cNvPr id="5" name="図 4">
            <a:extLst>
              <a:ext uri="{FF2B5EF4-FFF2-40B4-BE49-F238E27FC236}">
                <a16:creationId xmlns:a16="http://schemas.microsoft.com/office/drawing/2014/main" id="{1614B33B-D272-B320-B70B-7E1EAD0306D8}"/>
              </a:ext>
            </a:extLst>
          </p:cNvPr>
          <p:cNvPicPr>
            <a:picLocks noChangeAspect="1"/>
          </p:cNvPicPr>
          <p:nvPr/>
        </p:nvPicPr>
        <p:blipFill>
          <a:blip r:embed="rId4"/>
          <a:stretch>
            <a:fillRect/>
          </a:stretch>
        </p:blipFill>
        <p:spPr>
          <a:xfrm>
            <a:off x="3582472" y="1952811"/>
            <a:ext cx="2434531" cy="1517296"/>
          </a:xfrm>
          <a:prstGeom prst="rect">
            <a:avLst/>
          </a:prstGeom>
          <a:effectLst>
            <a:outerShdw blurRad="50800" dist="38100" dir="2700000" algn="tl" rotWithShape="0">
              <a:prstClr val="black">
                <a:alpha val="40000"/>
              </a:prstClr>
            </a:outerShdw>
          </a:effectLst>
        </p:spPr>
      </p:pic>
      <p:grpSp>
        <p:nvGrpSpPr>
          <p:cNvPr id="4" name="グループ化 3">
            <a:extLst>
              <a:ext uri="{FF2B5EF4-FFF2-40B4-BE49-F238E27FC236}">
                <a16:creationId xmlns:a16="http://schemas.microsoft.com/office/drawing/2014/main" id="{416308D4-6156-3FB9-60D1-E058BCA0872F}"/>
              </a:ext>
            </a:extLst>
          </p:cNvPr>
          <p:cNvGrpSpPr/>
          <p:nvPr/>
        </p:nvGrpSpPr>
        <p:grpSpPr>
          <a:xfrm>
            <a:off x="7850157" y="658764"/>
            <a:ext cx="1171091" cy="2255258"/>
            <a:chOff x="212616" y="631743"/>
            <a:chExt cx="1171091" cy="2255258"/>
          </a:xfrm>
        </p:grpSpPr>
        <p:grpSp>
          <p:nvGrpSpPr>
            <p:cNvPr id="6" name="グループ化 5">
              <a:extLst>
                <a:ext uri="{FF2B5EF4-FFF2-40B4-BE49-F238E27FC236}">
                  <a16:creationId xmlns:a16="http://schemas.microsoft.com/office/drawing/2014/main" id="{D4957FA8-0571-6CC6-0140-E22B67E9A50D}"/>
                </a:ext>
              </a:extLst>
            </p:cNvPr>
            <p:cNvGrpSpPr/>
            <p:nvPr/>
          </p:nvGrpSpPr>
          <p:grpSpPr>
            <a:xfrm>
              <a:off x="212616" y="631743"/>
              <a:ext cx="1171091" cy="599937"/>
              <a:chOff x="142975" y="1872724"/>
              <a:chExt cx="1171091" cy="599937"/>
            </a:xfrm>
          </p:grpSpPr>
          <p:sp>
            <p:nvSpPr>
              <p:cNvPr id="50" name="フリーフォーム 113">
                <a:extLst>
                  <a:ext uri="{FF2B5EF4-FFF2-40B4-BE49-F238E27FC236}">
                    <a16:creationId xmlns:a16="http://schemas.microsoft.com/office/drawing/2014/main" id="{1FFD9CF7-0083-1666-D45E-1E6D2642BC13}"/>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ログイン</a:t>
                </a:r>
              </a:p>
            </p:txBody>
          </p:sp>
          <p:sp>
            <p:nvSpPr>
              <p:cNvPr id="51" name="二等辺三角形 50">
                <a:extLst>
                  <a:ext uri="{FF2B5EF4-FFF2-40B4-BE49-F238E27FC236}">
                    <a16:creationId xmlns:a16="http://schemas.microsoft.com/office/drawing/2014/main" id="{7531307D-7247-6451-82C3-77F53726BF83}"/>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2" name="グループ化 11">
              <a:extLst>
                <a:ext uri="{FF2B5EF4-FFF2-40B4-BE49-F238E27FC236}">
                  <a16:creationId xmlns:a16="http://schemas.microsoft.com/office/drawing/2014/main" id="{C8056555-165C-DF90-D437-C1CD5F6CABB2}"/>
                </a:ext>
              </a:extLst>
            </p:cNvPr>
            <p:cNvGrpSpPr/>
            <p:nvPr/>
          </p:nvGrpSpPr>
          <p:grpSpPr>
            <a:xfrm>
              <a:off x="212616" y="1247068"/>
              <a:ext cx="1171091" cy="585869"/>
              <a:chOff x="142975" y="1886792"/>
              <a:chExt cx="1171091" cy="585869"/>
            </a:xfrm>
          </p:grpSpPr>
          <p:sp>
            <p:nvSpPr>
              <p:cNvPr id="48" name="フリーフォーム 113">
                <a:extLst>
                  <a:ext uri="{FF2B5EF4-FFF2-40B4-BE49-F238E27FC236}">
                    <a16:creationId xmlns:a16="http://schemas.microsoft.com/office/drawing/2014/main" id="{201F62B9-4EAE-60A9-5446-FCD5135E3233}"/>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機器設定</a:t>
                </a:r>
              </a:p>
            </p:txBody>
          </p:sp>
          <p:sp>
            <p:nvSpPr>
              <p:cNvPr id="49" name="二等辺三角形 48">
                <a:extLst>
                  <a:ext uri="{FF2B5EF4-FFF2-40B4-BE49-F238E27FC236}">
                    <a16:creationId xmlns:a16="http://schemas.microsoft.com/office/drawing/2014/main" id="{5DE04FF0-C21F-C72A-E954-9EBF50F36115}"/>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9D632BD8-BEFC-3300-5214-3742BE0FB2C7}"/>
                </a:ext>
              </a:extLst>
            </p:cNvPr>
            <p:cNvGrpSpPr/>
            <p:nvPr/>
          </p:nvGrpSpPr>
          <p:grpSpPr>
            <a:xfrm>
              <a:off x="212616" y="1848325"/>
              <a:ext cx="1171091" cy="585869"/>
              <a:chOff x="142975" y="1886792"/>
              <a:chExt cx="1171091" cy="585869"/>
            </a:xfrm>
          </p:grpSpPr>
          <p:sp>
            <p:nvSpPr>
              <p:cNvPr id="32" name="フリーフォーム 113">
                <a:extLst>
                  <a:ext uri="{FF2B5EF4-FFF2-40B4-BE49-F238E27FC236}">
                    <a16:creationId xmlns:a16="http://schemas.microsoft.com/office/drawing/2014/main" id="{AD73EFF7-1982-A7C4-98AF-BDB909D956CD}"/>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ログアウト</a:t>
                </a:r>
              </a:p>
            </p:txBody>
          </p:sp>
          <p:sp>
            <p:nvSpPr>
              <p:cNvPr id="34" name="二等辺三角形 33">
                <a:extLst>
                  <a:ext uri="{FF2B5EF4-FFF2-40B4-BE49-F238E27FC236}">
                    <a16:creationId xmlns:a16="http://schemas.microsoft.com/office/drawing/2014/main" id="{07DFEAC1-3BCD-E686-091B-09859D6A24C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23" name="フリーフォーム 113">
              <a:extLst>
                <a:ext uri="{FF2B5EF4-FFF2-40B4-BE49-F238E27FC236}">
                  <a16:creationId xmlns:a16="http://schemas.microsoft.com/office/drawing/2014/main" id="{24339EA1-68E6-D4C8-548C-AE5785E10C54}"/>
                </a:ext>
              </a:extLst>
            </p:cNvPr>
            <p:cNvSpPr/>
            <p:nvPr/>
          </p:nvSpPr>
          <p:spPr>
            <a:xfrm>
              <a:off x="212616" y="244958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終了</a:t>
              </a:r>
            </a:p>
          </p:txBody>
        </p:sp>
      </p:grpSp>
      <p:grpSp>
        <p:nvGrpSpPr>
          <p:cNvPr id="17" name="グループ化 16">
            <a:extLst>
              <a:ext uri="{FF2B5EF4-FFF2-40B4-BE49-F238E27FC236}">
                <a16:creationId xmlns:a16="http://schemas.microsoft.com/office/drawing/2014/main" id="{39B98E52-B552-361B-696B-316BF76F5D27}"/>
              </a:ext>
            </a:extLst>
          </p:cNvPr>
          <p:cNvGrpSpPr/>
          <p:nvPr/>
        </p:nvGrpSpPr>
        <p:grpSpPr bwMode="gray">
          <a:xfrm>
            <a:off x="5325835" y="3796103"/>
            <a:ext cx="1616442" cy="830444"/>
            <a:chOff x="5325835" y="3796103"/>
            <a:chExt cx="1616442" cy="830444"/>
          </a:xfrm>
          <a:effectLst>
            <a:outerShdw blurRad="50800" dist="38100" dir="2700000" algn="tl" rotWithShape="0">
              <a:prstClr val="black">
                <a:alpha val="40000"/>
              </a:prstClr>
            </a:outerShdw>
          </a:effectLst>
        </p:grpSpPr>
        <p:pic>
          <p:nvPicPr>
            <p:cNvPr id="9" name="図 8">
              <a:extLst>
                <a:ext uri="{FF2B5EF4-FFF2-40B4-BE49-F238E27FC236}">
                  <a16:creationId xmlns:a16="http://schemas.microsoft.com/office/drawing/2014/main" id="{53C07211-ADE7-7261-0291-521397E35207}"/>
                </a:ext>
              </a:extLst>
            </p:cNvPr>
            <p:cNvPicPr>
              <a:picLocks noChangeAspect="1"/>
            </p:cNvPicPr>
            <p:nvPr/>
          </p:nvPicPr>
          <p:blipFill>
            <a:blip r:embed="rId5"/>
            <a:stretch>
              <a:fillRect/>
            </a:stretch>
          </p:blipFill>
          <p:spPr bwMode="gray">
            <a:xfrm>
              <a:off x="5325835" y="3796103"/>
              <a:ext cx="1616442" cy="830444"/>
            </a:xfrm>
            <a:prstGeom prst="rect">
              <a:avLst/>
            </a:prstGeom>
          </p:spPr>
        </p:pic>
        <p:sp>
          <p:nvSpPr>
            <p:cNvPr id="15" name="楕円 14">
              <a:extLst>
                <a:ext uri="{FF2B5EF4-FFF2-40B4-BE49-F238E27FC236}">
                  <a16:creationId xmlns:a16="http://schemas.microsoft.com/office/drawing/2014/main" id="{368826A9-DF14-C332-BE80-3363F2E0DE60}"/>
                </a:ext>
              </a:extLst>
            </p:cNvPr>
            <p:cNvSpPr/>
            <p:nvPr/>
          </p:nvSpPr>
          <p:spPr bwMode="gray">
            <a:xfrm>
              <a:off x="5749903" y="4423987"/>
              <a:ext cx="384153" cy="202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spTree>
    <p:extLst>
      <p:ext uri="{BB962C8B-B14F-4D97-AF65-F5344CB8AC3E}">
        <p14:creationId xmlns:p14="http://schemas.microsoft.com/office/powerpoint/2010/main" val="904015792"/>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4CF7529F-075F-E2C2-52BB-A9C5BC095C29}"/>
              </a:ext>
            </a:extLst>
          </p:cNvPr>
          <p:cNvSpPr/>
          <p:nvPr/>
        </p:nvSpPr>
        <p:spPr>
          <a:xfrm>
            <a:off x="252663" y="3301259"/>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solidFill>
                  <a:prstClr val="white">
                    <a:lumMod val="65000"/>
                  </a:prstClr>
                </a:solidFill>
                <a:latin typeface="Yu Gothic UI" panose="020B0500000000000000" pitchFamily="34" charset="-128"/>
                <a:ea typeface="Yu Gothic UI" panose="020B0500000000000000" pitchFamily="34" charset="-128"/>
                <a:cs typeface="Calibri" panose="020F0502020204030204" pitchFamily="34" charset="0"/>
              </a:rPr>
              <a:t>への機器登録（必須）</a:t>
            </a:r>
          </a:p>
        </p:txBody>
      </p:sp>
      <p:sp>
        <p:nvSpPr>
          <p:cNvPr id="31" name="正方形/長方形 30">
            <a:extLst>
              <a:ext uri="{FF2B5EF4-FFF2-40B4-BE49-F238E27FC236}">
                <a16:creationId xmlns:a16="http://schemas.microsoft.com/office/drawing/2014/main" id="{4EEA0492-8DF6-B9CF-2AA3-B7E98BF90C44}"/>
              </a:ext>
            </a:extLst>
          </p:cNvPr>
          <p:cNvSpPr/>
          <p:nvPr/>
        </p:nvSpPr>
        <p:spPr>
          <a:xfrm>
            <a:off x="252663" y="4051186"/>
            <a:ext cx="8638674" cy="461665"/>
          </a:xfrm>
          <a:prstGeom prst="rect">
            <a:avLst/>
          </a:prstGeom>
          <a:ln w="38100">
            <a:solidFill>
              <a:srgbClr val="6464E6"/>
            </a:solidFill>
          </a:ln>
          <a:effectLst/>
        </p:spPr>
        <p:txBody>
          <a:bodyPr wrap="square" anchor="b">
            <a:spAutoFit/>
          </a:bodyPr>
          <a:lstStyle/>
          <a:p>
            <a:pPr algn="ctr"/>
            <a:r>
              <a:rPr lang="en-US" altLang="ja-JP"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の各種設定（任意）</a:t>
            </a:r>
          </a:p>
        </p:txBody>
      </p:sp>
      <p:sp>
        <p:nvSpPr>
          <p:cNvPr id="34" name="正方形/長方形 33">
            <a:extLst>
              <a:ext uri="{FF2B5EF4-FFF2-40B4-BE49-F238E27FC236}">
                <a16:creationId xmlns:a16="http://schemas.microsoft.com/office/drawing/2014/main" id="{76D789C8-869A-EFA6-5A68-672987A1C7FC}"/>
              </a:ext>
            </a:extLst>
          </p:cNvPr>
          <p:cNvSpPr/>
          <p:nvPr/>
        </p:nvSpPr>
        <p:spPr>
          <a:xfrm>
            <a:off x="252663" y="1801403"/>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PC</a:t>
            </a:r>
            <a:r>
              <a:rPr kumimoji="1" lang="ja-JP" altLang="en-US"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の事前設定</a:t>
            </a:r>
            <a:endPar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5" name="正方形/長方形 34">
            <a:extLst>
              <a:ext uri="{FF2B5EF4-FFF2-40B4-BE49-F238E27FC236}">
                <a16:creationId xmlns:a16="http://schemas.microsoft.com/office/drawing/2014/main" id="{1A749D3B-3248-A855-84B9-90ED6994DC1B}"/>
              </a:ext>
            </a:extLst>
          </p:cNvPr>
          <p:cNvSpPr/>
          <p:nvPr/>
        </p:nvSpPr>
        <p:spPr>
          <a:xfrm>
            <a:off x="252663" y="2551331"/>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rPr>
              <a:t>のインストール</a:t>
            </a:r>
            <a:endParaRPr kumimoji="1" lang="en-US" altLang="ja-JP" sz="2400" b="1" i="0" u="none" strike="noStrike" kern="1200" cap="none" spc="0" normalizeH="0" baseline="0" noProof="0" dirty="0">
              <a:ln>
                <a:noFill/>
              </a:ln>
              <a:solidFill>
                <a:prstClr val="white">
                  <a:lumMod val="65000"/>
                </a:prstClr>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6" name="正方形/長方形 35">
            <a:extLst>
              <a:ext uri="{FF2B5EF4-FFF2-40B4-BE49-F238E27FC236}">
                <a16:creationId xmlns:a16="http://schemas.microsoft.com/office/drawing/2014/main" id="{876EE54A-261D-0C1B-E9E8-877205074F25}"/>
              </a:ext>
            </a:extLst>
          </p:cNvPr>
          <p:cNvSpPr/>
          <p:nvPr/>
        </p:nvSpPr>
        <p:spPr>
          <a:xfrm>
            <a:off x="179999" y="681174"/>
            <a:ext cx="8604001" cy="369332"/>
          </a:xfrm>
          <a:prstGeom prst="rect">
            <a:avLst/>
          </a:prstGeom>
        </p:spPr>
        <p:txBody>
          <a:bodyPr wrap="square"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ユーザーの要望に合わせた監視を行うために</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の</a:t>
            </a: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設定をする作業です</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cxnSp>
        <p:nvCxnSpPr>
          <p:cNvPr id="2" name="直線矢印コネクタ 1">
            <a:extLst>
              <a:ext uri="{FF2B5EF4-FFF2-40B4-BE49-F238E27FC236}">
                <a16:creationId xmlns:a16="http://schemas.microsoft.com/office/drawing/2014/main" id="{8F53A05B-DDC6-A196-4787-6BE8D2380267}"/>
              </a:ext>
            </a:extLst>
          </p:cNvPr>
          <p:cNvCxnSpPr/>
          <p:nvPr/>
        </p:nvCxnSpPr>
        <p:spPr>
          <a:xfrm>
            <a:off x="4570095" y="2250100"/>
            <a:ext cx="1905" cy="335548"/>
          </a:xfrm>
          <a:prstGeom prst="straightConnector1">
            <a:avLst/>
          </a:prstGeom>
          <a:noFill/>
          <a:ln w="38100" cap="flat" cmpd="sng" algn="ctr">
            <a:solidFill>
              <a:srgbClr val="6464E6"/>
            </a:solidFill>
            <a:prstDash val="solid"/>
            <a:tailEnd type="arrow"/>
          </a:ln>
          <a:effectLst/>
        </p:spPr>
      </p:cxnSp>
      <p:cxnSp>
        <p:nvCxnSpPr>
          <p:cNvPr id="3" name="直線矢印コネクタ 2">
            <a:extLst>
              <a:ext uri="{FF2B5EF4-FFF2-40B4-BE49-F238E27FC236}">
                <a16:creationId xmlns:a16="http://schemas.microsoft.com/office/drawing/2014/main" id="{F55B5C7A-FA51-D28F-FD33-A4B8B53C9D7F}"/>
              </a:ext>
            </a:extLst>
          </p:cNvPr>
          <p:cNvCxnSpPr/>
          <p:nvPr/>
        </p:nvCxnSpPr>
        <p:spPr>
          <a:xfrm>
            <a:off x="4568190" y="2994820"/>
            <a:ext cx="1905" cy="335548"/>
          </a:xfrm>
          <a:prstGeom prst="straightConnector1">
            <a:avLst/>
          </a:prstGeom>
          <a:noFill/>
          <a:ln w="38100" cap="flat" cmpd="sng" algn="ctr">
            <a:solidFill>
              <a:srgbClr val="6464E6"/>
            </a:solidFill>
            <a:prstDash val="solid"/>
            <a:tailEnd type="arrow"/>
          </a:ln>
          <a:effectLst/>
        </p:spPr>
      </p:cxnSp>
      <p:cxnSp>
        <p:nvCxnSpPr>
          <p:cNvPr id="5" name="直線矢印コネクタ 4">
            <a:extLst>
              <a:ext uri="{FF2B5EF4-FFF2-40B4-BE49-F238E27FC236}">
                <a16:creationId xmlns:a16="http://schemas.microsoft.com/office/drawing/2014/main" id="{7D1057EC-0751-25E4-43B2-1DC74535ED07}"/>
              </a:ext>
            </a:extLst>
          </p:cNvPr>
          <p:cNvCxnSpPr/>
          <p:nvPr/>
        </p:nvCxnSpPr>
        <p:spPr>
          <a:xfrm>
            <a:off x="4568190" y="3740296"/>
            <a:ext cx="1905" cy="335548"/>
          </a:xfrm>
          <a:prstGeom prst="straightConnector1">
            <a:avLst/>
          </a:prstGeom>
          <a:noFill/>
          <a:ln w="38100" cap="flat" cmpd="sng" algn="ctr">
            <a:solidFill>
              <a:srgbClr val="6464E6"/>
            </a:solidFill>
            <a:prstDash val="solid"/>
            <a:tailEnd type="arrow"/>
          </a:ln>
          <a:effectLst/>
        </p:spPr>
      </p:cxnSp>
    </p:spTree>
    <p:extLst>
      <p:ext uri="{BB962C8B-B14F-4D97-AF65-F5344CB8AC3E}">
        <p14:creationId xmlns:p14="http://schemas.microsoft.com/office/powerpoint/2010/main" val="3324329141"/>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16" name="グループ化 15">
            <a:extLst>
              <a:ext uri="{FF2B5EF4-FFF2-40B4-BE49-F238E27FC236}">
                <a16:creationId xmlns:a16="http://schemas.microsoft.com/office/drawing/2014/main" id="{35EF3F45-2D61-0790-E230-C64911523670}"/>
              </a:ext>
            </a:extLst>
          </p:cNvPr>
          <p:cNvGrpSpPr/>
          <p:nvPr/>
        </p:nvGrpSpPr>
        <p:grpSpPr>
          <a:xfrm>
            <a:off x="212616" y="628895"/>
            <a:ext cx="1171091" cy="4061878"/>
            <a:chOff x="212616" y="628895"/>
            <a:chExt cx="1171091" cy="4061878"/>
          </a:xfrm>
        </p:grpSpPr>
        <p:grpSp>
          <p:nvGrpSpPr>
            <p:cNvPr id="17" name="グループ化 16">
              <a:extLst>
                <a:ext uri="{FF2B5EF4-FFF2-40B4-BE49-F238E27FC236}">
                  <a16:creationId xmlns:a16="http://schemas.microsoft.com/office/drawing/2014/main" id="{9BACEEA2-8ECD-79FA-0F84-393A2193000D}"/>
                </a:ext>
              </a:extLst>
            </p:cNvPr>
            <p:cNvGrpSpPr/>
            <p:nvPr/>
          </p:nvGrpSpPr>
          <p:grpSpPr>
            <a:xfrm>
              <a:off x="212616" y="628895"/>
              <a:ext cx="1171091" cy="602785"/>
              <a:chOff x="142975" y="1869876"/>
              <a:chExt cx="1171091" cy="602785"/>
            </a:xfrm>
          </p:grpSpPr>
          <p:sp>
            <p:nvSpPr>
              <p:cNvPr id="37" name="フリーフォーム 113">
                <a:extLst>
                  <a:ext uri="{FF2B5EF4-FFF2-40B4-BE49-F238E27FC236}">
                    <a16:creationId xmlns:a16="http://schemas.microsoft.com/office/drawing/2014/main" id="{88C6F878-7759-3506-1BA0-F80453BBF36C}"/>
                  </a:ext>
                </a:extLst>
              </p:cNvPr>
              <p:cNvSpPr/>
              <p:nvPr/>
            </p:nvSpPr>
            <p:spPr>
              <a:xfrm>
                <a:off x="142975" y="1869876"/>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38" name="二等辺三角形 37">
                <a:extLst>
                  <a:ext uri="{FF2B5EF4-FFF2-40B4-BE49-F238E27FC236}">
                    <a16:creationId xmlns:a16="http://schemas.microsoft.com/office/drawing/2014/main" id="{D06109EA-AB0B-D567-777B-C6EEF90198EC}"/>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8" name="グループ化 17">
              <a:extLst>
                <a:ext uri="{FF2B5EF4-FFF2-40B4-BE49-F238E27FC236}">
                  <a16:creationId xmlns:a16="http://schemas.microsoft.com/office/drawing/2014/main" id="{AE308253-8974-8027-2A16-D2B53772E6D7}"/>
                </a:ext>
              </a:extLst>
            </p:cNvPr>
            <p:cNvGrpSpPr/>
            <p:nvPr/>
          </p:nvGrpSpPr>
          <p:grpSpPr>
            <a:xfrm>
              <a:off x="212616" y="1247068"/>
              <a:ext cx="1171091" cy="585869"/>
              <a:chOff x="142975" y="1886792"/>
              <a:chExt cx="1171091" cy="585869"/>
            </a:xfrm>
          </p:grpSpPr>
          <p:sp>
            <p:nvSpPr>
              <p:cNvPr id="35" name="フリーフォーム 113">
                <a:extLst>
                  <a:ext uri="{FF2B5EF4-FFF2-40B4-BE49-F238E27FC236}">
                    <a16:creationId xmlns:a16="http://schemas.microsoft.com/office/drawing/2014/main" id="{6165739F-A5A9-234C-9D1E-151DD1911E9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グループ設定</a:t>
                </a:r>
              </a:p>
            </p:txBody>
          </p:sp>
          <p:sp>
            <p:nvSpPr>
              <p:cNvPr id="36" name="二等辺三角形 35">
                <a:extLst>
                  <a:ext uri="{FF2B5EF4-FFF2-40B4-BE49-F238E27FC236}">
                    <a16:creationId xmlns:a16="http://schemas.microsoft.com/office/drawing/2014/main" id="{57290171-5E25-4355-F884-61160D6F8CA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19" name="グループ化 18">
              <a:extLst>
                <a:ext uri="{FF2B5EF4-FFF2-40B4-BE49-F238E27FC236}">
                  <a16:creationId xmlns:a16="http://schemas.microsoft.com/office/drawing/2014/main" id="{4CF1E7FE-B727-22E3-E845-017EF5DB5E6D}"/>
                </a:ext>
              </a:extLst>
            </p:cNvPr>
            <p:cNvGrpSpPr/>
            <p:nvPr/>
          </p:nvGrpSpPr>
          <p:grpSpPr>
            <a:xfrm>
              <a:off x="212616" y="1848325"/>
              <a:ext cx="1171091" cy="585869"/>
              <a:chOff x="142975" y="1886792"/>
              <a:chExt cx="1171091" cy="585869"/>
            </a:xfrm>
          </p:grpSpPr>
          <p:sp>
            <p:nvSpPr>
              <p:cNvPr id="32" name="フリーフォーム 113">
                <a:extLst>
                  <a:ext uri="{FF2B5EF4-FFF2-40B4-BE49-F238E27FC236}">
                    <a16:creationId xmlns:a16="http://schemas.microsoft.com/office/drawing/2014/main" id="{71039103-7EBD-0DC5-25E8-C34846D5B73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シーケンス設定</a:t>
                </a:r>
                <a:endPar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34" name="二等辺三角形 33">
                <a:extLst>
                  <a:ext uri="{FF2B5EF4-FFF2-40B4-BE49-F238E27FC236}">
                    <a16:creationId xmlns:a16="http://schemas.microsoft.com/office/drawing/2014/main" id="{34F70882-A38B-B84D-B04E-ED961E08F2D9}"/>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0" name="グループ化 19">
              <a:extLst>
                <a:ext uri="{FF2B5EF4-FFF2-40B4-BE49-F238E27FC236}">
                  <a16:creationId xmlns:a16="http://schemas.microsoft.com/office/drawing/2014/main" id="{C476C284-1585-02CF-1504-8CBB9C6D79E5}"/>
                </a:ext>
              </a:extLst>
            </p:cNvPr>
            <p:cNvGrpSpPr/>
            <p:nvPr/>
          </p:nvGrpSpPr>
          <p:grpSpPr>
            <a:xfrm>
              <a:off x="212616" y="2449582"/>
              <a:ext cx="1171091" cy="585869"/>
              <a:chOff x="142975" y="1886792"/>
              <a:chExt cx="1171091" cy="585869"/>
            </a:xfrm>
          </p:grpSpPr>
          <p:sp>
            <p:nvSpPr>
              <p:cNvPr id="30" name="フリーフォーム 113">
                <a:extLst>
                  <a:ext uri="{FF2B5EF4-FFF2-40B4-BE49-F238E27FC236}">
                    <a16:creationId xmlns:a16="http://schemas.microsoft.com/office/drawing/2014/main" id="{DA1580A3-5840-1F0C-9EC8-D5B598844A88}"/>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マップ設定</a:t>
                </a:r>
              </a:p>
            </p:txBody>
          </p:sp>
          <p:sp>
            <p:nvSpPr>
              <p:cNvPr id="31" name="二等辺三角形 30">
                <a:extLst>
                  <a:ext uri="{FF2B5EF4-FFF2-40B4-BE49-F238E27FC236}">
                    <a16:creationId xmlns:a16="http://schemas.microsoft.com/office/drawing/2014/main" id="{766F05EB-C0B4-8DB0-7FD1-7B606703C16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1" name="グループ化 20">
              <a:extLst>
                <a:ext uri="{FF2B5EF4-FFF2-40B4-BE49-F238E27FC236}">
                  <a16:creationId xmlns:a16="http://schemas.microsoft.com/office/drawing/2014/main" id="{39C0CE49-E38F-E111-8621-EDC38EF29063}"/>
                </a:ext>
              </a:extLst>
            </p:cNvPr>
            <p:cNvGrpSpPr/>
            <p:nvPr/>
          </p:nvGrpSpPr>
          <p:grpSpPr>
            <a:xfrm>
              <a:off x="212616" y="3050839"/>
              <a:ext cx="1171091" cy="585869"/>
              <a:chOff x="142975" y="1886792"/>
              <a:chExt cx="1171091" cy="585869"/>
            </a:xfrm>
          </p:grpSpPr>
          <p:sp>
            <p:nvSpPr>
              <p:cNvPr id="28" name="フリーフォーム 113">
                <a:extLst>
                  <a:ext uri="{FF2B5EF4-FFF2-40B4-BE49-F238E27FC236}">
                    <a16:creationId xmlns:a16="http://schemas.microsoft.com/office/drawing/2014/main" id="{26EF1432-B6AB-FD05-8172-FDB01225006E}"/>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29" name="二等辺三角形 28">
                <a:extLst>
                  <a:ext uri="{FF2B5EF4-FFF2-40B4-BE49-F238E27FC236}">
                    <a16:creationId xmlns:a16="http://schemas.microsoft.com/office/drawing/2014/main" id="{62744A6B-8589-4D9E-B85D-A9B178907C6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2" name="グループ化 21">
              <a:extLst>
                <a:ext uri="{FF2B5EF4-FFF2-40B4-BE49-F238E27FC236}">
                  <a16:creationId xmlns:a16="http://schemas.microsoft.com/office/drawing/2014/main" id="{FDAAB53B-5953-3147-437E-E8D2605FBB9A}"/>
                </a:ext>
              </a:extLst>
            </p:cNvPr>
            <p:cNvGrpSpPr/>
            <p:nvPr/>
          </p:nvGrpSpPr>
          <p:grpSpPr>
            <a:xfrm>
              <a:off x="212616" y="3654415"/>
              <a:ext cx="1171091" cy="583550"/>
              <a:chOff x="142975" y="1889111"/>
              <a:chExt cx="1171091" cy="583550"/>
            </a:xfrm>
          </p:grpSpPr>
          <p:sp>
            <p:nvSpPr>
              <p:cNvPr id="26" name="フリーフォーム 113">
                <a:extLst>
                  <a:ext uri="{FF2B5EF4-FFF2-40B4-BE49-F238E27FC236}">
                    <a16:creationId xmlns:a16="http://schemas.microsoft.com/office/drawing/2014/main" id="{40518C8F-C5E6-0688-8DB1-6370C9E8201B}"/>
                  </a:ext>
                </a:extLst>
              </p:cNvPr>
              <p:cNvSpPr/>
              <p:nvPr/>
            </p:nvSpPr>
            <p:spPr>
              <a:xfrm>
                <a:off x="142975" y="1889111"/>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sp>
            <p:nvSpPr>
              <p:cNvPr id="27" name="二等辺三角形 26">
                <a:extLst>
                  <a:ext uri="{FF2B5EF4-FFF2-40B4-BE49-F238E27FC236}">
                    <a16:creationId xmlns:a16="http://schemas.microsoft.com/office/drawing/2014/main" id="{944D002C-DA9D-27DD-BEC9-77363E29DE79}"/>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24" name="フリーフォーム 113">
              <a:extLst>
                <a:ext uri="{FF2B5EF4-FFF2-40B4-BE49-F238E27FC236}">
                  <a16:creationId xmlns:a16="http://schemas.microsoft.com/office/drawing/2014/main" id="{778C5BCD-00DC-B5CE-582D-04AFC107147C}"/>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終了</a:t>
              </a:r>
            </a:p>
          </p:txBody>
        </p:sp>
      </p:grpSp>
      <p:sp>
        <p:nvSpPr>
          <p:cNvPr id="41" name="テキスト ボックス 40">
            <a:extLst>
              <a:ext uri="{FF2B5EF4-FFF2-40B4-BE49-F238E27FC236}">
                <a16:creationId xmlns:a16="http://schemas.microsoft.com/office/drawing/2014/main" id="{7A520FDE-F3B3-64EF-A12A-0FC6653D2F33}"/>
              </a:ext>
            </a:extLst>
          </p:cNvPr>
          <p:cNvSpPr txBox="1"/>
          <p:nvPr/>
        </p:nvSpPr>
        <p:spPr>
          <a:xfrm>
            <a:off x="1490133" y="618689"/>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STEP1.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管理者アカウントでログインします。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E8C7AC22-17CE-8BFB-E590-3B6315DA51A6}"/>
              </a:ext>
            </a:extLst>
          </p:cNvPr>
          <p:cNvSpPr txBox="1"/>
          <p:nvPr/>
        </p:nvSpPr>
        <p:spPr>
          <a:xfrm>
            <a:off x="1490133" y="1245933"/>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STEP2.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グループ設定をします。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 name="正方形/長方形 1">
            <a:extLst>
              <a:ext uri="{FF2B5EF4-FFF2-40B4-BE49-F238E27FC236}">
                <a16:creationId xmlns:a16="http://schemas.microsoft.com/office/drawing/2014/main" id="{7DAB524D-0A17-2652-8F65-735E3294A61F}"/>
              </a:ext>
            </a:extLst>
          </p:cNvPr>
          <p:cNvSpPr/>
          <p:nvPr/>
        </p:nvSpPr>
        <p:spPr>
          <a:xfrm>
            <a:off x="100443" y="1227834"/>
            <a:ext cx="8541919" cy="2278692"/>
          </a:xfrm>
          <a:prstGeom prst="rect">
            <a:avLst/>
          </a:prstGeom>
          <a:ln w="38100">
            <a:solidFill>
              <a:srgbClr val="FF0000"/>
            </a:solidFill>
          </a:ln>
          <a:effectLst/>
        </p:spPr>
        <p:txBody>
          <a:bodyPr wrap="square" anchor="t" anchorCtr="0">
            <a:no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任意</a:t>
            </a:r>
            <a:endParaRPr kumimoji="1" lang="en-US" altLang="ja-JP" sz="9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 name="テキスト ボックス 2">
            <a:extLst>
              <a:ext uri="{FF2B5EF4-FFF2-40B4-BE49-F238E27FC236}">
                <a16:creationId xmlns:a16="http://schemas.microsoft.com/office/drawing/2014/main" id="{60962617-1871-C95E-3A81-7B74BA4EC294}"/>
              </a:ext>
            </a:extLst>
          </p:cNvPr>
          <p:cNvSpPr txBox="1"/>
          <p:nvPr/>
        </p:nvSpPr>
        <p:spPr>
          <a:xfrm>
            <a:off x="1490133" y="1848325"/>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STEP3.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シーケンス</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500877E2-40A8-CF65-5637-B7D924E34355}"/>
              </a:ext>
            </a:extLst>
          </p:cNvPr>
          <p:cNvSpPr txBox="1"/>
          <p:nvPr/>
        </p:nvSpPr>
        <p:spPr>
          <a:xfrm>
            <a:off x="1490133" y="2449582"/>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STEP4.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マップ設定をします。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E876754D-E4E5-BC15-353D-9D10BBE42416}"/>
              </a:ext>
            </a:extLst>
          </p:cNvPr>
          <p:cNvSpPr txBox="1"/>
          <p:nvPr/>
        </p:nvSpPr>
        <p:spPr>
          <a:xfrm>
            <a:off x="1490133" y="3050839"/>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STEP5.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イベント動作設定をします。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903D1B-A469-7D72-CB3B-2E75ECF3DDCC}"/>
              </a:ext>
            </a:extLst>
          </p:cNvPr>
          <p:cNvSpPr txBox="1"/>
          <p:nvPr/>
        </p:nvSpPr>
        <p:spPr>
          <a:xfrm>
            <a:off x="1490133" y="3684979"/>
            <a:ext cx="455506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STEP6. </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ログアウト</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3639058165"/>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1</a:t>
            </a:r>
            <a:r>
              <a:rPr kumimoji="1" lang="ja-JP" altLang="en-US" dirty="0">
                <a:latin typeface="Yu Gothic UI" panose="020B0500000000000000" pitchFamily="34" charset="-128"/>
                <a:ea typeface="Yu Gothic UI" panose="020B0500000000000000" pitchFamily="34" charset="-128"/>
              </a:rPr>
              <a:t>．映像監視ソフトウェア</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とは</a:t>
            </a:r>
          </a:p>
        </p:txBody>
      </p:sp>
      <p:sp>
        <p:nvSpPr>
          <p:cNvPr id="4" name="Line 15">
            <a:extLst>
              <a:ext uri="{FF2B5EF4-FFF2-40B4-BE49-F238E27FC236}">
                <a16:creationId xmlns:a16="http://schemas.microsoft.com/office/drawing/2014/main" id="{2D366CF6-FDD5-70E9-D105-0FEC93E6673F}"/>
              </a:ext>
            </a:extLst>
          </p:cNvPr>
          <p:cNvSpPr>
            <a:spLocks noChangeShapeType="1"/>
          </p:cNvSpPr>
          <p:nvPr/>
        </p:nvSpPr>
        <p:spPr bwMode="auto">
          <a:xfrm flipH="1" flipV="1">
            <a:off x="5694967" y="3413842"/>
            <a:ext cx="1159034" cy="266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Line 17">
            <a:extLst>
              <a:ext uri="{FF2B5EF4-FFF2-40B4-BE49-F238E27FC236}">
                <a16:creationId xmlns:a16="http://schemas.microsoft.com/office/drawing/2014/main" id="{D5A3DFA5-F6DE-B994-AD28-C503F5F13FBB}"/>
              </a:ext>
            </a:extLst>
          </p:cNvPr>
          <p:cNvSpPr>
            <a:spLocks noChangeShapeType="1"/>
          </p:cNvSpPr>
          <p:nvPr/>
        </p:nvSpPr>
        <p:spPr bwMode="auto">
          <a:xfrm>
            <a:off x="6669528" y="3418287"/>
            <a:ext cx="403383" cy="26225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Line 18">
            <a:extLst>
              <a:ext uri="{FF2B5EF4-FFF2-40B4-BE49-F238E27FC236}">
                <a16:creationId xmlns:a16="http://schemas.microsoft.com/office/drawing/2014/main" id="{43C47A26-59AB-3FA5-6328-C4FE816E1909}"/>
              </a:ext>
            </a:extLst>
          </p:cNvPr>
          <p:cNvSpPr>
            <a:spLocks noChangeShapeType="1"/>
          </p:cNvSpPr>
          <p:nvPr/>
        </p:nvSpPr>
        <p:spPr bwMode="auto">
          <a:xfrm flipH="1">
            <a:off x="7287383" y="3409397"/>
            <a:ext cx="362268" cy="2800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Line 19">
            <a:extLst>
              <a:ext uri="{FF2B5EF4-FFF2-40B4-BE49-F238E27FC236}">
                <a16:creationId xmlns:a16="http://schemas.microsoft.com/office/drawing/2014/main" id="{B8D6FC37-0005-3B04-9B68-F9A108C1F0D6}"/>
              </a:ext>
            </a:extLst>
          </p:cNvPr>
          <p:cNvSpPr>
            <a:spLocks noChangeShapeType="1"/>
          </p:cNvSpPr>
          <p:nvPr/>
        </p:nvSpPr>
        <p:spPr bwMode="auto">
          <a:xfrm flipH="1">
            <a:off x="7499634" y="3413842"/>
            <a:ext cx="1145699" cy="266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Text Box 20">
            <a:extLst>
              <a:ext uri="{FF2B5EF4-FFF2-40B4-BE49-F238E27FC236}">
                <a16:creationId xmlns:a16="http://schemas.microsoft.com/office/drawing/2014/main" id="{8F182F06-76CF-BB00-9B26-839B4DBB4BCF}"/>
              </a:ext>
            </a:extLst>
          </p:cNvPr>
          <p:cNvSpPr txBox="1">
            <a:spLocks noChangeArrowheads="1"/>
          </p:cNvSpPr>
          <p:nvPr/>
        </p:nvSpPr>
        <p:spPr bwMode="auto">
          <a:xfrm>
            <a:off x="2673161" y="3330499"/>
            <a:ext cx="129312" cy="36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ja-JP" sz="2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Text Box 21">
            <a:extLst>
              <a:ext uri="{FF2B5EF4-FFF2-40B4-BE49-F238E27FC236}">
                <a16:creationId xmlns:a16="http://schemas.microsoft.com/office/drawing/2014/main" id="{75BE3203-BD15-D4DE-32A5-2FC1C24E1C68}"/>
              </a:ext>
            </a:extLst>
          </p:cNvPr>
          <p:cNvSpPr txBox="1">
            <a:spLocks noChangeArrowheads="1"/>
          </p:cNvSpPr>
          <p:nvPr/>
        </p:nvSpPr>
        <p:spPr bwMode="auto">
          <a:xfrm>
            <a:off x="5558766" y="2542829"/>
            <a:ext cx="11590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マップモニター</a:t>
            </a: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p>
        </p:txBody>
      </p:sp>
      <p:sp>
        <p:nvSpPr>
          <p:cNvPr id="10" name="Text Box 22">
            <a:extLst>
              <a:ext uri="{FF2B5EF4-FFF2-40B4-BE49-F238E27FC236}">
                <a16:creationId xmlns:a16="http://schemas.microsoft.com/office/drawing/2014/main" id="{99192990-DF95-0BC9-A29C-A5B376A70D98}"/>
              </a:ext>
            </a:extLst>
          </p:cNvPr>
          <p:cNvSpPr txBox="1">
            <a:spLocks noChangeArrowheads="1"/>
          </p:cNvSpPr>
          <p:nvPr/>
        </p:nvSpPr>
        <p:spPr bwMode="auto">
          <a:xfrm>
            <a:off x="6585381" y="2542707"/>
            <a:ext cx="113274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操作モニター</a:t>
            </a: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p>
        </p:txBody>
      </p:sp>
      <p:sp>
        <p:nvSpPr>
          <p:cNvPr id="11" name="Text Box 23">
            <a:extLst>
              <a:ext uri="{FF2B5EF4-FFF2-40B4-BE49-F238E27FC236}">
                <a16:creationId xmlns:a16="http://schemas.microsoft.com/office/drawing/2014/main" id="{E8743773-1F6F-0A77-0BB6-FB9956B6CB6D}"/>
              </a:ext>
            </a:extLst>
          </p:cNvPr>
          <p:cNvSpPr txBox="1">
            <a:spLocks noChangeArrowheads="1"/>
          </p:cNvSpPr>
          <p:nvPr/>
        </p:nvSpPr>
        <p:spPr bwMode="auto">
          <a:xfrm>
            <a:off x="7609549" y="2535438"/>
            <a:ext cx="113274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ライブモニター</a:t>
            </a:r>
            <a:r>
              <a:rPr kumimoji="1" lang="en-US" altLang="ja-JP" sz="10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p>
        </p:txBody>
      </p:sp>
      <p:sp>
        <p:nvSpPr>
          <p:cNvPr id="12" name="Text Box 24">
            <a:extLst>
              <a:ext uri="{FF2B5EF4-FFF2-40B4-BE49-F238E27FC236}">
                <a16:creationId xmlns:a16="http://schemas.microsoft.com/office/drawing/2014/main" id="{B0660FB1-56BB-C82D-B826-9008ED13D996}"/>
              </a:ext>
            </a:extLst>
          </p:cNvPr>
          <p:cNvSpPr txBox="1">
            <a:spLocks noChangeArrowheads="1"/>
          </p:cNvSpPr>
          <p:nvPr/>
        </p:nvSpPr>
        <p:spPr bwMode="auto">
          <a:xfrm>
            <a:off x="6568003" y="4264880"/>
            <a:ext cx="15440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WV-ASM300</a:t>
            </a:r>
            <a:r>
              <a:rPr kumimoji="1" lang="ja-JP" altLang="en-US"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シリーズ</a:t>
            </a:r>
          </a:p>
        </p:txBody>
      </p:sp>
      <p:sp>
        <p:nvSpPr>
          <p:cNvPr id="13" name="Text Box 25">
            <a:extLst>
              <a:ext uri="{FF2B5EF4-FFF2-40B4-BE49-F238E27FC236}">
                <a16:creationId xmlns:a16="http://schemas.microsoft.com/office/drawing/2014/main" id="{67F4D43C-593D-A16D-090E-5BD9CC883FF2}"/>
              </a:ext>
            </a:extLst>
          </p:cNvPr>
          <p:cNvSpPr txBox="1">
            <a:spLocks noChangeArrowheads="1"/>
          </p:cNvSpPr>
          <p:nvPr/>
        </p:nvSpPr>
        <p:spPr bwMode="auto">
          <a:xfrm>
            <a:off x="6868206" y="4011007"/>
            <a:ext cx="3706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PC</a:t>
            </a:r>
          </a:p>
        </p:txBody>
      </p:sp>
      <p:graphicFrame>
        <p:nvGraphicFramePr>
          <p:cNvPr id="15" name="Object 26">
            <a:extLst>
              <a:ext uri="{FF2B5EF4-FFF2-40B4-BE49-F238E27FC236}">
                <a16:creationId xmlns:a16="http://schemas.microsoft.com/office/drawing/2014/main" id="{86BE7E23-CBC2-E7C5-382E-C9311DD6607B}"/>
              </a:ext>
            </a:extLst>
          </p:cNvPr>
          <p:cNvGraphicFramePr>
            <a:graphicFrameLocks noChangeAspect="1"/>
          </p:cNvGraphicFramePr>
          <p:nvPr/>
        </p:nvGraphicFramePr>
        <p:xfrm>
          <a:off x="6060446" y="4103701"/>
          <a:ext cx="224473" cy="222250"/>
        </p:xfrm>
        <a:graphic>
          <a:graphicData uri="http://schemas.openxmlformats.org/presentationml/2006/ole">
            <mc:AlternateContent xmlns:mc="http://schemas.openxmlformats.org/markup-compatibility/2006">
              <mc:Choice xmlns:v="urn:schemas-microsoft-com:vml" Requires="v">
                <p:oleObj name="Micrografx Windows Draw 6.0 描画" r:id="rId3" imgW="466725" imgH="466725" progId="Draw.Document.6">
                  <p:embed/>
                </p:oleObj>
              </mc:Choice>
              <mc:Fallback>
                <p:oleObj name="Micrografx Windows Draw 6.0 描画" r:id="rId3" imgW="466725" imgH="466725" progId="Draw.Document.6">
                  <p:embed/>
                  <p:pic>
                    <p:nvPicPr>
                      <p:cNvPr id="17" name="Object 26">
                        <a:extLst>
                          <a:ext uri="{FF2B5EF4-FFF2-40B4-BE49-F238E27FC236}">
                            <a16:creationId xmlns:a16="http://schemas.microsoft.com/office/drawing/2014/main" id="{9AAE5F6C-D29A-2253-1193-2E7B5AC9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446" y="4103701"/>
                        <a:ext cx="224473" cy="222250"/>
                      </a:xfrm>
                      <a:prstGeom prst="rect">
                        <a:avLst/>
                      </a:prstGeom>
                      <a:noFill/>
                      <a:ln>
                        <a:noFill/>
                      </a:ln>
                      <a:effectLst/>
                    </p:spPr>
                  </p:pic>
                </p:oleObj>
              </mc:Fallback>
            </mc:AlternateContent>
          </a:graphicData>
        </a:graphic>
      </p:graphicFrame>
      <p:sp>
        <p:nvSpPr>
          <p:cNvPr id="16" name="Line 27">
            <a:extLst>
              <a:ext uri="{FF2B5EF4-FFF2-40B4-BE49-F238E27FC236}">
                <a16:creationId xmlns:a16="http://schemas.microsoft.com/office/drawing/2014/main" id="{207B794F-C40F-3D40-70C0-360540F4542A}"/>
              </a:ext>
            </a:extLst>
          </p:cNvPr>
          <p:cNvSpPr>
            <a:spLocks noChangeShapeType="1"/>
          </p:cNvSpPr>
          <p:nvPr/>
        </p:nvSpPr>
        <p:spPr bwMode="auto">
          <a:xfrm>
            <a:off x="6287059" y="4243916"/>
            <a:ext cx="514509" cy="11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endParaRPr>
          </a:p>
        </p:txBody>
      </p:sp>
      <p:sp>
        <p:nvSpPr>
          <p:cNvPr id="17" name="Oval 28">
            <a:extLst>
              <a:ext uri="{FF2B5EF4-FFF2-40B4-BE49-F238E27FC236}">
                <a16:creationId xmlns:a16="http://schemas.microsoft.com/office/drawing/2014/main" id="{4BD4027B-2A58-6066-0311-A4B42A424069}"/>
              </a:ext>
            </a:extLst>
          </p:cNvPr>
          <p:cNvSpPr>
            <a:spLocks noChangeArrowheads="1"/>
          </p:cNvSpPr>
          <p:nvPr/>
        </p:nvSpPr>
        <p:spPr bwMode="auto">
          <a:xfrm>
            <a:off x="2412013" y="2902678"/>
            <a:ext cx="1549083" cy="673417"/>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Line 29">
            <a:extLst>
              <a:ext uri="{FF2B5EF4-FFF2-40B4-BE49-F238E27FC236}">
                <a16:creationId xmlns:a16="http://schemas.microsoft.com/office/drawing/2014/main" id="{14765E59-2DC5-6059-18E4-689AA906AE0C}"/>
              </a:ext>
            </a:extLst>
          </p:cNvPr>
          <p:cNvSpPr>
            <a:spLocks noChangeShapeType="1"/>
          </p:cNvSpPr>
          <p:nvPr/>
        </p:nvSpPr>
        <p:spPr bwMode="auto">
          <a:xfrm>
            <a:off x="3188776" y="3583875"/>
            <a:ext cx="0" cy="387836"/>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Line 30">
            <a:extLst>
              <a:ext uri="{FF2B5EF4-FFF2-40B4-BE49-F238E27FC236}">
                <a16:creationId xmlns:a16="http://schemas.microsoft.com/office/drawing/2014/main" id="{E4D6B008-EBCE-E5A7-6A85-2E82CDE8EE07}"/>
              </a:ext>
            </a:extLst>
          </p:cNvPr>
          <p:cNvSpPr>
            <a:spLocks noChangeShapeType="1"/>
          </p:cNvSpPr>
          <p:nvPr/>
        </p:nvSpPr>
        <p:spPr bwMode="auto">
          <a:xfrm>
            <a:off x="3188776" y="3971711"/>
            <a:ext cx="3250495"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Line 31">
            <a:extLst>
              <a:ext uri="{FF2B5EF4-FFF2-40B4-BE49-F238E27FC236}">
                <a16:creationId xmlns:a16="http://schemas.microsoft.com/office/drawing/2014/main" id="{643D5A48-3ECE-C913-8A3D-73158FEEAF3A}"/>
              </a:ext>
            </a:extLst>
          </p:cNvPr>
          <p:cNvSpPr>
            <a:spLocks noChangeShapeType="1"/>
          </p:cNvSpPr>
          <p:nvPr/>
        </p:nvSpPr>
        <p:spPr bwMode="auto">
          <a:xfrm flipV="1">
            <a:off x="6800800" y="4109936"/>
            <a:ext cx="112244" cy="145003"/>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32">
            <a:extLst>
              <a:ext uri="{FF2B5EF4-FFF2-40B4-BE49-F238E27FC236}">
                <a16:creationId xmlns:a16="http://schemas.microsoft.com/office/drawing/2014/main" id="{5F0FEF9E-C48D-6181-9EF8-8517DFB51595}"/>
              </a:ext>
            </a:extLst>
          </p:cNvPr>
          <p:cNvSpPr txBox="1">
            <a:spLocks noChangeArrowheads="1"/>
          </p:cNvSpPr>
          <p:nvPr/>
        </p:nvSpPr>
        <p:spPr bwMode="auto">
          <a:xfrm>
            <a:off x="3396251" y="3102723"/>
            <a:ext cx="12728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ネットワーク</a:t>
            </a:r>
          </a:p>
        </p:txBody>
      </p:sp>
      <p:sp>
        <p:nvSpPr>
          <p:cNvPr id="22" name="Line 35">
            <a:extLst>
              <a:ext uri="{FF2B5EF4-FFF2-40B4-BE49-F238E27FC236}">
                <a16:creationId xmlns:a16="http://schemas.microsoft.com/office/drawing/2014/main" id="{5C4411F6-7A38-47C7-9DD6-140D9910ABFD}"/>
              </a:ext>
            </a:extLst>
          </p:cNvPr>
          <p:cNvSpPr>
            <a:spLocks noChangeShapeType="1"/>
          </p:cNvSpPr>
          <p:nvPr/>
        </p:nvSpPr>
        <p:spPr bwMode="auto">
          <a:xfrm>
            <a:off x="2241991" y="2800434"/>
            <a:ext cx="268923" cy="270034"/>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Line 36">
            <a:extLst>
              <a:ext uri="{FF2B5EF4-FFF2-40B4-BE49-F238E27FC236}">
                <a16:creationId xmlns:a16="http://schemas.microsoft.com/office/drawing/2014/main" id="{F0DD14B2-81BC-97D9-DD38-C4CA4082890B}"/>
              </a:ext>
            </a:extLst>
          </p:cNvPr>
          <p:cNvSpPr>
            <a:spLocks noChangeShapeType="1"/>
          </p:cNvSpPr>
          <p:nvPr/>
        </p:nvSpPr>
        <p:spPr bwMode="auto">
          <a:xfrm>
            <a:off x="3163218" y="2815990"/>
            <a:ext cx="18891" cy="9001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Line 37">
            <a:extLst>
              <a:ext uri="{FF2B5EF4-FFF2-40B4-BE49-F238E27FC236}">
                <a16:creationId xmlns:a16="http://schemas.microsoft.com/office/drawing/2014/main" id="{983A364E-B7AD-E555-C1C0-89E1A993839D}"/>
              </a:ext>
            </a:extLst>
          </p:cNvPr>
          <p:cNvSpPr>
            <a:spLocks noChangeShapeType="1"/>
          </p:cNvSpPr>
          <p:nvPr/>
        </p:nvSpPr>
        <p:spPr bwMode="auto">
          <a:xfrm flipV="1">
            <a:off x="3822194" y="2800432"/>
            <a:ext cx="260033" cy="250032"/>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38">
            <a:extLst>
              <a:ext uri="{FF2B5EF4-FFF2-40B4-BE49-F238E27FC236}">
                <a16:creationId xmlns:a16="http://schemas.microsoft.com/office/drawing/2014/main" id="{21E449A5-5930-7573-3080-4FA1671145C2}"/>
              </a:ext>
            </a:extLst>
          </p:cNvPr>
          <p:cNvSpPr txBox="1">
            <a:spLocks noChangeArrowheads="1"/>
          </p:cNvSpPr>
          <p:nvPr/>
        </p:nvSpPr>
        <p:spPr bwMode="auto">
          <a:xfrm>
            <a:off x="1057606" y="2192904"/>
            <a:ext cx="121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アナログレコーダー</a:t>
            </a:r>
          </a:p>
        </p:txBody>
      </p:sp>
      <p:sp>
        <p:nvSpPr>
          <p:cNvPr id="26" name="Text Box 40">
            <a:extLst>
              <a:ext uri="{FF2B5EF4-FFF2-40B4-BE49-F238E27FC236}">
                <a16:creationId xmlns:a16="http://schemas.microsoft.com/office/drawing/2014/main" id="{A1BD670B-4F24-C801-A96F-35787829D5F1}"/>
              </a:ext>
            </a:extLst>
          </p:cNvPr>
          <p:cNvSpPr txBox="1">
            <a:spLocks noChangeArrowheads="1"/>
          </p:cNvSpPr>
          <p:nvPr/>
        </p:nvSpPr>
        <p:spPr bwMode="auto">
          <a:xfrm>
            <a:off x="3733756" y="2268772"/>
            <a:ext cx="1477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ネットワークレコーダー</a:t>
            </a:r>
          </a:p>
        </p:txBody>
      </p:sp>
      <p:sp>
        <p:nvSpPr>
          <p:cNvPr id="27" name="Line 41">
            <a:extLst>
              <a:ext uri="{FF2B5EF4-FFF2-40B4-BE49-F238E27FC236}">
                <a16:creationId xmlns:a16="http://schemas.microsoft.com/office/drawing/2014/main" id="{B91F577C-EEF0-1951-CAF6-90DE94E669A7}"/>
              </a:ext>
            </a:extLst>
          </p:cNvPr>
          <p:cNvSpPr>
            <a:spLocks noChangeShapeType="1"/>
          </p:cNvSpPr>
          <p:nvPr/>
        </p:nvSpPr>
        <p:spPr bwMode="auto">
          <a:xfrm>
            <a:off x="1906956" y="3180631"/>
            <a:ext cx="516175" cy="541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Line 42">
            <a:extLst>
              <a:ext uri="{FF2B5EF4-FFF2-40B4-BE49-F238E27FC236}">
                <a16:creationId xmlns:a16="http://schemas.microsoft.com/office/drawing/2014/main" id="{2840F5C5-D950-7C2D-BF3A-C48807178B04}"/>
              </a:ext>
            </a:extLst>
          </p:cNvPr>
          <p:cNvSpPr>
            <a:spLocks noChangeShapeType="1"/>
          </p:cNvSpPr>
          <p:nvPr/>
        </p:nvSpPr>
        <p:spPr bwMode="auto">
          <a:xfrm flipV="1">
            <a:off x="1884169" y="3417176"/>
            <a:ext cx="645637" cy="777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Freeform 45">
            <a:extLst>
              <a:ext uri="{FF2B5EF4-FFF2-40B4-BE49-F238E27FC236}">
                <a16:creationId xmlns:a16="http://schemas.microsoft.com/office/drawing/2014/main" id="{014E3DBF-D6F8-9020-2208-822FA8AD2BDC}"/>
              </a:ext>
            </a:extLst>
          </p:cNvPr>
          <p:cNvSpPr>
            <a:spLocks/>
          </p:cNvSpPr>
          <p:nvPr/>
        </p:nvSpPr>
        <p:spPr bwMode="auto">
          <a:xfrm>
            <a:off x="3307679" y="2873775"/>
            <a:ext cx="3119367" cy="826770"/>
          </a:xfrm>
          <a:custGeom>
            <a:avLst/>
            <a:gdLst>
              <a:gd name="T0" fmla="*/ 2147483647 w 1980"/>
              <a:gd name="T1" fmla="*/ 0 h 616"/>
              <a:gd name="T2" fmla="*/ 2147483647 w 1980"/>
              <a:gd name="T3" fmla="*/ 2147483647 h 616"/>
              <a:gd name="T4" fmla="*/ 2147483647 w 1980"/>
              <a:gd name="T5" fmla="*/ 2147483647 h 616"/>
              <a:gd name="T6" fmla="*/ 2147483647 w 1980"/>
              <a:gd name="T7" fmla="*/ 2147483647 h 616"/>
              <a:gd name="T8" fmla="*/ 2147483647 w 1980"/>
              <a:gd name="T9" fmla="*/ 2147483647 h 616"/>
              <a:gd name="T10" fmla="*/ 2147483647 w 1980"/>
              <a:gd name="T11" fmla="*/ 2147483647 h 616"/>
              <a:gd name="T12" fmla="*/ 2147483647 w 1980"/>
              <a:gd name="T13" fmla="*/ 2147483647 h 6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0" h="616">
                <a:moveTo>
                  <a:pt x="2" y="0"/>
                </a:moveTo>
                <a:cubicBezTo>
                  <a:pt x="1" y="137"/>
                  <a:pt x="1" y="275"/>
                  <a:pt x="2" y="356"/>
                </a:cubicBezTo>
                <a:cubicBezTo>
                  <a:pt x="3" y="437"/>
                  <a:pt x="0" y="453"/>
                  <a:pt x="9" y="485"/>
                </a:cubicBezTo>
                <a:cubicBezTo>
                  <a:pt x="18" y="517"/>
                  <a:pt x="26" y="526"/>
                  <a:pt x="55" y="546"/>
                </a:cubicBezTo>
                <a:cubicBezTo>
                  <a:pt x="84" y="566"/>
                  <a:pt x="85" y="596"/>
                  <a:pt x="183" y="606"/>
                </a:cubicBezTo>
                <a:cubicBezTo>
                  <a:pt x="281" y="616"/>
                  <a:pt x="347" y="606"/>
                  <a:pt x="646" y="606"/>
                </a:cubicBezTo>
                <a:cubicBezTo>
                  <a:pt x="945" y="606"/>
                  <a:pt x="1462" y="606"/>
                  <a:pt x="1980" y="606"/>
                </a:cubicBezTo>
              </a:path>
            </a:pathLst>
          </a:custGeom>
          <a:noFill/>
          <a:ln w="38100" cap="flat" cmpd="sng">
            <a:solidFill>
              <a:srgbClr val="FF0000"/>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Freeform 46">
            <a:extLst>
              <a:ext uri="{FF2B5EF4-FFF2-40B4-BE49-F238E27FC236}">
                <a16:creationId xmlns:a16="http://schemas.microsoft.com/office/drawing/2014/main" id="{CAB3D03E-B15D-7FF1-78CE-17601C3977D7}"/>
              </a:ext>
            </a:extLst>
          </p:cNvPr>
          <p:cNvSpPr>
            <a:spLocks/>
          </p:cNvSpPr>
          <p:nvPr/>
        </p:nvSpPr>
        <p:spPr bwMode="auto">
          <a:xfrm>
            <a:off x="3319904" y="2917114"/>
            <a:ext cx="454502" cy="328930"/>
          </a:xfrm>
          <a:custGeom>
            <a:avLst/>
            <a:gdLst>
              <a:gd name="T0" fmla="*/ 0 w 409"/>
              <a:gd name="T1" fmla="*/ 2147483647 h 296"/>
              <a:gd name="T2" fmla="*/ 2147483647 w 409"/>
              <a:gd name="T3" fmla="*/ 2147483647 h 296"/>
              <a:gd name="T4" fmla="*/ 2147483647 w 409"/>
              <a:gd name="T5" fmla="*/ 0 h 296"/>
              <a:gd name="T6" fmla="*/ 0 60000 65536"/>
              <a:gd name="T7" fmla="*/ 0 60000 65536"/>
              <a:gd name="T8" fmla="*/ 0 60000 65536"/>
            </a:gdLst>
            <a:ahLst/>
            <a:cxnLst>
              <a:cxn ang="T6">
                <a:pos x="T0" y="T1"/>
              </a:cxn>
              <a:cxn ang="T7">
                <a:pos x="T2" y="T3"/>
              </a:cxn>
              <a:cxn ang="T8">
                <a:pos x="T4" y="T5"/>
              </a:cxn>
            </a:cxnLst>
            <a:rect l="0" t="0" r="r" b="b"/>
            <a:pathLst>
              <a:path w="409" h="296">
                <a:moveTo>
                  <a:pt x="0" y="296"/>
                </a:moveTo>
                <a:cubicBezTo>
                  <a:pt x="7" y="256"/>
                  <a:pt x="15" y="216"/>
                  <a:pt x="83" y="167"/>
                </a:cubicBezTo>
                <a:cubicBezTo>
                  <a:pt x="151" y="118"/>
                  <a:pt x="280" y="59"/>
                  <a:pt x="409" y="0"/>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Freeform 47">
            <a:extLst>
              <a:ext uri="{FF2B5EF4-FFF2-40B4-BE49-F238E27FC236}">
                <a16:creationId xmlns:a16="http://schemas.microsoft.com/office/drawing/2014/main" id="{C7E1990D-4C5B-8A52-7726-02773CBAB398}"/>
              </a:ext>
            </a:extLst>
          </p:cNvPr>
          <p:cNvSpPr>
            <a:spLocks/>
          </p:cNvSpPr>
          <p:nvPr/>
        </p:nvSpPr>
        <p:spPr bwMode="auto">
          <a:xfrm>
            <a:off x="2477576" y="2850440"/>
            <a:ext cx="825659" cy="362267"/>
          </a:xfrm>
          <a:custGeom>
            <a:avLst/>
            <a:gdLst>
              <a:gd name="T0" fmla="*/ 2147483647 w 743"/>
              <a:gd name="T1" fmla="*/ 2147483647 h 326"/>
              <a:gd name="T2" fmla="*/ 2147483647 w 743"/>
              <a:gd name="T3" fmla="*/ 2147483647 h 326"/>
              <a:gd name="T4" fmla="*/ 2147483647 w 743"/>
              <a:gd name="T5" fmla="*/ 2147483647 h 326"/>
              <a:gd name="T6" fmla="*/ 0 w 743"/>
              <a:gd name="T7" fmla="*/ 0 h 3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3" h="326">
                <a:moveTo>
                  <a:pt x="743" y="326"/>
                </a:moveTo>
                <a:cubicBezTo>
                  <a:pt x="715" y="273"/>
                  <a:pt x="687" y="221"/>
                  <a:pt x="606" y="182"/>
                </a:cubicBezTo>
                <a:cubicBezTo>
                  <a:pt x="525" y="143"/>
                  <a:pt x="359" y="121"/>
                  <a:pt x="258" y="91"/>
                </a:cubicBezTo>
                <a:cubicBezTo>
                  <a:pt x="157" y="61"/>
                  <a:pt x="78" y="30"/>
                  <a:pt x="0" y="0"/>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Text Box 48">
            <a:extLst>
              <a:ext uri="{FF2B5EF4-FFF2-40B4-BE49-F238E27FC236}">
                <a16:creationId xmlns:a16="http://schemas.microsoft.com/office/drawing/2014/main" id="{00F665EA-58D0-EA80-6D93-F34E017E9B41}"/>
              </a:ext>
            </a:extLst>
          </p:cNvPr>
          <p:cNvSpPr txBox="1">
            <a:spLocks noChangeArrowheads="1"/>
          </p:cNvSpPr>
          <p:nvPr/>
        </p:nvSpPr>
        <p:spPr bwMode="auto">
          <a:xfrm>
            <a:off x="3791782" y="3457717"/>
            <a:ext cx="201554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n-ea"/>
                <a:ea typeface="+mn-ea"/>
                <a:cs typeface="Meiryo UI" panose="020B0604030504040204" pitchFamily="50" charset="-128"/>
              </a:rPr>
              <a:t>管理、制御、画像表示、再生表示</a:t>
            </a:r>
          </a:p>
        </p:txBody>
      </p:sp>
      <p:sp>
        <p:nvSpPr>
          <p:cNvPr id="33" name="Rectangle 49">
            <a:extLst>
              <a:ext uri="{FF2B5EF4-FFF2-40B4-BE49-F238E27FC236}">
                <a16:creationId xmlns:a16="http://schemas.microsoft.com/office/drawing/2014/main" id="{6458FAAC-F29F-E7D7-87DD-803C9ABCE7B0}"/>
              </a:ext>
            </a:extLst>
          </p:cNvPr>
          <p:cNvSpPr>
            <a:spLocks noChangeArrowheads="1"/>
          </p:cNvSpPr>
          <p:nvPr/>
        </p:nvSpPr>
        <p:spPr bwMode="auto">
          <a:xfrm>
            <a:off x="572322" y="2192904"/>
            <a:ext cx="8209865" cy="2542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3399"/>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Text Box 51">
            <a:extLst>
              <a:ext uri="{FF2B5EF4-FFF2-40B4-BE49-F238E27FC236}">
                <a16:creationId xmlns:a16="http://schemas.microsoft.com/office/drawing/2014/main" id="{CAB05685-63F1-C606-0E6A-1FE637A196F9}"/>
              </a:ext>
            </a:extLst>
          </p:cNvPr>
          <p:cNvSpPr txBox="1">
            <a:spLocks noChangeArrowheads="1"/>
          </p:cNvSpPr>
          <p:nvPr/>
        </p:nvSpPr>
        <p:spPr bwMode="auto">
          <a:xfrm>
            <a:off x="5650757" y="3470357"/>
            <a:ext cx="266604" cy="23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p>
        </p:txBody>
      </p:sp>
      <p:sp>
        <p:nvSpPr>
          <p:cNvPr id="35" name="Freeform 55">
            <a:extLst>
              <a:ext uri="{FF2B5EF4-FFF2-40B4-BE49-F238E27FC236}">
                <a16:creationId xmlns:a16="http://schemas.microsoft.com/office/drawing/2014/main" id="{FAAADA06-29EE-6A35-C305-A89694578139}"/>
              </a:ext>
            </a:extLst>
          </p:cNvPr>
          <p:cNvSpPr>
            <a:spLocks/>
          </p:cNvSpPr>
          <p:nvPr/>
        </p:nvSpPr>
        <p:spPr bwMode="auto">
          <a:xfrm>
            <a:off x="1979742" y="3246496"/>
            <a:ext cx="4424129" cy="534511"/>
          </a:xfrm>
          <a:custGeom>
            <a:avLst/>
            <a:gdLst>
              <a:gd name="T0" fmla="*/ 0 w 3062"/>
              <a:gd name="T1" fmla="*/ 2147483647 h 481"/>
              <a:gd name="T2" fmla="*/ 2147483647 w 3062"/>
              <a:gd name="T3" fmla="*/ 2147483647 h 481"/>
              <a:gd name="T4" fmla="*/ 2147483647 w 3062"/>
              <a:gd name="T5" fmla="*/ 2147483647 h 481"/>
              <a:gd name="T6" fmla="*/ 2147483647 w 3062"/>
              <a:gd name="T7" fmla="*/ 2147483647 h 481"/>
              <a:gd name="T8" fmla="*/ 2147483647 w 3062"/>
              <a:gd name="T9" fmla="*/ 2147483647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2" h="481">
                <a:moveTo>
                  <a:pt x="0" y="29"/>
                </a:moveTo>
                <a:cubicBezTo>
                  <a:pt x="171" y="14"/>
                  <a:pt x="342" y="0"/>
                  <a:pt x="470" y="29"/>
                </a:cubicBezTo>
                <a:cubicBezTo>
                  <a:pt x="598" y="58"/>
                  <a:pt x="654" y="135"/>
                  <a:pt x="771" y="203"/>
                </a:cubicBezTo>
                <a:cubicBezTo>
                  <a:pt x="888" y="271"/>
                  <a:pt x="793" y="391"/>
                  <a:pt x="1175" y="436"/>
                </a:cubicBezTo>
                <a:cubicBezTo>
                  <a:pt x="1557" y="481"/>
                  <a:pt x="2309" y="478"/>
                  <a:pt x="3062" y="476"/>
                </a:cubicBezTo>
              </a:path>
            </a:pathLst>
          </a:custGeom>
          <a:noFill/>
          <a:ln w="28575" cap="flat" cmpd="sng">
            <a:solidFill>
              <a:srgbClr val="00CC66"/>
            </a:solidFill>
            <a:prstDash val="solid"/>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56">
            <a:extLst>
              <a:ext uri="{FF2B5EF4-FFF2-40B4-BE49-F238E27FC236}">
                <a16:creationId xmlns:a16="http://schemas.microsoft.com/office/drawing/2014/main" id="{8BC53E4E-3B66-51CB-F3D6-BF6516810108}"/>
              </a:ext>
            </a:extLst>
          </p:cNvPr>
          <p:cNvSpPr txBox="1">
            <a:spLocks noChangeArrowheads="1"/>
          </p:cNvSpPr>
          <p:nvPr/>
        </p:nvSpPr>
        <p:spPr bwMode="auto">
          <a:xfrm>
            <a:off x="3896648" y="3751824"/>
            <a:ext cx="1136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CC66"/>
                </a:solidFill>
                <a:effectLst/>
                <a:uLnTx/>
                <a:uFillTx/>
                <a:latin typeface="+mn-ea"/>
                <a:ea typeface="+mn-ea"/>
                <a:cs typeface="Meiryo UI" panose="020B0604030504040204" pitchFamily="50" charset="-128"/>
              </a:rPr>
              <a:t>制御、画像表示</a:t>
            </a:r>
          </a:p>
        </p:txBody>
      </p:sp>
      <p:sp>
        <p:nvSpPr>
          <p:cNvPr id="37" name="Text Box 58">
            <a:extLst>
              <a:ext uri="{FF2B5EF4-FFF2-40B4-BE49-F238E27FC236}">
                <a16:creationId xmlns:a16="http://schemas.microsoft.com/office/drawing/2014/main" id="{7FDF3155-715B-63A4-4D22-69D13F366EA7}"/>
              </a:ext>
            </a:extLst>
          </p:cNvPr>
          <p:cNvSpPr txBox="1">
            <a:spLocks noChangeArrowheads="1"/>
          </p:cNvSpPr>
          <p:nvPr/>
        </p:nvSpPr>
        <p:spPr bwMode="auto">
          <a:xfrm>
            <a:off x="3978864" y="4514547"/>
            <a:ext cx="45784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ご注意</a:t>
            </a:r>
            <a:r>
              <a:rPr kumimoji="1" lang="en-US" altLang="ja-JP" sz="10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0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シリーズ商品ごとに登録できるネットワークディスクレコーダーの台数が異なります。</a:t>
            </a:r>
          </a:p>
        </p:txBody>
      </p:sp>
      <p:sp>
        <p:nvSpPr>
          <p:cNvPr id="38" name="Text Box 59">
            <a:extLst>
              <a:ext uri="{FF2B5EF4-FFF2-40B4-BE49-F238E27FC236}">
                <a16:creationId xmlns:a16="http://schemas.microsoft.com/office/drawing/2014/main" id="{0E1D313C-050C-EE09-E920-C3FF318EF688}"/>
              </a:ext>
            </a:extLst>
          </p:cNvPr>
          <p:cNvSpPr txBox="1">
            <a:spLocks noChangeArrowheads="1"/>
          </p:cNvSpPr>
          <p:nvPr/>
        </p:nvSpPr>
        <p:spPr bwMode="auto">
          <a:xfrm>
            <a:off x="1078916" y="3941492"/>
            <a:ext cx="1526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i-PRO</a:t>
            </a:r>
            <a:r>
              <a:rPr kumimoji="1" lang="ja-JP" altLang="en-US"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シリーズカメラ</a:t>
            </a:r>
          </a:p>
        </p:txBody>
      </p:sp>
      <p:sp>
        <p:nvSpPr>
          <p:cNvPr id="39" name="Text Box 60">
            <a:extLst>
              <a:ext uri="{FF2B5EF4-FFF2-40B4-BE49-F238E27FC236}">
                <a16:creationId xmlns:a16="http://schemas.microsoft.com/office/drawing/2014/main" id="{0B9F3C11-2071-4A71-E593-04CBCBCF9051}"/>
              </a:ext>
            </a:extLst>
          </p:cNvPr>
          <p:cNvSpPr txBox="1">
            <a:spLocks noChangeArrowheads="1"/>
          </p:cNvSpPr>
          <p:nvPr/>
        </p:nvSpPr>
        <p:spPr bwMode="auto">
          <a:xfrm>
            <a:off x="459787" y="1896796"/>
            <a:ext cx="14405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r>
              <a:rPr kumimoji="1" lang="ja-JP" altLang="en-US"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運用イメージ図</a:t>
            </a:r>
            <a:r>
              <a:rPr kumimoji="1" lang="en-US" altLang="ja-JP"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a:t>
            </a:r>
          </a:p>
        </p:txBody>
      </p:sp>
      <p:sp>
        <p:nvSpPr>
          <p:cNvPr id="40" name="Text Box 64">
            <a:extLst>
              <a:ext uri="{FF2B5EF4-FFF2-40B4-BE49-F238E27FC236}">
                <a16:creationId xmlns:a16="http://schemas.microsoft.com/office/drawing/2014/main" id="{674A23B0-0363-3E1C-A158-758AA9868203}"/>
              </a:ext>
            </a:extLst>
          </p:cNvPr>
          <p:cNvSpPr txBox="1">
            <a:spLocks noChangeArrowheads="1"/>
          </p:cNvSpPr>
          <p:nvPr/>
        </p:nvSpPr>
        <p:spPr bwMode="auto">
          <a:xfrm>
            <a:off x="2387071" y="2236997"/>
            <a:ext cx="14405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ネットワークレコーダー</a:t>
            </a:r>
          </a:p>
        </p:txBody>
      </p:sp>
      <p:grpSp>
        <p:nvGrpSpPr>
          <p:cNvPr id="41" name="グループ化 40">
            <a:extLst>
              <a:ext uri="{FF2B5EF4-FFF2-40B4-BE49-F238E27FC236}">
                <a16:creationId xmlns:a16="http://schemas.microsoft.com/office/drawing/2014/main" id="{9C3CA560-7979-7C8D-8270-131C06CBC385}"/>
              </a:ext>
            </a:extLst>
          </p:cNvPr>
          <p:cNvGrpSpPr/>
          <p:nvPr/>
        </p:nvGrpSpPr>
        <p:grpSpPr>
          <a:xfrm>
            <a:off x="6061943" y="2231484"/>
            <a:ext cx="2110946" cy="307777"/>
            <a:chOff x="5076663" y="2103896"/>
            <a:chExt cx="2110946" cy="307777"/>
          </a:xfrm>
        </p:grpSpPr>
        <p:sp>
          <p:nvSpPr>
            <p:cNvPr id="42" name="Rectangle 13">
              <a:extLst>
                <a:ext uri="{FF2B5EF4-FFF2-40B4-BE49-F238E27FC236}">
                  <a16:creationId xmlns:a16="http://schemas.microsoft.com/office/drawing/2014/main" id="{17644F61-3577-0F0E-33FE-9A855ECAB6F7}"/>
                </a:ext>
              </a:extLst>
            </p:cNvPr>
            <p:cNvSpPr>
              <a:spLocks noChangeArrowheads="1"/>
            </p:cNvSpPr>
            <p:nvPr/>
          </p:nvSpPr>
          <p:spPr bwMode="auto">
            <a:xfrm>
              <a:off x="5076663" y="2118331"/>
              <a:ext cx="2110946" cy="265516"/>
            </a:xfrm>
            <a:prstGeom prst="rect">
              <a:avLst/>
            </a:prstGeom>
            <a:solidFill>
              <a:schemeClr val="bg1"/>
            </a:solidFill>
            <a:ln w="19050" algn="ctr">
              <a:solidFill>
                <a:schemeClr val="tx1"/>
              </a:solidFill>
              <a:miter lim="800000"/>
              <a:headEnd/>
              <a:tailEnd/>
            </a:ln>
            <a:effectLst>
              <a:outerShdw dist="35921" dir="2700000" algn="ctr" rotWithShape="0">
                <a:schemeClr val="bg2"/>
              </a:outerShdw>
            </a:effectLst>
          </p:spPr>
          <p:txBody>
            <a:bodyPr wrap="none" anchor="ct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3399"/>
                </a:solidFill>
                <a:effectLst/>
                <a:uLnTx/>
                <a:uFillTx/>
                <a:latin typeface="+mn-ea"/>
                <a:ea typeface="+mn-ea"/>
                <a:cs typeface="Meiryo UI" panose="020B0604030504040204" pitchFamily="50" charset="-128"/>
              </a:endParaRPr>
            </a:p>
          </p:txBody>
        </p:sp>
        <p:sp>
          <p:nvSpPr>
            <p:cNvPr id="43" name="Text Box 65">
              <a:extLst>
                <a:ext uri="{FF2B5EF4-FFF2-40B4-BE49-F238E27FC236}">
                  <a16:creationId xmlns:a16="http://schemas.microsoft.com/office/drawing/2014/main" id="{2EF9E998-D657-D53C-7237-E45F03288979}"/>
                </a:ext>
              </a:extLst>
            </p:cNvPr>
            <p:cNvSpPr txBox="1">
              <a:spLocks noChangeArrowheads="1"/>
            </p:cNvSpPr>
            <p:nvPr/>
          </p:nvSpPr>
          <p:spPr bwMode="auto">
            <a:xfrm>
              <a:off x="5273348" y="2103896"/>
              <a:ext cx="17902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WV-ASM300</a:t>
              </a:r>
              <a:r>
                <a:rPr kumimoji="1" lang="ja-JP" altLang="en-US" sz="1400" b="1"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画面</a:t>
              </a:r>
            </a:p>
          </p:txBody>
        </p:sp>
      </p:grpSp>
      <p:pic>
        <p:nvPicPr>
          <p:cNvPr id="44" name="Picture 67">
            <a:extLst>
              <a:ext uri="{FF2B5EF4-FFF2-40B4-BE49-F238E27FC236}">
                <a16:creationId xmlns:a16="http://schemas.microsoft.com/office/drawing/2014/main" id="{EF552740-09CD-2C92-1971-8F445121E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434" y="2394140"/>
            <a:ext cx="864553" cy="3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グループ化 48">
            <a:extLst>
              <a:ext uri="{FF2B5EF4-FFF2-40B4-BE49-F238E27FC236}">
                <a16:creationId xmlns:a16="http://schemas.microsoft.com/office/drawing/2014/main" id="{6640D03C-18C9-1C1E-48F7-0883FD4C102C}"/>
              </a:ext>
            </a:extLst>
          </p:cNvPr>
          <p:cNvGrpSpPr/>
          <p:nvPr/>
        </p:nvGrpSpPr>
        <p:grpSpPr>
          <a:xfrm>
            <a:off x="5669215" y="2758783"/>
            <a:ext cx="2978728" cy="600325"/>
            <a:chOff x="4603666" y="3491346"/>
            <a:chExt cx="4635337" cy="934194"/>
          </a:xfrm>
        </p:grpSpPr>
        <p:pic>
          <p:nvPicPr>
            <p:cNvPr id="50" name="Picture 2">
              <a:extLst>
                <a:ext uri="{FF2B5EF4-FFF2-40B4-BE49-F238E27FC236}">
                  <a16:creationId xmlns:a16="http://schemas.microsoft.com/office/drawing/2014/main" id="{B10E1C7C-D848-272F-E088-234580C0CE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8631" y="3500582"/>
              <a:ext cx="1546580" cy="91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2" descr="C:\Users\3592745\Desktop\画像データ\04_運用編\44_マップモニター\EN_プレビュー画像.png">
              <a:extLst>
                <a:ext uri="{FF2B5EF4-FFF2-40B4-BE49-F238E27FC236}">
                  <a16:creationId xmlns:a16="http://schemas.microsoft.com/office/drawing/2014/main" id="{BDB27902-EA61-E6AB-DF3D-8A2445BB1A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666" y="3503220"/>
              <a:ext cx="1476500" cy="9223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3592745\Desktop\画像データ\04_運用編\43_ライブモニター\EN_ライブモニター.png">
              <a:extLst>
                <a:ext uri="{FF2B5EF4-FFF2-40B4-BE49-F238E27FC236}">
                  <a16:creationId xmlns:a16="http://schemas.microsoft.com/office/drawing/2014/main" id="{1C59ED57-680E-BF75-0D74-C687AA6C33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7545" y="3491346"/>
              <a:ext cx="1491458" cy="9316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グループ化 52">
            <a:extLst>
              <a:ext uri="{FF2B5EF4-FFF2-40B4-BE49-F238E27FC236}">
                <a16:creationId xmlns:a16="http://schemas.microsoft.com/office/drawing/2014/main" id="{A390DFCE-224A-5F4F-C09B-FF215B863B80}"/>
              </a:ext>
            </a:extLst>
          </p:cNvPr>
          <p:cNvGrpSpPr>
            <a:grpSpLocks noChangeAspect="1"/>
          </p:cNvGrpSpPr>
          <p:nvPr/>
        </p:nvGrpSpPr>
        <p:grpSpPr>
          <a:xfrm>
            <a:off x="6427048" y="3572704"/>
            <a:ext cx="1638036" cy="719387"/>
            <a:chOff x="6167347" y="4908253"/>
            <a:chExt cx="1580161" cy="693972"/>
          </a:xfrm>
        </p:grpSpPr>
        <p:pic>
          <p:nvPicPr>
            <p:cNvPr id="54" name="図 53">
              <a:extLst>
                <a:ext uri="{FF2B5EF4-FFF2-40B4-BE49-F238E27FC236}">
                  <a16:creationId xmlns:a16="http://schemas.microsoft.com/office/drawing/2014/main" id="{4C208E17-1606-6AE6-0F09-D91F9A60FE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7347" y="4908253"/>
              <a:ext cx="1580161" cy="525922"/>
            </a:xfrm>
            <a:prstGeom prst="rect">
              <a:avLst/>
            </a:prstGeom>
          </p:spPr>
        </p:pic>
        <p:pic>
          <p:nvPicPr>
            <p:cNvPr id="55" name="図 54">
              <a:extLst>
                <a:ext uri="{FF2B5EF4-FFF2-40B4-BE49-F238E27FC236}">
                  <a16:creationId xmlns:a16="http://schemas.microsoft.com/office/drawing/2014/main" id="{843B7E37-3141-69D3-C6B5-21C791076E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3365" y="5380680"/>
              <a:ext cx="434444" cy="221545"/>
            </a:xfrm>
            <a:prstGeom prst="rect">
              <a:avLst/>
            </a:prstGeom>
          </p:spPr>
        </p:pic>
        <p:pic>
          <p:nvPicPr>
            <p:cNvPr id="56" name="図 55">
              <a:extLst>
                <a:ext uri="{FF2B5EF4-FFF2-40B4-BE49-F238E27FC236}">
                  <a16:creationId xmlns:a16="http://schemas.microsoft.com/office/drawing/2014/main" id="{2E7A31DF-1B56-E47E-752D-F8FA299AC9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0894" y="5357634"/>
              <a:ext cx="434444" cy="221545"/>
            </a:xfrm>
            <a:prstGeom prst="rect">
              <a:avLst/>
            </a:prstGeom>
          </p:spPr>
        </p:pic>
      </p:grpSp>
      <p:pic>
        <p:nvPicPr>
          <p:cNvPr id="57" name="Picture 2">
            <a:extLst>
              <a:ext uri="{FF2B5EF4-FFF2-40B4-BE49-F238E27FC236}">
                <a16:creationId xmlns:a16="http://schemas.microsoft.com/office/drawing/2014/main" id="{4701D090-BD18-E8FA-9ED5-145744DF4A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68350" y="3645344"/>
            <a:ext cx="563414" cy="28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Text Box 10">
            <a:extLst>
              <a:ext uri="{FF2B5EF4-FFF2-40B4-BE49-F238E27FC236}">
                <a16:creationId xmlns:a16="http://schemas.microsoft.com/office/drawing/2014/main" id="{52C0956E-60F7-CD21-E69F-13CE20F801B0}"/>
              </a:ext>
            </a:extLst>
          </p:cNvPr>
          <p:cNvSpPr txBox="1">
            <a:spLocks noChangeArrowheads="1"/>
          </p:cNvSpPr>
          <p:nvPr/>
        </p:nvSpPr>
        <p:spPr bwMode="auto">
          <a:xfrm>
            <a:off x="394706" y="744982"/>
            <a:ext cx="8339958" cy="109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rgbClr val="003399"/>
                </a:solidFill>
                <a:latin typeface="HGP創英角ｺﾞｼｯｸUB" pitchFamily="50" charset="-128"/>
                <a:ea typeface="HGP創英角ｺﾞｼｯｸUB" pitchFamily="50" charset="-128"/>
              </a:defRPr>
            </a:lvl1pPr>
            <a:lvl2pPr marL="742950" indent="-285750" eaLnBrk="0" hangingPunct="0">
              <a:defRPr kumimoji="1" sz="1200">
                <a:solidFill>
                  <a:srgbClr val="003399"/>
                </a:solidFill>
                <a:latin typeface="HGP創英角ｺﾞｼｯｸUB" pitchFamily="50" charset="-128"/>
                <a:ea typeface="HGP創英角ｺﾞｼｯｸUB" pitchFamily="50" charset="-128"/>
              </a:defRPr>
            </a:lvl2pPr>
            <a:lvl3pPr marL="1143000" indent="-228600" eaLnBrk="0" hangingPunct="0">
              <a:defRPr kumimoji="1" sz="1200">
                <a:solidFill>
                  <a:srgbClr val="003399"/>
                </a:solidFill>
                <a:latin typeface="HGP創英角ｺﾞｼｯｸUB" pitchFamily="50" charset="-128"/>
                <a:ea typeface="HGP創英角ｺﾞｼｯｸUB" pitchFamily="50" charset="-128"/>
              </a:defRPr>
            </a:lvl3pPr>
            <a:lvl4pPr marL="1600200" indent="-228600" eaLnBrk="0" hangingPunct="0">
              <a:defRPr kumimoji="1" sz="1200">
                <a:solidFill>
                  <a:srgbClr val="003399"/>
                </a:solidFill>
                <a:latin typeface="HGP創英角ｺﾞｼｯｸUB" pitchFamily="50" charset="-128"/>
                <a:ea typeface="HGP創英角ｺﾞｼｯｸUB" pitchFamily="50" charset="-128"/>
              </a:defRPr>
            </a:lvl4pPr>
            <a:lvl5pPr marL="2057400" indent="-228600" eaLnBrk="0" hangingPunct="0">
              <a:defRPr kumimoji="1" sz="1200">
                <a:solidFill>
                  <a:srgbClr val="003399"/>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200">
                <a:solidFill>
                  <a:srgbClr val="003399"/>
                </a:solidFill>
                <a:latin typeface="HGP創英角ｺﾞｼｯｸUB" pitchFamily="50" charset="-128"/>
                <a:ea typeface="HGP創英角ｺﾞｼｯｸUB" pitchFamily="50" charset="-128"/>
              </a:defRPr>
            </a:lvl9pPr>
          </a:lstStyle>
          <a:p>
            <a:pPr marL="0" marR="0" lvl="0" indent="0" algn="l" defTabSz="685800" rtl="0" eaLnBrk="1" fontAlgn="auto" latinLnBrk="0" hangingPunct="1">
              <a:lnSpc>
                <a:spcPct val="11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アナログレコーダー、ネットワークディスクレコーダーのどちらとも接続でき</a:t>
            </a:r>
            <a:r>
              <a:rPr kumimoji="1" lang="ja-JP" altLang="en-US" sz="1400" b="0" i="0" u="none" strike="noStrike" kern="1200" cap="none" spc="0" normalizeH="0" baseline="30000" noProof="0" dirty="0">
                <a:ln>
                  <a:noFill/>
                </a:ln>
                <a:solidFill>
                  <a:srgbClr val="000000"/>
                </a:solidFill>
                <a:effectLst/>
                <a:uLnTx/>
                <a:uFillTx/>
                <a:latin typeface="+mn-ea"/>
                <a:ea typeface="+mn-ea"/>
                <a:cs typeface="Meiryo UI" panose="020B0604030504040204" pitchFamily="50" charset="-128"/>
              </a:rPr>
              <a:t> </a:t>
            </a:r>
            <a:r>
              <a:rPr kumimoji="1" lang="ja-JP" altLang="en-US" sz="1400" b="1" i="0" u="none" strike="noStrike" kern="1200" cap="none" spc="0" normalizeH="0" baseline="30000" noProof="0" dirty="0">
                <a:ln>
                  <a:noFill/>
                </a:ln>
                <a:solidFill>
                  <a:srgbClr val="000000"/>
                </a:solidFill>
                <a:effectLst/>
                <a:uLnTx/>
                <a:uFillTx/>
                <a:latin typeface="+mn-ea"/>
                <a:ea typeface="+mn-ea"/>
                <a:cs typeface="Meiryo UI" panose="020B0604030504040204" pitchFamily="50" charset="-128"/>
              </a:rPr>
              <a:t>*１</a:t>
            </a:r>
            <a:r>
              <a:rPr kumimoji="1" lang="ja-JP" altLang="en-US"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、記録されたイメージのサーチ、再生、ライブ表示、地図上からのカメラ表示指定など様々な機能を提供します。アナログシステムと</a:t>
            </a:r>
            <a:r>
              <a:rPr kumimoji="1" lang="en-US" altLang="ja-JP"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IP</a:t>
            </a:r>
            <a:r>
              <a:rPr kumimoji="1" lang="ja-JP" altLang="en-US"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システムの両方を扱え、ハイブリッドなシステム構築が可能です。</a:t>
            </a:r>
          </a:p>
          <a:p>
            <a:pPr marL="0" marR="0" lvl="0" indent="0" algn="l" defTabSz="685800" rtl="0" eaLnBrk="1" fontAlgn="auto" latinLnBrk="0" hangingPunct="1">
              <a:lnSpc>
                <a:spcPct val="11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eiryo UI" panose="020B0604030504040204" pitchFamily="50" charset="-128"/>
              </a:rPr>
              <a:t>カメラ数が比較的多い、中規模、大規模なシステムの監視には欠かせません。</a:t>
            </a:r>
          </a:p>
        </p:txBody>
      </p:sp>
      <p:pic>
        <p:nvPicPr>
          <p:cNvPr id="3" name="図 2">
            <a:extLst>
              <a:ext uri="{FF2B5EF4-FFF2-40B4-BE49-F238E27FC236}">
                <a16:creationId xmlns:a16="http://schemas.microsoft.com/office/drawing/2014/main" id="{8372E29E-8FE5-1AAC-F4D6-469622E15D76}"/>
              </a:ext>
            </a:extLst>
          </p:cNvPr>
          <p:cNvPicPr>
            <a:picLocks noChangeAspect="1"/>
          </p:cNvPicPr>
          <p:nvPr/>
        </p:nvPicPr>
        <p:blipFill>
          <a:blip r:embed="rId12"/>
          <a:stretch>
            <a:fillRect/>
          </a:stretch>
        </p:blipFill>
        <p:spPr>
          <a:xfrm>
            <a:off x="1481155" y="2959596"/>
            <a:ext cx="394335" cy="338614"/>
          </a:xfrm>
          <a:prstGeom prst="rect">
            <a:avLst/>
          </a:prstGeom>
        </p:spPr>
      </p:pic>
      <p:pic>
        <p:nvPicPr>
          <p:cNvPr id="60" name="図 59">
            <a:extLst>
              <a:ext uri="{FF2B5EF4-FFF2-40B4-BE49-F238E27FC236}">
                <a16:creationId xmlns:a16="http://schemas.microsoft.com/office/drawing/2014/main" id="{C7C47FF5-6A97-DC99-7967-0E1196D05B56}"/>
              </a:ext>
            </a:extLst>
          </p:cNvPr>
          <p:cNvPicPr>
            <a:picLocks noChangeAspect="1"/>
          </p:cNvPicPr>
          <p:nvPr/>
        </p:nvPicPr>
        <p:blipFill>
          <a:blip r:embed="rId13"/>
          <a:stretch>
            <a:fillRect/>
          </a:stretch>
        </p:blipFill>
        <p:spPr>
          <a:xfrm>
            <a:off x="1447411" y="3316715"/>
            <a:ext cx="438626" cy="565785"/>
          </a:xfrm>
          <a:prstGeom prst="rect">
            <a:avLst/>
          </a:prstGeom>
        </p:spPr>
      </p:pic>
      <p:pic>
        <p:nvPicPr>
          <p:cNvPr id="62" name="図 61">
            <a:extLst>
              <a:ext uri="{FF2B5EF4-FFF2-40B4-BE49-F238E27FC236}">
                <a16:creationId xmlns:a16="http://schemas.microsoft.com/office/drawing/2014/main" id="{CC1D8EDE-3C83-FF06-3D6F-E889AAF0F822}"/>
              </a:ext>
            </a:extLst>
          </p:cNvPr>
          <p:cNvPicPr>
            <a:picLocks noChangeAspect="1"/>
          </p:cNvPicPr>
          <p:nvPr/>
        </p:nvPicPr>
        <p:blipFill>
          <a:blip r:embed="rId14"/>
          <a:stretch>
            <a:fillRect/>
          </a:stretch>
        </p:blipFill>
        <p:spPr>
          <a:xfrm>
            <a:off x="2677466" y="2441885"/>
            <a:ext cx="840296" cy="297561"/>
          </a:xfrm>
          <a:prstGeom prst="rect">
            <a:avLst/>
          </a:prstGeom>
        </p:spPr>
      </p:pic>
      <p:pic>
        <p:nvPicPr>
          <p:cNvPr id="63" name="図 62">
            <a:extLst>
              <a:ext uri="{FF2B5EF4-FFF2-40B4-BE49-F238E27FC236}">
                <a16:creationId xmlns:a16="http://schemas.microsoft.com/office/drawing/2014/main" id="{4897244C-1C44-A3FA-8770-E66690B25ACD}"/>
              </a:ext>
            </a:extLst>
          </p:cNvPr>
          <p:cNvPicPr>
            <a:picLocks noChangeAspect="1"/>
          </p:cNvPicPr>
          <p:nvPr/>
        </p:nvPicPr>
        <p:blipFill>
          <a:blip r:embed="rId15"/>
          <a:stretch>
            <a:fillRect/>
          </a:stretch>
        </p:blipFill>
        <p:spPr>
          <a:xfrm>
            <a:off x="3952125" y="2539698"/>
            <a:ext cx="800100" cy="243840"/>
          </a:xfrm>
          <a:prstGeom prst="rect">
            <a:avLst/>
          </a:prstGeom>
        </p:spPr>
      </p:pic>
      <p:sp>
        <p:nvSpPr>
          <p:cNvPr id="2" name="テキスト ボックス 1">
            <a:extLst>
              <a:ext uri="{FF2B5EF4-FFF2-40B4-BE49-F238E27FC236}">
                <a16:creationId xmlns:a16="http://schemas.microsoft.com/office/drawing/2014/main" id="{E8E672C8-8CFE-48EE-E3E8-5AF5061B04E5}"/>
              </a:ext>
            </a:extLst>
          </p:cNvPr>
          <p:cNvSpPr txBox="1"/>
          <p:nvPr/>
        </p:nvSpPr>
        <p:spPr>
          <a:xfrm>
            <a:off x="2304019" y="1267618"/>
            <a:ext cx="4121641" cy="261610"/>
          </a:xfrm>
          <a:prstGeom prst="rect">
            <a:avLst/>
          </a:prstGeom>
          <a:noFill/>
        </p:spPr>
        <p:txBody>
          <a:bodyPr wrap="none" rtlCol="0">
            <a:spAutoFit/>
          </a:bodyPr>
          <a:lstStyle/>
          <a:p>
            <a:r>
              <a:rPr kumimoji="1" lang="ja-JP" altLang="en-US" sz="1100" b="1" dirty="0">
                <a:latin typeface="+mn-ea"/>
                <a:ea typeface="+mn-ea"/>
              </a:rPr>
              <a:t>*</a:t>
            </a:r>
            <a:r>
              <a:rPr kumimoji="1" lang="en-US" altLang="ja-JP" sz="1100" b="1" dirty="0">
                <a:latin typeface="+mn-ea"/>
                <a:ea typeface="+mn-ea"/>
              </a:rPr>
              <a:t>1</a:t>
            </a:r>
            <a:r>
              <a:rPr kumimoji="1" lang="ja-JP" altLang="en-US" sz="1100" b="1" dirty="0">
                <a:latin typeface="+mn-ea"/>
                <a:ea typeface="+mn-ea"/>
              </a:rPr>
              <a:t>：</a:t>
            </a:r>
            <a:r>
              <a:rPr kumimoji="1" lang="en-US" altLang="ja-JP" sz="1100" b="1" dirty="0">
                <a:latin typeface="+mn-ea"/>
                <a:ea typeface="+mn-ea"/>
              </a:rPr>
              <a:t>Remo.</a:t>
            </a:r>
            <a:r>
              <a:rPr kumimoji="1" lang="ja-JP" altLang="en-US" sz="1100" b="1" dirty="0">
                <a:latin typeface="+mn-ea"/>
                <a:ea typeface="+mn-ea"/>
              </a:rPr>
              <a:t> システムのエッジストレージ（</a:t>
            </a:r>
            <a:r>
              <a:rPr kumimoji="1" lang="en-US" altLang="ja-JP" sz="1100" b="1" dirty="0">
                <a:latin typeface="+mn-ea"/>
                <a:ea typeface="+mn-ea"/>
              </a:rPr>
              <a:t>WJ-EU</a:t>
            </a:r>
            <a:r>
              <a:rPr kumimoji="1" lang="ja-JP" altLang="en-US" sz="1100" b="1" dirty="0">
                <a:latin typeface="+mn-ea"/>
                <a:ea typeface="+mn-ea"/>
              </a:rPr>
              <a:t>シリーズ）は接続不可</a:t>
            </a:r>
          </a:p>
        </p:txBody>
      </p:sp>
    </p:spTree>
    <p:extLst>
      <p:ext uri="{BB962C8B-B14F-4D97-AF65-F5344CB8AC3E}">
        <p14:creationId xmlns:p14="http://schemas.microsoft.com/office/powerpoint/2010/main" val="8399390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シーケンス設定</a:t>
                </a:r>
                <a:endPar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マップ設定</a:t>
                </a:r>
                <a:endPar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endParaRP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◆グループ設定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表示できる画面数とよく使用するカメラを組み合わせて、</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1 </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つのグループとして登録できます。 </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1 </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つのグループには最大 </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16 </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台（機能拡張ソフトウェア </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WV-ASE202 </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のライセンスを追加した場合は </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64</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台）のカメラを登録できます。グループは </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400 </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件まで登録できます。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3" name="グループ化 2">
            <a:extLst>
              <a:ext uri="{FF2B5EF4-FFF2-40B4-BE49-F238E27FC236}">
                <a16:creationId xmlns:a16="http://schemas.microsoft.com/office/drawing/2014/main" id="{0A4D46DB-CF2B-995E-535C-9CF9D5624664}"/>
              </a:ext>
            </a:extLst>
          </p:cNvPr>
          <p:cNvGrpSpPr/>
          <p:nvPr/>
        </p:nvGrpSpPr>
        <p:grpSpPr bwMode="gray">
          <a:xfrm>
            <a:off x="274204" y="1913684"/>
            <a:ext cx="4172311" cy="2610567"/>
            <a:chOff x="235787" y="1502713"/>
            <a:chExt cx="4172311" cy="2610567"/>
          </a:xfrm>
          <a:effectLst>
            <a:outerShdw blurRad="50800" dist="38100" dir="2700000" algn="tl" rotWithShape="0">
              <a:prstClr val="black">
                <a:alpha val="40000"/>
              </a:prstClr>
            </a:outerShdw>
          </a:effectLst>
        </p:grpSpPr>
        <p:pic>
          <p:nvPicPr>
            <p:cNvPr id="5" name="Picture 3">
              <a:extLst>
                <a:ext uri="{FF2B5EF4-FFF2-40B4-BE49-F238E27FC236}">
                  <a16:creationId xmlns:a16="http://schemas.microsoft.com/office/drawing/2014/main" id="{306FBDF6-4D93-975A-A341-40BA177271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35787" y="1502713"/>
              <a:ext cx="4172311" cy="2610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F55EDF4B-AF28-7589-6044-1519BDFBB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353180" y="1784147"/>
              <a:ext cx="3054918" cy="2329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正方形/長方形 4">
            <a:extLst>
              <a:ext uri="{FF2B5EF4-FFF2-40B4-BE49-F238E27FC236}">
                <a16:creationId xmlns:a16="http://schemas.microsoft.com/office/drawing/2014/main" id="{08B44D43-2867-F550-E520-3517E3BE4979}"/>
              </a:ext>
            </a:extLst>
          </p:cNvPr>
          <p:cNvSpPr>
            <a:spLocks noChangeArrowheads="1"/>
          </p:cNvSpPr>
          <p:nvPr/>
        </p:nvSpPr>
        <p:spPr bwMode="auto">
          <a:xfrm>
            <a:off x="4452531" y="1930377"/>
            <a:ext cx="3293856" cy="167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228600" indent="-228600" defTabSz="685800" eaLnBrk="1" fontAlgn="auto" hangingPunct="1">
              <a:spcBef>
                <a:spcPts val="0"/>
              </a:spcBef>
              <a:spcAft>
                <a:spcPts val="200"/>
              </a:spcAft>
              <a:buClr>
                <a:srgbClr val="6464E6"/>
              </a:buClr>
              <a:buFont typeface="+mj-ea"/>
              <a:buAutoNum type="circleNumDbPlain"/>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「新規グループ」を</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クリック  </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「グループリスト」に「</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新しい</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グループ」</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が</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表示</a:t>
            </a:r>
          </a:p>
          <a:p>
            <a:pPr marL="228600" indent="-228600" defTabSz="685800" eaLnBrk="1" fontAlgn="auto" hangingPunct="1">
              <a:spcBef>
                <a:spcPts val="0"/>
              </a:spcBef>
              <a:spcAft>
                <a:spcPts val="200"/>
              </a:spcAft>
              <a:buClr>
                <a:srgbClr val="6464E6"/>
              </a:buClr>
              <a:buFont typeface="+mj-ea"/>
              <a:buAutoNum type="circleNumDbPlain"/>
            </a:pP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設定欄で、</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グループ</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名</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とその詳細</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説明</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を入力</a:t>
            </a:r>
          </a:p>
          <a:p>
            <a:pPr marL="228600" indent="-228600" defTabSz="685800" eaLnBrk="1" fontAlgn="auto" hangingPunct="1">
              <a:spcBef>
                <a:spcPts val="0"/>
              </a:spcBef>
              <a:spcAft>
                <a:spcPts val="200"/>
              </a:spcAft>
              <a:buClr>
                <a:srgbClr val="6464E6"/>
              </a:buClr>
              <a:buFont typeface="+mj-ea"/>
              <a:buAutoNum type="circleNumDbPlain"/>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使用するレイアウトを選択</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選択したレイアウトが</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画面内に</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表示</a:t>
            </a:r>
            <a:endPar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200"/>
              </a:spcAft>
              <a:buClr>
                <a:srgbClr val="6464E6"/>
              </a:buClr>
              <a:buFont typeface="+mj-ea"/>
              <a:buAutoNum type="circleNumDbPlain"/>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ツリー</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から</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カメラを</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選択、</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レイアウトにドラッグ＆ドロップ</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し配置</a:t>
            </a:r>
            <a:endPar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200"/>
              </a:spcAft>
              <a:buClr>
                <a:srgbClr val="6464E6"/>
              </a:buClr>
              <a:buFont typeface="+mj-ea"/>
              <a:buAutoNum type="circleNumDbPlain"/>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設定保存</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」をクリックして保存</a:t>
            </a:r>
          </a:p>
        </p:txBody>
      </p:sp>
      <p:sp>
        <p:nvSpPr>
          <p:cNvPr id="4" name="テキスト ボックス 3">
            <a:extLst>
              <a:ext uri="{FF2B5EF4-FFF2-40B4-BE49-F238E27FC236}">
                <a16:creationId xmlns:a16="http://schemas.microsoft.com/office/drawing/2014/main" id="{C7F62703-B839-2D7F-CAAE-25FF38218B00}"/>
              </a:ext>
            </a:extLst>
          </p:cNvPr>
          <p:cNvSpPr txBox="1"/>
          <p:nvPr/>
        </p:nvSpPr>
        <p:spPr>
          <a:xfrm>
            <a:off x="3425858" y="4557281"/>
            <a:ext cx="1016092"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sp>
        <p:nvSpPr>
          <p:cNvPr id="11" name="テキスト ボックス 10">
            <a:extLst>
              <a:ext uri="{FF2B5EF4-FFF2-40B4-BE49-F238E27FC236}">
                <a16:creationId xmlns:a16="http://schemas.microsoft.com/office/drawing/2014/main" id="{7F78AD9D-DA3A-7497-F689-A66B4E85F08E}"/>
              </a:ext>
            </a:extLst>
          </p:cNvPr>
          <p:cNvSpPr txBox="1"/>
          <p:nvPr/>
        </p:nvSpPr>
        <p:spPr>
          <a:xfrm>
            <a:off x="4638087" y="4047678"/>
            <a:ext cx="310830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シーケンス表示をするグループを作成する際には</a:t>
            </a:r>
            <a: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16</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画面以下にしてください。</a:t>
            </a:r>
          </a:p>
        </p:txBody>
      </p:sp>
      <p:sp>
        <p:nvSpPr>
          <p:cNvPr id="9" name="テキスト ボックス 8">
            <a:extLst>
              <a:ext uri="{FF2B5EF4-FFF2-40B4-BE49-F238E27FC236}">
                <a16:creationId xmlns:a16="http://schemas.microsoft.com/office/drawing/2014/main" id="{A78B01FA-7C3F-9CF2-1A35-1D2E8FED85BD}"/>
              </a:ext>
            </a:extLst>
          </p:cNvPr>
          <p:cNvSpPr txBox="1"/>
          <p:nvPr/>
        </p:nvSpPr>
        <p:spPr>
          <a:xfrm>
            <a:off x="4638087" y="3625587"/>
            <a:ext cx="310830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カメラを選択後にレイアウトを変更すると、カメラの選択は解除されます。</a:t>
            </a:r>
          </a:p>
        </p:txBody>
      </p:sp>
      <p:pic>
        <p:nvPicPr>
          <p:cNvPr id="10" name="図 9">
            <a:extLst>
              <a:ext uri="{FF2B5EF4-FFF2-40B4-BE49-F238E27FC236}">
                <a16:creationId xmlns:a16="http://schemas.microsoft.com/office/drawing/2014/main" id="{BE12547B-A01C-C9ED-E568-C3F753CD64CD}"/>
              </a:ext>
            </a:extLst>
          </p:cNvPr>
          <p:cNvPicPr>
            <a:picLocks noChangeAspect="1"/>
          </p:cNvPicPr>
          <p:nvPr/>
        </p:nvPicPr>
        <p:blipFill rotWithShape="1">
          <a:blip r:embed="rId5"/>
          <a:srcRect l="12386" t="10517" r="18395" b="30914"/>
          <a:stretch/>
        </p:blipFill>
        <p:spPr>
          <a:xfrm>
            <a:off x="1109613" y="3674603"/>
            <a:ext cx="288000" cy="288000"/>
          </a:xfrm>
          <a:prstGeom prst="rect">
            <a:avLst/>
          </a:prstGeom>
        </p:spPr>
      </p:pic>
      <p:pic>
        <p:nvPicPr>
          <p:cNvPr id="12" name="図 11">
            <a:extLst>
              <a:ext uri="{FF2B5EF4-FFF2-40B4-BE49-F238E27FC236}">
                <a16:creationId xmlns:a16="http://schemas.microsoft.com/office/drawing/2014/main" id="{EF50CE02-9C7A-5E9F-CACC-EB6575BD29EB}"/>
              </a:ext>
            </a:extLst>
          </p:cNvPr>
          <p:cNvPicPr>
            <a:picLocks noChangeAspect="1"/>
          </p:cNvPicPr>
          <p:nvPr/>
        </p:nvPicPr>
        <p:blipFill rotWithShape="1">
          <a:blip r:embed="rId6"/>
          <a:srcRect l="12005" t="10813" r="20908" b="32820"/>
          <a:stretch/>
        </p:blipFill>
        <p:spPr>
          <a:xfrm>
            <a:off x="1833578" y="2392914"/>
            <a:ext cx="288000" cy="288000"/>
          </a:xfrm>
          <a:prstGeom prst="rect">
            <a:avLst/>
          </a:prstGeom>
        </p:spPr>
      </p:pic>
      <p:pic>
        <p:nvPicPr>
          <p:cNvPr id="13" name="図 12">
            <a:extLst>
              <a:ext uri="{FF2B5EF4-FFF2-40B4-BE49-F238E27FC236}">
                <a16:creationId xmlns:a16="http://schemas.microsoft.com/office/drawing/2014/main" id="{8ABEF973-AE3B-4BD9-772A-876254C4F346}"/>
              </a:ext>
            </a:extLst>
          </p:cNvPr>
          <p:cNvPicPr>
            <a:picLocks noChangeAspect="1"/>
          </p:cNvPicPr>
          <p:nvPr/>
        </p:nvPicPr>
        <p:blipFill rotWithShape="1">
          <a:blip r:embed="rId7"/>
          <a:srcRect l="12331" t="10516" r="19797" b="32053"/>
          <a:stretch/>
        </p:blipFill>
        <p:spPr>
          <a:xfrm>
            <a:off x="2714994" y="1983351"/>
            <a:ext cx="288000" cy="288000"/>
          </a:xfrm>
          <a:prstGeom prst="rect">
            <a:avLst/>
          </a:prstGeom>
        </p:spPr>
      </p:pic>
      <p:pic>
        <p:nvPicPr>
          <p:cNvPr id="14" name="図 13">
            <a:extLst>
              <a:ext uri="{FF2B5EF4-FFF2-40B4-BE49-F238E27FC236}">
                <a16:creationId xmlns:a16="http://schemas.microsoft.com/office/drawing/2014/main" id="{08B5C5A6-1177-30C9-C7F0-E537622F0157}"/>
              </a:ext>
            </a:extLst>
          </p:cNvPr>
          <p:cNvPicPr>
            <a:picLocks noChangeAspect="1"/>
          </p:cNvPicPr>
          <p:nvPr/>
        </p:nvPicPr>
        <p:blipFill rotWithShape="1">
          <a:blip r:embed="rId8"/>
          <a:srcRect l="11922" t="10516" r="20206" b="32054"/>
          <a:stretch/>
        </p:blipFill>
        <p:spPr>
          <a:xfrm>
            <a:off x="2592458" y="2692038"/>
            <a:ext cx="288000" cy="288000"/>
          </a:xfrm>
          <a:prstGeom prst="rect">
            <a:avLst/>
          </a:prstGeom>
        </p:spPr>
      </p:pic>
      <p:pic>
        <p:nvPicPr>
          <p:cNvPr id="15" name="図 14">
            <a:extLst>
              <a:ext uri="{FF2B5EF4-FFF2-40B4-BE49-F238E27FC236}">
                <a16:creationId xmlns:a16="http://schemas.microsoft.com/office/drawing/2014/main" id="{13060617-B77B-C01F-4206-2550191AEF53}"/>
              </a:ext>
            </a:extLst>
          </p:cNvPr>
          <p:cNvPicPr>
            <a:picLocks noChangeAspect="1"/>
          </p:cNvPicPr>
          <p:nvPr/>
        </p:nvPicPr>
        <p:blipFill rotWithShape="1">
          <a:blip r:embed="rId9"/>
          <a:srcRect l="11305" t="10516" r="20824" b="32054"/>
          <a:stretch/>
        </p:blipFill>
        <p:spPr>
          <a:xfrm>
            <a:off x="2259562" y="4224509"/>
            <a:ext cx="288000" cy="288000"/>
          </a:xfrm>
          <a:prstGeom prst="rect">
            <a:avLst/>
          </a:prstGeom>
        </p:spPr>
      </p:pic>
      <p:sp>
        <p:nvSpPr>
          <p:cNvPr id="16" name="楕円 15">
            <a:extLst>
              <a:ext uri="{FF2B5EF4-FFF2-40B4-BE49-F238E27FC236}">
                <a16:creationId xmlns:a16="http://schemas.microsoft.com/office/drawing/2014/main" id="{8042F226-D33E-01B3-E94E-BE537C6DB67A}"/>
              </a:ext>
            </a:extLst>
          </p:cNvPr>
          <p:cNvSpPr/>
          <p:nvPr/>
        </p:nvSpPr>
        <p:spPr bwMode="gray">
          <a:xfrm>
            <a:off x="1412438" y="3744687"/>
            <a:ext cx="695035" cy="1478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976AB071-15AF-FD3A-906F-E7074297516B}"/>
              </a:ext>
            </a:extLst>
          </p:cNvPr>
          <p:cNvSpPr/>
          <p:nvPr/>
        </p:nvSpPr>
        <p:spPr>
          <a:xfrm>
            <a:off x="2107473" y="2302149"/>
            <a:ext cx="531224" cy="2347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正方形/長方形 17">
            <a:extLst>
              <a:ext uri="{FF2B5EF4-FFF2-40B4-BE49-F238E27FC236}">
                <a16:creationId xmlns:a16="http://schemas.microsoft.com/office/drawing/2014/main" id="{ED234F73-2610-A4B2-CB16-0006807763A1}"/>
              </a:ext>
            </a:extLst>
          </p:cNvPr>
          <p:cNvSpPr/>
          <p:nvPr/>
        </p:nvSpPr>
        <p:spPr>
          <a:xfrm>
            <a:off x="2746385" y="2275531"/>
            <a:ext cx="1700130" cy="2347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9" name="矢印: 下カーブ 18">
            <a:extLst>
              <a:ext uri="{FF2B5EF4-FFF2-40B4-BE49-F238E27FC236}">
                <a16:creationId xmlns:a16="http://schemas.microsoft.com/office/drawing/2014/main" id="{36E3B0D0-EE08-0F79-E4FC-2EF97B72143B}"/>
              </a:ext>
            </a:extLst>
          </p:cNvPr>
          <p:cNvSpPr/>
          <p:nvPr/>
        </p:nvSpPr>
        <p:spPr>
          <a:xfrm>
            <a:off x="2581353" y="2979398"/>
            <a:ext cx="420712" cy="220336"/>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楕円 19">
            <a:extLst>
              <a:ext uri="{FF2B5EF4-FFF2-40B4-BE49-F238E27FC236}">
                <a16:creationId xmlns:a16="http://schemas.microsoft.com/office/drawing/2014/main" id="{8813307E-D660-1808-087D-FE139CE341B2}"/>
              </a:ext>
            </a:extLst>
          </p:cNvPr>
          <p:cNvSpPr/>
          <p:nvPr/>
        </p:nvSpPr>
        <p:spPr bwMode="gray">
          <a:xfrm>
            <a:off x="2553578" y="4351252"/>
            <a:ext cx="326880" cy="1315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881805185"/>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◆シーケンス設定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複数のカメラ映像を順番に表示したい場合に使用します。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600" dirty="0">
                <a:latin typeface="Yu Gothic UI" panose="020B0500000000000000" pitchFamily="34" charset="-128"/>
                <a:ea typeface="Yu Gothic UI" panose="020B0500000000000000" pitchFamily="34" charset="-128"/>
              </a:rPr>
              <a:t>画面分割数が </a:t>
            </a:r>
            <a:r>
              <a:rPr lang="en-US" altLang="ja-JP" sz="1600" dirty="0">
                <a:latin typeface="Yu Gothic UI" panose="020B0500000000000000" pitchFamily="34" charset="-128"/>
                <a:ea typeface="Yu Gothic UI" panose="020B0500000000000000" pitchFamily="34" charset="-128"/>
              </a:rPr>
              <a:t>16 </a:t>
            </a:r>
            <a:r>
              <a:rPr lang="ja-JP" altLang="en-US" sz="1600" dirty="0">
                <a:latin typeface="Yu Gothic UI" panose="020B0500000000000000" pitchFamily="34" charset="-128"/>
                <a:ea typeface="Yu Gothic UI" panose="020B0500000000000000" pitchFamily="34" charset="-128"/>
              </a:rPr>
              <a:t>画以下のグループを </a:t>
            </a:r>
            <a:r>
              <a:rPr lang="en-US" altLang="ja-JP" sz="1600" dirty="0">
                <a:latin typeface="Yu Gothic UI" panose="020B0500000000000000" pitchFamily="34" charset="-128"/>
                <a:ea typeface="Yu Gothic UI" panose="020B0500000000000000" pitchFamily="34" charset="-128"/>
              </a:rPr>
              <a:t>1 </a:t>
            </a:r>
            <a:r>
              <a:rPr lang="ja-JP" altLang="en-US" sz="1600" dirty="0">
                <a:latin typeface="Yu Gothic UI" panose="020B0500000000000000" pitchFamily="34" charset="-128"/>
                <a:ea typeface="Yu Gothic UI" panose="020B0500000000000000" pitchFamily="34" charset="-128"/>
              </a:rPr>
              <a:t>つのシーケンスに登録できます。</a:t>
            </a:r>
            <a:endParaRPr lang="en-US" altLang="ja-JP" sz="1600" dirty="0">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600" dirty="0">
                <a:latin typeface="Yu Gothic UI" panose="020B0500000000000000" pitchFamily="34" charset="-128"/>
                <a:ea typeface="Yu Gothic UI" panose="020B0500000000000000" pitchFamily="34" charset="-128"/>
              </a:rPr>
              <a:t>1 </a:t>
            </a:r>
            <a:r>
              <a:rPr lang="ja-JP" altLang="en-US" sz="1600" dirty="0">
                <a:latin typeface="Yu Gothic UI" panose="020B0500000000000000" pitchFamily="34" charset="-128"/>
                <a:ea typeface="Yu Gothic UI" panose="020B0500000000000000" pitchFamily="34" charset="-128"/>
              </a:rPr>
              <a:t>つのシーケンスには最大 </a:t>
            </a:r>
            <a:r>
              <a:rPr lang="en-US" altLang="ja-JP" sz="1600" dirty="0">
                <a:latin typeface="Yu Gothic UI" panose="020B0500000000000000" pitchFamily="34" charset="-128"/>
                <a:ea typeface="Yu Gothic UI" panose="020B0500000000000000" pitchFamily="34" charset="-128"/>
              </a:rPr>
              <a:t>64 </a:t>
            </a:r>
            <a:r>
              <a:rPr lang="ja-JP" altLang="en-US" sz="1600" dirty="0">
                <a:latin typeface="Yu Gothic UI" panose="020B0500000000000000" pitchFamily="34" charset="-128"/>
                <a:ea typeface="Yu Gothic UI" panose="020B0500000000000000" pitchFamily="34" charset="-128"/>
              </a:rPr>
              <a:t>グループを登録できます。シーケンスは </a:t>
            </a:r>
            <a:r>
              <a:rPr lang="en-US" altLang="ja-JP" sz="1600" dirty="0">
                <a:latin typeface="Yu Gothic UI" panose="020B0500000000000000" pitchFamily="34" charset="-128"/>
                <a:ea typeface="Yu Gothic UI" panose="020B0500000000000000" pitchFamily="34" charset="-128"/>
              </a:rPr>
              <a:t>20 </a:t>
            </a:r>
            <a:r>
              <a:rPr lang="ja-JP" altLang="en-US" sz="1600" dirty="0">
                <a:latin typeface="Yu Gothic UI" panose="020B0500000000000000" pitchFamily="34" charset="-128"/>
                <a:ea typeface="Yu Gothic UI" panose="020B0500000000000000" pitchFamily="34" charset="-128"/>
              </a:rPr>
              <a:t>件まで登録できます。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4" name="グループ化 3">
            <a:extLst>
              <a:ext uri="{FF2B5EF4-FFF2-40B4-BE49-F238E27FC236}">
                <a16:creationId xmlns:a16="http://schemas.microsoft.com/office/drawing/2014/main" id="{6C5E2E9E-3BBB-48C4-797B-03CB46E9B322}"/>
              </a:ext>
            </a:extLst>
          </p:cNvPr>
          <p:cNvGrpSpPr/>
          <p:nvPr/>
        </p:nvGrpSpPr>
        <p:grpSpPr bwMode="gray">
          <a:xfrm>
            <a:off x="276530" y="1925653"/>
            <a:ext cx="4176000" cy="2607694"/>
            <a:chOff x="4652515" y="1496239"/>
            <a:chExt cx="4172309" cy="2607694"/>
          </a:xfrm>
          <a:effectLst>
            <a:outerShdw blurRad="50800" dist="38100" dir="2700000" algn="tl" rotWithShape="0">
              <a:prstClr val="black">
                <a:alpha val="40000"/>
              </a:prstClr>
            </a:outerShdw>
          </a:effectLst>
        </p:grpSpPr>
        <p:pic>
          <p:nvPicPr>
            <p:cNvPr id="9" name="Picture 5">
              <a:extLst>
                <a:ext uri="{FF2B5EF4-FFF2-40B4-BE49-F238E27FC236}">
                  <a16:creationId xmlns:a16="http://schemas.microsoft.com/office/drawing/2014/main" id="{BE797D64-AB5D-DD1A-2DBC-8A72DC465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652515" y="1496239"/>
              <a:ext cx="4172309" cy="260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a:extLst>
                <a:ext uri="{FF2B5EF4-FFF2-40B4-BE49-F238E27FC236}">
                  <a16:creationId xmlns:a16="http://schemas.microsoft.com/office/drawing/2014/main" id="{252F0FAF-B7C0-74B1-AFBE-B490E1FE4D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5773767" y="1777695"/>
              <a:ext cx="3051055" cy="231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正方形/長方形 30">
            <a:extLst>
              <a:ext uri="{FF2B5EF4-FFF2-40B4-BE49-F238E27FC236}">
                <a16:creationId xmlns:a16="http://schemas.microsoft.com/office/drawing/2014/main" id="{C0B85D6D-75D0-70BD-5A88-96F75675D0FF}"/>
              </a:ext>
            </a:extLst>
          </p:cNvPr>
          <p:cNvSpPr>
            <a:spLocks noChangeArrowheads="1"/>
          </p:cNvSpPr>
          <p:nvPr/>
        </p:nvSpPr>
        <p:spPr bwMode="auto">
          <a:xfrm>
            <a:off x="4452528" y="1933665"/>
            <a:ext cx="3292698"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228600" marR="0" lvl="0" indent="-228600" algn="l" defTabSz="685800" rtl="0" eaLnBrk="1" fontAlgn="auto" latinLnBrk="0" hangingPunct="1">
              <a:lnSpc>
                <a:spcPct val="100000"/>
              </a:lnSpc>
              <a:spcBef>
                <a:spcPts val="0"/>
              </a:spcBef>
              <a:spcAft>
                <a:spcPts val="200"/>
              </a:spcAft>
              <a:buClr>
                <a:srgbClr val="6464E6"/>
              </a:buClr>
              <a:buSzTx/>
              <a:buFont typeface="+mj-ea"/>
              <a:buAutoNum type="circleNumDbPlain"/>
              <a:tabLst/>
              <a:defRPr/>
            </a:pP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「新規シーケンス」をクリック</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「シーケンスリスト」に「新</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しい</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シーケンス」</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が</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表示</a:t>
            </a:r>
          </a:p>
          <a:p>
            <a:pPr marL="228600" marR="0" lvl="0" indent="-228600" algn="l" defTabSz="685800" rtl="0" eaLnBrk="1" fontAlgn="auto" latinLnBrk="0" hangingPunct="1">
              <a:lnSpc>
                <a:spcPct val="100000"/>
              </a:lnSpc>
              <a:spcBef>
                <a:spcPts val="0"/>
              </a:spcBef>
              <a:spcAft>
                <a:spcPts val="200"/>
              </a:spcAft>
              <a:buClr>
                <a:srgbClr val="6464E6"/>
              </a:buClr>
              <a:buSzTx/>
              <a:buFont typeface="+mj-ea"/>
              <a:buAutoNum type="circleNumDbPlain"/>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設定欄で、</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シーケンス名とその詳細</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説明</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を入力</a:t>
            </a:r>
          </a:p>
          <a:p>
            <a:pPr marL="228600" marR="0" lvl="0" indent="-228600" algn="l" defTabSz="685800" rtl="0" eaLnBrk="1" fontAlgn="auto" latinLnBrk="0" hangingPunct="1">
              <a:lnSpc>
                <a:spcPct val="100000"/>
              </a:lnSpc>
              <a:spcBef>
                <a:spcPts val="0"/>
              </a:spcBef>
              <a:spcAft>
                <a:spcPts val="200"/>
              </a:spcAft>
              <a:buClr>
                <a:srgbClr val="6464E6"/>
              </a:buClr>
              <a:buSzTx/>
              <a:buFont typeface="+mj-ea"/>
              <a:buAutoNum type="circleNumDbPlain"/>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ステップリスト</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に</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表示したいグループをグループ一覧から順番に</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ドラッグ＆ドロップ</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し配置</a:t>
            </a:r>
            <a:b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br>
            <a:r>
              <a:rPr kumimoji="1" lang="ja-JP" altLang="en-US" sz="1200" dirty="0">
                <a:latin typeface="Yu Gothic UI" panose="020B0500000000000000" pitchFamily="34" charset="-128"/>
                <a:ea typeface="Yu Gothic UI" panose="020B0500000000000000" pitchFamily="34" charset="-128"/>
              </a:rPr>
              <a:t>（</a:t>
            </a:r>
            <a:r>
              <a:rPr kumimoji="1" lang="en-US" altLang="ja-JP" sz="1200" dirty="0">
                <a:latin typeface="Yu Gothic UI" panose="020B0500000000000000" pitchFamily="34" charset="-128"/>
                <a:ea typeface="Yu Gothic UI" panose="020B0500000000000000" pitchFamily="34" charset="-128"/>
              </a:rPr>
              <a:t>※</a:t>
            </a:r>
            <a:r>
              <a:rPr kumimoji="1" lang="ja-JP" altLang="en-US" sz="1200" dirty="0">
                <a:latin typeface="Yu Gothic UI" panose="020B0500000000000000" pitchFamily="34" charset="-128"/>
                <a:ea typeface="Yu Gothic UI" panose="020B0500000000000000" pitchFamily="34" charset="-128"/>
              </a:rPr>
              <a:t>シーケンス表示に使用するグループは</a:t>
            </a:r>
            <a:r>
              <a:rPr kumimoji="1" lang="en-US" altLang="ja-JP" sz="1200" dirty="0">
                <a:latin typeface="Yu Gothic UI" panose="020B0500000000000000" pitchFamily="34" charset="-128"/>
                <a:ea typeface="Yu Gothic UI" panose="020B0500000000000000" pitchFamily="34" charset="-128"/>
              </a:rPr>
              <a:t>16</a:t>
            </a:r>
            <a:r>
              <a:rPr kumimoji="1" lang="ja-JP" altLang="en-US" sz="1200" dirty="0">
                <a:latin typeface="Yu Gothic UI" panose="020B0500000000000000" pitchFamily="34" charset="-128"/>
                <a:ea typeface="Yu Gothic UI" panose="020B0500000000000000" pitchFamily="34" charset="-128"/>
              </a:rPr>
              <a:t>画面以下であること）</a:t>
            </a:r>
            <a:endPar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endParaRPr>
          </a:p>
          <a:p>
            <a:pPr marL="228600" marR="0" lvl="0" indent="-228600" algn="l" defTabSz="685800" rtl="0" eaLnBrk="1" fontAlgn="auto" latinLnBrk="0" hangingPunct="1">
              <a:lnSpc>
                <a:spcPct val="100000"/>
              </a:lnSpc>
              <a:spcBef>
                <a:spcPts val="0"/>
              </a:spcBef>
              <a:spcAft>
                <a:spcPts val="200"/>
              </a:spcAft>
              <a:buClr>
                <a:srgbClr val="6464E6"/>
              </a:buClr>
              <a:buSzTx/>
              <a:buFont typeface="+mj-ea"/>
              <a:buAutoNum type="circleNumDbPlain"/>
              <a:tabLst/>
              <a:defRPr/>
            </a:pP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設定保存</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」をクリックして保存</a:t>
            </a:r>
          </a:p>
        </p:txBody>
      </p:sp>
      <p:sp>
        <p:nvSpPr>
          <p:cNvPr id="3" name="テキスト ボックス 2">
            <a:extLst>
              <a:ext uri="{FF2B5EF4-FFF2-40B4-BE49-F238E27FC236}">
                <a16:creationId xmlns:a16="http://schemas.microsoft.com/office/drawing/2014/main" id="{15CD7DF3-776B-4C4D-A001-8412299D3302}"/>
              </a:ext>
            </a:extLst>
          </p:cNvPr>
          <p:cNvSpPr txBox="1"/>
          <p:nvPr/>
        </p:nvSpPr>
        <p:spPr>
          <a:xfrm>
            <a:off x="3570821" y="4566806"/>
            <a:ext cx="1016092"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sp>
        <p:nvSpPr>
          <p:cNvPr id="5" name="テキスト ボックス 4">
            <a:extLst>
              <a:ext uri="{FF2B5EF4-FFF2-40B4-BE49-F238E27FC236}">
                <a16:creationId xmlns:a16="http://schemas.microsoft.com/office/drawing/2014/main" id="{8FC7EC48-8970-B91B-3309-CBFB5C970EAF}"/>
              </a:ext>
            </a:extLst>
          </p:cNvPr>
          <p:cNvSpPr txBox="1"/>
          <p:nvPr/>
        </p:nvSpPr>
        <p:spPr>
          <a:xfrm>
            <a:off x="2880458" y="705901"/>
            <a:ext cx="4579172" cy="18466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シーケンス設定をする前にシーケンス表示をするグループの設定が必要です。</a:t>
            </a:r>
          </a:p>
        </p:txBody>
      </p:sp>
      <p:pic>
        <p:nvPicPr>
          <p:cNvPr id="6" name="図 5">
            <a:extLst>
              <a:ext uri="{FF2B5EF4-FFF2-40B4-BE49-F238E27FC236}">
                <a16:creationId xmlns:a16="http://schemas.microsoft.com/office/drawing/2014/main" id="{DFCE8152-665F-34C3-3A5F-6D0F552E0558}"/>
              </a:ext>
            </a:extLst>
          </p:cNvPr>
          <p:cNvPicPr>
            <a:picLocks noChangeAspect="1"/>
          </p:cNvPicPr>
          <p:nvPr/>
        </p:nvPicPr>
        <p:blipFill rotWithShape="1">
          <a:blip r:embed="rId5"/>
          <a:srcRect l="12386" t="10517" r="18395" b="30914"/>
          <a:stretch/>
        </p:blipFill>
        <p:spPr>
          <a:xfrm>
            <a:off x="1109613" y="3674603"/>
            <a:ext cx="288000" cy="288000"/>
          </a:xfrm>
          <a:prstGeom prst="rect">
            <a:avLst/>
          </a:prstGeom>
        </p:spPr>
      </p:pic>
      <p:pic>
        <p:nvPicPr>
          <p:cNvPr id="8" name="図 7">
            <a:extLst>
              <a:ext uri="{FF2B5EF4-FFF2-40B4-BE49-F238E27FC236}">
                <a16:creationId xmlns:a16="http://schemas.microsoft.com/office/drawing/2014/main" id="{BC7167B4-98D4-BD18-DAA8-BA234CAD93F8}"/>
              </a:ext>
            </a:extLst>
          </p:cNvPr>
          <p:cNvPicPr>
            <a:picLocks noChangeAspect="1"/>
          </p:cNvPicPr>
          <p:nvPr/>
        </p:nvPicPr>
        <p:blipFill rotWithShape="1">
          <a:blip r:embed="rId6"/>
          <a:srcRect l="12005" t="10813" r="20908" b="32820"/>
          <a:stretch/>
        </p:blipFill>
        <p:spPr>
          <a:xfrm>
            <a:off x="1798742" y="2392914"/>
            <a:ext cx="288000" cy="288000"/>
          </a:xfrm>
          <a:prstGeom prst="rect">
            <a:avLst/>
          </a:prstGeom>
        </p:spPr>
      </p:pic>
      <p:pic>
        <p:nvPicPr>
          <p:cNvPr id="12" name="図 11">
            <a:extLst>
              <a:ext uri="{FF2B5EF4-FFF2-40B4-BE49-F238E27FC236}">
                <a16:creationId xmlns:a16="http://schemas.microsoft.com/office/drawing/2014/main" id="{786E95E0-ECA0-F80C-FF5F-EB93BE0570A1}"/>
              </a:ext>
            </a:extLst>
          </p:cNvPr>
          <p:cNvPicPr>
            <a:picLocks noChangeAspect="1"/>
          </p:cNvPicPr>
          <p:nvPr/>
        </p:nvPicPr>
        <p:blipFill rotWithShape="1">
          <a:blip r:embed="rId7"/>
          <a:srcRect l="12331" t="10516" r="19797" b="32053"/>
          <a:stretch/>
        </p:blipFill>
        <p:spPr>
          <a:xfrm>
            <a:off x="2409578" y="3220188"/>
            <a:ext cx="288000" cy="288000"/>
          </a:xfrm>
          <a:prstGeom prst="rect">
            <a:avLst/>
          </a:prstGeom>
        </p:spPr>
      </p:pic>
      <p:pic>
        <p:nvPicPr>
          <p:cNvPr id="13" name="図 12">
            <a:extLst>
              <a:ext uri="{FF2B5EF4-FFF2-40B4-BE49-F238E27FC236}">
                <a16:creationId xmlns:a16="http://schemas.microsoft.com/office/drawing/2014/main" id="{8331498F-7F8F-EF17-8C8E-DE159526F1D6}"/>
              </a:ext>
            </a:extLst>
          </p:cNvPr>
          <p:cNvPicPr>
            <a:picLocks noChangeAspect="1"/>
          </p:cNvPicPr>
          <p:nvPr/>
        </p:nvPicPr>
        <p:blipFill rotWithShape="1">
          <a:blip r:embed="rId8"/>
          <a:srcRect l="11922" t="10516" r="20206" b="32054"/>
          <a:stretch/>
        </p:blipFill>
        <p:spPr>
          <a:xfrm>
            <a:off x="2247114" y="4216759"/>
            <a:ext cx="288000" cy="288000"/>
          </a:xfrm>
          <a:prstGeom prst="rect">
            <a:avLst/>
          </a:prstGeom>
        </p:spPr>
      </p:pic>
      <p:sp>
        <p:nvSpPr>
          <p:cNvPr id="15" name="楕円 14">
            <a:extLst>
              <a:ext uri="{FF2B5EF4-FFF2-40B4-BE49-F238E27FC236}">
                <a16:creationId xmlns:a16="http://schemas.microsoft.com/office/drawing/2014/main" id="{A716AFC6-1942-FB8F-145D-6A65B1FFB739}"/>
              </a:ext>
            </a:extLst>
          </p:cNvPr>
          <p:cNvSpPr/>
          <p:nvPr/>
        </p:nvSpPr>
        <p:spPr bwMode="gray">
          <a:xfrm>
            <a:off x="1412438" y="3770814"/>
            <a:ext cx="695035" cy="1478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6" name="正方形/長方形 15">
            <a:extLst>
              <a:ext uri="{FF2B5EF4-FFF2-40B4-BE49-F238E27FC236}">
                <a16:creationId xmlns:a16="http://schemas.microsoft.com/office/drawing/2014/main" id="{46BE5ED5-3EED-E9F6-97A6-2A8B36B88F0E}"/>
              </a:ext>
            </a:extLst>
          </p:cNvPr>
          <p:cNvSpPr/>
          <p:nvPr/>
        </p:nvSpPr>
        <p:spPr>
          <a:xfrm>
            <a:off x="2081346" y="2319567"/>
            <a:ext cx="531224" cy="2347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624C9CEC-C9C8-5953-6A14-FE11F1322F77}"/>
              </a:ext>
            </a:extLst>
          </p:cNvPr>
          <p:cNvSpPr/>
          <p:nvPr/>
        </p:nvSpPr>
        <p:spPr>
          <a:xfrm>
            <a:off x="2746385" y="2207109"/>
            <a:ext cx="623832" cy="14583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矢印: 下カーブ 17">
            <a:extLst>
              <a:ext uri="{FF2B5EF4-FFF2-40B4-BE49-F238E27FC236}">
                <a16:creationId xmlns:a16="http://schemas.microsoft.com/office/drawing/2014/main" id="{816B5796-F5A0-12D4-3208-390BD2D77BB0}"/>
              </a:ext>
            </a:extLst>
          </p:cNvPr>
          <p:cNvSpPr/>
          <p:nvPr/>
        </p:nvSpPr>
        <p:spPr bwMode="gray">
          <a:xfrm>
            <a:off x="2581353" y="2979398"/>
            <a:ext cx="420712" cy="220336"/>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楕円 18">
            <a:extLst>
              <a:ext uri="{FF2B5EF4-FFF2-40B4-BE49-F238E27FC236}">
                <a16:creationId xmlns:a16="http://schemas.microsoft.com/office/drawing/2014/main" id="{09B4A3C6-F6CB-9BF1-9FA1-96CF3435F031}"/>
              </a:ext>
            </a:extLst>
          </p:cNvPr>
          <p:cNvSpPr/>
          <p:nvPr/>
        </p:nvSpPr>
        <p:spPr bwMode="gray">
          <a:xfrm>
            <a:off x="2553578" y="4351252"/>
            <a:ext cx="326880" cy="1315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35411467"/>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◆マップ設定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カメラを設置した場所がわかるようにマップを登録し、設置したカメラを配置します。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3" name="正方形/長方形 30">
            <a:extLst>
              <a:ext uri="{FF2B5EF4-FFF2-40B4-BE49-F238E27FC236}">
                <a16:creationId xmlns:a16="http://schemas.microsoft.com/office/drawing/2014/main" id="{EFBBAEB7-B2E0-C33D-8A4D-E21478E06C19}"/>
              </a:ext>
            </a:extLst>
          </p:cNvPr>
          <p:cNvSpPr>
            <a:spLocks noChangeArrowheads="1"/>
          </p:cNvSpPr>
          <p:nvPr/>
        </p:nvSpPr>
        <p:spPr bwMode="auto">
          <a:xfrm>
            <a:off x="4452653" y="1436252"/>
            <a:ext cx="331829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228600" indent="-228600" defTabSz="685800" eaLnBrk="1" fontAlgn="auto" hangingPunct="1">
              <a:spcBef>
                <a:spcPts val="0"/>
              </a:spcBef>
              <a:spcAft>
                <a:spcPts val="400"/>
              </a:spcAft>
              <a:buClr>
                <a:srgbClr val="6464E6"/>
              </a:buClr>
              <a:buFont typeface="+mj-ea"/>
              <a:buAutoNum type="circleNumDbPlain"/>
              <a:defRPr/>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「新規マップ」をクリック</a:t>
            </a:r>
            <a:r>
              <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rPr>
              <a:t> </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「マップリスト」に「</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新しい</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マップ」</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が</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表示</a:t>
            </a:r>
            <a:endPar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設定欄で</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マップ名とその詳細を入力し</a:t>
            </a:r>
            <a:endPar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「マップ画像」をクリックして、</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マップファイルを読み込む</a:t>
            </a:r>
            <a:endPar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endParaRPr lang="en-US"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endPar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カメラ</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また</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はマップを</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選択し、</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マップ画像にドラッグ＆ドロップ</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して配置</a:t>
            </a:r>
            <a:endPar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endParaRPr>
          </a:p>
          <a:p>
            <a:pPr marL="228600" indent="-228600" defTabSz="685800" eaLnBrk="1" fontAlgn="auto" hangingPunct="1">
              <a:spcBef>
                <a:spcPts val="0"/>
              </a:spcBef>
              <a:spcAft>
                <a:spcPts val="400"/>
              </a:spcAft>
              <a:buClr>
                <a:srgbClr val="6464E6"/>
              </a:buClr>
              <a:buFont typeface="+mj-ea"/>
              <a:buAutoNum type="circleNumDbPlain"/>
              <a:defRPr/>
            </a:pP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a:t>
            </a: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設定保存</a:t>
            </a:r>
            <a:r>
              <a:rPr lang="ja-JP" altLang="ja-JP" sz="1200" dirty="0">
                <a:solidFill>
                  <a:srgbClr val="000000"/>
                </a:solidFill>
                <a:latin typeface="Yu Gothic UI" panose="020B0500000000000000" pitchFamily="34" charset="-128"/>
                <a:ea typeface="Yu Gothic UI" panose="020B0500000000000000" pitchFamily="34" charset="-128"/>
                <a:cs typeface="Meiryo UI" pitchFamily="50" charset="-128"/>
              </a:rPr>
              <a:t>」をクリックして保存</a:t>
            </a:r>
          </a:p>
        </p:txBody>
      </p:sp>
      <p:grpSp>
        <p:nvGrpSpPr>
          <p:cNvPr id="4" name="グループ化 3">
            <a:extLst>
              <a:ext uri="{FF2B5EF4-FFF2-40B4-BE49-F238E27FC236}">
                <a16:creationId xmlns:a16="http://schemas.microsoft.com/office/drawing/2014/main" id="{32907B51-70BB-3A20-0719-FC1D3A2AB0F4}"/>
              </a:ext>
            </a:extLst>
          </p:cNvPr>
          <p:cNvGrpSpPr>
            <a:grpSpLocks noChangeAspect="1"/>
          </p:cNvGrpSpPr>
          <p:nvPr/>
        </p:nvGrpSpPr>
        <p:grpSpPr bwMode="gray">
          <a:xfrm>
            <a:off x="276195" y="1429693"/>
            <a:ext cx="4187500" cy="2618061"/>
            <a:chOff x="272845" y="1206897"/>
            <a:chExt cx="5157444" cy="3224481"/>
          </a:xfrm>
          <a:effectLst>
            <a:outerShdw blurRad="50800" dist="38100" dir="2700000" algn="tl" rotWithShape="0">
              <a:prstClr val="black">
                <a:alpha val="40000"/>
              </a:prstClr>
            </a:outerShdw>
          </a:effectLst>
        </p:grpSpPr>
        <p:pic>
          <p:nvPicPr>
            <p:cNvPr id="6" name="Picture 2">
              <a:extLst>
                <a:ext uri="{FF2B5EF4-FFF2-40B4-BE49-F238E27FC236}">
                  <a16:creationId xmlns:a16="http://schemas.microsoft.com/office/drawing/2014/main" id="{4A460D67-51F6-662C-50E7-CA8FCF67AC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272845" y="1206897"/>
              <a:ext cx="5157444" cy="322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D7D57CF7-3D51-1E36-96FC-FC0B83B27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623763" y="1541529"/>
              <a:ext cx="3792927" cy="288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2" name="テキスト ボックス 51">
            <a:extLst>
              <a:ext uri="{FF2B5EF4-FFF2-40B4-BE49-F238E27FC236}">
                <a16:creationId xmlns:a16="http://schemas.microsoft.com/office/drawing/2014/main" id="{93043FD6-443A-5662-57A1-1FC9DC8536BC}"/>
              </a:ext>
            </a:extLst>
          </p:cNvPr>
          <p:cNvSpPr txBox="1"/>
          <p:nvPr/>
        </p:nvSpPr>
        <p:spPr>
          <a:xfrm>
            <a:off x="3570821" y="4071506"/>
            <a:ext cx="1016092"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pic>
        <p:nvPicPr>
          <p:cNvPr id="17" name="図 16">
            <a:extLst>
              <a:ext uri="{FF2B5EF4-FFF2-40B4-BE49-F238E27FC236}">
                <a16:creationId xmlns:a16="http://schemas.microsoft.com/office/drawing/2014/main" id="{5DC21101-7A2B-363D-6D63-C3D19B54E5F9}"/>
              </a:ext>
            </a:extLst>
          </p:cNvPr>
          <p:cNvPicPr>
            <a:picLocks noChangeAspect="1"/>
          </p:cNvPicPr>
          <p:nvPr/>
        </p:nvPicPr>
        <p:blipFill>
          <a:blip r:embed="rId5"/>
          <a:stretch>
            <a:fillRect/>
          </a:stretch>
        </p:blipFill>
        <p:spPr>
          <a:xfrm>
            <a:off x="4746895" y="2528833"/>
            <a:ext cx="2999492" cy="409686"/>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F98E1E74-920A-6F64-C4B6-D8FF48FC94D6}"/>
              </a:ext>
            </a:extLst>
          </p:cNvPr>
          <p:cNvPicPr>
            <a:picLocks noChangeAspect="1"/>
          </p:cNvPicPr>
          <p:nvPr/>
        </p:nvPicPr>
        <p:blipFill rotWithShape="1">
          <a:blip r:embed="rId6"/>
          <a:srcRect l="12386" t="10517" r="18395" b="30914"/>
          <a:stretch/>
        </p:blipFill>
        <p:spPr>
          <a:xfrm>
            <a:off x="1094975" y="2304089"/>
            <a:ext cx="288000" cy="288000"/>
          </a:xfrm>
          <a:prstGeom prst="rect">
            <a:avLst/>
          </a:prstGeom>
        </p:spPr>
      </p:pic>
      <p:pic>
        <p:nvPicPr>
          <p:cNvPr id="8" name="図 7">
            <a:extLst>
              <a:ext uri="{FF2B5EF4-FFF2-40B4-BE49-F238E27FC236}">
                <a16:creationId xmlns:a16="http://schemas.microsoft.com/office/drawing/2014/main" id="{5112CAEE-7AF2-AA59-2FD2-781811299BF8}"/>
              </a:ext>
            </a:extLst>
          </p:cNvPr>
          <p:cNvPicPr>
            <a:picLocks noChangeAspect="1"/>
          </p:cNvPicPr>
          <p:nvPr/>
        </p:nvPicPr>
        <p:blipFill rotWithShape="1">
          <a:blip r:embed="rId7"/>
          <a:srcRect l="12005" t="10813" r="20908" b="32820"/>
          <a:stretch/>
        </p:blipFill>
        <p:spPr>
          <a:xfrm>
            <a:off x="2092835" y="1430201"/>
            <a:ext cx="288000" cy="288000"/>
          </a:xfrm>
          <a:prstGeom prst="rect">
            <a:avLst/>
          </a:prstGeom>
        </p:spPr>
      </p:pic>
      <p:pic>
        <p:nvPicPr>
          <p:cNvPr id="10" name="図 9">
            <a:extLst>
              <a:ext uri="{FF2B5EF4-FFF2-40B4-BE49-F238E27FC236}">
                <a16:creationId xmlns:a16="http://schemas.microsoft.com/office/drawing/2014/main" id="{F8CB3142-466D-7684-33F8-C48A48B22C44}"/>
              </a:ext>
            </a:extLst>
          </p:cNvPr>
          <p:cNvPicPr>
            <a:picLocks noChangeAspect="1"/>
          </p:cNvPicPr>
          <p:nvPr/>
        </p:nvPicPr>
        <p:blipFill rotWithShape="1">
          <a:blip r:embed="rId8"/>
          <a:srcRect l="12331" t="10516" r="19797" b="32053"/>
          <a:stretch/>
        </p:blipFill>
        <p:spPr>
          <a:xfrm>
            <a:off x="3228325" y="1555730"/>
            <a:ext cx="288000" cy="288000"/>
          </a:xfrm>
          <a:prstGeom prst="rect">
            <a:avLst/>
          </a:prstGeom>
        </p:spPr>
      </p:pic>
      <p:pic>
        <p:nvPicPr>
          <p:cNvPr id="11" name="図 10">
            <a:extLst>
              <a:ext uri="{FF2B5EF4-FFF2-40B4-BE49-F238E27FC236}">
                <a16:creationId xmlns:a16="http://schemas.microsoft.com/office/drawing/2014/main" id="{5BFC6310-C2A9-8EF9-C508-3C0D41326FB6}"/>
              </a:ext>
            </a:extLst>
          </p:cNvPr>
          <p:cNvPicPr>
            <a:picLocks noChangeAspect="1"/>
          </p:cNvPicPr>
          <p:nvPr/>
        </p:nvPicPr>
        <p:blipFill rotWithShape="1">
          <a:blip r:embed="rId9"/>
          <a:srcRect l="11922" t="10516" r="20206" b="32054"/>
          <a:stretch/>
        </p:blipFill>
        <p:spPr>
          <a:xfrm>
            <a:off x="1705169" y="2713617"/>
            <a:ext cx="288000" cy="288000"/>
          </a:xfrm>
          <a:prstGeom prst="rect">
            <a:avLst/>
          </a:prstGeom>
        </p:spPr>
      </p:pic>
      <p:sp>
        <p:nvSpPr>
          <p:cNvPr id="12" name="楕円 11">
            <a:extLst>
              <a:ext uri="{FF2B5EF4-FFF2-40B4-BE49-F238E27FC236}">
                <a16:creationId xmlns:a16="http://schemas.microsoft.com/office/drawing/2014/main" id="{F844FF52-B17E-3DF5-3254-D21DBF9FB41C}"/>
              </a:ext>
            </a:extLst>
          </p:cNvPr>
          <p:cNvSpPr/>
          <p:nvPr/>
        </p:nvSpPr>
        <p:spPr bwMode="gray">
          <a:xfrm>
            <a:off x="1397800" y="2400300"/>
            <a:ext cx="695035" cy="1478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3" name="正方形/長方形 12">
            <a:extLst>
              <a:ext uri="{FF2B5EF4-FFF2-40B4-BE49-F238E27FC236}">
                <a16:creationId xmlns:a16="http://schemas.microsoft.com/office/drawing/2014/main" id="{7DF6D171-BCF9-C77D-CBAB-5218CDDAF62B}"/>
              </a:ext>
            </a:extLst>
          </p:cNvPr>
          <p:cNvSpPr/>
          <p:nvPr/>
        </p:nvSpPr>
        <p:spPr>
          <a:xfrm>
            <a:off x="2066708" y="1711508"/>
            <a:ext cx="585832" cy="3170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5" name="矢印: 下カーブ 14">
            <a:extLst>
              <a:ext uri="{FF2B5EF4-FFF2-40B4-BE49-F238E27FC236}">
                <a16:creationId xmlns:a16="http://schemas.microsoft.com/office/drawing/2014/main" id="{52B18E54-046B-77FA-DCCF-196EBCE15D5F}"/>
              </a:ext>
            </a:extLst>
          </p:cNvPr>
          <p:cNvSpPr/>
          <p:nvPr/>
        </p:nvSpPr>
        <p:spPr>
          <a:xfrm>
            <a:off x="1882479" y="2952954"/>
            <a:ext cx="420712" cy="220336"/>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楕円 15">
            <a:extLst>
              <a:ext uri="{FF2B5EF4-FFF2-40B4-BE49-F238E27FC236}">
                <a16:creationId xmlns:a16="http://schemas.microsoft.com/office/drawing/2014/main" id="{9D526761-D23F-398A-A607-9CB37CF6A34D}"/>
              </a:ext>
            </a:extLst>
          </p:cNvPr>
          <p:cNvSpPr/>
          <p:nvPr/>
        </p:nvSpPr>
        <p:spPr bwMode="gray">
          <a:xfrm>
            <a:off x="2538940" y="3886434"/>
            <a:ext cx="326880" cy="13151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楕円 17">
            <a:extLst>
              <a:ext uri="{FF2B5EF4-FFF2-40B4-BE49-F238E27FC236}">
                <a16:creationId xmlns:a16="http://schemas.microsoft.com/office/drawing/2014/main" id="{24C20F56-E480-72FC-3A83-4C9031BFC87F}"/>
              </a:ext>
            </a:extLst>
          </p:cNvPr>
          <p:cNvSpPr/>
          <p:nvPr/>
        </p:nvSpPr>
        <p:spPr>
          <a:xfrm>
            <a:off x="3422515" y="1784352"/>
            <a:ext cx="400548" cy="15765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9" name="正方形/長方形 18">
            <a:extLst>
              <a:ext uri="{FF2B5EF4-FFF2-40B4-BE49-F238E27FC236}">
                <a16:creationId xmlns:a16="http://schemas.microsoft.com/office/drawing/2014/main" id="{7C670285-3DAC-4459-63BE-8462951843C4}"/>
              </a:ext>
            </a:extLst>
          </p:cNvPr>
          <p:cNvSpPr/>
          <p:nvPr/>
        </p:nvSpPr>
        <p:spPr>
          <a:xfrm>
            <a:off x="2072824" y="2459185"/>
            <a:ext cx="1715403" cy="9631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pic>
        <p:nvPicPr>
          <p:cNvPr id="20" name="図 19">
            <a:extLst>
              <a:ext uri="{FF2B5EF4-FFF2-40B4-BE49-F238E27FC236}">
                <a16:creationId xmlns:a16="http://schemas.microsoft.com/office/drawing/2014/main" id="{5110C636-F98C-644D-5CD6-521F849A82EA}"/>
              </a:ext>
            </a:extLst>
          </p:cNvPr>
          <p:cNvPicPr>
            <a:picLocks noChangeAspect="1"/>
          </p:cNvPicPr>
          <p:nvPr/>
        </p:nvPicPr>
        <p:blipFill rotWithShape="1">
          <a:blip r:embed="rId10"/>
          <a:srcRect l="11305" t="10516" r="20824" b="32054"/>
          <a:stretch/>
        </p:blipFill>
        <p:spPr>
          <a:xfrm>
            <a:off x="2250940" y="3694082"/>
            <a:ext cx="288000" cy="288000"/>
          </a:xfrm>
          <a:prstGeom prst="rect">
            <a:avLst/>
          </a:prstGeom>
        </p:spPr>
      </p:pic>
    </p:spTree>
    <p:extLst>
      <p:ext uri="{BB962C8B-B14F-4D97-AF65-F5344CB8AC3E}">
        <p14:creationId xmlns:p14="http://schemas.microsoft.com/office/powerpoint/2010/main" val="1430586862"/>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◆イベント動作設定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23156"/>
            <a:ext cx="7542577"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アラーム発生、または障害発生時の動作について設定します。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algn="l"/>
            <a:r>
              <a:rPr lang="ja-JP" altLang="en-US" sz="1600" b="0" i="0" u="none" strike="noStrike" baseline="0" dirty="0">
                <a:latin typeface="Yu Gothic UI" panose="020B0500000000000000" pitchFamily="34" charset="-128"/>
                <a:ea typeface="Yu Gothic UI" panose="020B0500000000000000" pitchFamily="34" charset="-128"/>
              </a:rPr>
              <a:t>アラーム発生時の動作は、「アラーム設定」と「アラーム連動」で設定します。</a:t>
            </a:r>
            <a:br>
              <a:rPr lang="en-US" altLang="ja-JP" sz="1600" b="0" i="0" u="none" strike="noStrike" baseline="0" dirty="0">
                <a:latin typeface="Yu Gothic UI" panose="020B0500000000000000" pitchFamily="34" charset="-128"/>
                <a:ea typeface="Yu Gothic UI" panose="020B0500000000000000" pitchFamily="34" charset="-128"/>
              </a:rPr>
            </a:br>
            <a:r>
              <a:rPr lang="ja-JP" altLang="en-US" sz="1600" b="0" i="0" u="none" strike="noStrike" baseline="0" dirty="0">
                <a:latin typeface="Yu Gothic UI" panose="020B0500000000000000" pitchFamily="34" charset="-128"/>
                <a:ea typeface="Yu Gothic UI" panose="020B0500000000000000" pitchFamily="34" charset="-128"/>
              </a:rPr>
              <a:t>障害発生時の動作は、「障害設定」で設定します。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52" name="テキスト ボックス 51">
            <a:extLst>
              <a:ext uri="{FF2B5EF4-FFF2-40B4-BE49-F238E27FC236}">
                <a16:creationId xmlns:a16="http://schemas.microsoft.com/office/drawing/2014/main" id="{93043FD6-443A-5662-57A1-1FC9DC8536BC}"/>
              </a:ext>
            </a:extLst>
          </p:cNvPr>
          <p:cNvSpPr txBox="1"/>
          <p:nvPr/>
        </p:nvSpPr>
        <p:spPr bwMode="gray">
          <a:xfrm>
            <a:off x="3098925" y="3954020"/>
            <a:ext cx="1016092"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pic>
        <p:nvPicPr>
          <p:cNvPr id="6" name="図 5">
            <a:extLst>
              <a:ext uri="{FF2B5EF4-FFF2-40B4-BE49-F238E27FC236}">
                <a16:creationId xmlns:a16="http://schemas.microsoft.com/office/drawing/2014/main" id="{100AFDC0-1086-D7DF-D8FF-5AB17A96873C}"/>
              </a:ext>
            </a:extLst>
          </p:cNvPr>
          <p:cNvPicPr>
            <a:picLocks noChangeAspect="1"/>
          </p:cNvPicPr>
          <p:nvPr/>
        </p:nvPicPr>
        <p:blipFill>
          <a:blip r:embed="rId3"/>
          <a:stretch>
            <a:fillRect/>
          </a:stretch>
        </p:blipFill>
        <p:spPr bwMode="gray">
          <a:xfrm>
            <a:off x="273857" y="1922650"/>
            <a:ext cx="3810000" cy="2381250"/>
          </a:xfrm>
          <a:prstGeom prst="rect">
            <a:avLst/>
          </a:prstGeom>
          <a:effectLst>
            <a:outerShdw blurRad="50800" dist="38100" dir="2700000" algn="tl" rotWithShape="0">
              <a:prstClr val="black">
                <a:alpha val="40000"/>
              </a:prstClr>
            </a:outerShdw>
          </a:effectLst>
        </p:spPr>
      </p:pic>
      <p:sp>
        <p:nvSpPr>
          <p:cNvPr id="5" name="テキスト ボックス 4">
            <a:extLst>
              <a:ext uri="{FF2B5EF4-FFF2-40B4-BE49-F238E27FC236}">
                <a16:creationId xmlns:a16="http://schemas.microsoft.com/office/drawing/2014/main" id="{4F72A5FC-8F6C-CB21-D612-435AAA79CAE2}"/>
              </a:ext>
            </a:extLst>
          </p:cNvPr>
          <p:cNvSpPr txBox="1"/>
          <p:nvPr/>
        </p:nvSpPr>
        <p:spPr>
          <a:xfrm>
            <a:off x="3216225" y="663455"/>
            <a:ext cx="4602771"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機器からのアラームや障害通知は「独自アラーム受信」を使用します。</a:t>
            </a:r>
          </a:p>
        </p:txBody>
      </p:sp>
      <p:sp>
        <p:nvSpPr>
          <p:cNvPr id="10" name="テキスト ボックス 9">
            <a:extLst>
              <a:ext uri="{FF2B5EF4-FFF2-40B4-BE49-F238E27FC236}">
                <a16:creationId xmlns:a16="http://schemas.microsoft.com/office/drawing/2014/main" id="{8F89F63B-22B5-857B-EC1A-C0805C9FA6EE}"/>
              </a:ext>
            </a:extLst>
          </p:cNvPr>
          <p:cNvSpPr txBox="1"/>
          <p:nvPr/>
        </p:nvSpPr>
        <p:spPr>
          <a:xfrm>
            <a:off x="4146178" y="1799107"/>
            <a:ext cx="3672818" cy="1754326"/>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200" b="0" i="0" u="none" strike="noStrike" baseline="0" dirty="0">
                <a:latin typeface="Yu Gothic UI" panose="020B0500000000000000" pitchFamily="34" charset="-128"/>
                <a:ea typeface="Yu Gothic UI" panose="020B0500000000000000" pitchFamily="34" charset="-128"/>
              </a:rPr>
              <a:t>【</a:t>
            </a:r>
            <a:r>
              <a:rPr lang="ja-JP" altLang="en-US" sz="1200" b="0" i="0" u="none" strike="noStrike" baseline="0" dirty="0">
                <a:latin typeface="Yu Gothic UI" panose="020B0500000000000000" pitchFamily="34" charset="-128"/>
                <a:ea typeface="Yu Gothic UI" panose="020B0500000000000000" pitchFamily="34" charset="-128"/>
              </a:rPr>
              <a:t>アラーム設定</a:t>
            </a:r>
            <a:r>
              <a:rPr lang="en-US" altLang="ja-JP" sz="1200" b="0" i="0" u="none" strike="noStrike" baseline="0" dirty="0">
                <a:latin typeface="Yu Gothic UI" panose="020B0500000000000000" pitchFamily="34" charset="-128"/>
                <a:ea typeface="Yu Gothic UI" panose="020B0500000000000000"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34" charset="-128"/>
                <a:ea typeface="Yu Gothic UI" panose="020B0500000000000000" pitchFamily="34" charset="-128"/>
              </a:rPr>
              <a:t>　アラーム表示、</a:t>
            </a:r>
            <a:r>
              <a:rPr lang="ja-JP" altLang="en-US" sz="1200" b="0" i="0" u="none" strike="noStrike" baseline="0" dirty="0">
                <a:latin typeface="Yu Gothic UI" panose="020B0500000000000000" pitchFamily="34" charset="-128"/>
                <a:ea typeface="Yu Gothic UI" panose="020B0500000000000000" pitchFamily="34" charset="-128"/>
              </a:rPr>
              <a:t>ブザー音、</a:t>
            </a:r>
            <a:r>
              <a:rPr lang="ja-JP" altLang="en-US" sz="1200" dirty="0">
                <a:latin typeface="Yu Gothic UI" panose="020B0500000000000000" pitchFamily="34" charset="-128"/>
                <a:ea typeface="Yu Gothic UI" panose="020B0500000000000000" pitchFamily="34" charset="-128"/>
              </a:rPr>
              <a:t>自動ライブ切り換え、</a:t>
            </a:r>
            <a:r>
              <a:rPr lang="ja-JP" altLang="en-US" sz="1200" b="0" i="0" u="none" strike="noStrike" baseline="0" dirty="0">
                <a:latin typeface="Yu Gothic UI" panose="020B0500000000000000" pitchFamily="34" charset="-128"/>
                <a:ea typeface="Yu Gothic UI" panose="020B0500000000000000" pitchFamily="34" charset="-128"/>
              </a:rPr>
              <a:t>自動マップ切り換えに関する設定をします。</a:t>
            </a:r>
            <a:endParaRPr lang="en-US" altLang="ja-JP" sz="1200" b="0" i="0" u="none" strike="noStrike" baseline="0" dirty="0">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200" b="0" i="0" u="none" strike="noStrike" baseline="0" dirty="0">
                <a:latin typeface="Yu Gothic UI" panose="020B0500000000000000" pitchFamily="34" charset="-128"/>
                <a:ea typeface="Yu Gothic UI" panose="020B0500000000000000" pitchFamily="34" charset="-128"/>
              </a:rPr>
              <a:t>【 </a:t>
            </a:r>
            <a:r>
              <a:rPr lang="ja-JP" altLang="en-US" sz="1200" b="0" i="0" u="none" strike="noStrike" baseline="0" dirty="0">
                <a:latin typeface="Yu Gothic UI" panose="020B0500000000000000" pitchFamily="34" charset="-128"/>
                <a:ea typeface="Yu Gothic UI" panose="020B0500000000000000" pitchFamily="34" charset="-128"/>
              </a:rPr>
              <a:t>アラーム連動</a:t>
            </a:r>
            <a:r>
              <a:rPr lang="en-US" altLang="ja-JP" sz="1200" b="0" i="0" u="none" strike="noStrike" baseline="0" dirty="0">
                <a:latin typeface="Yu Gothic UI" panose="020B0500000000000000" pitchFamily="34" charset="-128"/>
                <a:ea typeface="Yu Gothic UI" panose="020B0500000000000000"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34" charset="-128"/>
                <a:ea typeface="Yu Gothic UI" panose="020B0500000000000000" pitchFamily="34" charset="-128"/>
              </a:rPr>
              <a:t>　アラームの発生元となる機器とアラーム種別、アラームを受けて</a:t>
            </a:r>
            <a:r>
              <a:rPr lang="en-US" altLang="ja-JP" sz="1200" dirty="0">
                <a:latin typeface="Yu Gothic UI" panose="020B0500000000000000" pitchFamily="34" charset="-128"/>
                <a:ea typeface="Yu Gothic UI" panose="020B0500000000000000" pitchFamily="34" charset="-128"/>
              </a:rPr>
              <a:t>ASM300</a:t>
            </a:r>
            <a:r>
              <a:rPr lang="ja-JP" altLang="en-US" sz="1200" dirty="0">
                <a:latin typeface="Yu Gothic UI" panose="020B0500000000000000" pitchFamily="34" charset="-128"/>
                <a:ea typeface="Yu Gothic UI" panose="020B0500000000000000" pitchFamily="34" charset="-128"/>
              </a:rPr>
              <a:t>が行うアクション種別（グループ表示</a:t>
            </a:r>
            <a:r>
              <a:rPr lang="en-US" altLang="ja-JP" sz="1200" dirty="0">
                <a:latin typeface="Yu Gothic UI" panose="020B0500000000000000" pitchFamily="34" charset="-128"/>
                <a:ea typeface="Yu Gothic UI" panose="020B0500000000000000" pitchFamily="34" charset="-128"/>
              </a:rPr>
              <a:t>/PTZ</a:t>
            </a:r>
            <a:r>
              <a:rPr lang="ja-JP" altLang="en-US" sz="1200" dirty="0">
                <a:latin typeface="Yu Gothic UI" panose="020B0500000000000000" pitchFamily="34" charset="-128"/>
                <a:ea typeface="Yu Gothic UI" panose="020B0500000000000000" pitchFamily="34" charset="-128"/>
              </a:rPr>
              <a:t>プリセット</a:t>
            </a:r>
            <a:r>
              <a:rPr lang="en-US" altLang="ja-JP" sz="1200" dirty="0">
                <a:latin typeface="Yu Gothic UI" panose="020B0500000000000000" pitchFamily="34" charset="-128"/>
                <a:ea typeface="Yu Gothic UI" panose="020B0500000000000000" pitchFamily="34" charset="-128"/>
              </a:rPr>
              <a:t>/</a:t>
            </a:r>
            <a:r>
              <a:rPr lang="ja-JP" altLang="en-US" sz="1200" dirty="0">
                <a:latin typeface="Yu Gothic UI" panose="020B0500000000000000" pitchFamily="34" charset="-128"/>
                <a:ea typeface="Yu Gothic UI" panose="020B0500000000000000" pitchFamily="34" charset="-128"/>
              </a:rPr>
              <a:t>ブザー鳴動）とその内容を登録します。</a:t>
            </a:r>
            <a:br>
              <a:rPr lang="en-US" altLang="ja-JP" sz="1200" b="0" i="0" u="none" strike="noStrike" baseline="0" dirty="0">
                <a:latin typeface="Yu Gothic UI" panose="020B0500000000000000" pitchFamily="34" charset="-128"/>
                <a:ea typeface="Yu Gothic UI" panose="020B0500000000000000" pitchFamily="34" charset="-128"/>
              </a:rPr>
            </a:br>
            <a:r>
              <a:rPr lang="en-US" altLang="ja-JP" sz="1200" b="0" i="0" u="none" strike="noStrike" baseline="0" dirty="0">
                <a:latin typeface="Yu Gothic UI" panose="020B0500000000000000" pitchFamily="34" charset="-128"/>
                <a:ea typeface="Yu Gothic UI" panose="020B0500000000000000" pitchFamily="34" charset="-128"/>
              </a:rPr>
              <a:t>【 </a:t>
            </a:r>
            <a:r>
              <a:rPr lang="ja-JP" altLang="en-US" sz="1200" b="0" i="0" u="none" strike="noStrike" baseline="0" dirty="0">
                <a:latin typeface="Yu Gothic UI" panose="020B0500000000000000" pitchFamily="34" charset="-128"/>
                <a:ea typeface="Yu Gothic UI" panose="020B0500000000000000" pitchFamily="34" charset="-128"/>
              </a:rPr>
              <a:t>障害設定</a:t>
            </a:r>
            <a:r>
              <a:rPr lang="en-US" altLang="ja-JP" sz="1200" b="0" i="0" u="none" strike="noStrike" baseline="0" dirty="0">
                <a:latin typeface="Yu Gothic UI" panose="020B0500000000000000" pitchFamily="34" charset="-128"/>
                <a:ea typeface="Yu Gothic UI" panose="020B0500000000000000"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200" dirty="0">
                <a:latin typeface="Yu Gothic UI" panose="020B0500000000000000" pitchFamily="34" charset="-128"/>
                <a:ea typeface="Yu Gothic UI" panose="020B0500000000000000" pitchFamily="34" charset="-128"/>
              </a:rPr>
              <a:t>　</a:t>
            </a:r>
            <a:r>
              <a:rPr lang="ja-JP" altLang="en-US" sz="1200" b="0" i="0" u="none" strike="noStrike" baseline="0" dirty="0">
                <a:latin typeface="Yu Gothic UI" panose="020B0500000000000000" pitchFamily="34" charset="-128"/>
                <a:ea typeface="Yu Gothic UI" panose="020B0500000000000000" pitchFamily="34" charset="-128"/>
              </a:rPr>
              <a:t>障害表示、ブザー音に関する設定をします。</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pic>
        <p:nvPicPr>
          <p:cNvPr id="13" name="図 12">
            <a:extLst>
              <a:ext uri="{FF2B5EF4-FFF2-40B4-BE49-F238E27FC236}">
                <a16:creationId xmlns:a16="http://schemas.microsoft.com/office/drawing/2014/main" id="{A822475E-1931-D897-6D4D-E57F86F290EA}"/>
              </a:ext>
            </a:extLst>
          </p:cNvPr>
          <p:cNvPicPr>
            <a:picLocks noChangeAspect="1"/>
          </p:cNvPicPr>
          <p:nvPr/>
        </p:nvPicPr>
        <p:blipFill>
          <a:blip r:embed="rId4"/>
          <a:stretch>
            <a:fillRect/>
          </a:stretch>
        </p:blipFill>
        <p:spPr>
          <a:xfrm>
            <a:off x="4224248" y="3714742"/>
            <a:ext cx="1101471" cy="814769"/>
          </a:xfrm>
          <a:prstGeom prst="rect">
            <a:avLst/>
          </a:prstGeom>
          <a:effectLst>
            <a:outerShdw blurRad="50800" dist="38100" dir="2700000" algn="tl" rotWithShape="0">
              <a:prstClr val="black">
                <a:alpha val="40000"/>
              </a:prstClr>
            </a:outerShdw>
          </a:effectLst>
        </p:spPr>
      </p:pic>
      <p:pic>
        <p:nvPicPr>
          <p:cNvPr id="15" name="図 14">
            <a:extLst>
              <a:ext uri="{FF2B5EF4-FFF2-40B4-BE49-F238E27FC236}">
                <a16:creationId xmlns:a16="http://schemas.microsoft.com/office/drawing/2014/main" id="{6641A110-E923-8AE9-D761-08A2A7C2EA07}"/>
              </a:ext>
            </a:extLst>
          </p:cNvPr>
          <p:cNvPicPr>
            <a:picLocks noChangeAspect="1"/>
          </p:cNvPicPr>
          <p:nvPr/>
        </p:nvPicPr>
        <p:blipFill>
          <a:blip r:embed="rId5"/>
          <a:stretch>
            <a:fillRect/>
          </a:stretch>
        </p:blipFill>
        <p:spPr>
          <a:xfrm>
            <a:off x="5369152" y="3695601"/>
            <a:ext cx="1126808" cy="833438"/>
          </a:xfrm>
          <a:prstGeom prst="rect">
            <a:avLst/>
          </a:prstGeom>
          <a:effectLst>
            <a:outerShdw blurRad="50800" dist="38100" dir="2700000" algn="tl" rotWithShape="0">
              <a:prstClr val="black">
                <a:alpha val="40000"/>
              </a:prstClr>
            </a:outerShdw>
          </a:effectLst>
        </p:spPr>
      </p:pic>
      <p:sp>
        <p:nvSpPr>
          <p:cNvPr id="16" name="テキスト ボックス 15">
            <a:extLst>
              <a:ext uri="{FF2B5EF4-FFF2-40B4-BE49-F238E27FC236}">
                <a16:creationId xmlns:a16="http://schemas.microsoft.com/office/drawing/2014/main" id="{C0BFEAEC-2C36-438A-CDE1-B96EBE512CC0}"/>
              </a:ext>
            </a:extLst>
          </p:cNvPr>
          <p:cNvSpPr txBox="1"/>
          <p:nvPr/>
        </p:nvSpPr>
        <p:spPr>
          <a:xfrm>
            <a:off x="2857983" y="4516989"/>
            <a:ext cx="4992173" cy="276999"/>
          </a:xfrm>
          <a:prstGeom prst="rect">
            <a:avLst/>
          </a:prstGeom>
          <a:noFill/>
        </p:spPr>
        <p:txBody>
          <a:bodyPr wrap="square">
            <a:spAutoFit/>
          </a:bodyPr>
          <a:lstStyle/>
          <a:p>
            <a:r>
              <a:rPr lang="ja-JP" altLang="en-US" sz="1200" dirty="0">
                <a:latin typeface="Yu Gothic UI" panose="020B0500000000000000" pitchFamily="34" charset="-128"/>
                <a:ea typeface="Yu Gothic UI" panose="020B0500000000000000" pitchFamily="34" charset="-128"/>
              </a:rPr>
              <a:t>アラーム表示はアラーム発生画面、障害表示はイベント発生画面で表示されます。</a:t>
            </a:r>
          </a:p>
        </p:txBody>
      </p:sp>
      <p:pic>
        <p:nvPicPr>
          <p:cNvPr id="18" name="図 17">
            <a:extLst>
              <a:ext uri="{FF2B5EF4-FFF2-40B4-BE49-F238E27FC236}">
                <a16:creationId xmlns:a16="http://schemas.microsoft.com/office/drawing/2014/main" id="{FADEA810-58EA-A4AC-F342-6EB4D0F7CD48}"/>
              </a:ext>
            </a:extLst>
          </p:cNvPr>
          <p:cNvPicPr>
            <a:picLocks noChangeAspect="1"/>
          </p:cNvPicPr>
          <p:nvPr/>
        </p:nvPicPr>
        <p:blipFill>
          <a:blip r:embed="rId6"/>
          <a:stretch>
            <a:fillRect/>
          </a:stretch>
        </p:blipFill>
        <p:spPr>
          <a:xfrm>
            <a:off x="6553553" y="3695601"/>
            <a:ext cx="1126808" cy="8334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5381687"/>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グループ化 59">
            <a:extLst>
              <a:ext uri="{FF2B5EF4-FFF2-40B4-BE49-F238E27FC236}">
                <a16:creationId xmlns:a16="http://schemas.microsoft.com/office/drawing/2014/main" id="{9CA5C776-A74A-F5D4-2B4A-C2E435BC772F}"/>
              </a:ext>
            </a:extLst>
          </p:cNvPr>
          <p:cNvGrpSpPr>
            <a:grpSpLocks noChangeAspect="1"/>
          </p:cNvGrpSpPr>
          <p:nvPr/>
        </p:nvGrpSpPr>
        <p:grpSpPr>
          <a:xfrm>
            <a:off x="494883" y="1964843"/>
            <a:ext cx="2025692" cy="1139453"/>
            <a:chOff x="2483983" y="2071679"/>
            <a:chExt cx="8778240" cy="4937760"/>
          </a:xfrm>
        </p:grpSpPr>
        <p:pic>
          <p:nvPicPr>
            <p:cNvPr id="57" name="図 56">
              <a:extLst>
                <a:ext uri="{FF2B5EF4-FFF2-40B4-BE49-F238E27FC236}">
                  <a16:creationId xmlns:a16="http://schemas.microsoft.com/office/drawing/2014/main" id="{8F7CF2CA-C113-65D2-134E-AB690DBEB863}"/>
                </a:ext>
              </a:extLst>
            </p:cNvPr>
            <p:cNvPicPr>
              <a:picLocks noChangeAspect="1"/>
            </p:cNvPicPr>
            <p:nvPr/>
          </p:nvPicPr>
          <p:blipFill>
            <a:blip r:embed="rId3"/>
            <a:stretch>
              <a:fillRect/>
            </a:stretch>
          </p:blipFill>
          <p:spPr>
            <a:xfrm>
              <a:off x="2483983" y="2071679"/>
              <a:ext cx="8778240" cy="4937760"/>
            </a:xfrm>
            <a:prstGeom prst="rect">
              <a:avLst/>
            </a:prstGeom>
            <a:effectLst>
              <a:outerShdw blurRad="50800" dist="38100" dir="2700000" algn="tl" rotWithShape="0">
                <a:prstClr val="black">
                  <a:alpha val="40000"/>
                </a:prstClr>
              </a:outerShdw>
            </a:effectLst>
          </p:spPr>
        </p:pic>
        <p:sp>
          <p:nvSpPr>
            <p:cNvPr id="58" name="正方形/長方形 57">
              <a:extLst>
                <a:ext uri="{FF2B5EF4-FFF2-40B4-BE49-F238E27FC236}">
                  <a16:creationId xmlns:a16="http://schemas.microsoft.com/office/drawing/2014/main" id="{9DF8ABCD-06EE-D0C3-4689-3172E8DD923D}"/>
                </a:ext>
              </a:extLst>
            </p:cNvPr>
            <p:cNvSpPr>
              <a:spLocks noChangeAspect="1"/>
            </p:cNvSpPr>
            <p:nvPr/>
          </p:nvSpPr>
          <p:spPr>
            <a:xfrm>
              <a:off x="4338479" y="3392495"/>
              <a:ext cx="3335731" cy="276129"/>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a:ea typeface="Yu Gothic UI"/>
                <a:cs typeface="+mn-cs"/>
              </a:endParaRPr>
            </a:p>
          </p:txBody>
        </p:sp>
        <p:sp>
          <p:nvSpPr>
            <p:cNvPr id="59" name="楕円 58">
              <a:extLst>
                <a:ext uri="{FF2B5EF4-FFF2-40B4-BE49-F238E27FC236}">
                  <a16:creationId xmlns:a16="http://schemas.microsoft.com/office/drawing/2014/main" id="{6B9A2425-B25D-F24F-4521-900BF7075823}"/>
                </a:ext>
              </a:extLst>
            </p:cNvPr>
            <p:cNvSpPr/>
            <p:nvPr/>
          </p:nvSpPr>
          <p:spPr>
            <a:xfrm>
              <a:off x="2968843" y="6347791"/>
              <a:ext cx="715262" cy="21203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nvGrpSpPr>
          <p:cNvPr id="55" name="グループ化 54">
            <a:extLst>
              <a:ext uri="{FF2B5EF4-FFF2-40B4-BE49-F238E27FC236}">
                <a16:creationId xmlns:a16="http://schemas.microsoft.com/office/drawing/2014/main" id="{677A9DBA-01AB-A8DD-A019-B224CD4440F9}"/>
              </a:ext>
            </a:extLst>
          </p:cNvPr>
          <p:cNvGrpSpPr>
            <a:grpSpLocks noChangeAspect="1"/>
          </p:cNvGrpSpPr>
          <p:nvPr/>
        </p:nvGrpSpPr>
        <p:grpSpPr>
          <a:xfrm>
            <a:off x="4242274" y="2020084"/>
            <a:ext cx="1897842" cy="1067543"/>
            <a:chOff x="4198978" y="1932867"/>
            <a:chExt cx="6035040" cy="3394710"/>
          </a:xfrm>
        </p:grpSpPr>
        <p:pic>
          <p:nvPicPr>
            <p:cNvPr id="11" name="図 10">
              <a:extLst>
                <a:ext uri="{FF2B5EF4-FFF2-40B4-BE49-F238E27FC236}">
                  <a16:creationId xmlns:a16="http://schemas.microsoft.com/office/drawing/2014/main" id="{20248966-ED98-0762-2B99-F7400C2D4AB9}"/>
                </a:ext>
              </a:extLst>
            </p:cNvPr>
            <p:cNvPicPr>
              <a:picLocks noChangeAspect="1"/>
            </p:cNvPicPr>
            <p:nvPr/>
          </p:nvPicPr>
          <p:blipFill>
            <a:blip r:embed="rId4"/>
            <a:stretch>
              <a:fillRect/>
            </a:stretch>
          </p:blipFill>
          <p:spPr>
            <a:xfrm>
              <a:off x="4198978" y="1932867"/>
              <a:ext cx="6035040" cy="3394710"/>
            </a:xfrm>
            <a:prstGeom prst="rect">
              <a:avLst/>
            </a:prstGeom>
            <a:effectLst>
              <a:outerShdw blurRad="50800" dist="38100" dir="2700000" algn="tl" rotWithShape="0">
                <a:prstClr val="black">
                  <a:alpha val="40000"/>
                </a:prstClr>
              </a:outerShdw>
            </a:effectLst>
          </p:spPr>
        </p:pic>
        <p:sp>
          <p:nvSpPr>
            <p:cNvPr id="21" name="正方形/長方形 20">
              <a:extLst>
                <a:ext uri="{FF2B5EF4-FFF2-40B4-BE49-F238E27FC236}">
                  <a16:creationId xmlns:a16="http://schemas.microsoft.com/office/drawing/2014/main" id="{09FDF6D2-1F3C-7E09-5850-BCC5CD5C6C31}"/>
                </a:ext>
              </a:extLst>
            </p:cNvPr>
            <p:cNvSpPr/>
            <p:nvPr/>
          </p:nvSpPr>
          <p:spPr>
            <a:xfrm>
              <a:off x="9641721" y="2825570"/>
              <a:ext cx="521182" cy="365828"/>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dk1"/>
                </a:solidFill>
              </a:endParaRPr>
            </a:p>
          </p:txBody>
        </p:sp>
        <p:sp>
          <p:nvSpPr>
            <p:cNvPr id="54" name="楕円 53">
              <a:extLst>
                <a:ext uri="{FF2B5EF4-FFF2-40B4-BE49-F238E27FC236}">
                  <a16:creationId xmlns:a16="http://schemas.microsoft.com/office/drawing/2014/main" id="{7FCDFD6F-9A4B-91E9-832A-7814488F3AB1}"/>
                </a:ext>
              </a:extLst>
            </p:cNvPr>
            <p:cNvSpPr/>
            <p:nvPr/>
          </p:nvSpPr>
          <p:spPr>
            <a:xfrm>
              <a:off x="4559441" y="4777160"/>
              <a:ext cx="409733" cy="27868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grpSp>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◆イベント動作設定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291999" y="979923"/>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600" dirty="0">
                <a:solidFill>
                  <a:prstClr val="black"/>
                </a:solidFill>
                <a:latin typeface="Yu Gothic UI" panose="020B0500000000000000" pitchFamily="34" charset="-128"/>
                <a:ea typeface="Yu Gothic UI" panose="020B0500000000000000" pitchFamily="34" charset="-128"/>
              </a:rPr>
              <a:t>ASM300</a:t>
            </a:r>
            <a:r>
              <a:rPr lang="ja-JP" altLang="en-US" sz="1600" dirty="0">
                <a:solidFill>
                  <a:prstClr val="black"/>
                </a:solidFill>
                <a:latin typeface="Yu Gothic UI" panose="020B0500000000000000" pitchFamily="34" charset="-128"/>
                <a:ea typeface="Yu Gothic UI" panose="020B0500000000000000" pitchFamily="34" charset="-128"/>
              </a:rPr>
              <a:t>へアラーム通知をするために、レコーダーやカメラに独自アラームの追加設定をします。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5" name="テキスト ボックス 4">
            <a:extLst>
              <a:ext uri="{FF2B5EF4-FFF2-40B4-BE49-F238E27FC236}">
                <a16:creationId xmlns:a16="http://schemas.microsoft.com/office/drawing/2014/main" id="{4F72A5FC-8F6C-CB21-D612-435AAA79CAE2}"/>
              </a:ext>
            </a:extLst>
          </p:cNvPr>
          <p:cNvSpPr txBox="1"/>
          <p:nvPr/>
        </p:nvSpPr>
        <p:spPr>
          <a:xfrm>
            <a:off x="3216225" y="663455"/>
            <a:ext cx="4602771" cy="276999"/>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機器からのアラームや障害通知は「独自アラーム受信」を使用します。</a:t>
            </a:r>
          </a:p>
        </p:txBody>
      </p:sp>
      <p:sp>
        <p:nvSpPr>
          <p:cNvPr id="3" name="テキスト ボックス 2">
            <a:extLst>
              <a:ext uri="{FF2B5EF4-FFF2-40B4-BE49-F238E27FC236}">
                <a16:creationId xmlns:a16="http://schemas.microsoft.com/office/drawing/2014/main" id="{2780E49C-BA29-2470-91C5-C84BD141114F}"/>
              </a:ext>
            </a:extLst>
          </p:cNvPr>
          <p:cNvSpPr txBox="1"/>
          <p:nvPr/>
        </p:nvSpPr>
        <p:spPr>
          <a:xfrm>
            <a:off x="69932" y="1246978"/>
            <a:ext cx="7542577"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400" dirty="0">
                <a:solidFill>
                  <a:prstClr val="black"/>
                </a:solidFill>
                <a:latin typeface="Yu Gothic UI" panose="020B0500000000000000" pitchFamily="34" charset="-128"/>
                <a:ea typeface="Yu Gothic UI" panose="020B0500000000000000" pitchFamily="34" charset="-128"/>
              </a:rPr>
              <a:t>【</a:t>
            </a:r>
            <a:r>
              <a:rPr lang="ja-JP" altLang="en-US" sz="1400" dirty="0">
                <a:solidFill>
                  <a:prstClr val="black"/>
                </a:solidFill>
                <a:latin typeface="Yu Gothic UI" panose="020B0500000000000000" pitchFamily="34" charset="-128"/>
                <a:ea typeface="Yu Gothic UI" panose="020B0500000000000000" pitchFamily="34" charset="-128"/>
              </a:rPr>
              <a:t>レコーダー</a:t>
            </a:r>
            <a:r>
              <a:rPr lang="en-US" altLang="ja-JP" sz="1400" dirty="0">
                <a:solidFill>
                  <a:prstClr val="black"/>
                </a:solidFill>
                <a:latin typeface="Yu Gothic UI" panose="020B0500000000000000" pitchFamily="34" charset="-128"/>
                <a:ea typeface="Yu Gothic UI" panose="020B0500000000000000" pitchFamily="34" charset="-128"/>
              </a:rPr>
              <a:t>】</a:t>
            </a:r>
            <a:r>
              <a:rPr lang="ja-JP" altLang="en-US" sz="1400" dirty="0">
                <a:solidFill>
                  <a:prstClr val="black"/>
                </a:solidFill>
                <a:latin typeface="Yu Gothic UI" panose="020B0500000000000000" pitchFamily="34" charset="-128"/>
                <a:ea typeface="Yu Gothic UI" panose="020B0500000000000000" pitchFamily="34" charset="-128"/>
              </a:rPr>
              <a:t>の場合：</a:t>
            </a:r>
            <a:r>
              <a:rPr lang="en-US" altLang="ja-JP" sz="1400" dirty="0">
                <a:solidFill>
                  <a:prstClr val="black"/>
                </a:solidFill>
                <a:latin typeface="Yu Gothic UI" panose="020B0500000000000000" pitchFamily="34" charset="-128"/>
                <a:ea typeface="Yu Gothic UI" panose="020B0500000000000000" pitchFamily="34" charset="-128"/>
              </a:rPr>
              <a:t>ASM300</a:t>
            </a:r>
            <a:r>
              <a:rPr lang="ja-JP" altLang="en-US" sz="1400" dirty="0">
                <a:solidFill>
                  <a:prstClr val="black"/>
                </a:solidFill>
                <a:latin typeface="Yu Gothic UI" panose="020B0500000000000000" pitchFamily="34" charset="-128"/>
                <a:ea typeface="Yu Gothic UI" panose="020B0500000000000000" pitchFamily="34" charset="-128"/>
              </a:rPr>
              <a:t>へ通知をするために、２か所設定を行います。</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7" name="テキスト ボックス 16">
            <a:extLst>
              <a:ext uri="{FF2B5EF4-FFF2-40B4-BE49-F238E27FC236}">
                <a16:creationId xmlns:a16="http://schemas.microsoft.com/office/drawing/2014/main" id="{F28C2CE2-316D-6951-0CFF-05BE207B2205}"/>
              </a:ext>
            </a:extLst>
          </p:cNvPr>
          <p:cNvSpPr txBox="1"/>
          <p:nvPr/>
        </p:nvSpPr>
        <p:spPr>
          <a:xfrm>
            <a:off x="385780" y="1472574"/>
            <a:ext cx="31390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①独自アラーム通知の通知先に追加：</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　</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設定→詳細設定→ネットワーク→独自アラーム</a:t>
            </a:r>
          </a:p>
        </p:txBody>
      </p:sp>
      <p:sp>
        <p:nvSpPr>
          <p:cNvPr id="19" name="テキスト ボックス 18">
            <a:extLst>
              <a:ext uri="{FF2B5EF4-FFF2-40B4-BE49-F238E27FC236}">
                <a16:creationId xmlns:a16="http://schemas.microsoft.com/office/drawing/2014/main" id="{41E4BC62-5BD6-F965-7B11-DDCC95EB6F4A}"/>
              </a:ext>
            </a:extLst>
          </p:cNvPr>
          <p:cNvSpPr txBox="1"/>
          <p:nvPr/>
        </p:nvSpPr>
        <p:spPr>
          <a:xfrm>
            <a:off x="4027399" y="1472574"/>
            <a:ext cx="28360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②スケジュールでアラーム通知を有効にする：</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　設定→録画・イベント→録画設定タブ内</a:t>
            </a:r>
            <a:endPar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20" name="テキスト ボックス 19">
            <a:extLst>
              <a:ext uri="{FF2B5EF4-FFF2-40B4-BE49-F238E27FC236}">
                <a16:creationId xmlns:a16="http://schemas.microsoft.com/office/drawing/2014/main" id="{40B99D62-DE08-6979-E7DD-C999885A90FC}"/>
              </a:ext>
            </a:extLst>
          </p:cNvPr>
          <p:cNvSpPr txBox="1"/>
          <p:nvPr/>
        </p:nvSpPr>
        <p:spPr>
          <a:xfrm>
            <a:off x="69932" y="3191398"/>
            <a:ext cx="7542577" cy="30777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400" dirty="0">
                <a:solidFill>
                  <a:prstClr val="black"/>
                </a:solidFill>
                <a:latin typeface="Yu Gothic UI" panose="020B0500000000000000" pitchFamily="34" charset="-128"/>
                <a:ea typeface="Yu Gothic UI" panose="020B0500000000000000" pitchFamily="34" charset="-128"/>
              </a:rPr>
              <a:t>【</a:t>
            </a:r>
            <a:r>
              <a:rPr lang="ja-JP" altLang="en-US" sz="1400" dirty="0">
                <a:solidFill>
                  <a:prstClr val="black"/>
                </a:solidFill>
                <a:latin typeface="Yu Gothic UI" panose="020B0500000000000000" pitchFamily="34" charset="-128"/>
                <a:ea typeface="Yu Gothic UI" panose="020B0500000000000000" pitchFamily="34" charset="-128"/>
              </a:rPr>
              <a:t>カメラ</a:t>
            </a:r>
            <a:r>
              <a:rPr lang="en-US" altLang="ja-JP" sz="1400" dirty="0">
                <a:solidFill>
                  <a:prstClr val="black"/>
                </a:solidFill>
                <a:latin typeface="Yu Gothic UI" panose="020B0500000000000000" pitchFamily="34" charset="-128"/>
                <a:ea typeface="Yu Gothic UI" panose="020B0500000000000000" pitchFamily="34" charset="-128"/>
              </a:rPr>
              <a:t>】</a:t>
            </a:r>
            <a:r>
              <a:rPr lang="ja-JP" altLang="en-US" sz="1400" dirty="0">
                <a:solidFill>
                  <a:prstClr val="black"/>
                </a:solidFill>
                <a:latin typeface="Yu Gothic UI" panose="020B0500000000000000" pitchFamily="34" charset="-128"/>
                <a:ea typeface="Yu Gothic UI" panose="020B0500000000000000" pitchFamily="34" charset="-128"/>
              </a:rPr>
              <a:t>の場合：カメラから直接</a:t>
            </a:r>
            <a:r>
              <a:rPr lang="en-US" altLang="ja-JP" sz="1400" dirty="0">
                <a:solidFill>
                  <a:prstClr val="black"/>
                </a:solidFill>
                <a:latin typeface="Yu Gothic UI" panose="020B0500000000000000" pitchFamily="34" charset="-128"/>
                <a:ea typeface="Yu Gothic UI" panose="020B0500000000000000" pitchFamily="34" charset="-128"/>
              </a:rPr>
              <a:t>ASM300</a:t>
            </a:r>
            <a:r>
              <a:rPr lang="ja-JP" altLang="en-US" sz="1400" dirty="0">
                <a:solidFill>
                  <a:prstClr val="black"/>
                </a:solidFill>
                <a:latin typeface="Yu Gothic UI" panose="020B0500000000000000" pitchFamily="34" charset="-128"/>
                <a:ea typeface="Yu Gothic UI" panose="020B0500000000000000" pitchFamily="34" charset="-128"/>
              </a:rPr>
              <a:t>に通知をするときには、１か所設定を行います。</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24" name="グループ化 23">
            <a:extLst>
              <a:ext uri="{FF2B5EF4-FFF2-40B4-BE49-F238E27FC236}">
                <a16:creationId xmlns:a16="http://schemas.microsoft.com/office/drawing/2014/main" id="{514DDAE9-9CA7-3E44-A759-144A56DAA612}"/>
              </a:ext>
            </a:extLst>
          </p:cNvPr>
          <p:cNvGrpSpPr>
            <a:grpSpLocks noChangeAspect="1"/>
          </p:cNvGrpSpPr>
          <p:nvPr/>
        </p:nvGrpSpPr>
        <p:grpSpPr>
          <a:xfrm>
            <a:off x="497108" y="3664841"/>
            <a:ext cx="1508515" cy="1046790"/>
            <a:chOff x="2373524" y="94617"/>
            <a:chExt cx="6462897" cy="4484736"/>
          </a:xfrm>
          <a:effectLst>
            <a:outerShdw blurRad="50800" dist="38100" dir="2700000" algn="tl" rotWithShape="0">
              <a:prstClr val="black">
                <a:alpha val="40000"/>
              </a:prstClr>
            </a:outerShdw>
          </a:effectLst>
        </p:grpSpPr>
        <p:pic>
          <p:nvPicPr>
            <p:cNvPr id="22" name="図 21">
              <a:extLst>
                <a:ext uri="{FF2B5EF4-FFF2-40B4-BE49-F238E27FC236}">
                  <a16:creationId xmlns:a16="http://schemas.microsoft.com/office/drawing/2014/main" id="{9E75BAC7-264E-A3F9-3FBB-4C7F2401D1C3}"/>
                </a:ext>
              </a:extLst>
            </p:cNvPr>
            <p:cNvPicPr>
              <a:picLocks noChangeAspect="1"/>
            </p:cNvPicPr>
            <p:nvPr/>
          </p:nvPicPr>
          <p:blipFill rotWithShape="1">
            <a:blip r:embed="rId5"/>
            <a:srcRect t="12808" r="24863"/>
            <a:stretch/>
          </p:blipFill>
          <p:spPr>
            <a:xfrm>
              <a:off x="2373524" y="94617"/>
              <a:ext cx="6462897" cy="4484736"/>
            </a:xfrm>
            <a:prstGeom prst="rect">
              <a:avLst/>
            </a:prstGeom>
          </p:spPr>
        </p:pic>
        <p:sp>
          <p:nvSpPr>
            <p:cNvPr id="23" name="正方形/長方形 22">
              <a:extLst>
                <a:ext uri="{FF2B5EF4-FFF2-40B4-BE49-F238E27FC236}">
                  <a16:creationId xmlns:a16="http://schemas.microsoft.com/office/drawing/2014/main" id="{DB0669D0-40B6-09FE-1652-2F8FBDE19B10}"/>
                </a:ext>
              </a:extLst>
            </p:cNvPr>
            <p:cNvSpPr/>
            <p:nvPr/>
          </p:nvSpPr>
          <p:spPr>
            <a:xfrm>
              <a:off x="3841220" y="3659043"/>
              <a:ext cx="4712230" cy="233886"/>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a:ea typeface="Yu Gothic UI"/>
                <a:cs typeface="+mn-cs"/>
              </a:endParaRPr>
            </a:p>
          </p:txBody>
        </p:sp>
      </p:grpSp>
      <p:grpSp>
        <p:nvGrpSpPr>
          <p:cNvPr id="32" name="グループ化 31">
            <a:extLst>
              <a:ext uri="{FF2B5EF4-FFF2-40B4-BE49-F238E27FC236}">
                <a16:creationId xmlns:a16="http://schemas.microsoft.com/office/drawing/2014/main" id="{1A428849-F10D-D330-8EC5-49086CD0373E}"/>
              </a:ext>
            </a:extLst>
          </p:cNvPr>
          <p:cNvGrpSpPr>
            <a:grpSpLocks noChangeAspect="1"/>
          </p:cNvGrpSpPr>
          <p:nvPr/>
        </p:nvGrpSpPr>
        <p:grpSpPr>
          <a:xfrm>
            <a:off x="4211935" y="3646463"/>
            <a:ext cx="1448239" cy="1083545"/>
            <a:chOff x="2757025" y="595313"/>
            <a:chExt cx="8370561" cy="6262687"/>
          </a:xfrm>
          <a:effectLst>
            <a:outerShdw blurRad="50800" dist="38100" dir="2700000" algn="tl" rotWithShape="0">
              <a:prstClr val="black">
                <a:alpha val="40000"/>
              </a:prstClr>
            </a:outerShdw>
          </a:effectLst>
        </p:grpSpPr>
        <p:pic>
          <p:nvPicPr>
            <p:cNvPr id="34" name="図 33">
              <a:extLst>
                <a:ext uri="{FF2B5EF4-FFF2-40B4-BE49-F238E27FC236}">
                  <a16:creationId xmlns:a16="http://schemas.microsoft.com/office/drawing/2014/main" id="{C5B22BD1-96C8-84C2-99F8-6759C491C7A6}"/>
                </a:ext>
              </a:extLst>
            </p:cNvPr>
            <p:cNvPicPr>
              <a:picLocks noChangeAspect="1"/>
            </p:cNvPicPr>
            <p:nvPr/>
          </p:nvPicPr>
          <p:blipFill rotWithShape="1">
            <a:blip r:embed="rId6"/>
            <a:srcRect t="8681"/>
            <a:stretch/>
          </p:blipFill>
          <p:spPr>
            <a:xfrm>
              <a:off x="2757025" y="595313"/>
              <a:ext cx="8370561" cy="6262687"/>
            </a:xfrm>
            <a:prstGeom prst="rect">
              <a:avLst/>
            </a:prstGeom>
          </p:spPr>
        </p:pic>
        <p:sp>
          <p:nvSpPr>
            <p:cNvPr id="48" name="正方形/長方形 47">
              <a:extLst>
                <a:ext uri="{FF2B5EF4-FFF2-40B4-BE49-F238E27FC236}">
                  <a16:creationId xmlns:a16="http://schemas.microsoft.com/office/drawing/2014/main" id="{FEB2ADAE-5E35-9DD1-8503-900F84243A92}"/>
                </a:ext>
              </a:extLst>
            </p:cNvPr>
            <p:cNvSpPr/>
            <p:nvPr/>
          </p:nvSpPr>
          <p:spPr>
            <a:xfrm>
              <a:off x="3313834" y="4289251"/>
              <a:ext cx="7260131" cy="992868"/>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chemeClr val="dk1"/>
                </a:solidFill>
              </a:endParaRPr>
            </a:p>
          </p:txBody>
        </p:sp>
      </p:grpSp>
      <p:sp>
        <p:nvSpPr>
          <p:cNvPr id="49" name="テキスト ボックス 48">
            <a:extLst>
              <a:ext uri="{FF2B5EF4-FFF2-40B4-BE49-F238E27FC236}">
                <a16:creationId xmlns:a16="http://schemas.microsoft.com/office/drawing/2014/main" id="{646B1CA0-213C-1EB3-A750-2371E78F074B}"/>
              </a:ext>
            </a:extLst>
          </p:cNvPr>
          <p:cNvSpPr txBox="1"/>
          <p:nvPr/>
        </p:nvSpPr>
        <p:spPr>
          <a:xfrm>
            <a:off x="385780" y="3407148"/>
            <a:ext cx="54617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①独自アラーム通知の通知先に追加：設定→詳細設定→カメラの詳細設定→アラーム</a:t>
            </a:r>
          </a:p>
        </p:txBody>
      </p:sp>
      <p:sp>
        <p:nvSpPr>
          <p:cNvPr id="50" name="角丸四角形吹き出し 6">
            <a:extLst>
              <a:ext uri="{FF2B5EF4-FFF2-40B4-BE49-F238E27FC236}">
                <a16:creationId xmlns:a16="http://schemas.microsoft.com/office/drawing/2014/main" id="{D4EC136A-06A3-3358-D2F1-75F0ED77FB83}"/>
              </a:ext>
            </a:extLst>
          </p:cNvPr>
          <p:cNvSpPr/>
          <p:nvPr/>
        </p:nvSpPr>
        <p:spPr>
          <a:xfrm>
            <a:off x="2113572" y="3860128"/>
            <a:ext cx="1935299" cy="838638"/>
          </a:xfrm>
          <a:prstGeom prst="wedgeRoundRectCallout">
            <a:avLst>
              <a:gd name="adj1" fmla="val -66942"/>
              <a:gd name="adj2" fmla="val 29724"/>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「アラーム」タブ内の</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独自アラーム通知欄にある「独自アラーム通知設定へ」をクリック</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51" name="角丸四角形吹き出し 6">
            <a:extLst>
              <a:ext uri="{FF2B5EF4-FFF2-40B4-BE49-F238E27FC236}">
                <a16:creationId xmlns:a16="http://schemas.microsoft.com/office/drawing/2014/main" id="{F9385B04-F100-1400-A74F-348AA8694D8D}"/>
              </a:ext>
            </a:extLst>
          </p:cNvPr>
          <p:cNvSpPr/>
          <p:nvPr/>
        </p:nvSpPr>
        <p:spPr>
          <a:xfrm>
            <a:off x="5686678" y="3862879"/>
            <a:ext cx="1870541" cy="779319"/>
          </a:xfrm>
          <a:prstGeom prst="wedgeRoundRectCallout">
            <a:avLst>
              <a:gd name="adj1" fmla="val -59833"/>
              <a:gd name="adj2" fmla="val 29224"/>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アラームにチェックを入れ、</a:t>
            </a:r>
            <a:br>
              <a:rPr lang="en-US" altLang="ja-JP" sz="1200" dirty="0">
                <a:solidFill>
                  <a:prstClr val="black"/>
                </a:solidFill>
                <a:latin typeface="Yu Gothic UI" panose="020B0500000000000000" pitchFamily="34" charset="-128"/>
                <a:ea typeface="Yu Gothic UI" panose="020B0500000000000000" pitchFamily="34" charset="-128"/>
                <a:cs typeface="+mn-cs"/>
              </a:rPr>
            </a:br>
            <a:r>
              <a:rPr lang="ja-JP" altLang="en-US" sz="1200" dirty="0">
                <a:solidFill>
                  <a:prstClr val="black"/>
                </a:solidFill>
                <a:latin typeface="Yu Gothic UI" panose="020B0500000000000000" pitchFamily="34" charset="-128"/>
                <a:ea typeface="Yu Gothic UI" panose="020B0500000000000000" pitchFamily="34" charset="-128"/>
                <a:cs typeface="+mn-cs"/>
              </a:rPr>
              <a:t>通知先アドレスに</a:t>
            </a:r>
            <a:r>
              <a:rPr lang="en-US" altLang="ja-JP" sz="1200" dirty="0">
                <a:solidFill>
                  <a:prstClr val="black"/>
                </a:solidFill>
                <a:latin typeface="Yu Gothic UI" panose="020B0500000000000000" pitchFamily="34" charset="-128"/>
                <a:ea typeface="Yu Gothic UI" panose="020B0500000000000000" pitchFamily="34" charset="-128"/>
                <a:cs typeface="+mn-cs"/>
              </a:rPr>
              <a:t>ASM300</a:t>
            </a:r>
            <a:r>
              <a:rPr lang="ja-JP" altLang="en-US" sz="1200" dirty="0">
                <a:solidFill>
                  <a:prstClr val="black"/>
                </a:solidFill>
                <a:latin typeface="Yu Gothic UI" panose="020B0500000000000000" pitchFamily="34" charset="-128"/>
                <a:ea typeface="Yu Gothic UI" panose="020B0500000000000000" pitchFamily="34" charset="-128"/>
                <a:cs typeface="+mn-cs"/>
              </a:rPr>
              <a:t>の</a:t>
            </a:r>
            <a:r>
              <a:rPr lang="en-US" altLang="ja-JP" sz="1200" dirty="0">
                <a:solidFill>
                  <a:prstClr val="black"/>
                </a:solidFill>
                <a:latin typeface="Yu Gothic UI" panose="020B0500000000000000" pitchFamily="34" charset="-128"/>
                <a:ea typeface="Yu Gothic UI" panose="020B0500000000000000" pitchFamily="34" charset="-128"/>
                <a:cs typeface="+mn-cs"/>
              </a:rPr>
              <a:t>IP</a:t>
            </a:r>
            <a:r>
              <a:rPr lang="ja-JP" altLang="en-US" sz="1200" dirty="0">
                <a:solidFill>
                  <a:prstClr val="black"/>
                </a:solidFill>
                <a:latin typeface="Yu Gothic UI" panose="020B0500000000000000" pitchFamily="34" charset="-128"/>
                <a:ea typeface="Yu Gothic UI" panose="020B0500000000000000" pitchFamily="34" charset="-128"/>
                <a:cs typeface="+mn-cs"/>
              </a:rPr>
              <a:t>アドレスを入力して、</a:t>
            </a:r>
            <a:endParaRPr lang="en-US" altLang="ja-JP" sz="1200" dirty="0">
              <a:solidFill>
                <a:prstClr val="black"/>
              </a:solidFill>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「設定」をクリック</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53" name="楕円 52">
            <a:extLst>
              <a:ext uri="{FF2B5EF4-FFF2-40B4-BE49-F238E27FC236}">
                <a16:creationId xmlns:a16="http://schemas.microsoft.com/office/drawing/2014/main" id="{F3F08092-557E-24EF-B364-9826D3E12B7B}"/>
              </a:ext>
            </a:extLst>
          </p:cNvPr>
          <p:cNvSpPr/>
          <p:nvPr/>
        </p:nvSpPr>
        <p:spPr>
          <a:xfrm>
            <a:off x="4761567" y="4620832"/>
            <a:ext cx="381000" cy="1486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 name="角丸四角形吹き出し 6">
            <a:extLst>
              <a:ext uri="{FF2B5EF4-FFF2-40B4-BE49-F238E27FC236}">
                <a16:creationId xmlns:a16="http://schemas.microsoft.com/office/drawing/2014/main" id="{1F76A373-FF39-64D9-33C1-B80CD01ED47F}"/>
              </a:ext>
            </a:extLst>
          </p:cNvPr>
          <p:cNvSpPr/>
          <p:nvPr/>
        </p:nvSpPr>
        <p:spPr>
          <a:xfrm>
            <a:off x="5967924" y="2431598"/>
            <a:ext cx="1824948" cy="779319"/>
          </a:xfrm>
          <a:prstGeom prst="wedgeRoundRectCallout">
            <a:avLst>
              <a:gd name="adj1" fmla="val -41492"/>
              <a:gd name="adj2" fmla="val -62831"/>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Yu Gothic UI" panose="020B0500000000000000" pitchFamily="34" charset="-128"/>
                <a:ea typeface="Yu Gothic UI" panose="020B0500000000000000" pitchFamily="34" charset="-128"/>
                <a:cs typeface="+mn-cs"/>
              </a:rPr>
              <a:t>アラーム通知をする時間帯の「アラーム通知」を</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On</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a:t>
            </a:r>
            <a:r>
              <a:rPr lang="ja-JP" altLang="en-US" sz="1100" dirty="0">
                <a:solidFill>
                  <a:prstClr val="black"/>
                </a:solidFill>
                <a:latin typeface="Yu Gothic UI" panose="020B0500000000000000" pitchFamily="34" charset="-128"/>
                <a:ea typeface="Yu Gothic UI" panose="020B0500000000000000" pitchFamily="34" charset="-128"/>
                <a:cs typeface="+mn-cs"/>
              </a:rPr>
              <a:t>にして、「設定保存」をクリック</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
        <p:nvSpPr>
          <p:cNvPr id="6" name="角丸四角形吹き出し 6">
            <a:extLst>
              <a:ext uri="{FF2B5EF4-FFF2-40B4-BE49-F238E27FC236}">
                <a16:creationId xmlns:a16="http://schemas.microsoft.com/office/drawing/2014/main" id="{7436D5BB-CFF3-3FFA-44A7-010430EC979F}"/>
              </a:ext>
            </a:extLst>
          </p:cNvPr>
          <p:cNvSpPr/>
          <p:nvPr/>
        </p:nvSpPr>
        <p:spPr>
          <a:xfrm>
            <a:off x="2050306" y="2159192"/>
            <a:ext cx="1972061" cy="779319"/>
          </a:xfrm>
          <a:prstGeom prst="wedgeRoundRectCallout">
            <a:avLst>
              <a:gd name="adj1" fmla="val -66483"/>
              <a:gd name="adj2" fmla="val -32304"/>
              <a:gd name="adj3" fmla="val 16667"/>
            </a:avLst>
          </a:prstGeom>
          <a:solidFill>
            <a:srgbClr val="FFFF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Yu Gothic UI" panose="020B0500000000000000" pitchFamily="34" charset="-128"/>
                <a:ea typeface="Yu Gothic UI" panose="020B0500000000000000" pitchFamily="34" charset="-128"/>
                <a:cs typeface="+mn-cs"/>
              </a:rPr>
              <a:t>送信先アドレスの通知先に</a:t>
            </a:r>
            <a:endParaRPr lang="en-US" altLang="ja-JP" sz="1200" dirty="0">
              <a:solidFill>
                <a:prstClr val="black"/>
              </a:solidFill>
              <a:latin typeface="Yu Gothic UI" panose="020B0500000000000000" pitchFamily="34" charset="-128"/>
              <a:ea typeface="Yu Gothic UI" panose="020B05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Yu Gothic UI" panose="020B0500000000000000" pitchFamily="34" charset="-128"/>
                <a:ea typeface="Yu Gothic UI" panose="020B0500000000000000" pitchFamily="34" charset="-128"/>
                <a:cs typeface="+mn-cs"/>
              </a:rPr>
              <a:t>ASM300</a:t>
            </a:r>
            <a:r>
              <a:rPr lang="ja-JP" altLang="en-US" sz="1200" dirty="0">
                <a:solidFill>
                  <a:prstClr val="black"/>
                </a:solidFill>
                <a:latin typeface="Yu Gothic UI" panose="020B0500000000000000" pitchFamily="34" charset="-128"/>
                <a:ea typeface="Yu Gothic UI" panose="020B0500000000000000" pitchFamily="34" charset="-128"/>
                <a:cs typeface="+mn-cs"/>
              </a:rPr>
              <a:t>の</a:t>
            </a:r>
            <a:r>
              <a:rPr lang="en-US" altLang="ja-JP" sz="1200" dirty="0">
                <a:solidFill>
                  <a:prstClr val="black"/>
                </a:solidFill>
                <a:latin typeface="Yu Gothic UI" panose="020B0500000000000000" pitchFamily="34" charset="-128"/>
                <a:ea typeface="Yu Gothic UI" panose="020B0500000000000000" pitchFamily="34" charset="-128"/>
                <a:cs typeface="+mn-cs"/>
              </a:rPr>
              <a:t>IP</a:t>
            </a:r>
            <a:r>
              <a:rPr lang="ja-JP" altLang="en-US" sz="1200" dirty="0">
                <a:solidFill>
                  <a:prstClr val="black"/>
                </a:solidFill>
                <a:latin typeface="Yu Gothic UI" panose="020B0500000000000000" pitchFamily="34" charset="-128"/>
                <a:ea typeface="Yu Gothic UI" panose="020B0500000000000000" pitchFamily="34" charset="-128"/>
                <a:cs typeface="+mn-cs"/>
              </a:rPr>
              <a:t>アドレスを入力して、</a:t>
            </a: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rPr>
              <a:t>「設定保存」をクリック</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2123450219"/>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71A2D9-3F46-DC81-C410-2878A2CE6386}"/>
              </a:ext>
            </a:extLst>
          </p:cNvPr>
          <p:cNvPicPr>
            <a:picLocks noChangeAspect="1"/>
          </p:cNvPicPr>
          <p:nvPr/>
        </p:nvPicPr>
        <p:blipFill>
          <a:blip r:embed="rId3"/>
          <a:stretch>
            <a:fillRect/>
          </a:stretch>
        </p:blipFill>
        <p:spPr>
          <a:xfrm>
            <a:off x="260756" y="1791544"/>
            <a:ext cx="3810000" cy="2381250"/>
          </a:xfrm>
          <a:prstGeom prst="rect">
            <a:avLst/>
          </a:prstGeom>
          <a:effectLst>
            <a:outerShdw blurRad="50800" dist="38100" dir="2700000" algn="tl" rotWithShape="0">
              <a:prstClr val="black">
                <a:alpha val="40000"/>
              </a:prstClr>
            </a:outerShdw>
          </a:effectLst>
        </p:spPr>
      </p:pic>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mn-cs"/>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AI</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260756" y="964348"/>
            <a:ext cx="7542577" cy="830997"/>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機能拡張ソフトウェアによって検知されるアラームのアラーム名称とメッセージ</a:t>
            </a: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ID</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を設定します。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の画面上に表示されるアラーム名称を初期設定の名称から変更したい場合に設定します。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52" name="テキスト ボックス 51">
            <a:extLst>
              <a:ext uri="{FF2B5EF4-FFF2-40B4-BE49-F238E27FC236}">
                <a16:creationId xmlns:a16="http://schemas.microsoft.com/office/drawing/2014/main" id="{93043FD6-443A-5662-57A1-1FC9DC8536BC}"/>
              </a:ext>
            </a:extLst>
          </p:cNvPr>
          <p:cNvSpPr txBox="1"/>
          <p:nvPr/>
        </p:nvSpPr>
        <p:spPr>
          <a:xfrm>
            <a:off x="3523998" y="1640376"/>
            <a:ext cx="1016092" cy="13849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sp>
        <p:nvSpPr>
          <p:cNvPr id="3" name="テキスト ボックス 2">
            <a:extLst>
              <a:ext uri="{FF2B5EF4-FFF2-40B4-BE49-F238E27FC236}">
                <a16:creationId xmlns:a16="http://schemas.microsoft.com/office/drawing/2014/main" id="{29648329-EF22-87C0-43A9-A2BB8AE5004A}"/>
              </a:ext>
            </a:extLst>
          </p:cNvPr>
          <p:cNvSpPr txBox="1"/>
          <p:nvPr/>
        </p:nvSpPr>
        <p:spPr>
          <a:xfrm>
            <a:off x="307579" y="4280374"/>
            <a:ext cx="7542577" cy="46166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変更できるのは、</a:t>
            </a:r>
            <a:r>
              <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ASM300</a:t>
            </a:r>
            <a:r>
              <a:rPr lang="ja-JP" altLang="en-US" sz="1200" dirty="0">
                <a:solidFill>
                  <a:prstClr val="black"/>
                </a:solidFill>
                <a:latin typeface="Yu Gothic UI" panose="020B0500000000000000" pitchFamily="34" charset="-128"/>
                <a:ea typeface="Yu Gothic UI" panose="020B0500000000000000" pitchFamily="34" charset="-128"/>
              </a:rPr>
              <a:t>で表示される名称で、レコーダー側の名称は変更できません。</a:t>
            </a:r>
            <a:endParaRPr lang="en-US" altLang="ja-JP" sz="1200" dirty="0">
              <a:solidFill>
                <a:prstClr val="black"/>
              </a:solidFill>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アラーム名称はレコーダー毎に区別して設定することはできません。</a:t>
            </a:r>
            <a:endParaRPr kumimoji="1" lang="en-US" altLang="ja-JP" sz="12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aphicFrame>
        <p:nvGraphicFramePr>
          <p:cNvPr id="4" name="表 3">
            <a:extLst>
              <a:ext uri="{FF2B5EF4-FFF2-40B4-BE49-F238E27FC236}">
                <a16:creationId xmlns:a16="http://schemas.microsoft.com/office/drawing/2014/main" id="{7F57D83D-AA2C-A69D-B6F5-BAF16BFE77A4}"/>
              </a:ext>
            </a:extLst>
          </p:cNvPr>
          <p:cNvGraphicFramePr>
            <a:graphicFrameLocks noGrp="1"/>
          </p:cNvGraphicFramePr>
          <p:nvPr>
            <p:extLst>
              <p:ext uri="{D42A27DB-BD31-4B8C-83A1-F6EECF244321}">
                <p14:modId xmlns:p14="http://schemas.microsoft.com/office/powerpoint/2010/main" val="2942781312"/>
              </p:ext>
            </p:extLst>
          </p:nvPr>
        </p:nvGraphicFramePr>
        <p:xfrm>
          <a:off x="4892495" y="1698633"/>
          <a:ext cx="2628900" cy="2514600"/>
        </p:xfrm>
        <a:graphic>
          <a:graphicData uri="http://schemas.openxmlformats.org/drawingml/2006/table">
            <a:tbl>
              <a:tblPr>
                <a:tableStyleId>{5C22544A-7EE6-4342-B048-85BDC9FD1C3A}</a:tableStyleId>
              </a:tblPr>
              <a:tblGrid>
                <a:gridCol w="1003300">
                  <a:extLst>
                    <a:ext uri="{9D8B030D-6E8A-4147-A177-3AD203B41FA5}">
                      <a16:colId xmlns:a16="http://schemas.microsoft.com/office/drawing/2014/main" val="1184942614"/>
                    </a:ext>
                  </a:extLst>
                </a:gridCol>
                <a:gridCol w="1625600">
                  <a:extLst>
                    <a:ext uri="{9D8B030D-6E8A-4147-A177-3AD203B41FA5}">
                      <a16:colId xmlns:a16="http://schemas.microsoft.com/office/drawing/2014/main" val="3069509364"/>
                    </a:ext>
                  </a:extLst>
                </a:gridCol>
              </a:tblGrid>
              <a:tr h="228600">
                <a:tc>
                  <a:txBody>
                    <a:bodyPr/>
                    <a:lstStyle/>
                    <a:p>
                      <a:pPr algn="ctr" fontAlgn="b"/>
                      <a:r>
                        <a:rPr lang="ja-JP" altLang="en-US" sz="1200" u="none" strike="noStrike" dirty="0">
                          <a:effectLst/>
                          <a:latin typeface="+mn-ea"/>
                          <a:ea typeface="+mn-ea"/>
                        </a:rPr>
                        <a:t>メッセージ</a:t>
                      </a:r>
                      <a:r>
                        <a:rPr lang="en-US" sz="1200" u="none" strike="noStrike" dirty="0">
                          <a:effectLst/>
                          <a:latin typeface="+mn-ea"/>
                          <a:ea typeface="+mn-ea"/>
                        </a:rPr>
                        <a:t>ID</a:t>
                      </a:r>
                      <a:endParaRPr lang="en-US"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アラーム名称</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1250885422"/>
                  </a:ext>
                </a:extLst>
              </a:tr>
              <a:tr h="228600">
                <a:tc>
                  <a:txBody>
                    <a:bodyPr/>
                    <a:lstStyle/>
                    <a:p>
                      <a:pPr algn="ctr" fontAlgn="b"/>
                      <a:r>
                        <a:rPr lang="en-US" altLang="ja-JP" sz="1200" u="none" strike="noStrike" dirty="0">
                          <a:effectLst/>
                          <a:latin typeface="+mn-ea"/>
                          <a:ea typeface="+mn-ea"/>
                        </a:rPr>
                        <a:t>50</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a:effectLst/>
                          <a:latin typeface="+mn-ea"/>
                          <a:ea typeface="+mn-ea"/>
                        </a:rPr>
                        <a:t>侵入検知</a:t>
                      </a:r>
                      <a:endParaRPr lang="ja-JP" altLang="en-US" sz="1200" b="0" i="0" u="none" strike="noStrike">
                        <a:solidFill>
                          <a:srgbClr val="000000"/>
                        </a:solidFill>
                        <a:effectLst/>
                        <a:latin typeface="+mn-ea"/>
                        <a:ea typeface="+mn-ea"/>
                      </a:endParaRPr>
                    </a:p>
                  </a:txBody>
                  <a:tcPr marL="7620" marR="7620" marT="7620" marB="0" anchor="b"/>
                </a:tc>
                <a:extLst>
                  <a:ext uri="{0D108BD9-81ED-4DB2-BD59-A6C34878D82A}">
                    <a16:rowId xmlns:a16="http://schemas.microsoft.com/office/drawing/2014/main" val="1360078287"/>
                  </a:ext>
                </a:extLst>
              </a:tr>
              <a:tr h="228600">
                <a:tc>
                  <a:txBody>
                    <a:bodyPr/>
                    <a:lstStyle/>
                    <a:p>
                      <a:pPr algn="ctr" fontAlgn="b"/>
                      <a:r>
                        <a:rPr lang="en-US" altLang="ja-JP" sz="1200" u="none" strike="noStrike" dirty="0">
                          <a:effectLst/>
                          <a:latin typeface="+mn-ea"/>
                          <a:ea typeface="+mn-ea"/>
                        </a:rPr>
                        <a:t>51</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滞留検知</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621124067"/>
                  </a:ext>
                </a:extLst>
              </a:tr>
              <a:tr h="228600">
                <a:tc>
                  <a:txBody>
                    <a:bodyPr/>
                    <a:lstStyle/>
                    <a:p>
                      <a:pPr algn="ctr" fontAlgn="b"/>
                      <a:r>
                        <a:rPr lang="en-US" altLang="ja-JP" sz="1200" u="none" strike="noStrike">
                          <a:effectLst/>
                          <a:latin typeface="+mn-ea"/>
                          <a:ea typeface="+mn-ea"/>
                        </a:rPr>
                        <a:t>52</a:t>
                      </a:r>
                      <a:endParaRPr lang="en-US" altLang="ja-JP" sz="1200" b="0" i="0" u="none" strike="noStrike">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方向検知</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1164225973"/>
                  </a:ext>
                </a:extLst>
              </a:tr>
              <a:tr h="228600">
                <a:tc>
                  <a:txBody>
                    <a:bodyPr/>
                    <a:lstStyle/>
                    <a:p>
                      <a:pPr algn="ctr" fontAlgn="b"/>
                      <a:r>
                        <a:rPr lang="en-US" altLang="ja-JP" sz="1200" u="none" strike="noStrike" dirty="0">
                          <a:effectLst/>
                          <a:latin typeface="+mn-ea"/>
                          <a:ea typeface="+mn-ea"/>
                        </a:rPr>
                        <a:t>56</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ラインクロス</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507326018"/>
                  </a:ext>
                </a:extLst>
              </a:tr>
              <a:tr h="228600">
                <a:tc>
                  <a:txBody>
                    <a:bodyPr/>
                    <a:lstStyle/>
                    <a:p>
                      <a:pPr algn="ctr" fontAlgn="b"/>
                      <a:r>
                        <a:rPr lang="en-US" altLang="ja-JP" sz="1200" b="0" i="0" u="none" strike="noStrike" dirty="0">
                          <a:solidFill>
                            <a:srgbClr val="000000"/>
                          </a:solidFill>
                          <a:effectLst/>
                          <a:latin typeface="+mn-ea"/>
                          <a:ea typeface="+mn-ea"/>
                        </a:rPr>
                        <a:t>59</a:t>
                      </a:r>
                    </a:p>
                  </a:txBody>
                  <a:tcPr marL="7620" marR="7620" marT="7620" marB="0" anchor="b"/>
                </a:tc>
                <a:tc>
                  <a:txBody>
                    <a:bodyPr/>
                    <a:lstStyle/>
                    <a:p>
                      <a:pPr algn="ctr" fontAlgn="b"/>
                      <a:r>
                        <a:rPr lang="ja-JP" altLang="en-US" sz="1200" b="0" i="0" u="none" strike="noStrike" dirty="0">
                          <a:solidFill>
                            <a:srgbClr val="000000"/>
                          </a:solidFill>
                          <a:effectLst/>
                          <a:latin typeface="+mn-ea"/>
                          <a:ea typeface="+mn-ea"/>
                        </a:rPr>
                        <a:t>状態変化検知</a:t>
                      </a:r>
                    </a:p>
                  </a:txBody>
                  <a:tcPr marL="7620" marR="7620" marT="7620" marB="0" anchor="b"/>
                </a:tc>
                <a:extLst>
                  <a:ext uri="{0D108BD9-81ED-4DB2-BD59-A6C34878D82A}">
                    <a16:rowId xmlns:a16="http://schemas.microsoft.com/office/drawing/2014/main" val="922430778"/>
                  </a:ext>
                </a:extLst>
              </a:tr>
              <a:tr h="228600">
                <a:tc>
                  <a:txBody>
                    <a:bodyPr/>
                    <a:lstStyle/>
                    <a:p>
                      <a:pPr algn="ctr" fontAlgn="b"/>
                      <a:r>
                        <a:rPr lang="en-US" altLang="ja-JP" sz="1200" b="0" i="0" u="none" strike="noStrike" dirty="0">
                          <a:solidFill>
                            <a:srgbClr val="000000"/>
                          </a:solidFill>
                          <a:effectLst/>
                          <a:latin typeface="+mn-ea"/>
                          <a:ea typeface="+mn-ea"/>
                        </a:rPr>
                        <a:t>69</a:t>
                      </a:r>
                    </a:p>
                  </a:txBody>
                  <a:tcPr marL="7620" marR="7620" marT="7620" marB="0" anchor="b"/>
                </a:tc>
                <a:tc>
                  <a:txBody>
                    <a:bodyPr/>
                    <a:lstStyle/>
                    <a:p>
                      <a:pPr algn="ctr" fontAlgn="b"/>
                      <a:r>
                        <a:rPr lang="ja-JP" altLang="en-US" sz="1200" b="0" i="0" u="none" strike="noStrike" dirty="0">
                          <a:solidFill>
                            <a:srgbClr val="000000"/>
                          </a:solidFill>
                          <a:effectLst/>
                          <a:latin typeface="+mn-ea"/>
                          <a:ea typeface="+mn-ea"/>
                        </a:rPr>
                        <a:t>マスク非着用検知</a:t>
                      </a:r>
                    </a:p>
                  </a:txBody>
                  <a:tcPr marL="7620" marR="7620" marT="7620" marB="0" anchor="b"/>
                </a:tc>
                <a:extLst>
                  <a:ext uri="{0D108BD9-81ED-4DB2-BD59-A6C34878D82A}">
                    <a16:rowId xmlns:a16="http://schemas.microsoft.com/office/drawing/2014/main" val="3541297730"/>
                  </a:ext>
                </a:extLst>
              </a:tr>
              <a:tr h="228600">
                <a:tc>
                  <a:txBody>
                    <a:bodyPr/>
                    <a:lstStyle/>
                    <a:p>
                      <a:pPr algn="ctr" fontAlgn="b"/>
                      <a:r>
                        <a:rPr lang="en-US" altLang="ja-JP" sz="1200" u="none" strike="noStrike" dirty="0">
                          <a:effectLst/>
                          <a:latin typeface="+mn-ea"/>
                          <a:ea typeface="+mn-ea"/>
                        </a:rPr>
                        <a:t>98</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混雑検知　エリア１</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3555280384"/>
                  </a:ext>
                </a:extLst>
              </a:tr>
              <a:tr h="228600">
                <a:tc>
                  <a:txBody>
                    <a:bodyPr/>
                    <a:lstStyle/>
                    <a:p>
                      <a:pPr algn="ctr" fontAlgn="b"/>
                      <a:r>
                        <a:rPr lang="en-US" altLang="ja-JP" sz="1200" u="none" strike="noStrike" dirty="0">
                          <a:effectLst/>
                          <a:latin typeface="+mn-ea"/>
                          <a:ea typeface="+mn-ea"/>
                        </a:rPr>
                        <a:t>99</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混雑検知　エリア２</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3744810015"/>
                  </a:ext>
                </a:extLst>
              </a:tr>
              <a:tr h="228600">
                <a:tc>
                  <a:txBody>
                    <a:bodyPr/>
                    <a:lstStyle/>
                    <a:p>
                      <a:pPr algn="ctr" fontAlgn="b"/>
                      <a:r>
                        <a:rPr lang="en-US" altLang="ja-JP" sz="1200" u="none" strike="noStrike" dirty="0">
                          <a:effectLst/>
                          <a:latin typeface="+mn-ea"/>
                          <a:ea typeface="+mn-ea"/>
                        </a:rPr>
                        <a:t>100</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混雑検知　エリア３</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982921614"/>
                  </a:ext>
                </a:extLst>
              </a:tr>
              <a:tr h="228600">
                <a:tc>
                  <a:txBody>
                    <a:bodyPr/>
                    <a:lstStyle/>
                    <a:p>
                      <a:pPr algn="ctr" fontAlgn="b"/>
                      <a:r>
                        <a:rPr lang="en-US" altLang="ja-JP" sz="1200" u="none" strike="noStrike" dirty="0">
                          <a:effectLst/>
                          <a:latin typeface="+mn-ea"/>
                          <a:ea typeface="+mn-ea"/>
                        </a:rPr>
                        <a:t>101</a:t>
                      </a:r>
                      <a:endParaRPr lang="en-US" altLang="ja-JP" sz="1200" b="0" i="0" u="none" strike="noStrike" dirty="0">
                        <a:solidFill>
                          <a:srgbClr val="000000"/>
                        </a:solidFill>
                        <a:effectLst/>
                        <a:latin typeface="+mn-ea"/>
                        <a:ea typeface="+mn-ea"/>
                      </a:endParaRPr>
                    </a:p>
                  </a:txBody>
                  <a:tcPr marL="7620" marR="7620" marT="7620" marB="0" anchor="b"/>
                </a:tc>
                <a:tc>
                  <a:txBody>
                    <a:bodyPr/>
                    <a:lstStyle/>
                    <a:p>
                      <a:pPr algn="ctr" fontAlgn="b"/>
                      <a:r>
                        <a:rPr lang="ja-JP" altLang="en-US" sz="1200" u="none" strike="noStrike" dirty="0">
                          <a:effectLst/>
                          <a:latin typeface="+mn-ea"/>
                          <a:ea typeface="+mn-ea"/>
                        </a:rPr>
                        <a:t>混雑検知　エリア４</a:t>
                      </a:r>
                      <a:endParaRPr lang="ja-JP" altLang="en-US" sz="1200" b="0" i="0" u="none" strike="noStrike" dirty="0">
                        <a:solidFill>
                          <a:srgbClr val="000000"/>
                        </a:solidFill>
                        <a:effectLst/>
                        <a:latin typeface="+mn-ea"/>
                        <a:ea typeface="+mn-ea"/>
                      </a:endParaRPr>
                    </a:p>
                  </a:txBody>
                  <a:tcPr marL="7620" marR="7620" marT="7620" marB="0" anchor="b"/>
                </a:tc>
                <a:extLst>
                  <a:ext uri="{0D108BD9-81ED-4DB2-BD59-A6C34878D82A}">
                    <a16:rowId xmlns:a16="http://schemas.microsoft.com/office/drawing/2014/main" val="3735471976"/>
                  </a:ext>
                </a:extLst>
              </a:tr>
            </a:tbl>
          </a:graphicData>
        </a:graphic>
      </p:graphicFrame>
    </p:spTree>
    <p:extLst>
      <p:ext uri="{BB962C8B-B14F-4D97-AF65-F5344CB8AC3E}">
        <p14:creationId xmlns:p14="http://schemas.microsoft.com/office/powerpoint/2010/main" val="4124545560"/>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◆システム設定</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276171" y="966568"/>
            <a:ext cx="7542577" cy="584775"/>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使用する言語、日時の表示形式、最大画面数、音声、操作モニターの自動全画面表示、画像表示方法などシステムに関する設定をします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3" name="正方形/長方形 30">
            <a:extLst>
              <a:ext uri="{FF2B5EF4-FFF2-40B4-BE49-F238E27FC236}">
                <a16:creationId xmlns:a16="http://schemas.microsoft.com/office/drawing/2014/main" id="{EFBBAEB7-B2E0-C33D-8A4D-E21478E06C19}"/>
              </a:ext>
            </a:extLst>
          </p:cNvPr>
          <p:cNvSpPr>
            <a:spLocks noChangeArrowheads="1"/>
          </p:cNvSpPr>
          <p:nvPr/>
        </p:nvSpPr>
        <p:spPr bwMode="auto">
          <a:xfrm>
            <a:off x="4449277" y="1761022"/>
            <a:ext cx="3318297" cy="74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228600" marR="0" lvl="0" indent="-228600" algn="l" defTabSz="685800" rtl="0" eaLnBrk="1" fontAlgn="auto" latinLnBrk="0" hangingPunct="1">
              <a:lnSpc>
                <a:spcPct val="100000"/>
              </a:lnSpc>
              <a:spcBef>
                <a:spcPts val="0"/>
              </a:spcBef>
              <a:spcAft>
                <a:spcPts val="400"/>
              </a:spcAft>
              <a:buClr>
                <a:srgbClr val="6464E6"/>
              </a:buClr>
              <a:buSzTx/>
              <a:buFont typeface="+mj-ea"/>
              <a:buAutoNum type="circleNumDbPlain"/>
              <a:tabLst/>
              <a:defRPr/>
            </a:pP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設定変更したい項目のあるタブを選択</a:t>
            </a:r>
            <a:endPar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endParaRPr>
          </a:p>
          <a:p>
            <a:pPr marL="228600" marR="0" lvl="0" indent="-228600" algn="l" defTabSz="685800" rtl="0" eaLnBrk="1" fontAlgn="auto" latinLnBrk="0" hangingPunct="1">
              <a:lnSpc>
                <a:spcPct val="100000"/>
              </a:lnSpc>
              <a:spcBef>
                <a:spcPts val="0"/>
              </a:spcBef>
              <a:spcAft>
                <a:spcPts val="400"/>
              </a:spcAft>
              <a:buClr>
                <a:srgbClr val="6464E6"/>
              </a:buClr>
              <a:buSzTx/>
              <a:buFont typeface="+mj-ea"/>
              <a:buAutoNum type="circleNumDbPlain"/>
              <a:tabLst/>
              <a:defRPr/>
            </a:pPr>
            <a:r>
              <a:rPr lang="ja-JP" altLang="en-US" sz="1200" dirty="0">
                <a:solidFill>
                  <a:srgbClr val="000000"/>
                </a:solidFill>
                <a:latin typeface="Yu Gothic UI" panose="020B0500000000000000" pitchFamily="34" charset="-128"/>
                <a:ea typeface="Yu Gothic UI" panose="020B0500000000000000" pitchFamily="34" charset="-128"/>
                <a:cs typeface="Meiryo UI" pitchFamily="50" charset="-128"/>
              </a:rPr>
              <a:t>項目の設定を変更する</a:t>
            </a:r>
            <a:endParaRPr kumimoji="1" lang="en-US"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endParaRPr>
          </a:p>
          <a:p>
            <a:pPr marL="228600" marR="0" lvl="0" indent="-228600" algn="l" defTabSz="685800" rtl="0" eaLnBrk="1" fontAlgn="auto" latinLnBrk="0" hangingPunct="1">
              <a:lnSpc>
                <a:spcPct val="100000"/>
              </a:lnSpc>
              <a:spcBef>
                <a:spcPts val="0"/>
              </a:spcBef>
              <a:spcAft>
                <a:spcPts val="400"/>
              </a:spcAft>
              <a:buClr>
                <a:srgbClr val="6464E6"/>
              </a:buClr>
              <a:buSzTx/>
              <a:buFont typeface="+mj-ea"/>
              <a:buAutoNum type="circleNumDbPlain"/>
              <a:tabLst/>
              <a:defRPr/>
            </a:pP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a:t>
            </a:r>
            <a:r>
              <a:rPr kumimoji="1" lang="ja-JP" altLang="en-US"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設定保存</a:t>
            </a:r>
            <a:r>
              <a:rPr kumimoji="1" lang="ja-JP" altLang="ja-JP" sz="12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itchFamily="50" charset="-128"/>
              </a:rPr>
              <a:t>」をクリックして保存</a:t>
            </a:r>
          </a:p>
        </p:txBody>
      </p:sp>
      <p:sp>
        <p:nvSpPr>
          <p:cNvPr id="52" name="テキスト ボックス 51">
            <a:extLst>
              <a:ext uri="{FF2B5EF4-FFF2-40B4-BE49-F238E27FC236}">
                <a16:creationId xmlns:a16="http://schemas.microsoft.com/office/drawing/2014/main" id="{93043FD6-443A-5662-57A1-1FC9DC8536BC}"/>
              </a:ext>
            </a:extLst>
          </p:cNvPr>
          <p:cNvSpPr txBox="1"/>
          <p:nvPr/>
        </p:nvSpPr>
        <p:spPr>
          <a:xfrm>
            <a:off x="3052757" y="4006490"/>
            <a:ext cx="1016092"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pic>
        <p:nvPicPr>
          <p:cNvPr id="6" name="図 5">
            <a:extLst>
              <a:ext uri="{FF2B5EF4-FFF2-40B4-BE49-F238E27FC236}">
                <a16:creationId xmlns:a16="http://schemas.microsoft.com/office/drawing/2014/main" id="{26C41578-D1B5-DF85-1D31-B046046D37D1}"/>
              </a:ext>
            </a:extLst>
          </p:cNvPr>
          <p:cNvPicPr>
            <a:picLocks noChangeAspect="1"/>
          </p:cNvPicPr>
          <p:nvPr/>
        </p:nvPicPr>
        <p:blipFill>
          <a:blip r:embed="rId3"/>
          <a:stretch>
            <a:fillRect/>
          </a:stretch>
        </p:blipFill>
        <p:spPr>
          <a:xfrm>
            <a:off x="276171" y="1617860"/>
            <a:ext cx="3810000" cy="2381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2217073"/>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4-4</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ASM300</a:t>
            </a:r>
            <a:r>
              <a:rPr lang="ja-JP" altLang="en-US" dirty="0">
                <a:latin typeface="Yu Gothic UI" panose="020B0500000000000000" pitchFamily="34" charset="-128"/>
                <a:ea typeface="Yu Gothic UI" panose="020B0500000000000000" pitchFamily="34" charset="-128"/>
              </a:rPr>
              <a:t>の各種設定（任意）</a:t>
            </a:r>
            <a:endParaRPr kumimoji="1" lang="ja-JP" altLang="en-US" dirty="0">
              <a:latin typeface="Yu Gothic UI" panose="020B0500000000000000" pitchFamily="34" charset="-128"/>
              <a:ea typeface="Yu Gothic UI" panose="020B0500000000000000" pitchFamily="34" charset="-128"/>
            </a:endParaRPr>
          </a:p>
        </p:txBody>
      </p:sp>
      <p:grpSp>
        <p:nvGrpSpPr>
          <p:cNvPr id="25" name="グループ化 24">
            <a:extLst>
              <a:ext uri="{FF2B5EF4-FFF2-40B4-BE49-F238E27FC236}">
                <a16:creationId xmlns:a16="http://schemas.microsoft.com/office/drawing/2014/main" id="{53149914-A11B-3F43-F1A5-68E04E95AA48}"/>
              </a:ext>
            </a:extLst>
          </p:cNvPr>
          <p:cNvGrpSpPr/>
          <p:nvPr/>
        </p:nvGrpSpPr>
        <p:grpSpPr>
          <a:xfrm>
            <a:off x="7850157" y="658764"/>
            <a:ext cx="1171091" cy="4059030"/>
            <a:chOff x="212616" y="631743"/>
            <a:chExt cx="1171091" cy="4059030"/>
          </a:xfrm>
        </p:grpSpPr>
        <p:grpSp>
          <p:nvGrpSpPr>
            <p:cNvPr id="26" name="グループ化 25">
              <a:extLst>
                <a:ext uri="{FF2B5EF4-FFF2-40B4-BE49-F238E27FC236}">
                  <a16:creationId xmlns:a16="http://schemas.microsoft.com/office/drawing/2014/main" id="{19F66561-6198-DF3A-BD2F-EA6E9D16595D}"/>
                </a:ext>
              </a:extLst>
            </p:cNvPr>
            <p:cNvGrpSpPr/>
            <p:nvPr/>
          </p:nvGrpSpPr>
          <p:grpSpPr>
            <a:xfrm>
              <a:off x="212616" y="631743"/>
              <a:ext cx="1171091" cy="599937"/>
              <a:chOff x="142975" y="1872724"/>
              <a:chExt cx="1171091" cy="599937"/>
            </a:xfrm>
          </p:grpSpPr>
          <p:sp>
            <p:nvSpPr>
              <p:cNvPr id="45" name="フリーフォーム 113">
                <a:extLst>
                  <a:ext uri="{FF2B5EF4-FFF2-40B4-BE49-F238E27FC236}">
                    <a16:creationId xmlns:a16="http://schemas.microsoft.com/office/drawing/2014/main" id="{2983E4E2-522F-2D8B-0723-95DD37C928F0}"/>
                  </a:ext>
                </a:extLst>
              </p:cNvPr>
              <p:cNvSpPr/>
              <p:nvPr/>
            </p:nvSpPr>
            <p:spPr>
              <a:xfrm>
                <a:off x="142975" y="187272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ログイン</a:t>
                </a:r>
              </a:p>
            </p:txBody>
          </p:sp>
          <p:sp>
            <p:nvSpPr>
              <p:cNvPr id="46" name="二等辺三角形 45">
                <a:extLst>
                  <a:ext uri="{FF2B5EF4-FFF2-40B4-BE49-F238E27FC236}">
                    <a16:creationId xmlns:a16="http://schemas.microsoft.com/office/drawing/2014/main" id="{84061E0D-DDDE-F830-416A-D67D27383911}"/>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7" name="グループ化 26">
              <a:extLst>
                <a:ext uri="{FF2B5EF4-FFF2-40B4-BE49-F238E27FC236}">
                  <a16:creationId xmlns:a16="http://schemas.microsoft.com/office/drawing/2014/main" id="{6D4D7294-53CE-8B67-E11C-0647BCCFD61B}"/>
                </a:ext>
              </a:extLst>
            </p:cNvPr>
            <p:cNvGrpSpPr/>
            <p:nvPr/>
          </p:nvGrpSpPr>
          <p:grpSpPr>
            <a:xfrm>
              <a:off x="212616" y="1247068"/>
              <a:ext cx="1171091" cy="585869"/>
              <a:chOff x="142975" y="1886792"/>
              <a:chExt cx="1171091" cy="585869"/>
            </a:xfrm>
          </p:grpSpPr>
          <p:sp>
            <p:nvSpPr>
              <p:cNvPr id="43" name="フリーフォーム 113">
                <a:extLst>
                  <a:ext uri="{FF2B5EF4-FFF2-40B4-BE49-F238E27FC236}">
                    <a16:creationId xmlns:a16="http://schemas.microsoft.com/office/drawing/2014/main" id="{6826450F-4119-61C5-8AB5-0FAE00F7D3CF}"/>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グループ設定</a:t>
                </a:r>
              </a:p>
            </p:txBody>
          </p:sp>
          <p:sp>
            <p:nvSpPr>
              <p:cNvPr id="44" name="二等辺三角形 43">
                <a:extLst>
                  <a:ext uri="{FF2B5EF4-FFF2-40B4-BE49-F238E27FC236}">
                    <a16:creationId xmlns:a16="http://schemas.microsoft.com/office/drawing/2014/main" id="{978075EB-D7FD-6DD8-A7E6-E7AF4EC8B9B6}"/>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8" name="グループ化 27">
              <a:extLst>
                <a:ext uri="{FF2B5EF4-FFF2-40B4-BE49-F238E27FC236}">
                  <a16:creationId xmlns:a16="http://schemas.microsoft.com/office/drawing/2014/main" id="{5924F884-9FBA-792E-9770-807D41B02C7D}"/>
                </a:ext>
              </a:extLst>
            </p:cNvPr>
            <p:cNvGrpSpPr/>
            <p:nvPr/>
          </p:nvGrpSpPr>
          <p:grpSpPr>
            <a:xfrm>
              <a:off x="212616" y="1848325"/>
              <a:ext cx="1171091" cy="585869"/>
              <a:chOff x="142975" y="1886792"/>
              <a:chExt cx="1171091" cy="585869"/>
            </a:xfrm>
          </p:grpSpPr>
          <p:sp>
            <p:nvSpPr>
              <p:cNvPr id="41" name="フリーフォーム 113">
                <a:extLst>
                  <a:ext uri="{FF2B5EF4-FFF2-40B4-BE49-F238E27FC236}">
                    <a16:creationId xmlns:a16="http://schemas.microsoft.com/office/drawing/2014/main" id="{59E68CE8-0E5B-1A2F-AF84-DAE3999E58F9}"/>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シーケンス設定</a:t>
                </a:r>
              </a:p>
            </p:txBody>
          </p:sp>
          <p:sp>
            <p:nvSpPr>
              <p:cNvPr id="42" name="二等辺三角形 41">
                <a:extLst>
                  <a:ext uri="{FF2B5EF4-FFF2-40B4-BE49-F238E27FC236}">
                    <a16:creationId xmlns:a16="http://schemas.microsoft.com/office/drawing/2014/main" id="{4DAF87C1-71BD-84D9-9693-38C54E73F3A2}"/>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29" name="グループ化 28">
              <a:extLst>
                <a:ext uri="{FF2B5EF4-FFF2-40B4-BE49-F238E27FC236}">
                  <a16:creationId xmlns:a16="http://schemas.microsoft.com/office/drawing/2014/main" id="{C4191A0E-9F6D-578B-3F45-B837BD5C53B1}"/>
                </a:ext>
              </a:extLst>
            </p:cNvPr>
            <p:cNvGrpSpPr/>
            <p:nvPr/>
          </p:nvGrpSpPr>
          <p:grpSpPr>
            <a:xfrm>
              <a:off x="212616" y="2449582"/>
              <a:ext cx="1171091" cy="585869"/>
              <a:chOff x="142975" y="1886792"/>
              <a:chExt cx="1171091" cy="585869"/>
            </a:xfrm>
          </p:grpSpPr>
          <p:sp>
            <p:nvSpPr>
              <p:cNvPr id="39" name="フリーフォーム 113">
                <a:extLst>
                  <a:ext uri="{FF2B5EF4-FFF2-40B4-BE49-F238E27FC236}">
                    <a16:creationId xmlns:a16="http://schemas.microsoft.com/office/drawing/2014/main" id="{1C34B0CE-DE28-C719-367F-A6A208DC26F6}"/>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マップ設定</a:t>
                </a:r>
              </a:p>
            </p:txBody>
          </p:sp>
          <p:sp>
            <p:nvSpPr>
              <p:cNvPr id="40" name="二等辺三角形 39">
                <a:extLst>
                  <a:ext uri="{FF2B5EF4-FFF2-40B4-BE49-F238E27FC236}">
                    <a16:creationId xmlns:a16="http://schemas.microsoft.com/office/drawing/2014/main" id="{7DD2FBA1-E7C7-B565-C745-867FFE97E70F}"/>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0" name="グループ化 29">
              <a:extLst>
                <a:ext uri="{FF2B5EF4-FFF2-40B4-BE49-F238E27FC236}">
                  <a16:creationId xmlns:a16="http://schemas.microsoft.com/office/drawing/2014/main" id="{C40044AE-B9C0-5F19-16F5-F2C4E875E9BD}"/>
                </a:ext>
              </a:extLst>
            </p:cNvPr>
            <p:cNvGrpSpPr/>
            <p:nvPr/>
          </p:nvGrpSpPr>
          <p:grpSpPr>
            <a:xfrm>
              <a:off x="212616" y="3050839"/>
              <a:ext cx="1171091" cy="585869"/>
              <a:chOff x="142975" y="1886792"/>
              <a:chExt cx="1171091" cy="585869"/>
            </a:xfrm>
          </p:grpSpPr>
          <p:sp>
            <p:nvSpPr>
              <p:cNvPr id="37" name="フリーフォーム 113">
                <a:extLst>
                  <a:ext uri="{FF2B5EF4-FFF2-40B4-BE49-F238E27FC236}">
                    <a16:creationId xmlns:a16="http://schemas.microsoft.com/office/drawing/2014/main" id="{DC47A3E4-9FAA-2735-8F8B-2F75D77D8DDC}"/>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イベント動作設定</a:t>
                </a:r>
              </a:p>
            </p:txBody>
          </p:sp>
          <p:sp>
            <p:nvSpPr>
              <p:cNvPr id="38" name="二等辺三角形 37">
                <a:extLst>
                  <a:ext uri="{FF2B5EF4-FFF2-40B4-BE49-F238E27FC236}">
                    <a16:creationId xmlns:a16="http://schemas.microsoft.com/office/drawing/2014/main" id="{FF51CB30-D130-0824-51BD-FBE177F88A00}"/>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grpSp>
          <p:nvGrpSpPr>
            <p:cNvPr id="31" name="グループ化 30">
              <a:extLst>
                <a:ext uri="{FF2B5EF4-FFF2-40B4-BE49-F238E27FC236}">
                  <a16:creationId xmlns:a16="http://schemas.microsoft.com/office/drawing/2014/main" id="{B5A12DC4-4393-6B01-71D2-ADE838D4CA15}"/>
                </a:ext>
              </a:extLst>
            </p:cNvPr>
            <p:cNvGrpSpPr/>
            <p:nvPr/>
          </p:nvGrpSpPr>
          <p:grpSpPr>
            <a:xfrm>
              <a:off x="212616" y="3652096"/>
              <a:ext cx="1171091" cy="585869"/>
              <a:chOff x="142975" y="1886792"/>
              <a:chExt cx="1171091" cy="585869"/>
            </a:xfrm>
          </p:grpSpPr>
          <p:sp>
            <p:nvSpPr>
              <p:cNvPr id="35" name="フリーフォーム 113">
                <a:extLst>
                  <a:ext uri="{FF2B5EF4-FFF2-40B4-BE49-F238E27FC236}">
                    <a16:creationId xmlns:a16="http://schemas.microsoft.com/office/drawing/2014/main" id="{08205D7E-032A-6589-7CC9-EE54BE24BE8B}"/>
                  </a:ext>
                </a:extLst>
              </p:cNvPr>
              <p:cNvSpPr/>
              <p:nvPr/>
            </p:nvSpPr>
            <p:spPr>
              <a:xfrm>
                <a:off x="142975" y="1886792"/>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00B05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algn="ctr" defTabSz="466725">
                  <a:lnSpc>
                    <a:spcPct val="90000"/>
                  </a:lnSpc>
                  <a:spcAft>
                    <a:spcPct val="35000"/>
                  </a:spcAft>
                </a:pPr>
                <a:r>
                  <a:rPr lang="ja-JP" altLang="en-US" sz="1050" dirty="0">
                    <a:solidFill>
                      <a:prstClr val="white"/>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rPr>
                  <a:t>そのほか</a:t>
                </a:r>
              </a:p>
            </p:txBody>
          </p:sp>
          <p:sp>
            <p:nvSpPr>
              <p:cNvPr id="36" name="二等辺三角形 35">
                <a:extLst>
                  <a:ext uri="{FF2B5EF4-FFF2-40B4-BE49-F238E27FC236}">
                    <a16:creationId xmlns:a16="http://schemas.microsoft.com/office/drawing/2014/main" id="{7C3C4109-962A-3F87-4F7A-F3E774996577}"/>
                  </a:ext>
                </a:extLst>
              </p:cNvPr>
              <p:cNvSpPr/>
              <p:nvPr/>
            </p:nvSpPr>
            <p:spPr>
              <a:xfrm rot="21571594" flipV="1">
                <a:off x="515605" y="2350189"/>
                <a:ext cx="425831" cy="122472"/>
              </a:xfrm>
              <a:prstGeom prst="triangle">
                <a:avLst/>
              </a:prstGeom>
              <a:effectLst>
                <a:outerShdw blurRad="50800" dist="38100" dir="2700000" algn="t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58555" tIns="0" rIns="58555" bIns="73321" numCol="1" spcCol="1270" anchor="ctr" anchorCtr="0">
                <a:noAutofit/>
              </a:bodyPr>
              <a:lstStyle/>
              <a:p>
                <a:pPr marL="0" marR="0" lvl="0" indent="0" algn="ctr" defTabSz="166688" rtl="0" eaLnBrk="1" fontAlgn="base" latinLnBrk="0" hangingPunct="1">
                  <a:lnSpc>
                    <a:spcPct val="90000"/>
                  </a:lnSpc>
                  <a:spcBef>
                    <a:spcPct val="0"/>
                  </a:spcBef>
                  <a:spcAft>
                    <a:spcPct val="35000"/>
                  </a:spcAft>
                  <a:buClrTx/>
                  <a:buSzTx/>
                  <a:buFontTx/>
                  <a:buNone/>
                  <a:tabLst/>
                  <a:defRPr/>
                </a:pPr>
                <a:endParaRPr kumimoji="1" lang="ja-JP" altLang="en-US" sz="375" b="0" i="0" u="none" strike="noStrike" kern="120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sp>
          <p:nvSpPr>
            <p:cNvPr id="33" name="フリーフォーム 113">
              <a:extLst>
                <a:ext uri="{FF2B5EF4-FFF2-40B4-BE49-F238E27FC236}">
                  <a16:creationId xmlns:a16="http://schemas.microsoft.com/office/drawing/2014/main" id="{791707C8-37DB-B1D6-F5C9-212A8248D1B8}"/>
                </a:ext>
              </a:extLst>
            </p:cNvPr>
            <p:cNvSpPr/>
            <p:nvPr/>
          </p:nvSpPr>
          <p:spPr>
            <a:xfrm>
              <a:off x="212616" y="4253354"/>
              <a:ext cx="1171091" cy="437419"/>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chemeClr val="accent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60" tIns="59060" rIns="59060" bIns="59060"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r>
                <a:rPr kumimoji="1" lang="ja-JP" altLang="en-US"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rPr>
                <a:t>ログアウト</a:t>
              </a:r>
            </a:p>
          </p:txBody>
        </p:sp>
      </p:grpSp>
      <p:sp>
        <p:nvSpPr>
          <p:cNvPr id="47" name="正方形/長方形 46">
            <a:extLst>
              <a:ext uri="{FF2B5EF4-FFF2-40B4-BE49-F238E27FC236}">
                <a16:creationId xmlns:a16="http://schemas.microsoft.com/office/drawing/2014/main" id="{AE780BCA-626A-6E45-D0F4-05155C758DB4}"/>
              </a:ext>
            </a:extLst>
          </p:cNvPr>
          <p:cNvSpPr/>
          <p:nvPr/>
        </p:nvSpPr>
        <p:spPr>
          <a:xfrm>
            <a:off x="69932" y="66073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◆ユーザー管理</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2" name="テキスト ボックス 1">
            <a:extLst>
              <a:ext uri="{FF2B5EF4-FFF2-40B4-BE49-F238E27FC236}">
                <a16:creationId xmlns:a16="http://schemas.microsoft.com/office/drawing/2014/main" id="{C2BC199B-D674-D3E7-D100-3EA568436464}"/>
              </a:ext>
            </a:extLst>
          </p:cNvPr>
          <p:cNvSpPr txBox="1"/>
          <p:nvPr/>
        </p:nvSpPr>
        <p:spPr>
          <a:xfrm>
            <a:off x="307579" y="1067760"/>
            <a:ext cx="7542577" cy="338554"/>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ユーザーの追加／修正／削除、各ユーザーのレベル設定などユーザー情報を設定します。</a:t>
            </a:r>
            <a:endParaRPr kumimoji="1" lang="en-US" altLang="ja-JP" sz="16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52" name="テキスト ボックス 51">
            <a:extLst>
              <a:ext uri="{FF2B5EF4-FFF2-40B4-BE49-F238E27FC236}">
                <a16:creationId xmlns:a16="http://schemas.microsoft.com/office/drawing/2014/main" id="{93043FD6-443A-5662-57A1-1FC9DC8536BC}"/>
              </a:ext>
            </a:extLst>
          </p:cNvPr>
          <p:cNvSpPr txBox="1"/>
          <p:nvPr/>
        </p:nvSpPr>
        <p:spPr>
          <a:xfrm>
            <a:off x="3052041" y="3857021"/>
            <a:ext cx="1016092" cy="15388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eiryo UI" panose="020B0604030504040204" pitchFamily="50" charset="-128"/>
              </a:rPr>
              <a:t>画像はイメージです。</a:t>
            </a:r>
          </a:p>
        </p:txBody>
      </p:sp>
      <p:sp>
        <p:nvSpPr>
          <p:cNvPr id="3" name="正方形/長方形 2">
            <a:extLst>
              <a:ext uri="{FF2B5EF4-FFF2-40B4-BE49-F238E27FC236}">
                <a16:creationId xmlns:a16="http://schemas.microsoft.com/office/drawing/2014/main" id="{D1E5EAAE-CA82-C1E3-6A14-FB15F546C7EF}"/>
              </a:ext>
            </a:extLst>
          </p:cNvPr>
          <p:cNvSpPr/>
          <p:nvPr/>
        </p:nvSpPr>
        <p:spPr>
          <a:xfrm>
            <a:off x="69932" y="4149178"/>
            <a:ext cx="7780224" cy="568616"/>
          </a:xfrm>
          <a:prstGeom prst="rect">
            <a:avLst/>
          </a:prstGeom>
        </p:spPr>
        <p:txBody>
          <a:bodyPr wrap="square" anchor="t" anchorCtr="0">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◆他に</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フォルダー、スタートモニター、通信、コントローラー、メンテナンス、ライセンス登録、追加アプリ登録があります。詳しくは取扱説明書をご覧ください。</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6" name="テキスト ボックス 5">
            <a:extLst>
              <a:ext uri="{FF2B5EF4-FFF2-40B4-BE49-F238E27FC236}">
                <a16:creationId xmlns:a16="http://schemas.microsoft.com/office/drawing/2014/main" id="{46024938-AB34-5068-757C-F3141A6BB523}"/>
              </a:ext>
            </a:extLst>
          </p:cNvPr>
          <p:cNvSpPr txBox="1"/>
          <p:nvPr/>
        </p:nvSpPr>
        <p:spPr>
          <a:xfrm>
            <a:off x="4091879" y="3113152"/>
            <a:ext cx="3167565" cy="461665"/>
          </a:xfrm>
          <a:prstGeom prst="rect">
            <a:avLst/>
          </a:prstGeom>
          <a:noFill/>
        </p:spPr>
        <p:txBody>
          <a:bodyPr wrap="square">
            <a:spAutoFit/>
          </a:bodyPr>
          <a:lstStyle/>
          <a:p>
            <a:r>
              <a:rPr lang="ja-JP" altLang="en-US" sz="1200" b="0" i="0" u="none" strike="noStrike" baseline="0" dirty="0">
                <a:latin typeface="Yu Gothic UI" panose="020B0500000000000000" pitchFamily="34" charset="-128"/>
                <a:ea typeface="Yu Gothic UI" panose="020B0500000000000000" pitchFamily="34" charset="-128"/>
              </a:rPr>
              <a:t>設定保存した内容は、次回のログイン時から有効となります。</a:t>
            </a:r>
            <a:endParaRPr lang="ja-JP" altLang="en-US" sz="1200" dirty="0">
              <a:latin typeface="Yu Gothic UI" panose="020B0500000000000000" pitchFamily="34" charset="-128"/>
              <a:ea typeface="Yu Gothic UI" panose="020B0500000000000000" pitchFamily="34" charset="-128"/>
            </a:endParaRPr>
          </a:p>
        </p:txBody>
      </p:sp>
      <p:pic>
        <p:nvPicPr>
          <p:cNvPr id="9" name="図 8">
            <a:extLst>
              <a:ext uri="{FF2B5EF4-FFF2-40B4-BE49-F238E27FC236}">
                <a16:creationId xmlns:a16="http://schemas.microsoft.com/office/drawing/2014/main" id="{79ACC0E9-E04C-E3C2-F97D-6491092525F1}"/>
              </a:ext>
            </a:extLst>
          </p:cNvPr>
          <p:cNvPicPr>
            <a:picLocks noChangeAspect="1"/>
          </p:cNvPicPr>
          <p:nvPr/>
        </p:nvPicPr>
        <p:blipFill>
          <a:blip r:embed="rId3"/>
          <a:stretch>
            <a:fillRect/>
          </a:stretch>
        </p:blipFill>
        <p:spPr>
          <a:xfrm>
            <a:off x="281879" y="1438956"/>
            <a:ext cx="3810000" cy="2381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4780509"/>
      </p:ext>
    </p:extLst>
  </p:cSld>
  <p:clrMapOvr>
    <a:masterClrMapping/>
  </p:clrMapOvr>
  <mc:AlternateContent xmlns:mc="http://schemas.openxmlformats.org/markup-compatibility/2006" xmlns:p14="http://schemas.microsoft.com/office/powerpoint/2010/main">
    <mc:Choice Requires="p14">
      <p:transition spd="slow" p14:dur="2000" advTm="7700"/>
    </mc:Choice>
    <mc:Fallback xmlns="">
      <p:transition spd="slow" advTm="77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補足事項</a:t>
            </a:r>
            <a:endParaRPr lang="en-US" altLang="ja-JP" dirty="0"/>
          </a:p>
        </p:txBody>
      </p:sp>
    </p:spTree>
    <p:extLst>
      <p:ext uri="{BB962C8B-B14F-4D97-AF65-F5344CB8AC3E}">
        <p14:creationId xmlns:p14="http://schemas.microsoft.com/office/powerpoint/2010/main" val="185786622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latin typeface="Yu Gothic UI" panose="020B0500000000000000" pitchFamily="34" charset="-128"/>
                <a:ea typeface="Yu Gothic UI" panose="020B0500000000000000" pitchFamily="34" charset="-128"/>
              </a:rPr>
              <a:t>補足１：機器設定の種類とできること</a:t>
            </a:r>
          </a:p>
        </p:txBody>
      </p:sp>
      <p:pic>
        <p:nvPicPr>
          <p:cNvPr id="3" name="図 2">
            <a:extLst>
              <a:ext uri="{FF2B5EF4-FFF2-40B4-BE49-F238E27FC236}">
                <a16:creationId xmlns:a16="http://schemas.microsoft.com/office/drawing/2014/main" id="{D00E0E05-956C-BDE8-3A76-9E1269392E1D}"/>
              </a:ext>
            </a:extLst>
          </p:cNvPr>
          <p:cNvPicPr>
            <a:picLocks noChangeAspect="1"/>
          </p:cNvPicPr>
          <p:nvPr/>
        </p:nvPicPr>
        <p:blipFill>
          <a:blip r:embed="rId3"/>
          <a:stretch>
            <a:fillRect/>
          </a:stretch>
        </p:blipFill>
        <p:spPr>
          <a:xfrm>
            <a:off x="285750" y="1041266"/>
            <a:ext cx="4286250" cy="2381250"/>
          </a:xfrm>
          <a:prstGeom prst="rect">
            <a:avLst/>
          </a:prstGeom>
          <a:effectLst>
            <a:outerShdw blurRad="50800" dist="38100" dir="2700000" algn="tl" rotWithShape="0">
              <a:prstClr val="black">
                <a:alpha val="40000"/>
              </a:prstClr>
            </a:outerShdw>
          </a:effectLst>
        </p:spPr>
      </p:pic>
      <p:pic>
        <p:nvPicPr>
          <p:cNvPr id="2" name="図 1">
            <a:extLst>
              <a:ext uri="{FF2B5EF4-FFF2-40B4-BE49-F238E27FC236}">
                <a16:creationId xmlns:a16="http://schemas.microsoft.com/office/drawing/2014/main" id="{F1C6AD01-53C4-3BAF-5029-3E6E01865D28}"/>
              </a:ext>
            </a:extLst>
          </p:cNvPr>
          <p:cNvPicPr>
            <a:picLocks noChangeAspect="1"/>
          </p:cNvPicPr>
          <p:nvPr/>
        </p:nvPicPr>
        <p:blipFill>
          <a:blip r:embed="rId4"/>
          <a:stretch>
            <a:fillRect/>
          </a:stretch>
        </p:blipFill>
        <p:spPr>
          <a:xfrm>
            <a:off x="4245846" y="1535309"/>
            <a:ext cx="4844987" cy="3171063"/>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82AD9891-42E4-F11B-6DE0-3C0625734B15}"/>
              </a:ext>
            </a:extLst>
          </p:cNvPr>
          <p:cNvPicPr>
            <a:picLocks noChangeAspect="1"/>
          </p:cNvPicPr>
          <p:nvPr/>
        </p:nvPicPr>
        <p:blipFill>
          <a:blip r:embed="rId5"/>
          <a:stretch>
            <a:fillRect/>
          </a:stretch>
        </p:blipFill>
        <p:spPr>
          <a:xfrm>
            <a:off x="179999" y="3417392"/>
            <a:ext cx="4013345" cy="1272955"/>
          </a:xfrm>
          <a:prstGeom prst="rect">
            <a:avLst/>
          </a:prstGeom>
        </p:spPr>
      </p:pic>
      <p:sp>
        <p:nvSpPr>
          <p:cNvPr id="8" name="正方形/長方形 7">
            <a:extLst>
              <a:ext uri="{FF2B5EF4-FFF2-40B4-BE49-F238E27FC236}">
                <a16:creationId xmlns:a16="http://schemas.microsoft.com/office/drawing/2014/main" id="{DE62FF15-99AA-A060-C06B-40E348AC854C}"/>
              </a:ext>
            </a:extLst>
          </p:cNvPr>
          <p:cNvSpPr/>
          <p:nvPr/>
        </p:nvSpPr>
        <p:spPr>
          <a:xfrm>
            <a:off x="179999" y="660730"/>
            <a:ext cx="8910833" cy="385659"/>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■機器設定の「簡単設定」「詳細設定」「機器登録」は設定可能な項目が異なります。</a:t>
            </a:r>
          </a:p>
        </p:txBody>
      </p:sp>
      <p:sp>
        <p:nvSpPr>
          <p:cNvPr id="12" name="テキスト ボックス 11">
            <a:extLst>
              <a:ext uri="{FF2B5EF4-FFF2-40B4-BE49-F238E27FC236}">
                <a16:creationId xmlns:a16="http://schemas.microsoft.com/office/drawing/2014/main" id="{3A812237-8B78-58F6-FF21-EEF5AF3E6080}"/>
              </a:ext>
            </a:extLst>
          </p:cNvPr>
          <p:cNvSpPr txBox="1"/>
          <p:nvPr/>
        </p:nvSpPr>
        <p:spPr>
          <a:xfrm>
            <a:off x="5623099" y="1196755"/>
            <a:ext cx="3467733" cy="338554"/>
          </a:xfrm>
          <a:prstGeom prst="rect">
            <a:avLst/>
          </a:prstGeom>
          <a:noFill/>
        </p:spPr>
        <p:txBody>
          <a:bodyPr wrap="square">
            <a:spAutoFit/>
          </a:bodyPr>
          <a:lstStyle/>
          <a:p>
            <a:r>
              <a:rPr kumimoji="1" lang="ja-JP" altLang="en-US" sz="160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状況にあった方法で設定を行ってください</a:t>
            </a:r>
            <a:endParaRPr lang="ja-JP" altLang="en-US" sz="1600" dirty="0"/>
          </a:p>
        </p:txBody>
      </p:sp>
    </p:spTree>
    <p:extLst>
      <p:ext uri="{BB962C8B-B14F-4D97-AF65-F5344CB8AC3E}">
        <p14:creationId xmlns:p14="http://schemas.microsoft.com/office/powerpoint/2010/main" val="1804659361"/>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2</a:t>
            </a:r>
            <a:r>
              <a:rPr kumimoji="1" lang="ja-JP" altLang="en-US" dirty="0">
                <a:latin typeface="Yu Gothic UI" panose="020B0500000000000000" pitchFamily="34" charset="-128"/>
                <a:ea typeface="Yu Gothic UI" panose="020B0500000000000000" pitchFamily="34" charset="-128"/>
              </a:rPr>
              <a:t>．事前準備（必要な</a:t>
            </a:r>
            <a:r>
              <a:rPr kumimoji="1" lang="en-US" altLang="ja-JP" dirty="0">
                <a:latin typeface="Yu Gothic UI" panose="020B0500000000000000" pitchFamily="34" charset="-128"/>
                <a:ea typeface="Yu Gothic UI" panose="020B0500000000000000" pitchFamily="34" charset="-128"/>
              </a:rPr>
              <a:t>PC</a:t>
            </a:r>
            <a:r>
              <a:rPr kumimoji="1" lang="ja-JP" altLang="en-US" dirty="0">
                <a:latin typeface="Yu Gothic UI" panose="020B0500000000000000" pitchFamily="34" charset="-128"/>
                <a:ea typeface="Yu Gothic UI" panose="020B0500000000000000" pitchFamily="34" charset="-128"/>
              </a:rPr>
              <a:t>の環境）</a:t>
            </a:r>
          </a:p>
        </p:txBody>
      </p:sp>
      <p:pic>
        <p:nvPicPr>
          <p:cNvPr id="9" name="図 8">
            <a:extLst>
              <a:ext uri="{FF2B5EF4-FFF2-40B4-BE49-F238E27FC236}">
                <a16:creationId xmlns:a16="http://schemas.microsoft.com/office/drawing/2014/main" id="{76A90F2E-8855-95C7-DB65-6F4DB08B901E}"/>
              </a:ext>
            </a:extLst>
          </p:cNvPr>
          <p:cNvPicPr>
            <a:picLocks noChangeAspect="1"/>
          </p:cNvPicPr>
          <p:nvPr/>
        </p:nvPicPr>
        <p:blipFill rotWithShape="1">
          <a:blip r:embed="rId3"/>
          <a:srcRect l="3390" t="7153" r="2149" b="66161"/>
          <a:stretch/>
        </p:blipFill>
        <p:spPr>
          <a:xfrm>
            <a:off x="4091851" y="1216510"/>
            <a:ext cx="4750633" cy="1464101"/>
          </a:xfrm>
          <a:prstGeom prst="rect">
            <a:avLst/>
          </a:prstGeom>
        </p:spPr>
      </p:pic>
      <p:grpSp>
        <p:nvGrpSpPr>
          <p:cNvPr id="10" name="グループ化 9">
            <a:extLst>
              <a:ext uri="{FF2B5EF4-FFF2-40B4-BE49-F238E27FC236}">
                <a16:creationId xmlns:a16="http://schemas.microsoft.com/office/drawing/2014/main" id="{77704A35-B7CC-CDD6-C0F7-77298472D197}"/>
              </a:ext>
            </a:extLst>
          </p:cNvPr>
          <p:cNvGrpSpPr>
            <a:grpSpLocks noChangeAspect="1"/>
          </p:cNvGrpSpPr>
          <p:nvPr/>
        </p:nvGrpSpPr>
        <p:grpSpPr>
          <a:xfrm>
            <a:off x="6954348" y="2722115"/>
            <a:ext cx="1977256" cy="1214470"/>
            <a:chOff x="5062592" y="1422140"/>
            <a:chExt cx="4149588" cy="2997682"/>
          </a:xfrm>
        </p:grpSpPr>
        <p:pic>
          <p:nvPicPr>
            <p:cNvPr id="11" name="図 10">
              <a:extLst>
                <a:ext uri="{FF2B5EF4-FFF2-40B4-BE49-F238E27FC236}">
                  <a16:creationId xmlns:a16="http://schemas.microsoft.com/office/drawing/2014/main" id="{E94E0654-BCED-4FC6-EB8F-58475C7D6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592" y="2571750"/>
              <a:ext cx="2141054" cy="1560557"/>
            </a:xfrm>
            <a:prstGeom prst="rect">
              <a:avLst/>
            </a:prstGeom>
            <a:ln>
              <a:noFill/>
            </a:ln>
          </p:spPr>
        </p:pic>
        <p:pic>
          <p:nvPicPr>
            <p:cNvPr id="12" name="図 11">
              <a:extLst>
                <a:ext uri="{FF2B5EF4-FFF2-40B4-BE49-F238E27FC236}">
                  <a16:creationId xmlns:a16="http://schemas.microsoft.com/office/drawing/2014/main" id="{FFCC56FE-4A42-AEE5-BB70-55D2A29A4B81}"/>
                </a:ext>
              </a:extLst>
            </p:cNvPr>
            <p:cNvPicPr>
              <a:picLocks noChangeAspect="1"/>
            </p:cNvPicPr>
            <p:nvPr/>
          </p:nvPicPr>
          <p:blipFill rotWithShape="1">
            <a:blip r:embed="rId5"/>
            <a:srcRect l="3541" t="5301" r="3885" b="8609"/>
            <a:stretch/>
          </p:blipFill>
          <p:spPr>
            <a:xfrm>
              <a:off x="7481153" y="1980537"/>
              <a:ext cx="1090864" cy="882315"/>
            </a:xfrm>
            <a:prstGeom prst="rect">
              <a:avLst/>
            </a:prstGeom>
          </p:spPr>
        </p:pic>
        <p:sp>
          <p:nvSpPr>
            <p:cNvPr id="13" name="正方形/長方形 12">
              <a:extLst>
                <a:ext uri="{FF2B5EF4-FFF2-40B4-BE49-F238E27FC236}">
                  <a16:creationId xmlns:a16="http://schemas.microsoft.com/office/drawing/2014/main" id="{749560B6-581D-BCAB-865B-C91ADCFD4D23}"/>
                </a:ext>
              </a:extLst>
            </p:cNvPr>
            <p:cNvSpPr/>
            <p:nvPr/>
          </p:nvSpPr>
          <p:spPr>
            <a:xfrm>
              <a:off x="6865039" y="1422140"/>
              <a:ext cx="2347141" cy="683718"/>
            </a:xfrm>
            <a:prstGeom prst="rect">
              <a:avLst/>
            </a:prstGeom>
          </p:spPr>
          <p:txBody>
            <a:bodyPr wrap="square">
              <a:spAutoFit/>
            </a:bodyPr>
            <a:lstStyle/>
            <a:p>
              <a:pPr algn="ctr"/>
              <a:r>
                <a:rPr lang="ja-JP" altLang="en-US" sz="1200" b="1" dirty="0">
                  <a:latin typeface="Yu Gothic UI" panose="020B0500000000000000" pitchFamily="34" charset="-128"/>
                  <a:ea typeface="Yu Gothic UI" panose="020B0500000000000000" pitchFamily="34" charset="-128"/>
                </a:rPr>
                <a:t>インターネット</a:t>
              </a:r>
            </a:p>
          </p:txBody>
        </p:sp>
        <p:cxnSp>
          <p:nvCxnSpPr>
            <p:cNvPr id="15" name="カギ線コネクタ 6">
              <a:extLst>
                <a:ext uri="{FF2B5EF4-FFF2-40B4-BE49-F238E27FC236}">
                  <a16:creationId xmlns:a16="http://schemas.microsoft.com/office/drawing/2014/main" id="{C19779E1-CB60-A731-7601-F90FFE10C6ED}"/>
                </a:ext>
              </a:extLst>
            </p:cNvPr>
            <p:cNvCxnSpPr>
              <a:stCxn id="11" idx="3"/>
              <a:endCxn id="12" idx="2"/>
            </p:cNvCxnSpPr>
            <p:nvPr/>
          </p:nvCxnSpPr>
          <p:spPr>
            <a:xfrm flipV="1">
              <a:off x="7203646" y="2862852"/>
              <a:ext cx="822939" cy="489177"/>
            </a:xfrm>
            <a:prstGeom prst="bentConnector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A6192F1-B4EE-3B8C-E559-1FA937FDB7D2}"/>
                </a:ext>
              </a:extLst>
            </p:cNvPr>
            <p:cNvSpPr/>
            <p:nvPr/>
          </p:nvSpPr>
          <p:spPr>
            <a:xfrm>
              <a:off x="5398650" y="3736104"/>
              <a:ext cx="1640128" cy="683718"/>
            </a:xfrm>
            <a:prstGeom prst="rect">
              <a:avLst/>
            </a:prstGeom>
          </p:spPr>
          <p:txBody>
            <a:bodyPr wrap="square">
              <a:spAutoFit/>
            </a:bodyPr>
            <a:lstStyle/>
            <a:p>
              <a:pPr algn="ctr"/>
              <a:r>
                <a:rPr lang="ja-JP" altLang="en-US" sz="1200" b="1" dirty="0">
                  <a:latin typeface="Yu Gothic UI" panose="020B0500000000000000" pitchFamily="34" charset="-128"/>
                  <a:ea typeface="Yu Gothic UI" panose="020B0500000000000000" pitchFamily="34" charset="-128"/>
                </a:rPr>
                <a:t>パソコン</a:t>
              </a:r>
            </a:p>
          </p:txBody>
        </p:sp>
      </p:grpSp>
      <p:sp>
        <p:nvSpPr>
          <p:cNvPr id="22" name="テキスト ボックス 21">
            <a:extLst>
              <a:ext uri="{FF2B5EF4-FFF2-40B4-BE49-F238E27FC236}">
                <a16:creationId xmlns:a16="http://schemas.microsoft.com/office/drawing/2014/main" id="{64EA5058-6A41-3073-524C-5C29DB220B29}"/>
              </a:ext>
            </a:extLst>
          </p:cNvPr>
          <p:cNvSpPr txBox="1"/>
          <p:nvPr/>
        </p:nvSpPr>
        <p:spPr>
          <a:xfrm>
            <a:off x="4091683" y="3962128"/>
            <a:ext cx="4959720" cy="461665"/>
          </a:xfrm>
          <a:prstGeom prst="rect">
            <a:avLst/>
          </a:prstGeom>
          <a:noFill/>
        </p:spPr>
        <p:txBody>
          <a:bodyPr wrap="square" rtlCol="0">
            <a:spAutoFit/>
          </a:bodyPr>
          <a:lstStyle/>
          <a:p>
            <a:r>
              <a:rPr kumimoji="1" lang="ja-JP" altLang="en-US" sz="1200" dirty="0">
                <a:latin typeface="Yu Gothic UI" panose="020B0500000000000000" pitchFamily="34" charset="-128"/>
                <a:ea typeface="Yu Gothic UI" panose="020B0500000000000000" pitchFamily="34" charset="-128"/>
              </a:rPr>
              <a:t>必要な</a:t>
            </a:r>
            <a:r>
              <a:rPr kumimoji="1" lang="en-US" altLang="ja-JP" sz="1200" dirty="0">
                <a:latin typeface="Yu Gothic UI" panose="020B0500000000000000" pitchFamily="34" charset="-128"/>
                <a:ea typeface="Yu Gothic UI" panose="020B0500000000000000" pitchFamily="34" charset="-128"/>
              </a:rPr>
              <a:t>PC</a:t>
            </a:r>
            <a:r>
              <a:rPr kumimoji="1" lang="ja-JP" altLang="en-US" sz="1200" dirty="0">
                <a:latin typeface="Yu Gothic UI" panose="020B0500000000000000" pitchFamily="34" charset="-128"/>
                <a:ea typeface="Yu Gothic UI" panose="020B0500000000000000" pitchFamily="34" charset="-128"/>
              </a:rPr>
              <a:t>の環境の詳細は、</a:t>
            </a:r>
            <a:r>
              <a:rPr kumimoji="1" lang="ja-JP" altLang="en-US" sz="1200" dirty="0">
                <a:latin typeface="Yu Gothic UI" panose="020B0500000000000000" pitchFamily="34" charset="-128"/>
                <a:ea typeface="Yu Gothic UI" panose="020B0500000000000000" pitchFamily="34" charset="-128"/>
                <a:hlinkClick r:id="rId6"/>
              </a:rPr>
              <a:t>取扱説明書「</a:t>
            </a:r>
            <a:r>
              <a:rPr kumimoji="1" lang="en-US" altLang="ja-JP" sz="1200" dirty="0">
                <a:latin typeface="Yu Gothic UI" panose="020B0500000000000000" pitchFamily="34" charset="-128"/>
                <a:ea typeface="Yu Gothic UI" panose="020B0500000000000000" pitchFamily="34" charset="-128"/>
                <a:hlinkClick r:id="rId6"/>
              </a:rPr>
              <a:t>1.8 </a:t>
            </a:r>
            <a:r>
              <a:rPr kumimoji="1" lang="ja-JP" altLang="en-US" sz="1200" dirty="0">
                <a:latin typeface="Yu Gothic UI" panose="020B0500000000000000" pitchFamily="34" charset="-128"/>
                <a:ea typeface="Yu Gothic UI" panose="020B0500000000000000" pitchFamily="34" charset="-128"/>
                <a:hlinkClick r:id="rId6"/>
              </a:rPr>
              <a:t>必要な</a:t>
            </a:r>
            <a:r>
              <a:rPr kumimoji="1" lang="en-US" altLang="ja-JP" sz="1200" dirty="0">
                <a:latin typeface="Yu Gothic UI" panose="020B0500000000000000" pitchFamily="34" charset="-128"/>
                <a:ea typeface="Yu Gothic UI" panose="020B0500000000000000" pitchFamily="34" charset="-128"/>
                <a:hlinkClick r:id="rId6"/>
              </a:rPr>
              <a:t>PC</a:t>
            </a:r>
            <a:r>
              <a:rPr kumimoji="1" lang="ja-JP" altLang="en-US" sz="1200" dirty="0">
                <a:latin typeface="Yu Gothic UI" panose="020B0500000000000000" pitchFamily="34" charset="-128"/>
                <a:ea typeface="Yu Gothic UI" panose="020B0500000000000000" pitchFamily="34" charset="-128"/>
                <a:hlinkClick r:id="rId6"/>
              </a:rPr>
              <a:t>の環境」</a:t>
            </a:r>
            <a:r>
              <a:rPr kumimoji="1" lang="ja-JP" altLang="en-US" sz="1200" dirty="0">
                <a:latin typeface="Yu Gothic UI" panose="020B0500000000000000" pitchFamily="34" charset="-128"/>
                <a:ea typeface="Yu Gothic UI" panose="020B0500000000000000" pitchFamily="34" charset="-128"/>
              </a:rPr>
              <a:t>をご覧ください。</a:t>
            </a:r>
            <a:r>
              <a:rPr kumimoji="1" lang="en-US" altLang="ja-JP" sz="1200" dirty="0">
                <a:latin typeface="Yu Gothic UI" panose="020B0500000000000000" pitchFamily="34" charset="-128"/>
                <a:ea typeface="Yu Gothic UI" panose="020B0500000000000000" pitchFamily="34" charset="-128"/>
              </a:rPr>
              <a:t>ASM300</a:t>
            </a:r>
            <a:r>
              <a:rPr kumimoji="1" lang="ja-JP" altLang="en-US" sz="1200" dirty="0">
                <a:latin typeface="Yu Gothic UI" panose="020B0500000000000000" pitchFamily="34" charset="-128"/>
                <a:ea typeface="Yu Gothic UI" panose="020B0500000000000000" pitchFamily="34" charset="-128"/>
              </a:rPr>
              <a:t>の</a:t>
            </a:r>
            <a:r>
              <a:rPr lang="ja-JP" altLang="en-US" sz="1200" dirty="0">
                <a:latin typeface="Yu Gothic UI" panose="020B0500000000000000" pitchFamily="34" charset="-128"/>
                <a:ea typeface="Yu Gothic UI" panose="020B0500000000000000" pitchFamily="34" charset="-128"/>
              </a:rPr>
              <a:t>取扱説明書は下記サイトにございます。</a:t>
            </a:r>
            <a:endParaRPr kumimoji="1" lang="en-US" altLang="ja-JP" sz="1200" dirty="0">
              <a:latin typeface="Yu Gothic UI" panose="020B0500000000000000" pitchFamily="34" charset="-128"/>
              <a:ea typeface="Yu Gothic UI" panose="020B0500000000000000" pitchFamily="34" charset="-128"/>
            </a:endParaRPr>
          </a:p>
        </p:txBody>
      </p:sp>
      <p:grpSp>
        <p:nvGrpSpPr>
          <p:cNvPr id="6" name="グループ化 5">
            <a:extLst>
              <a:ext uri="{FF2B5EF4-FFF2-40B4-BE49-F238E27FC236}">
                <a16:creationId xmlns:a16="http://schemas.microsoft.com/office/drawing/2014/main" id="{DCCECEF9-42FA-D30E-C6BD-0F0D3EFC6764}"/>
              </a:ext>
            </a:extLst>
          </p:cNvPr>
          <p:cNvGrpSpPr>
            <a:grpSpLocks noChangeAspect="1"/>
          </p:cNvGrpSpPr>
          <p:nvPr/>
        </p:nvGrpSpPr>
        <p:grpSpPr>
          <a:xfrm>
            <a:off x="397003" y="1358450"/>
            <a:ext cx="3574323" cy="3434675"/>
            <a:chOff x="1995487" y="1328737"/>
            <a:chExt cx="5153025" cy="4951697"/>
          </a:xfrm>
        </p:grpSpPr>
        <p:pic>
          <p:nvPicPr>
            <p:cNvPr id="3" name="図 2">
              <a:extLst>
                <a:ext uri="{FF2B5EF4-FFF2-40B4-BE49-F238E27FC236}">
                  <a16:creationId xmlns:a16="http://schemas.microsoft.com/office/drawing/2014/main" id="{E08CF23F-80BF-8E86-3830-119EAE08BAB8}"/>
                </a:ext>
              </a:extLst>
            </p:cNvPr>
            <p:cNvPicPr>
              <a:picLocks noChangeAspect="1"/>
            </p:cNvPicPr>
            <p:nvPr/>
          </p:nvPicPr>
          <p:blipFill rotWithShape="1">
            <a:blip r:embed="rId7"/>
            <a:srcRect b="3256"/>
            <a:stretch/>
          </p:blipFill>
          <p:spPr>
            <a:xfrm>
              <a:off x="1995487" y="1328737"/>
              <a:ext cx="5153025" cy="2405063"/>
            </a:xfrm>
            <a:prstGeom prst="rect">
              <a:avLst/>
            </a:prstGeom>
          </p:spPr>
        </p:pic>
        <p:pic>
          <p:nvPicPr>
            <p:cNvPr id="5" name="図 4">
              <a:extLst>
                <a:ext uri="{FF2B5EF4-FFF2-40B4-BE49-F238E27FC236}">
                  <a16:creationId xmlns:a16="http://schemas.microsoft.com/office/drawing/2014/main" id="{5D3BF16D-97B1-D5FD-CB9E-8B1883D45F5A}"/>
                </a:ext>
              </a:extLst>
            </p:cNvPr>
            <p:cNvPicPr>
              <a:picLocks noChangeAspect="1"/>
            </p:cNvPicPr>
            <p:nvPr/>
          </p:nvPicPr>
          <p:blipFill rotWithShape="1">
            <a:blip r:embed="rId8"/>
            <a:srcRect t="2147"/>
            <a:stretch/>
          </p:blipFill>
          <p:spPr>
            <a:xfrm>
              <a:off x="2014420" y="3735938"/>
              <a:ext cx="5114925" cy="2544496"/>
            </a:xfrm>
            <a:prstGeom prst="rect">
              <a:avLst/>
            </a:prstGeom>
          </p:spPr>
        </p:pic>
      </p:grpSp>
      <p:sp>
        <p:nvSpPr>
          <p:cNvPr id="2" name="テキスト ボックス 1">
            <a:extLst>
              <a:ext uri="{FF2B5EF4-FFF2-40B4-BE49-F238E27FC236}">
                <a16:creationId xmlns:a16="http://schemas.microsoft.com/office/drawing/2014/main" id="{6F783B0C-9591-4537-F9E2-61A99C428E1F}"/>
              </a:ext>
            </a:extLst>
          </p:cNvPr>
          <p:cNvSpPr txBox="1"/>
          <p:nvPr/>
        </p:nvSpPr>
        <p:spPr>
          <a:xfrm>
            <a:off x="111512" y="617895"/>
            <a:ext cx="7002966" cy="734423"/>
          </a:xfrm>
          <a:prstGeom prst="rect">
            <a:avLst/>
          </a:prstGeom>
          <a:noFill/>
        </p:spPr>
        <p:txBody>
          <a:bodyPr wrap="square" lIns="72000" tIns="36000" rIns="72000" bIns="36000" rtlCol="0">
            <a:spAutoFit/>
          </a:bodyPr>
          <a:lstStyle/>
          <a:p>
            <a:r>
              <a:rPr lang="ja-JP" altLang="en-US" sz="1400" b="1" dirty="0">
                <a:latin typeface="Yu Gothic UI" panose="020B0500000000000000" pitchFamily="34" charset="-128"/>
                <a:ea typeface="Yu Gothic UI" panose="020B0500000000000000" pitchFamily="34" charset="-128"/>
              </a:rPr>
              <a:t>■ </a:t>
            </a:r>
            <a:r>
              <a:rPr kumimoji="1" lang="en-US" altLang="ja-JP" sz="1400" b="1" dirty="0">
                <a:latin typeface="Yu Gothic UI" panose="020B0500000000000000" pitchFamily="34" charset="-128"/>
                <a:ea typeface="Yu Gothic UI" panose="020B0500000000000000" pitchFamily="34" charset="-128"/>
              </a:rPr>
              <a:t>ASM300</a:t>
            </a:r>
            <a:r>
              <a:rPr kumimoji="1" lang="ja-JP" altLang="en-US" sz="1400" b="1" dirty="0">
                <a:latin typeface="Yu Gothic UI" panose="020B0500000000000000" pitchFamily="34" charset="-128"/>
                <a:ea typeface="Yu Gothic UI" panose="020B0500000000000000" pitchFamily="34" charset="-128"/>
              </a:rPr>
              <a:t>を使用するために以下のものをご準備ください</a:t>
            </a:r>
          </a:p>
          <a:p>
            <a:pPr marL="177800">
              <a:spcBef>
                <a:spcPts val="600"/>
              </a:spcBef>
            </a:pPr>
            <a:r>
              <a:rPr kumimoji="1" lang="ja-JP" altLang="en-US" sz="1200" dirty="0">
                <a:latin typeface="Yu Gothic UI" panose="020B0500000000000000" pitchFamily="34" charset="-128"/>
                <a:ea typeface="Yu Gothic UI" panose="020B0500000000000000" pitchFamily="34" charset="-128"/>
              </a:rPr>
              <a:t>・インターネット接続可能なパソコン（</a:t>
            </a:r>
            <a:r>
              <a:rPr kumimoji="1" lang="en-US" altLang="ja-JP" sz="1200" dirty="0">
                <a:latin typeface="Yu Gothic UI" panose="020B0500000000000000" pitchFamily="34" charset="-128"/>
                <a:ea typeface="Yu Gothic UI" panose="020B0500000000000000" pitchFamily="34" charset="-128"/>
              </a:rPr>
              <a:t>ASM300</a:t>
            </a:r>
            <a:r>
              <a:rPr kumimoji="1" lang="ja-JP" altLang="en-US" sz="1200" dirty="0">
                <a:latin typeface="Yu Gothic UI" panose="020B0500000000000000" pitchFamily="34" charset="-128"/>
                <a:ea typeface="Yu Gothic UI" panose="020B0500000000000000" pitchFamily="34" charset="-128"/>
              </a:rPr>
              <a:t>をインストールする</a:t>
            </a:r>
            <a:r>
              <a:rPr kumimoji="1" lang="en-US" altLang="ja-JP" sz="1200" dirty="0">
                <a:latin typeface="Yu Gothic UI" panose="020B0500000000000000" pitchFamily="34" charset="-128"/>
                <a:ea typeface="Yu Gothic UI" panose="020B0500000000000000" pitchFamily="34" charset="-128"/>
              </a:rPr>
              <a:t>PC</a:t>
            </a:r>
            <a:r>
              <a:rPr kumimoji="1" lang="ja-JP" altLang="en-US" sz="1200" dirty="0">
                <a:latin typeface="Yu Gothic UI" panose="020B0500000000000000" pitchFamily="34" charset="-128"/>
                <a:ea typeface="Yu Gothic UI" panose="020B0500000000000000" pitchFamily="34" charset="-128"/>
              </a:rPr>
              <a:t>）</a:t>
            </a:r>
          </a:p>
          <a:p>
            <a:pPr marL="177800"/>
            <a:r>
              <a:rPr kumimoji="1" lang="ja-JP" altLang="en-US" sz="1200" dirty="0">
                <a:latin typeface="Yu Gothic UI" panose="020B0500000000000000" pitchFamily="34" charset="-128"/>
                <a:ea typeface="Yu Gothic UI" panose="020B0500000000000000" pitchFamily="34" charset="-128"/>
              </a:rPr>
              <a:t>・</a:t>
            </a:r>
            <a:r>
              <a:rPr kumimoji="1" lang="en-US" altLang="ja-JP" sz="1200" dirty="0">
                <a:latin typeface="Yu Gothic UI" panose="020B0500000000000000" pitchFamily="34" charset="-128"/>
                <a:ea typeface="Yu Gothic UI" panose="020B0500000000000000" pitchFamily="34" charset="-128"/>
              </a:rPr>
              <a:t>ASM300WUX</a:t>
            </a:r>
          </a:p>
        </p:txBody>
      </p:sp>
      <p:sp>
        <p:nvSpPr>
          <p:cNvPr id="4" name="テキスト ボックス 3">
            <a:extLst>
              <a:ext uri="{FF2B5EF4-FFF2-40B4-BE49-F238E27FC236}">
                <a16:creationId xmlns:a16="http://schemas.microsoft.com/office/drawing/2014/main" id="{3072AF38-8FCF-2CFF-2722-4C0675CBDA1F}"/>
              </a:ext>
            </a:extLst>
          </p:cNvPr>
          <p:cNvSpPr txBox="1"/>
          <p:nvPr/>
        </p:nvSpPr>
        <p:spPr>
          <a:xfrm>
            <a:off x="4274024" y="4381015"/>
            <a:ext cx="4466371" cy="446276"/>
          </a:xfrm>
          <a:prstGeom prst="rect">
            <a:avLst/>
          </a:prstGeom>
          <a:noFill/>
        </p:spPr>
        <p:txBody>
          <a:bodyPr wrap="square">
            <a:spAutoFit/>
          </a:bodyPr>
          <a:lstStyle/>
          <a:p>
            <a:pPr>
              <a:spcBef>
                <a:spcPts val="600"/>
              </a:spcBef>
            </a:pPr>
            <a:r>
              <a:rPr lang="en-US" altLang="ja-JP" sz="1000" b="1" dirty="0" err="1">
                <a:latin typeface="Yu Gothic UI" panose="020B0500000000000000" pitchFamily="34" charset="-128"/>
                <a:ea typeface="Yu Gothic UI" panose="020B0500000000000000" pitchFamily="34" charset="-128"/>
                <a:hlinkClick r:id="rId9"/>
              </a:rPr>
              <a:t>i</a:t>
            </a:r>
            <a:r>
              <a:rPr lang="en-US" altLang="ja-JP" sz="1000" b="1" dirty="0">
                <a:latin typeface="Yu Gothic UI" panose="020B0500000000000000" pitchFamily="34" charset="-128"/>
                <a:ea typeface="Yu Gothic UI" panose="020B0500000000000000" pitchFamily="34" charset="-128"/>
                <a:hlinkClick r:id="rId9"/>
              </a:rPr>
              <a:t>-PRO</a:t>
            </a:r>
            <a:r>
              <a:rPr lang="ja-JP" altLang="en-US" sz="1000" b="1" dirty="0">
                <a:latin typeface="Yu Gothic UI" panose="020B0500000000000000" pitchFamily="34" charset="-128"/>
                <a:ea typeface="Yu Gothic UI" panose="020B0500000000000000" pitchFamily="34" charset="-128"/>
                <a:hlinkClick r:id="rId9"/>
              </a:rPr>
              <a:t>ホーム ＞ セキュリティ ＞ 商品 ＞ </a:t>
            </a:r>
            <a:r>
              <a:rPr lang="en-US" altLang="ja-JP" sz="1000" b="1" dirty="0">
                <a:latin typeface="Yu Gothic UI" panose="020B0500000000000000" pitchFamily="34" charset="-128"/>
                <a:ea typeface="Yu Gothic UI" panose="020B0500000000000000" pitchFamily="34" charset="-128"/>
                <a:hlinkClick r:id="rId9"/>
              </a:rPr>
              <a:t>WV-ASM300UX</a:t>
            </a:r>
            <a:endParaRPr lang="en-US" altLang="ja-JP" sz="1000" b="1" dirty="0">
              <a:latin typeface="Yu Gothic UI" panose="020B0500000000000000" pitchFamily="34" charset="-128"/>
              <a:ea typeface="Yu Gothic UI" panose="020B0500000000000000" pitchFamily="34" charset="-128"/>
            </a:endParaRPr>
          </a:p>
          <a:p>
            <a:pPr>
              <a:spcBef>
                <a:spcPts val="600"/>
              </a:spcBef>
            </a:pPr>
            <a:r>
              <a:rPr lang="ja-JP" altLang="en-US" sz="800" b="1" dirty="0">
                <a:latin typeface="Yu Gothic UI" panose="020B0500000000000000" pitchFamily="34" charset="-128"/>
                <a:ea typeface="Yu Gothic UI" panose="020B0500000000000000" pitchFamily="34" charset="-128"/>
              </a:rPr>
              <a:t>＞「ダウンロード一覧」タブ ＞ 取扱説明書 ＞「取扱説明書 </a:t>
            </a:r>
            <a:r>
              <a:rPr lang="en-US" altLang="ja-JP" sz="800" b="1" dirty="0">
                <a:latin typeface="Yu Gothic UI" panose="020B0500000000000000" pitchFamily="34" charset="-128"/>
                <a:ea typeface="Yu Gothic UI" panose="020B0500000000000000" pitchFamily="34" charset="-128"/>
              </a:rPr>
              <a:t>WV-ASM300UX, WV-ASM300WUX </a:t>
            </a:r>
            <a:r>
              <a:rPr lang="ja-JP" altLang="en-US" sz="800" b="1" dirty="0">
                <a:latin typeface="Yu Gothic UI" panose="020B0500000000000000" pitchFamily="34" charset="-128"/>
                <a:ea typeface="Yu Gothic UI" panose="020B0500000000000000" pitchFamily="34" charset="-128"/>
              </a:rPr>
              <a:t>他」</a:t>
            </a:r>
          </a:p>
        </p:txBody>
      </p:sp>
    </p:spTree>
    <p:extLst>
      <p:ext uri="{BB962C8B-B14F-4D97-AF65-F5344CB8AC3E}">
        <p14:creationId xmlns:p14="http://schemas.microsoft.com/office/powerpoint/2010/main" val="32363388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5F4961B-D6AF-2DAB-9B2C-A19FFABC12E1}"/>
              </a:ext>
            </a:extLst>
          </p:cNvPr>
          <p:cNvSpPr>
            <a:spLocks noGrp="1"/>
          </p:cNvSpPr>
          <p:nvPr>
            <p:ph type="title"/>
          </p:nvPr>
        </p:nvSpPr>
        <p:spPr/>
        <p:txBody>
          <a:bodyPr/>
          <a:lstStyle/>
          <a:p>
            <a:r>
              <a:rPr kumimoji="1" lang="ja-JP" altLang="en-US" dirty="0"/>
              <a:t>補足２：デモライセンスについて</a:t>
            </a:r>
          </a:p>
        </p:txBody>
      </p:sp>
      <p:sp>
        <p:nvSpPr>
          <p:cNvPr id="5" name="テキスト ボックス 4">
            <a:extLst>
              <a:ext uri="{FF2B5EF4-FFF2-40B4-BE49-F238E27FC236}">
                <a16:creationId xmlns:a16="http://schemas.microsoft.com/office/drawing/2014/main" id="{13E2F21F-1B9B-67E7-FB97-FF822F7CE6D5}"/>
              </a:ext>
            </a:extLst>
          </p:cNvPr>
          <p:cNvSpPr txBox="1"/>
          <p:nvPr/>
        </p:nvSpPr>
        <p:spPr>
          <a:xfrm>
            <a:off x="312821" y="1120403"/>
            <a:ext cx="8048664" cy="2185214"/>
          </a:xfrm>
          <a:prstGeom prst="rect">
            <a:avLst/>
          </a:prstGeom>
          <a:noFill/>
        </p:spPr>
        <p:txBody>
          <a:bodyPr wrap="square">
            <a:spAutoFit/>
          </a:bodyPr>
          <a:lstStyle/>
          <a:p>
            <a:r>
              <a:rPr lang="en-US" altLang="ja-JP" sz="1600" b="0" i="0" dirty="0">
                <a:solidFill>
                  <a:srgbClr val="000000"/>
                </a:solidFill>
                <a:effectLst/>
                <a:latin typeface="Yu Gothic UI" panose="020B0500000000000000" pitchFamily="34" charset="-128"/>
                <a:ea typeface="Yu Gothic UI" panose="020B0500000000000000" pitchFamily="34" charset="-128"/>
              </a:rPr>
              <a:t>WV-ASM300UX </a:t>
            </a:r>
            <a:r>
              <a:rPr lang="ja-JP" altLang="en-US" sz="1600" b="0" i="0" dirty="0">
                <a:solidFill>
                  <a:srgbClr val="000000"/>
                </a:solidFill>
                <a:effectLst/>
                <a:latin typeface="Yu Gothic UI" panose="020B0500000000000000" pitchFamily="34" charset="-128"/>
                <a:ea typeface="Yu Gothic UI" panose="020B0500000000000000" pitchFamily="34" charset="-128"/>
              </a:rPr>
              <a:t>は</a:t>
            </a:r>
            <a:r>
              <a:rPr lang="en-US" altLang="ja-JP" sz="1600" b="0" i="0" dirty="0">
                <a:solidFill>
                  <a:srgbClr val="000000"/>
                </a:solidFill>
                <a:effectLst/>
                <a:latin typeface="Yu Gothic UI" panose="020B0500000000000000" pitchFamily="34" charset="-128"/>
                <a:ea typeface="Yu Gothic UI" panose="020B0500000000000000" pitchFamily="34" charset="-128"/>
              </a:rPr>
              <a:t>90</a:t>
            </a:r>
            <a:r>
              <a:rPr lang="ja-JP" altLang="en-US" sz="1600" b="0" i="0" dirty="0">
                <a:solidFill>
                  <a:srgbClr val="000000"/>
                </a:solidFill>
                <a:effectLst/>
                <a:latin typeface="Yu Gothic UI" panose="020B0500000000000000" pitchFamily="34" charset="-128"/>
                <a:ea typeface="Yu Gothic UI" panose="020B0500000000000000" pitchFamily="34" charset="-128"/>
              </a:rPr>
              <a:t>日間限定のデモライセンス（固定解除キー番号）の登録によりデモ用として使用が可能です。デモ版では画面の製品タイトルに「</a:t>
            </a:r>
            <a:r>
              <a:rPr lang="en-US" altLang="ja-JP" sz="1600" b="0" i="0" dirty="0">
                <a:solidFill>
                  <a:srgbClr val="000000"/>
                </a:solidFill>
                <a:effectLst/>
                <a:latin typeface="Yu Gothic UI" panose="020B0500000000000000" pitchFamily="34" charset="-128"/>
                <a:ea typeface="Yu Gothic UI" panose="020B0500000000000000" pitchFamily="34" charset="-128"/>
              </a:rPr>
              <a:t>DEMO</a:t>
            </a:r>
            <a:r>
              <a:rPr lang="ja-JP" altLang="en-US" sz="1600" b="0" i="0" dirty="0">
                <a:solidFill>
                  <a:srgbClr val="000000"/>
                </a:solidFill>
                <a:effectLst/>
                <a:latin typeface="Yu Gothic UI" panose="020B0500000000000000" pitchFamily="34" charset="-128"/>
                <a:ea typeface="Yu Gothic UI" panose="020B0500000000000000" pitchFamily="34" charset="-128"/>
              </a:rPr>
              <a:t>」と表示されます。</a:t>
            </a:r>
            <a:r>
              <a:rPr lang="en-US" altLang="ja-JP" sz="1600" b="0" i="0" dirty="0">
                <a:solidFill>
                  <a:srgbClr val="000000"/>
                </a:solidFill>
                <a:effectLst/>
                <a:latin typeface="Yu Gothic UI" panose="020B0500000000000000" pitchFamily="34" charset="-128"/>
                <a:ea typeface="Yu Gothic UI" panose="020B0500000000000000" pitchFamily="34" charset="-128"/>
              </a:rPr>
              <a:t>WV-ASM300WUX </a:t>
            </a:r>
            <a:r>
              <a:rPr lang="ja-JP" altLang="en-US" sz="1600" b="0" i="0" dirty="0">
                <a:solidFill>
                  <a:srgbClr val="000000"/>
                </a:solidFill>
                <a:effectLst/>
                <a:latin typeface="Yu Gothic UI" panose="020B0500000000000000" pitchFamily="34" charset="-128"/>
                <a:ea typeface="Yu Gothic UI" panose="020B0500000000000000" pitchFamily="34" charset="-128"/>
              </a:rPr>
              <a:t>もデモ版をご利用いただけます。</a:t>
            </a:r>
            <a:br>
              <a:rPr lang="ja-JP" altLang="en-US" sz="1600" dirty="0">
                <a:latin typeface="Yu Gothic UI" panose="020B0500000000000000" pitchFamily="34" charset="-128"/>
                <a:ea typeface="Yu Gothic UI" panose="020B0500000000000000" pitchFamily="34" charset="-128"/>
              </a:rPr>
            </a:br>
            <a:r>
              <a:rPr lang="ja-JP" altLang="en-US" sz="1600" b="0" i="0" dirty="0">
                <a:effectLst/>
                <a:latin typeface="Yu Gothic UI" panose="020B0500000000000000" pitchFamily="34" charset="-128"/>
                <a:ea typeface="Yu Gothic UI" panose="020B0500000000000000" pitchFamily="34" charset="-128"/>
              </a:rPr>
              <a:t>試用期限は、登録日より</a:t>
            </a:r>
            <a:r>
              <a:rPr lang="en-US" altLang="ja-JP" sz="1600" b="0" i="0" dirty="0">
                <a:effectLst/>
                <a:latin typeface="Yu Gothic UI" panose="020B0500000000000000" pitchFamily="34" charset="-128"/>
                <a:ea typeface="Yu Gothic UI" panose="020B0500000000000000" pitchFamily="34" charset="-128"/>
              </a:rPr>
              <a:t>90</a:t>
            </a:r>
            <a:r>
              <a:rPr lang="ja-JP" altLang="en-US" sz="1600" b="0" i="0" dirty="0">
                <a:effectLst/>
                <a:latin typeface="Yu Gothic UI" panose="020B0500000000000000" pitchFamily="34" charset="-128"/>
                <a:ea typeface="Yu Gothic UI" panose="020B0500000000000000" pitchFamily="34" charset="-128"/>
              </a:rPr>
              <a:t>日間となります。</a:t>
            </a:r>
            <a:endParaRPr lang="en-US" altLang="ja-JP" sz="1600" b="0" i="0" dirty="0">
              <a:effectLst/>
              <a:latin typeface="Yu Gothic UI" panose="020B0500000000000000" pitchFamily="34" charset="-128"/>
              <a:ea typeface="Yu Gothic UI" panose="020B0500000000000000" pitchFamily="34" charset="-128"/>
            </a:endParaRPr>
          </a:p>
          <a:p>
            <a:br>
              <a:rPr lang="ja-JP" altLang="en-US" dirty="0">
                <a:latin typeface="Yu Gothic UI" panose="020B0500000000000000" pitchFamily="34" charset="-128"/>
                <a:ea typeface="Yu Gothic UI" panose="020B0500000000000000" pitchFamily="34" charset="-128"/>
              </a:rPr>
            </a:br>
            <a:r>
              <a:rPr lang="en-US" altLang="ja-JP" b="0" i="0" dirty="0">
                <a:solidFill>
                  <a:srgbClr val="000000"/>
                </a:solidFill>
                <a:effectLst/>
                <a:latin typeface="Yu Gothic UI" panose="020B0500000000000000" pitchFamily="34" charset="-128"/>
                <a:ea typeface="Yu Gothic UI" panose="020B0500000000000000" pitchFamily="34" charset="-128"/>
              </a:rPr>
              <a:t>【</a:t>
            </a:r>
            <a:r>
              <a:rPr lang="ja-JP" altLang="en-US" b="0" i="0" dirty="0">
                <a:solidFill>
                  <a:srgbClr val="000000"/>
                </a:solidFill>
                <a:effectLst/>
                <a:latin typeface="Yu Gothic UI" panose="020B0500000000000000" pitchFamily="34" charset="-128"/>
                <a:ea typeface="Yu Gothic UI" panose="020B0500000000000000" pitchFamily="34" charset="-128"/>
              </a:rPr>
              <a:t>重要</a:t>
            </a:r>
            <a:r>
              <a:rPr lang="en-US" altLang="ja-JP" b="0" i="0" dirty="0">
                <a:solidFill>
                  <a:srgbClr val="000000"/>
                </a:solidFill>
                <a:effectLst/>
                <a:latin typeface="Yu Gothic UI" panose="020B0500000000000000" pitchFamily="34" charset="-128"/>
                <a:ea typeface="Yu Gothic UI" panose="020B0500000000000000" pitchFamily="34" charset="-128"/>
              </a:rPr>
              <a:t>】WV-ASM300UX</a:t>
            </a:r>
            <a:r>
              <a:rPr lang="ja-JP" altLang="en-US" b="0" i="0" dirty="0">
                <a:solidFill>
                  <a:srgbClr val="000000"/>
                </a:solidFill>
                <a:effectLst/>
                <a:latin typeface="Yu Gothic UI" panose="020B0500000000000000" pitchFamily="34" charset="-128"/>
                <a:ea typeface="Yu Gothic UI" panose="020B0500000000000000" pitchFamily="34" charset="-128"/>
              </a:rPr>
              <a:t>のデモ版解除キー番号：</a:t>
            </a:r>
            <a:r>
              <a:rPr lang="en-US" altLang="ja-JP" b="0" i="0" dirty="0">
                <a:solidFill>
                  <a:srgbClr val="000000"/>
                </a:solidFill>
                <a:effectLst/>
                <a:latin typeface="Yu Gothic UI" panose="020B0500000000000000" pitchFamily="34" charset="-128"/>
                <a:ea typeface="Yu Gothic UI" panose="020B0500000000000000" pitchFamily="34" charset="-128"/>
              </a:rPr>
              <a:t>0000-0010-0000-0002</a:t>
            </a:r>
          </a:p>
          <a:p>
            <a:endParaRPr lang="en-US" altLang="ja-JP" dirty="0">
              <a:solidFill>
                <a:srgbClr val="000000"/>
              </a:solidFill>
              <a:latin typeface="Yu Gothic UI" panose="020B0500000000000000" pitchFamily="34" charset="-128"/>
              <a:ea typeface="Yu Gothic UI" panose="020B0500000000000000" pitchFamily="34" charset="-128"/>
            </a:endParaRPr>
          </a:p>
          <a:p>
            <a:r>
              <a:rPr lang="en-US" altLang="ja-JP" b="1" dirty="0">
                <a:solidFill>
                  <a:srgbClr val="FF0000"/>
                </a:solidFill>
                <a:latin typeface="Yu Gothic UI" panose="020B0500000000000000" pitchFamily="34" charset="-128"/>
                <a:ea typeface="Yu Gothic UI" panose="020B0500000000000000" pitchFamily="34" charset="-128"/>
              </a:rPr>
              <a:t>【</a:t>
            </a:r>
            <a:r>
              <a:rPr lang="ja-JP" altLang="en-US" b="1" dirty="0">
                <a:solidFill>
                  <a:srgbClr val="FF0000"/>
                </a:solidFill>
                <a:latin typeface="Yu Gothic UI" panose="020B0500000000000000" pitchFamily="34" charset="-128"/>
                <a:ea typeface="Yu Gothic UI" panose="020B0500000000000000" pitchFamily="34" charset="-128"/>
              </a:rPr>
              <a:t>注意</a:t>
            </a:r>
            <a:r>
              <a:rPr lang="en-US" altLang="ja-JP" b="1" dirty="0">
                <a:solidFill>
                  <a:srgbClr val="FF0000"/>
                </a:solidFill>
                <a:latin typeface="Yu Gothic UI" panose="020B0500000000000000" pitchFamily="34" charset="-128"/>
                <a:ea typeface="Yu Gothic UI" panose="020B0500000000000000" pitchFamily="34" charset="-128"/>
              </a:rPr>
              <a:t>】</a:t>
            </a:r>
            <a:r>
              <a:rPr lang="ja-JP" altLang="en-US" b="1" dirty="0">
                <a:solidFill>
                  <a:srgbClr val="FF0000"/>
                </a:solidFill>
                <a:latin typeface="Yu Gothic UI" panose="020B0500000000000000" pitchFamily="34" charset="-128"/>
                <a:ea typeface="Yu Gothic UI" panose="020B0500000000000000" pitchFamily="34" charset="-128"/>
              </a:rPr>
              <a:t>デモライセンスをお使いの場合、拡張ライセンス機能は使用不可</a:t>
            </a:r>
          </a:p>
        </p:txBody>
      </p:sp>
      <p:sp>
        <p:nvSpPr>
          <p:cNvPr id="2" name="正方形/長方形 1">
            <a:extLst>
              <a:ext uri="{FF2B5EF4-FFF2-40B4-BE49-F238E27FC236}">
                <a16:creationId xmlns:a16="http://schemas.microsoft.com/office/drawing/2014/main" id="{71397323-9D78-2761-4877-19902E0CB7DC}"/>
              </a:ext>
            </a:extLst>
          </p:cNvPr>
          <p:cNvSpPr/>
          <p:nvPr/>
        </p:nvSpPr>
        <p:spPr>
          <a:xfrm>
            <a:off x="171039" y="660731"/>
            <a:ext cx="7679118"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はデモ用として使用が可能</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1737623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5F4961B-D6AF-2DAB-9B2C-A19FFABC12E1}"/>
              </a:ext>
            </a:extLst>
          </p:cNvPr>
          <p:cNvSpPr>
            <a:spLocks noGrp="1"/>
          </p:cNvSpPr>
          <p:nvPr>
            <p:ph type="title"/>
          </p:nvPr>
        </p:nvSpPr>
        <p:spPr/>
        <p:txBody>
          <a:bodyPr/>
          <a:lstStyle/>
          <a:p>
            <a:r>
              <a:rPr kumimoji="1" lang="ja-JP" altLang="en-US" dirty="0"/>
              <a:t>補足３：検証済み</a:t>
            </a:r>
            <a:r>
              <a:rPr kumimoji="1" lang="en-US" altLang="ja-JP" dirty="0"/>
              <a:t>PC</a:t>
            </a:r>
            <a:r>
              <a:rPr lang="ja-JP" altLang="en-US" dirty="0"/>
              <a:t>に関する情報</a:t>
            </a:r>
            <a:r>
              <a:rPr lang="ja-JP" altLang="en-US" sz="1800" dirty="0"/>
              <a:t>（</a:t>
            </a:r>
            <a:r>
              <a:rPr lang="en-US" altLang="ja-JP" sz="1800" dirty="0"/>
              <a:t>2023</a:t>
            </a:r>
            <a:r>
              <a:rPr lang="ja-JP" altLang="en-US" sz="1800" dirty="0"/>
              <a:t>年</a:t>
            </a:r>
            <a:r>
              <a:rPr lang="en-US" altLang="ja-JP" sz="1800" dirty="0"/>
              <a:t>4</a:t>
            </a:r>
            <a:r>
              <a:rPr lang="ja-JP" altLang="en-US" sz="1800" dirty="0"/>
              <a:t>月</a:t>
            </a:r>
            <a:r>
              <a:rPr lang="en-US" altLang="ja-JP" sz="1800" dirty="0"/>
              <a:t>11</a:t>
            </a:r>
            <a:r>
              <a:rPr lang="ja-JP" altLang="en-US" sz="1800" dirty="0"/>
              <a:t>日時点）</a:t>
            </a:r>
            <a:endParaRPr kumimoji="1" lang="ja-JP" altLang="en-US" sz="1800" dirty="0"/>
          </a:p>
        </p:txBody>
      </p:sp>
      <p:sp>
        <p:nvSpPr>
          <p:cNvPr id="2" name="正方形/長方形 1">
            <a:extLst>
              <a:ext uri="{FF2B5EF4-FFF2-40B4-BE49-F238E27FC236}">
                <a16:creationId xmlns:a16="http://schemas.microsoft.com/office/drawing/2014/main" id="{71397323-9D78-2761-4877-19902E0CB7DC}"/>
              </a:ext>
            </a:extLst>
          </p:cNvPr>
          <p:cNvSpPr/>
          <p:nvPr/>
        </p:nvSpPr>
        <p:spPr>
          <a:xfrm>
            <a:off x="147423" y="609601"/>
            <a:ext cx="7780225" cy="459672"/>
          </a:xfrm>
          <a:prstGeom prst="rect">
            <a:avLst/>
          </a:prstGeom>
        </p:spPr>
        <p:txBody>
          <a:bodyPr wrap="square" anchor="t" anchorCtr="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■免責事項</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4" name="テキスト ボックス 3">
            <a:extLst>
              <a:ext uri="{FF2B5EF4-FFF2-40B4-BE49-F238E27FC236}">
                <a16:creationId xmlns:a16="http://schemas.microsoft.com/office/drawing/2014/main" id="{7E6EA76A-4336-6BF1-AD7E-28728791BF7C}"/>
              </a:ext>
            </a:extLst>
          </p:cNvPr>
          <p:cNvSpPr txBox="1"/>
          <p:nvPr/>
        </p:nvSpPr>
        <p:spPr>
          <a:xfrm>
            <a:off x="271125" y="934471"/>
            <a:ext cx="8601749" cy="3930178"/>
          </a:xfrm>
          <a:prstGeom prst="rect">
            <a:avLst/>
          </a:prstGeom>
          <a:noFill/>
        </p:spPr>
        <p:txBody>
          <a:bodyPr wrap="square">
            <a:spAutoFit/>
          </a:bodyPr>
          <a:lstStyle/>
          <a:p>
            <a:pPr marL="285750" indent="-285750">
              <a:lnSpc>
                <a:spcPct val="110000"/>
              </a:lnSpc>
              <a:spcBef>
                <a:spcPts val="600"/>
              </a:spcBef>
              <a:buFont typeface="Arial" panose="020B0604020202020204" pitchFamily="34" charset="0"/>
              <a:buChar char="•"/>
            </a:pPr>
            <a:r>
              <a:rPr lang="ja-JP" altLang="en-US" sz="1400" dirty="0">
                <a:latin typeface="+mn-ea"/>
                <a:ea typeface="+mn-ea"/>
                <a:cs typeface="Meiryo UI" panose="020B0604030504040204" pitchFamily="50" charset="-128"/>
              </a:rPr>
              <a:t>本資料は映像監視ソフトウェア</a:t>
            </a:r>
            <a:r>
              <a:rPr lang="en-US" altLang="ja-JP" sz="1400" dirty="0">
                <a:latin typeface="+mn-ea"/>
                <a:ea typeface="+mn-ea"/>
                <a:cs typeface="Meiryo UI" panose="020B0604030504040204" pitchFamily="50" charset="-128"/>
              </a:rPr>
              <a:t>(WV-ASM300</a:t>
            </a:r>
            <a:r>
              <a:rPr lang="ja-JP" altLang="en-US" sz="1400" dirty="0">
                <a:latin typeface="+mn-ea"/>
                <a:ea typeface="+mn-ea"/>
                <a:cs typeface="Meiryo UI" panose="020B0604030504040204" pitchFamily="50" charset="-128"/>
              </a:rPr>
              <a:t>シリーズ</a:t>
            </a:r>
            <a:r>
              <a:rPr lang="en-US" altLang="ja-JP" sz="1400" dirty="0">
                <a:latin typeface="+mn-ea"/>
                <a:ea typeface="+mn-ea"/>
                <a:cs typeface="Meiryo UI" panose="020B0604030504040204" pitchFamily="50" charset="-128"/>
              </a:rPr>
              <a:t>)</a:t>
            </a:r>
            <a:r>
              <a:rPr lang="ja-JP" altLang="en-US" sz="1400" dirty="0">
                <a:latin typeface="+mn-ea"/>
                <a:ea typeface="+mn-ea"/>
                <a:cs typeface="Meiryo UI" panose="020B0604030504040204" pitchFamily="50" charset="-128"/>
              </a:rPr>
              <a:t>を使用する際の</a:t>
            </a:r>
            <a:r>
              <a:rPr lang="en-US" altLang="ja-JP" sz="1400" dirty="0">
                <a:latin typeface="+mn-ea"/>
                <a:ea typeface="+mn-ea"/>
                <a:cs typeface="Meiryo UI" panose="020B0604030504040204" pitchFamily="50" charset="-128"/>
              </a:rPr>
              <a:t>PC</a:t>
            </a:r>
            <a:r>
              <a:rPr lang="ja-JP" altLang="en-US" sz="1400" dirty="0">
                <a:latin typeface="+mn-ea"/>
                <a:ea typeface="+mn-ea"/>
                <a:cs typeface="Meiryo UI" panose="020B0604030504040204" pitchFamily="50" charset="-128"/>
              </a:rPr>
              <a:t>につきまして検証を実施した機種を明記したものとなります。</a:t>
            </a:r>
            <a:endParaRPr lang="en-US" altLang="ja-JP" sz="1400" dirty="0">
              <a:latin typeface="+mn-ea"/>
              <a:ea typeface="+mn-ea"/>
              <a:cs typeface="Meiryo UI" panose="020B0604030504040204" pitchFamily="50" charset="-128"/>
            </a:endParaRPr>
          </a:p>
          <a:p>
            <a:pPr marL="285750" indent="-285750">
              <a:lnSpc>
                <a:spcPct val="110000"/>
              </a:lnSpc>
              <a:spcBef>
                <a:spcPts val="600"/>
              </a:spcBef>
              <a:buFont typeface="Arial" panose="020B0604020202020204" pitchFamily="34" charset="0"/>
              <a:buChar char="•"/>
            </a:pPr>
            <a:r>
              <a:rPr lang="ja-JP" altLang="en-US" sz="1400" dirty="0">
                <a:latin typeface="+mn-ea"/>
                <a:ea typeface="+mn-ea"/>
                <a:cs typeface="Meiryo UI" panose="020B0604030504040204" pitchFamily="50" charset="-128"/>
              </a:rPr>
              <a:t>本資料に記された</a:t>
            </a:r>
            <a:r>
              <a:rPr lang="en-US" altLang="ja-JP" sz="1400" dirty="0">
                <a:latin typeface="+mn-ea"/>
                <a:ea typeface="+mn-ea"/>
                <a:cs typeface="Meiryo UI" panose="020B0604030504040204" pitchFamily="50" charset="-128"/>
              </a:rPr>
              <a:t>PC</a:t>
            </a:r>
            <a:r>
              <a:rPr lang="ja-JP" altLang="en-US" sz="1400" dirty="0">
                <a:latin typeface="+mn-ea"/>
                <a:ea typeface="+mn-ea"/>
                <a:cs typeface="Meiryo UI" panose="020B0604030504040204" pitchFamily="50" charset="-128"/>
              </a:rPr>
              <a:t>機器</a:t>
            </a:r>
            <a:r>
              <a:rPr lang="en-US" altLang="ja-JP" sz="1400" dirty="0">
                <a:latin typeface="+mn-ea"/>
                <a:ea typeface="+mn-ea"/>
                <a:cs typeface="Meiryo UI" panose="020B0604030504040204" pitchFamily="50" charset="-128"/>
              </a:rPr>
              <a:t>(OS</a:t>
            </a:r>
            <a:r>
              <a:rPr lang="ja-JP" altLang="en-US" sz="1400" dirty="0">
                <a:latin typeface="+mn-ea"/>
                <a:ea typeface="+mn-ea"/>
                <a:cs typeface="Meiryo UI" panose="020B0604030504040204" pitchFamily="50" charset="-128"/>
              </a:rPr>
              <a:t>含む</a:t>
            </a:r>
            <a:r>
              <a:rPr lang="en-US" altLang="ja-JP" sz="1400" dirty="0">
                <a:latin typeface="+mn-ea"/>
                <a:ea typeface="+mn-ea"/>
                <a:cs typeface="Meiryo UI" panose="020B0604030504040204" pitchFamily="50" charset="-128"/>
              </a:rPr>
              <a:t>)</a:t>
            </a:r>
            <a:r>
              <a:rPr lang="ja-JP" altLang="en-US" sz="1400" dirty="0">
                <a:latin typeface="+mn-ea"/>
                <a:ea typeface="+mn-ea"/>
                <a:cs typeface="Meiryo UI" panose="020B0604030504040204" pitchFamily="50" charset="-128"/>
              </a:rPr>
              <a:t>自体を保証するものではありません。</a:t>
            </a:r>
            <a:endParaRPr lang="en-US" altLang="ja-JP" sz="1400" dirty="0">
              <a:latin typeface="+mn-ea"/>
              <a:ea typeface="+mn-ea"/>
              <a:cs typeface="Meiryo UI" panose="020B0604030504040204" pitchFamily="50" charset="-128"/>
            </a:endParaRPr>
          </a:p>
          <a:p>
            <a:pPr marL="285750" indent="-285750">
              <a:lnSpc>
                <a:spcPct val="110000"/>
              </a:lnSpc>
              <a:spcBef>
                <a:spcPts val="600"/>
              </a:spcBef>
              <a:buFont typeface="Arial" panose="020B0604020202020204" pitchFamily="34" charset="0"/>
              <a:buChar char="•"/>
            </a:pPr>
            <a:r>
              <a:rPr lang="ja-JP" altLang="ja-JP" sz="1400" dirty="0">
                <a:latin typeface="+mn-ea"/>
                <a:ea typeface="+mn-ea"/>
              </a:rPr>
              <a:t>本資料</a:t>
            </a:r>
            <a:r>
              <a:rPr lang="ja-JP" altLang="en-US" sz="1400" dirty="0">
                <a:latin typeface="+mn-ea"/>
                <a:ea typeface="+mn-ea"/>
              </a:rPr>
              <a:t>は、</a:t>
            </a:r>
            <a:r>
              <a:rPr lang="ja-JP" altLang="ja-JP" sz="1400" dirty="0">
                <a:latin typeface="+mn-ea"/>
                <a:ea typeface="+mn-ea"/>
              </a:rPr>
              <a:t>記載の検証環境及び、検証内容にて</a:t>
            </a:r>
            <a:r>
              <a:rPr lang="en-US" altLang="ja-JP" sz="1400" dirty="0">
                <a:latin typeface="+mn-ea"/>
                <a:ea typeface="+mn-ea"/>
              </a:rPr>
              <a:t>ASM300</a:t>
            </a:r>
            <a:r>
              <a:rPr lang="ja-JP" altLang="ja-JP" sz="1400" dirty="0">
                <a:latin typeface="+mn-ea"/>
                <a:ea typeface="+mn-ea"/>
              </a:rPr>
              <a:t>の動作</a:t>
            </a:r>
            <a:r>
              <a:rPr lang="ja-JP" altLang="en-US" sz="1400" dirty="0">
                <a:latin typeface="+mn-ea"/>
                <a:ea typeface="+mn-ea"/>
              </a:rPr>
              <a:t>確認を実施した結果を掲示しているものであり、全ての環境において製品保証をするものではありません。お客様システム環境上、変更が必要となる場合には、お客様責任でご利用頂くこととなりますので、予めご了承下さい。</a:t>
            </a:r>
            <a:endParaRPr lang="en-US" altLang="ja-JP" sz="1400" dirty="0">
              <a:latin typeface="+mn-ea"/>
              <a:ea typeface="+mn-ea"/>
            </a:endParaRPr>
          </a:p>
          <a:p>
            <a:pPr marL="285750" indent="-285750">
              <a:lnSpc>
                <a:spcPct val="110000"/>
              </a:lnSpc>
              <a:spcBef>
                <a:spcPts val="600"/>
              </a:spcBef>
              <a:buFont typeface="Arial" panose="020B0604020202020204" pitchFamily="34" charset="0"/>
              <a:buChar char="•"/>
            </a:pPr>
            <a:r>
              <a:rPr lang="en-US" altLang="ja-JP" sz="1400" dirty="0">
                <a:latin typeface="+mn-ea"/>
                <a:ea typeface="+mn-ea"/>
                <a:cs typeface="Meiryo UI" panose="020B0604030504040204" pitchFamily="50" charset="-128"/>
              </a:rPr>
              <a:t>NVIDIA</a:t>
            </a:r>
            <a:r>
              <a:rPr lang="ja-JP" altLang="en-US" sz="1400" dirty="0">
                <a:latin typeface="+mn-ea"/>
                <a:ea typeface="+mn-ea"/>
                <a:cs typeface="Meiryo UI" panose="020B0604030504040204" pitchFamily="50" charset="-128"/>
              </a:rPr>
              <a:t>　</a:t>
            </a:r>
            <a:r>
              <a:rPr lang="en-US" altLang="ja-JP" sz="1400" dirty="0">
                <a:latin typeface="+mn-ea"/>
                <a:ea typeface="+mn-ea"/>
                <a:cs typeface="Meiryo UI" panose="020B0604030504040204" pitchFamily="50" charset="-128"/>
              </a:rPr>
              <a:t>Quadro T1000 8GB</a:t>
            </a:r>
            <a:r>
              <a:rPr lang="ja-JP" altLang="en-US" sz="1400" dirty="0">
                <a:latin typeface="+mn-ea"/>
                <a:ea typeface="+mn-ea"/>
                <a:cs typeface="Meiryo UI" panose="020B0604030504040204" pitchFamily="50" charset="-128"/>
              </a:rPr>
              <a:t>モデル</a:t>
            </a:r>
            <a:r>
              <a:rPr lang="en-US" altLang="ja-JP" sz="1400" dirty="0">
                <a:latin typeface="+mn-ea"/>
                <a:ea typeface="+mn-ea"/>
                <a:cs typeface="Meiryo UI" panose="020B0604030504040204" pitchFamily="50" charset="-128"/>
              </a:rPr>
              <a:t>(</a:t>
            </a:r>
            <a:r>
              <a:rPr lang="ja-JP" altLang="en-US" sz="1400" dirty="0">
                <a:latin typeface="+mn-ea"/>
                <a:ea typeface="+mn-ea"/>
                <a:cs typeface="Meiryo UI" panose="020B0604030504040204" pitchFamily="50" charset="-128"/>
              </a:rPr>
              <a:t>型番：</a:t>
            </a:r>
            <a:r>
              <a:rPr lang="en-US" altLang="ja-JP" sz="1400" dirty="0">
                <a:latin typeface="+mn-ea"/>
                <a:ea typeface="+mn-ea"/>
                <a:cs typeface="Meiryo UI" panose="020B0604030504040204" pitchFamily="50" charset="-128"/>
              </a:rPr>
              <a:t>ENQT1000-8GER)</a:t>
            </a:r>
            <a:r>
              <a:rPr lang="ja-JP" altLang="en-US" sz="1400" dirty="0">
                <a:latin typeface="+mn-ea"/>
                <a:ea typeface="+mn-ea"/>
                <a:cs typeface="Meiryo UI" panose="020B0604030504040204" pitchFamily="50" charset="-128"/>
              </a:rPr>
              <a:t>のグラフィックカードを複数挿して運用する場合は、必ず</a:t>
            </a:r>
            <a:r>
              <a:rPr lang="en-US" altLang="ja-JP" sz="1400" dirty="0">
                <a:latin typeface="+mn-ea"/>
                <a:ea typeface="+mn-ea"/>
                <a:cs typeface="Meiryo UI" panose="020B0604030504040204" pitchFamily="50" charset="-128"/>
              </a:rPr>
              <a:t>PC</a:t>
            </a:r>
            <a:r>
              <a:rPr lang="ja-JP" altLang="en-US" sz="1400" dirty="0">
                <a:latin typeface="+mn-ea"/>
                <a:ea typeface="+mn-ea"/>
                <a:cs typeface="Meiryo UI" panose="020B0604030504040204" pitchFamily="50" charset="-128"/>
              </a:rPr>
              <a:t>の電源容量を事前に確認してください。容量オーバーなどによって、</a:t>
            </a:r>
            <a:r>
              <a:rPr lang="en-US" altLang="ja-JP" sz="1400" dirty="0">
                <a:latin typeface="+mn-ea"/>
                <a:ea typeface="+mn-ea"/>
                <a:cs typeface="Meiryo UI" panose="020B0604030504040204" pitchFamily="50" charset="-128"/>
              </a:rPr>
              <a:t>PC</a:t>
            </a:r>
            <a:r>
              <a:rPr lang="ja-JP" altLang="en-US" sz="1400" dirty="0">
                <a:latin typeface="+mn-ea"/>
                <a:ea typeface="+mn-ea"/>
                <a:cs typeface="Meiryo UI" panose="020B0604030504040204" pitchFamily="50" charset="-128"/>
              </a:rPr>
              <a:t>動作が不安定・停止状態になる可能性があります。</a:t>
            </a:r>
            <a:endParaRPr lang="en-US" altLang="ja-JP" sz="1400" dirty="0">
              <a:latin typeface="+mn-ea"/>
              <a:ea typeface="+mn-ea"/>
              <a:cs typeface="Meiryo UI" panose="020B0604030504040204" pitchFamily="50" charset="-128"/>
            </a:endParaRPr>
          </a:p>
          <a:p>
            <a:pPr marL="285750" indent="-285750">
              <a:lnSpc>
                <a:spcPct val="110000"/>
              </a:lnSpc>
              <a:spcBef>
                <a:spcPts val="600"/>
              </a:spcBef>
              <a:buFont typeface="Arial" panose="020B0604020202020204" pitchFamily="34" charset="0"/>
              <a:buChar char="•"/>
            </a:pPr>
            <a:r>
              <a:rPr lang="en-US" altLang="ja-JP" sz="1400" dirty="0">
                <a:latin typeface="+mn-ea"/>
                <a:ea typeface="+mn-ea"/>
                <a:cs typeface="Meiryo UI" panose="020B0604030504040204" pitchFamily="50" charset="-128"/>
              </a:rPr>
              <a:t>Windows</a:t>
            </a:r>
            <a:r>
              <a:rPr lang="ja-JP" altLang="en-US" sz="1400" dirty="0">
                <a:latin typeface="+mn-ea"/>
                <a:ea typeface="+mn-ea"/>
                <a:cs typeface="Meiryo UI" panose="020B0604030504040204" pitchFamily="50" charset="-128"/>
              </a:rPr>
              <a:t> </a:t>
            </a:r>
            <a:r>
              <a:rPr lang="en-US" altLang="ja-JP" sz="1400" dirty="0">
                <a:latin typeface="+mn-ea"/>
                <a:ea typeface="+mn-ea"/>
                <a:cs typeface="Meiryo UI" panose="020B0604030504040204" pitchFamily="50" charset="-128"/>
              </a:rPr>
              <a:t>OS</a:t>
            </a:r>
            <a:r>
              <a:rPr lang="ja-JP" altLang="en-US" sz="1400" dirty="0">
                <a:latin typeface="+mn-ea"/>
                <a:ea typeface="+mn-ea"/>
                <a:cs typeface="Meiryo UI" panose="020B0604030504040204" pitchFamily="50" charset="-128"/>
              </a:rPr>
              <a:t>やドライバの細かなアップデート含め、全ての組み合わせを動作検証していないため、現場に導入される際は、運用前に、現場環境・導入する</a:t>
            </a:r>
            <a:r>
              <a:rPr lang="en-US" altLang="ja-JP" sz="1400" dirty="0">
                <a:latin typeface="+mn-ea"/>
                <a:ea typeface="+mn-ea"/>
                <a:cs typeface="Meiryo UI" panose="020B0604030504040204" pitchFamily="50" charset="-128"/>
              </a:rPr>
              <a:t>OS</a:t>
            </a:r>
            <a:r>
              <a:rPr lang="ja-JP" altLang="en-US" sz="1400" dirty="0">
                <a:latin typeface="+mn-ea"/>
                <a:ea typeface="+mn-ea"/>
                <a:cs typeface="Meiryo UI" panose="020B0604030504040204" pitchFamily="50" charset="-128"/>
              </a:rPr>
              <a:t>やドライバ、ソフトウェアにて動作のご確認を頂けます様、お願いいたします。</a:t>
            </a:r>
            <a:endParaRPr lang="en-US" altLang="ja-JP" sz="1400" dirty="0">
              <a:latin typeface="+mn-ea"/>
              <a:ea typeface="+mn-ea"/>
              <a:cs typeface="Meiryo UI" panose="020B0604030504040204" pitchFamily="50" charset="-128"/>
            </a:endParaRPr>
          </a:p>
          <a:p>
            <a:pPr marL="285750" indent="-285750">
              <a:lnSpc>
                <a:spcPct val="110000"/>
              </a:lnSpc>
              <a:spcBef>
                <a:spcPts val="600"/>
              </a:spcBef>
              <a:buFont typeface="Arial" panose="020B0604020202020204" pitchFamily="34" charset="0"/>
              <a:buChar char="•"/>
            </a:pPr>
            <a:r>
              <a:rPr lang="ja-JP" altLang="en-US" sz="1400" dirty="0">
                <a:latin typeface="+mn-ea"/>
                <a:ea typeface="+mn-ea"/>
                <a:cs typeface="Meiryo UI" panose="020B0604030504040204" pitchFamily="50" charset="-128"/>
              </a:rPr>
              <a:t>ウィルス対策ソフトは標準でインストールされている</a:t>
            </a:r>
            <a:r>
              <a:rPr lang="en-US" altLang="ja-JP" sz="1400" dirty="0">
                <a:latin typeface="+mn-ea"/>
                <a:ea typeface="+mn-ea"/>
                <a:cs typeface="Meiryo UI" panose="020B0604030504040204" pitchFamily="50" charset="-128"/>
              </a:rPr>
              <a:t>Windows Defender</a:t>
            </a:r>
            <a:r>
              <a:rPr lang="ja-JP" altLang="en-US" sz="1400" dirty="0">
                <a:latin typeface="+mn-ea"/>
                <a:ea typeface="+mn-ea"/>
                <a:cs typeface="Meiryo UI" panose="020B0604030504040204" pitchFamily="50" charset="-128"/>
              </a:rPr>
              <a:t>のみを対象として検証しております。</a:t>
            </a:r>
            <a:endParaRPr lang="en-US" altLang="ja-JP" sz="1400" dirty="0">
              <a:latin typeface="+mn-ea"/>
              <a:ea typeface="+mn-ea"/>
              <a:cs typeface="Meiryo UI" panose="020B0604030504040204" pitchFamily="50" charset="-128"/>
            </a:endParaRPr>
          </a:p>
          <a:p>
            <a:pPr marL="285750" indent="-285750">
              <a:lnSpc>
                <a:spcPct val="110000"/>
              </a:lnSpc>
              <a:spcBef>
                <a:spcPts val="600"/>
              </a:spcBef>
              <a:buFont typeface="Arial" panose="020B0604020202020204" pitchFamily="34" charset="0"/>
              <a:buChar char="•"/>
            </a:pPr>
            <a:r>
              <a:rPr lang="ja-JP" altLang="ja-JP" sz="1400" dirty="0">
                <a:latin typeface="+mn-ea"/>
                <a:ea typeface="+mn-ea"/>
              </a:rPr>
              <a:t>当該</a:t>
            </a:r>
            <a:r>
              <a:rPr lang="en-US" altLang="ja-JP" sz="1400" dirty="0">
                <a:latin typeface="+mn-ea"/>
                <a:ea typeface="+mn-ea"/>
              </a:rPr>
              <a:t>PC</a:t>
            </a:r>
            <a:r>
              <a:rPr lang="ja-JP" altLang="en-US" sz="1400" dirty="0">
                <a:latin typeface="+mn-ea"/>
                <a:ea typeface="+mn-ea"/>
              </a:rPr>
              <a:t>並びに</a:t>
            </a:r>
            <a:r>
              <a:rPr lang="en-US" altLang="ja-JP" sz="1400" dirty="0" err="1">
                <a:latin typeface="+mn-ea"/>
                <a:ea typeface="+mn-ea"/>
              </a:rPr>
              <a:t>WindowsOS</a:t>
            </a:r>
            <a:r>
              <a:rPr lang="ja-JP" altLang="ja-JP" sz="1400" dirty="0">
                <a:latin typeface="+mn-ea"/>
                <a:ea typeface="+mn-ea"/>
              </a:rPr>
              <a:t>は</a:t>
            </a:r>
            <a:r>
              <a:rPr lang="en-US" altLang="ja-JP" sz="1400" dirty="0">
                <a:latin typeface="+mn-ea"/>
                <a:ea typeface="+mn-ea"/>
              </a:rPr>
              <a:t>24</a:t>
            </a:r>
            <a:r>
              <a:rPr lang="ja-JP" altLang="ja-JP" sz="1400" dirty="0">
                <a:latin typeface="+mn-ea"/>
                <a:ea typeface="+mn-ea"/>
              </a:rPr>
              <a:t>時間</a:t>
            </a:r>
            <a:r>
              <a:rPr lang="en-US" altLang="ja-JP" sz="1400" dirty="0">
                <a:latin typeface="+mn-ea"/>
                <a:ea typeface="+mn-ea"/>
              </a:rPr>
              <a:t>365</a:t>
            </a:r>
            <a:r>
              <a:rPr lang="ja-JP" altLang="ja-JP" sz="1400" dirty="0">
                <a:latin typeface="+mn-ea"/>
                <a:ea typeface="+mn-ea"/>
              </a:rPr>
              <a:t>日の稼働保証をしておらず、定期的な再起動をお願い致します。</a:t>
            </a:r>
            <a:endParaRPr lang="ja-JP" altLang="ja-JP" sz="1400" dirty="0">
              <a:effectLst>
                <a:outerShdw sx="0" sy="0">
                  <a:srgbClr val="000000"/>
                </a:outerShdw>
              </a:effectLst>
              <a:latin typeface="+mn-ea"/>
              <a:ea typeface="+mn-ea"/>
            </a:endParaRPr>
          </a:p>
          <a:p>
            <a:pPr marL="285750" indent="-285750">
              <a:lnSpc>
                <a:spcPct val="110000"/>
              </a:lnSpc>
              <a:spcBef>
                <a:spcPts val="600"/>
              </a:spcBef>
              <a:buFont typeface="Arial" panose="020B0604020202020204" pitchFamily="34" charset="0"/>
              <a:buChar char="•"/>
            </a:pPr>
            <a:r>
              <a:rPr lang="ja-JP" altLang="en-US" sz="1400" dirty="0">
                <a:latin typeface="+mn-ea"/>
                <a:ea typeface="+mn-ea"/>
                <a:cs typeface="Meiryo UI" panose="020B0604030504040204" pitchFamily="50" charset="-128"/>
              </a:rPr>
              <a:t>必要な</a:t>
            </a:r>
            <a:r>
              <a:rPr lang="en-US" altLang="ja-JP" sz="1400" dirty="0">
                <a:latin typeface="+mn-ea"/>
                <a:ea typeface="+mn-ea"/>
                <a:cs typeface="Meiryo UI" panose="020B0604030504040204" pitchFamily="50" charset="-128"/>
              </a:rPr>
              <a:t>PC</a:t>
            </a:r>
            <a:r>
              <a:rPr lang="ja-JP" altLang="en-US" sz="1400" dirty="0">
                <a:latin typeface="+mn-ea"/>
                <a:ea typeface="+mn-ea"/>
                <a:cs typeface="Meiryo UI" panose="020B0604030504040204" pitchFamily="50" charset="-128"/>
              </a:rPr>
              <a:t>環境の最新の情報は、取扱説明書を参照ください。</a:t>
            </a:r>
            <a:endParaRPr lang="en-US" altLang="ja-JP" sz="1400" dirty="0">
              <a:latin typeface="+mn-ea"/>
              <a:ea typeface="+mn-ea"/>
              <a:cs typeface="Meiryo UI" panose="020B0604030504040204" pitchFamily="50" charset="-128"/>
            </a:endParaRPr>
          </a:p>
        </p:txBody>
      </p:sp>
    </p:spTree>
    <p:extLst>
      <p:ext uri="{BB962C8B-B14F-4D97-AF65-F5344CB8AC3E}">
        <p14:creationId xmlns:p14="http://schemas.microsoft.com/office/powerpoint/2010/main" val="2783443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C7FC96F2-E264-F5F9-A3E4-1CB643435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101" y="1728789"/>
            <a:ext cx="1656115" cy="88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10">
            <a:extLst>
              <a:ext uri="{FF2B5EF4-FFF2-40B4-BE49-F238E27FC236}">
                <a16:creationId xmlns:a16="http://schemas.microsoft.com/office/drawing/2014/main" id="{08294BB6-5938-8D0C-21F6-D3C52C7BBDE4}"/>
              </a:ext>
            </a:extLst>
          </p:cNvPr>
          <p:cNvSpPr>
            <a:spLocks noChangeArrowheads="1"/>
          </p:cNvSpPr>
          <p:nvPr/>
        </p:nvSpPr>
        <p:spPr bwMode="auto">
          <a:xfrm>
            <a:off x="200770" y="646303"/>
            <a:ext cx="8705142" cy="2881127"/>
          </a:xfrm>
          <a:prstGeom prst="rect">
            <a:avLst/>
          </a:prstGeom>
          <a:noFill/>
          <a:ln w="19050">
            <a:solidFill>
              <a:srgbClr val="ACAED2"/>
            </a:solidFill>
            <a:miter lim="800000"/>
            <a:headEnd/>
            <a:tailEnd/>
          </a:ln>
          <a:effectLst>
            <a:outerShdw dist="17961" dir="2700000" algn="ctr" rotWithShape="0">
              <a:srgbClr val="7279B0"/>
            </a:outerShdw>
          </a:effectLst>
          <a:extLst>
            <a:ext uri="{909E8E84-426E-40DD-AFC4-6F175D3DCCD1}">
              <a14:hiddenFill xmlns:a14="http://schemas.microsoft.com/office/drawing/2010/main">
                <a:solidFill>
                  <a:schemeClr val="bg1"/>
                </a:solidFill>
              </a14:hiddenFill>
            </a:ext>
          </a:extLst>
        </p:spPr>
        <p:txBody>
          <a:bodyPr wrap="none" anchor="ct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eaLnBrk="1" hangingPunct="1">
              <a:spcBef>
                <a:spcPct val="0"/>
              </a:spcBef>
              <a:buFontTx/>
              <a:buNone/>
            </a:pPr>
            <a:r>
              <a:rPr lang="en-US" altLang="ja-JP" sz="2800" b="0">
                <a:solidFill>
                  <a:srgbClr val="333333"/>
                </a:solidFill>
                <a:latin typeface="+mn-ea"/>
                <a:ea typeface="+mn-ea"/>
              </a:rPr>
              <a:t> </a:t>
            </a:r>
          </a:p>
        </p:txBody>
      </p:sp>
      <p:sp>
        <p:nvSpPr>
          <p:cNvPr id="37" name="テキスト ボックス 10">
            <a:extLst>
              <a:ext uri="{FF2B5EF4-FFF2-40B4-BE49-F238E27FC236}">
                <a16:creationId xmlns:a16="http://schemas.microsoft.com/office/drawing/2014/main" id="{BE43B3F6-4B02-2ECA-F8AA-BE7D15328021}"/>
              </a:ext>
            </a:extLst>
          </p:cNvPr>
          <p:cNvSpPr txBox="1"/>
          <p:nvPr/>
        </p:nvSpPr>
        <p:spPr>
          <a:xfrm>
            <a:off x="237002" y="3573740"/>
            <a:ext cx="8760947" cy="1090289"/>
          </a:xfrm>
          <a:prstGeom prst="rect">
            <a:avLst/>
          </a:prstGeom>
          <a:solidFill>
            <a:sysClr val="window" lastClr="FFFFFF"/>
          </a:solid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171450" marR="0" lvl="0" indent="-171450" algn="l" defTabSz="457200" rtl="0" eaLnBrk="1" fontAlgn="base" latinLnBrk="0" hangingPunct="1">
              <a:lnSpc>
                <a:spcPct val="110000"/>
              </a:lnSpc>
              <a:spcBef>
                <a:spcPct val="0"/>
              </a:spcBef>
              <a:spcAft>
                <a:spcPct val="0"/>
              </a:spcAft>
              <a:buClrTx/>
              <a:buSzTx/>
              <a:buFont typeface="Wingdings" panose="05000000000000000000" pitchFamily="2" charset="2"/>
              <a:buChar char="l"/>
              <a:tabLst/>
              <a:defRPr/>
            </a:pP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メモリの使用枚数</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(x1</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 </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or x2)</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によって、映像の描画性能に差が出る場合がございます。詳細は別紙性能検証結果資料をご参考ください。</a:t>
            </a:r>
            <a:endPar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endParaRPr>
          </a:p>
          <a:p>
            <a:pPr marL="177800" marR="0" lvl="0" algn="l" defTabSz="457200" rtl="0" eaLnBrk="1" fontAlgn="base" latinLnBrk="0" hangingPunct="1">
              <a:lnSpc>
                <a:spcPct val="110000"/>
              </a:lnSpc>
              <a:spcBef>
                <a:spcPct val="0"/>
              </a:spcBef>
              <a:spcAft>
                <a:spcPct val="0"/>
              </a:spcAft>
              <a:buClrTx/>
              <a:buSzTx/>
              <a:buFontTx/>
              <a:buNone/>
              <a:tabLst/>
              <a:defRPr/>
            </a:pP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ASM300</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シリーズソフト自体の性能は</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ASM200</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から変わりありません。</a:t>
            </a:r>
            <a:endPar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endParaRPr>
          </a:p>
          <a:p>
            <a:pPr marL="171450" marR="0" lvl="0" indent="-171450" algn="l" defTabSz="457200" rtl="0" eaLnBrk="1" fontAlgn="base" latinLnBrk="0" hangingPunct="1">
              <a:lnSpc>
                <a:spcPct val="110000"/>
              </a:lnSpc>
              <a:spcBef>
                <a:spcPts val="300"/>
              </a:spcBef>
              <a:spcAft>
                <a:spcPct val="0"/>
              </a:spcAft>
              <a:buClrTx/>
              <a:buSzTx/>
              <a:buFont typeface="Wingdings" panose="05000000000000000000" pitchFamily="2" charset="2"/>
              <a:buChar char="l"/>
              <a:tabLst/>
              <a:defRPr/>
            </a:pP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ASM</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性能検証につきまして、</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800G4</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以降タスクマネージャの</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CPU</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使用率表記内容が変更になったことから、パフォーマンスモニターにて</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CPU</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使用率を確認して</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OK/NG</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を判定しております。</a:t>
            </a:r>
            <a:b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b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パフォーマンスモニターの確認方法につきまして</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P.5</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をご参照ください。</a:t>
            </a:r>
            <a:endParaRPr kumimoji="1" lang="en-US" altLang="ja-JP" sz="900" b="1" i="0" u="none" strike="noStrike" kern="1200" cap="none" spc="0" normalizeH="0" baseline="0" noProof="0" dirty="0">
              <a:ln>
                <a:noFill/>
              </a:ln>
              <a:solidFill>
                <a:srgbClr val="FF0000"/>
              </a:solidFill>
              <a:effectLst/>
              <a:uLnTx/>
              <a:uFillTx/>
              <a:latin typeface="+mn-ea"/>
              <a:ea typeface="+mn-ea"/>
              <a:cs typeface="Meiryo UI" panose="020B0604030504040204" pitchFamily="50" charset="-128"/>
            </a:endParaRPr>
          </a:p>
          <a:p>
            <a:pPr marL="171450" marR="0" lvl="0" indent="-171450" algn="l" defTabSz="457200" rtl="0" eaLnBrk="1" fontAlgn="base" latinLnBrk="0" hangingPunct="1">
              <a:lnSpc>
                <a:spcPct val="110000"/>
              </a:lnSpc>
              <a:spcBef>
                <a:spcPts val="300"/>
              </a:spcBef>
              <a:spcAft>
                <a:spcPct val="0"/>
              </a:spcAft>
              <a:buClrTx/>
              <a:buSzTx/>
              <a:buFont typeface="Wingdings" panose="05000000000000000000" pitchFamily="2" charset="2"/>
              <a:buChar char="l"/>
              <a:tabLst/>
              <a:defRPr/>
            </a:pP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本構成に対し</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HDD</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やカードの増設が必要な場合には、本機よりも電源容量が大きな機種の選択を推奨いたします。</a:t>
            </a:r>
            <a:endParaRPr kumimoji="1" lang="en-US" altLang="ja-JP" sz="900" b="1" i="0" u="none" strike="noStrike" kern="1200" cap="none" spc="0" normalizeH="0" baseline="0" noProof="0" dirty="0">
              <a:ln>
                <a:noFill/>
              </a:ln>
              <a:solidFill>
                <a:srgbClr val="FF0000"/>
              </a:solidFill>
              <a:effectLst/>
              <a:uLnTx/>
              <a:uFillTx/>
              <a:latin typeface="+mn-ea"/>
              <a:ea typeface="+mn-ea"/>
              <a:cs typeface="Meiryo UI" panose="020B0604030504040204" pitchFamily="50" charset="-128"/>
            </a:endParaRPr>
          </a:p>
          <a:p>
            <a:pPr marL="171450" marR="0" lvl="0" indent="-171450" algn="l" defTabSz="457200" rtl="0" eaLnBrk="1" fontAlgn="base" latinLnBrk="0" hangingPunct="1">
              <a:lnSpc>
                <a:spcPct val="110000"/>
              </a:lnSpc>
              <a:spcBef>
                <a:spcPts val="300"/>
              </a:spcBef>
              <a:spcAft>
                <a:spcPct val="0"/>
              </a:spcAft>
              <a:buClrTx/>
              <a:buSzTx/>
              <a:buFont typeface="Wingdings" panose="05000000000000000000" pitchFamily="2" charset="2"/>
              <a:buChar char="l"/>
              <a:tabLst/>
              <a:defRPr/>
            </a:pP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PC</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は検証済み</a:t>
            </a:r>
            <a:r>
              <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PC</a:t>
            </a:r>
            <a:r>
              <a:rPr kumimoji="1" lang="ja-JP" altLang="en-US"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のキッティング手順書に基づいてセットアップしてます。</a:t>
            </a:r>
            <a:endParaRPr kumimoji="1" lang="en-US" altLang="ja-JP" sz="9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endParaRPr>
          </a:p>
        </p:txBody>
      </p:sp>
      <p:sp>
        <p:nvSpPr>
          <p:cNvPr id="38" name="AutoShape 57">
            <a:extLst>
              <a:ext uri="{FF2B5EF4-FFF2-40B4-BE49-F238E27FC236}">
                <a16:creationId xmlns:a16="http://schemas.microsoft.com/office/drawing/2014/main" id="{26E6A617-547F-8AD9-6B7C-503ED100D970}"/>
              </a:ext>
            </a:extLst>
          </p:cNvPr>
          <p:cNvSpPr>
            <a:spLocks noChangeArrowheads="1"/>
          </p:cNvSpPr>
          <p:nvPr/>
        </p:nvSpPr>
        <p:spPr bwMode="auto">
          <a:xfrm>
            <a:off x="274036" y="495792"/>
            <a:ext cx="2493963" cy="350837"/>
          </a:xfrm>
          <a:prstGeom prst="roundRect">
            <a:avLst>
              <a:gd name="adj" fmla="val 14660"/>
            </a:avLst>
          </a:prstGeom>
          <a:gradFill rotWithShape="0">
            <a:gsLst>
              <a:gs pos="0">
                <a:srgbClr val="C8CDE4"/>
              </a:gs>
              <a:gs pos="50000">
                <a:sysClr val="window" lastClr="FFFFFF"/>
              </a:gs>
              <a:gs pos="100000">
                <a:srgbClr val="C8CDE4"/>
              </a:gs>
            </a:gsLst>
            <a:lin ang="5400000" scaled="1"/>
          </a:gradFill>
          <a:ln w="12700">
            <a:solidFill>
              <a:srgbClr val="7279B0"/>
            </a:solidFill>
            <a:round/>
            <a:headEnd/>
            <a:tailEnd/>
          </a:ln>
          <a:effectLst>
            <a:outerShdw dist="35921" dir="2700000" algn="ctr" rotWithShape="0">
              <a:srgbClr val="7279B0"/>
            </a:outerShdw>
          </a:effectLst>
        </p:spPr>
        <p:txBody>
          <a:bodyPr wrap="none" anchor="ct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検証済み</a:t>
            </a:r>
            <a:r>
              <a:rPr kumimoji="1" lang="en-US" altLang="ja-JP" sz="15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PC</a:t>
            </a:r>
            <a:r>
              <a:rPr kumimoji="1" lang="ja-JP" altLang="en-US" sz="1500" b="1"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構成</a:t>
            </a:r>
            <a:r>
              <a:rPr kumimoji="1" lang="ja-JP" altLang="en-US" sz="15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　</a:t>
            </a:r>
          </a:p>
        </p:txBody>
      </p:sp>
      <p:sp>
        <p:nvSpPr>
          <p:cNvPr id="39" name="テキスト ボックス 12">
            <a:extLst>
              <a:ext uri="{FF2B5EF4-FFF2-40B4-BE49-F238E27FC236}">
                <a16:creationId xmlns:a16="http://schemas.microsoft.com/office/drawing/2014/main" id="{E1F825A9-EE59-058F-0A17-D4F5D7165AA8}"/>
              </a:ext>
            </a:extLst>
          </p:cNvPr>
          <p:cNvSpPr txBox="1"/>
          <p:nvPr/>
        </p:nvSpPr>
        <p:spPr>
          <a:xfrm>
            <a:off x="274036" y="896231"/>
            <a:ext cx="3719245" cy="288147"/>
          </a:xfrm>
          <a:prstGeom prst="rect">
            <a:avLst/>
          </a:prstGeom>
          <a:no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87313" indent="-87313"/>
            <a:r>
              <a:rPr kumimoji="1" lang="ja-JP" altLang="en-US" sz="1400" b="1" dirty="0">
                <a:latin typeface="+mn-ea"/>
                <a:ea typeface="+mn-ea"/>
                <a:cs typeface="Meiryo UI" panose="020B0604030504040204" pitchFamily="50" charset="-128"/>
              </a:rPr>
              <a:t>●</a:t>
            </a:r>
            <a:r>
              <a:rPr kumimoji="1" lang="en-US" altLang="ja-JP" sz="1400" b="1" dirty="0">
                <a:latin typeface="+mn-ea"/>
                <a:ea typeface="+mn-ea"/>
                <a:cs typeface="Meiryo UI" panose="020B0604030504040204" pitchFamily="50" charset="-128"/>
              </a:rPr>
              <a:t>HP Elite SFF 800 G9</a:t>
            </a:r>
            <a:endParaRPr kumimoji="1" lang="ja-JP" altLang="en-US" sz="1400" b="1" dirty="0">
              <a:latin typeface="+mn-ea"/>
              <a:ea typeface="+mn-ea"/>
              <a:cs typeface="Meiryo UI" panose="020B0604030504040204" pitchFamily="50" charset="-128"/>
            </a:endParaRPr>
          </a:p>
        </p:txBody>
      </p:sp>
      <p:sp>
        <p:nvSpPr>
          <p:cNvPr id="42" name="テキスト ボックス 15">
            <a:extLst>
              <a:ext uri="{FF2B5EF4-FFF2-40B4-BE49-F238E27FC236}">
                <a16:creationId xmlns:a16="http://schemas.microsoft.com/office/drawing/2014/main" id="{B09B9DA2-1382-A6CB-8FCD-F79B24F45538}"/>
              </a:ext>
            </a:extLst>
          </p:cNvPr>
          <p:cNvSpPr txBox="1"/>
          <p:nvPr/>
        </p:nvSpPr>
        <p:spPr>
          <a:xfrm>
            <a:off x="5383148" y="895807"/>
            <a:ext cx="3335736" cy="503590"/>
          </a:xfrm>
          <a:prstGeom prst="rect">
            <a:avLst/>
          </a:prstGeom>
          <a:no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87313" indent="-87313"/>
            <a:r>
              <a:rPr lang="ja-JP" altLang="en-US" sz="1400" b="1" dirty="0">
                <a:latin typeface="+mn-ea"/>
                <a:ea typeface="+mn-ea"/>
                <a:cs typeface="Meiryo UI" panose="020B0604030504040204" pitchFamily="50" charset="-128"/>
              </a:rPr>
              <a:t>●</a:t>
            </a:r>
            <a:r>
              <a:rPr lang="en-US" altLang="ja-JP" sz="1400" b="1" dirty="0">
                <a:latin typeface="+mn-ea"/>
                <a:ea typeface="+mn-ea"/>
                <a:cs typeface="Meiryo UI" panose="020B0604030504040204" pitchFamily="50" charset="-128"/>
              </a:rPr>
              <a:t>NVIDIA</a:t>
            </a:r>
            <a:r>
              <a:rPr lang="ja-JP" altLang="en-US" sz="1400" b="1" dirty="0">
                <a:latin typeface="+mn-ea"/>
                <a:ea typeface="+mn-ea"/>
                <a:cs typeface="Meiryo UI" panose="020B0604030504040204" pitchFamily="50" charset="-128"/>
              </a:rPr>
              <a:t>　</a:t>
            </a:r>
            <a:r>
              <a:rPr lang="en-US" altLang="ja-JP" sz="1400" b="1" dirty="0">
                <a:latin typeface="+mn-ea"/>
                <a:ea typeface="+mn-ea"/>
                <a:cs typeface="Meiryo UI" panose="020B0604030504040204" pitchFamily="50" charset="-128"/>
              </a:rPr>
              <a:t>Quadro T1000 8GB</a:t>
            </a:r>
          </a:p>
          <a:p>
            <a:pPr marL="87313" indent="-87313"/>
            <a:r>
              <a:rPr kumimoji="1" lang="en-US" altLang="ja-JP" sz="1400" b="1" dirty="0">
                <a:latin typeface="+mn-ea"/>
                <a:ea typeface="+mn-ea"/>
                <a:cs typeface="Meiryo UI" panose="020B0604030504040204" pitchFamily="50" charset="-128"/>
              </a:rPr>
              <a:t>    (ENQT1000-8GER)</a:t>
            </a:r>
          </a:p>
        </p:txBody>
      </p:sp>
      <p:sp>
        <p:nvSpPr>
          <p:cNvPr id="43" name="テキスト ボックス 16">
            <a:extLst>
              <a:ext uri="{FF2B5EF4-FFF2-40B4-BE49-F238E27FC236}">
                <a16:creationId xmlns:a16="http://schemas.microsoft.com/office/drawing/2014/main" id="{3ABD8622-7D7F-5452-7CBF-68836E69CD6D}"/>
              </a:ext>
            </a:extLst>
          </p:cNvPr>
          <p:cNvSpPr txBox="1"/>
          <p:nvPr/>
        </p:nvSpPr>
        <p:spPr>
          <a:xfrm>
            <a:off x="5575655" y="1409865"/>
            <a:ext cx="3960123" cy="257369"/>
          </a:xfrm>
          <a:prstGeom prst="rect">
            <a:avLst/>
          </a:prstGeom>
          <a:no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r>
              <a:rPr lang="ja-JP" altLang="en-US" sz="1200" dirty="0">
                <a:latin typeface="+mn-ea"/>
                <a:ea typeface="+mn-ea"/>
                <a:cs typeface="Meiryo UI" panose="020B0604030504040204" pitchFamily="50" charset="-128"/>
              </a:rPr>
              <a:t>・検証バージョン：</a:t>
            </a:r>
            <a:r>
              <a:rPr lang="en-US" altLang="ja-JP" sz="1200" dirty="0">
                <a:latin typeface="+mn-ea"/>
                <a:ea typeface="+mn-ea"/>
                <a:cs typeface="Meiryo UI" panose="020B0604030504040204" pitchFamily="50" charset="-128"/>
              </a:rPr>
              <a:t>Ver:473.47</a:t>
            </a:r>
          </a:p>
        </p:txBody>
      </p:sp>
      <p:grpSp>
        <p:nvGrpSpPr>
          <p:cNvPr id="3" name="グループ化 2">
            <a:extLst>
              <a:ext uri="{FF2B5EF4-FFF2-40B4-BE49-F238E27FC236}">
                <a16:creationId xmlns:a16="http://schemas.microsoft.com/office/drawing/2014/main" id="{95E64B4A-2C0B-2266-8427-9A6F52FD593E}"/>
              </a:ext>
            </a:extLst>
          </p:cNvPr>
          <p:cNvGrpSpPr/>
          <p:nvPr/>
        </p:nvGrpSpPr>
        <p:grpSpPr>
          <a:xfrm>
            <a:off x="385973" y="1684199"/>
            <a:ext cx="4050949" cy="1775101"/>
            <a:chOff x="323980" y="1149788"/>
            <a:chExt cx="4050949" cy="1775101"/>
          </a:xfrm>
        </p:grpSpPr>
        <p:sp>
          <p:nvSpPr>
            <p:cNvPr id="40" name="テキスト ボックス 13">
              <a:extLst>
                <a:ext uri="{FF2B5EF4-FFF2-40B4-BE49-F238E27FC236}">
                  <a16:creationId xmlns:a16="http://schemas.microsoft.com/office/drawing/2014/main" id="{30083C27-A62C-4B47-2ED5-6525F53B9AE8}"/>
                </a:ext>
              </a:extLst>
            </p:cNvPr>
            <p:cNvSpPr txBox="1"/>
            <p:nvPr/>
          </p:nvSpPr>
          <p:spPr>
            <a:xfrm>
              <a:off x="323980" y="1149788"/>
              <a:ext cx="4050948" cy="1591580"/>
            </a:xfrm>
            <a:prstGeom prst="rect">
              <a:avLst/>
            </a:prstGeom>
            <a:no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177800" indent="-87313">
                <a:lnSpc>
                  <a:spcPct val="110000"/>
                </a:lnSpc>
              </a:pPr>
              <a:r>
                <a:rPr kumimoji="1" lang="en-US" altLang="ja-JP" sz="1100" dirty="0">
                  <a:latin typeface="+mn-ea"/>
                  <a:ea typeface="+mn-ea"/>
                  <a:cs typeface="Meiryo UI" panose="020B0604030504040204" pitchFamily="50" charset="-128"/>
                </a:rPr>
                <a:t>CPU	</a:t>
              </a:r>
              <a:r>
                <a:rPr kumimoji="1" lang="ja-JP" altLang="en-US" sz="1100" dirty="0">
                  <a:latin typeface="+mn-ea"/>
                  <a:ea typeface="+mn-ea"/>
                  <a:cs typeface="Meiryo UI" panose="020B0604030504040204" pitchFamily="50" charset="-128"/>
                </a:rPr>
                <a:t>：インテル</a:t>
              </a:r>
              <a:r>
                <a:rPr kumimoji="1" lang="en-US" altLang="ja-JP" sz="1100" baseline="30000" dirty="0">
                  <a:latin typeface="+mn-ea"/>
                  <a:ea typeface="+mn-ea"/>
                  <a:cs typeface="Meiryo UI" panose="020B0604030504040204" pitchFamily="50" charset="-128"/>
                </a:rPr>
                <a:t>®</a:t>
              </a:r>
              <a:r>
                <a:rPr kumimoji="1" lang="en-US" altLang="ja-JP" sz="1100" dirty="0" err="1">
                  <a:latin typeface="+mn-ea"/>
                  <a:ea typeface="+mn-ea"/>
                  <a:cs typeface="Meiryo UI" panose="020B0604030504040204" pitchFamily="50" charset="-128"/>
                </a:rPr>
                <a:t>Core</a:t>
              </a:r>
              <a:r>
                <a:rPr kumimoji="1" lang="en-US" altLang="ja-JP" sz="1100" baseline="30000" dirty="0" err="1">
                  <a:latin typeface="+mn-ea"/>
                  <a:ea typeface="+mn-ea"/>
                  <a:cs typeface="Meiryo UI" panose="020B0604030504040204" pitchFamily="50" charset="-128"/>
                </a:rPr>
                <a:t>TM</a:t>
              </a:r>
              <a:r>
                <a:rPr kumimoji="1" lang="ja-JP" altLang="en-US" sz="1100" dirty="0">
                  <a:latin typeface="+mn-ea"/>
                  <a:ea typeface="+mn-ea"/>
                  <a:cs typeface="Meiryo UI" panose="020B0604030504040204" pitchFamily="50" charset="-128"/>
                </a:rPr>
                <a:t>　</a:t>
              </a:r>
              <a:r>
                <a:rPr kumimoji="1" lang="en-US" altLang="ja-JP" sz="1100" dirty="0">
                  <a:latin typeface="+mn-ea"/>
                  <a:ea typeface="+mn-ea"/>
                  <a:cs typeface="Meiryo UI" panose="020B0604030504040204" pitchFamily="50" charset="-128"/>
                </a:rPr>
                <a:t>i7-12700</a:t>
              </a:r>
              <a:r>
                <a:rPr kumimoji="1" lang="ja-JP" altLang="en-US" sz="1100" dirty="0">
                  <a:latin typeface="+mn-ea"/>
                  <a:ea typeface="+mn-ea"/>
                  <a:cs typeface="Meiryo UI" panose="020B0604030504040204" pitchFamily="50" charset="-128"/>
                </a:rPr>
                <a:t>プロセッサー </a:t>
              </a:r>
              <a:endParaRPr kumimoji="1" lang="en-US" altLang="ja-JP" sz="1100" b="1" baseline="30000" dirty="0">
                <a:latin typeface="+mn-ea"/>
                <a:ea typeface="+mn-ea"/>
                <a:cs typeface="Meiryo UI" panose="020B0604030504040204" pitchFamily="50" charset="-128"/>
              </a:endParaRPr>
            </a:p>
            <a:p>
              <a:pPr marL="177800" indent="-87313">
                <a:lnSpc>
                  <a:spcPct val="110000"/>
                </a:lnSpc>
              </a:pPr>
              <a:r>
                <a:rPr lang="ja-JP" altLang="en-US" sz="1100" dirty="0">
                  <a:latin typeface="+mn-ea"/>
                  <a:ea typeface="+mn-ea"/>
                  <a:cs typeface="Meiryo UI" panose="020B0604030504040204" pitchFamily="50" charset="-128"/>
                </a:rPr>
                <a:t>メモリ</a:t>
              </a:r>
              <a:r>
                <a:rPr lang="en-US" altLang="ja-JP" sz="1100" dirty="0">
                  <a:latin typeface="+mn-ea"/>
                  <a:ea typeface="+mn-ea"/>
                  <a:cs typeface="Meiryo UI" panose="020B0604030504040204" pitchFamily="50" charset="-128"/>
                </a:rPr>
                <a:t>	</a:t>
              </a:r>
              <a:r>
                <a:rPr lang="ja-JP" altLang="en-US" sz="1100" dirty="0">
                  <a:latin typeface="+mn-ea"/>
                  <a:ea typeface="+mn-ea"/>
                  <a:cs typeface="Meiryo UI" panose="020B0604030504040204" pitchFamily="50" charset="-128"/>
                </a:rPr>
                <a:t>：</a:t>
              </a:r>
              <a:r>
                <a:rPr lang="en-US" altLang="ja-JP" sz="1100" dirty="0">
                  <a:latin typeface="+mn-ea"/>
                  <a:ea typeface="+mn-ea"/>
                  <a:cs typeface="Meiryo UI" panose="020B0604030504040204" pitchFamily="50" charset="-128"/>
                </a:rPr>
                <a:t>8GBx2</a:t>
              </a:r>
              <a:r>
                <a:rPr lang="ja-JP" altLang="en-US" sz="1100" dirty="0">
                  <a:latin typeface="+mn-ea"/>
                  <a:ea typeface="+mn-ea"/>
                  <a:cs typeface="Meiryo UI" panose="020B0604030504040204" pitchFamily="50" charset="-128"/>
                </a:rPr>
                <a:t>（デュアルメモリ）</a:t>
              </a:r>
              <a:endParaRPr lang="en-US" altLang="ja-JP" sz="1100" dirty="0">
                <a:latin typeface="+mn-ea"/>
                <a:ea typeface="+mn-ea"/>
                <a:cs typeface="Meiryo UI" panose="020B0604030504040204" pitchFamily="50" charset="-128"/>
              </a:endParaRPr>
            </a:p>
            <a:p>
              <a:pPr marL="177800" indent="-87313">
                <a:lnSpc>
                  <a:spcPct val="110000"/>
                </a:lnSpc>
              </a:pPr>
              <a:r>
                <a:rPr kumimoji="1" lang="en-US" altLang="ja-JP" sz="1100" dirty="0">
                  <a:latin typeface="+mn-ea"/>
                  <a:ea typeface="+mn-ea"/>
                  <a:cs typeface="Meiryo UI" panose="020B0604030504040204" pitchFamily="50" charset="-128"/>
                </a:rPr>
                <a:t>OS</a:t>
              </a:r>
              <a:r>
                <a:rPr lang="en-US" altLang="ja-JP" sz="1100" dirty="0">
                  <a:latin typeface="+mn-ea"/>
                  <a:ea typeface="+mn-ea"/>
                  <a:cs typeface="Meiryo UI" panose="020B0604030504040204" pitchFamily="50" charset="-128"/>
                </a:rPr>
                <a:t>	</a:t>
              </a:r>
              <a:r>
                <a:rPr kumimoji="1" lang="ja-JP" altLang="en-US" sz="1100" dirty="0">
                  <a:latin typeface="+mn-ea"/>
                  <a:ea typeface="+mn-ea"/>
                  <a:cs typeface="Meiryo UI" panose="020B0604030504040204" pitchFamily="50" charset="-128"/>
                </a:rPr>
                <a:t>：</a:t>
              </a:r>
              <a:r>
                <a:rPr kumimoji="1" lang="en-US" altLang="ja-JP" sz="1100" dirty="0">
                  <a:latin typeface="+mn-ea"/>
                  <a:ea typeface="+mn-ea"/>
                  <a:cs typeface="Meiryo UI" panose="020B0604030504040204" pitchFamily="50" charset="-128"/>
                </a:rPr>
                <a:t>Windows</a:t>
              </a:r>
              <a:r>
                <a:rPr kumimoji="1" lang="en-US" altLang="ja-JP" sz="1100" baseline="30000" dirty="0">
                  <a:latin typeface="+mn-ea"/>
                  <a:ea typeface="+mn-ea"/>
                  <a:cs typeface="Meiryo UI" panose="020B0604030504040204" pitchFamily="50" charset="-128"/>
                </a:rPr>
                <a:t>®</a:t>
              </a:r>
              <a:r>
                <a:rPr kumimoji="1" lang="en-US" altLang="ja-JP" sz="1100" dirty="0">
                  <a:latin typeface="+mn-ea"/>
                  <a:ea typeface="+mn-ea"/>
                  <a:cs typeface="Meiryo UI" panose="020B0604030504040204" pitchFamily="50" charset="-128"/>
                </a:rPr>
                <a:t> 10 Pro 64</a:t>
              </a:r>
              <a:r>
                <a:rPr kumimoji="1" lang="ja-JP" altLang="en-US" sz="1100" dirty="0">
                  <a:latin typeface="+mn-ea"/>
                  <a:ea typeface="+mn-ea"/>
                  <a:cs typeface="Meiryo UI" panose="020B0604030504040204" pitchFamily="50" charset="-128"/>
                </a:rPr>
                <a:t>ビット日本語版</a:t>
              </a:r>
              <a:endParaRPr kumimoji="1" lang="en-US" altLang="ja-JP" sz="1100" dirty="0">
                <a:latin typeface="+mn-ea"/>
                <a:ea typeface="+mn-ea"/>
                <a:cs typeface="Meiryo UI" panose="020B0604030504040204" pitchFamily="50" charset="-128"/>
              </a:endParaRPr>
            </a:p>
            <a:p>
              <a:pPr marL="87313" indent="-87313">
                <a:lnSpc>
                  <a:spcPct val="110000"/>
                </a:lnSpc>
              </a:pPr>
              <a:r>
                <a:rPr lang="ja-JP" altLang="en-US" sz="1100" dirty="0">
                  <a:latin typeface="+mn-ea"/>
                  <a:ea typeface="+mn-ea"/>
                  <a:cs typeface="Meiryo UI" panose="020B0604030504040204" pitchFamily="50" charset="-128"/>
                </a:rPr>
                <a:t>　　　　　　 ・検証バージョン：</a:t>
              </a:r>
              <a:r>
                <a:rPr lang="en-US" altLang="ja-JP" sz="1100" dirty="0">
                  <a:latin typeface="+mn-ea"/>
                  <a:ea typeface="+mn-ea"/>
                  <a:cs typeface="Meiryo UI" panose="020B0604030504040204" pitchFamily="50" charset="-128"/>
                </a:rPr>
                <a:t>21H2/</a:t>
              </a:r>
              <a:r>
                <a:rPr kumimoji="1" lang="ja-JP" altLang="en-US" sz="1100" dirty="0">
                  <a:latin typeface="+mn-ea"/>
                  <a:ea typeface="+mn-ea"/>
                  <a:cs typeface="Meiryo UI" panose="020B0604030504040204" pitchFamily="50" charset="-128"/>
                </a:rPr>
                <a:t>ビルド番号：</a:t>
              </a:r>
              <a:r>
                <a:rPr lang="en-US" altLang="ja-JP" sz="1100" dirty="0">
                  <a:latin typeface="+mn-ea"/>
                  <a:ea typeface="+mn-ea"/>
                  <a:cs typeface="Meiryo UI" panose="020B0604030504040204" pitchFamily="50" charset="-128"/>
                </a:rPr>
                <a:t>19044.1387</a:t>
              </a:r>
            </a:p>
            <a:p>
              <a:pPr marL="87313" indent="-87313">
                <a:lnSpc>
                  <a:spcPct val="110000"/>
                </a:lnSpc>
              </a:pPr>
              <a:r>
                <a:rPr lang="ja-JP" altLang="en-US" sz="1100" dirty="0">
                  <a:latin typeface="+mn-ea"/>
                  <a:ea typeface="+mn-ea"/>
                  <a:cs typeface="Meiryo UI" panose="020B0604030504040204" pitchFamily="50" charset="-128"/>
                </a:rPr>
                <a:t>　　　　　　　（</a:t>
              </a:r>
              <a:r>
                <a:rPr lang="en-US" altLang="ja-JP" sz="1100" dirty="0">
                  <a:latin typeface="+mn-ea"/>
                  <a:ea typeface="+mn-ea"/>
                  <a:cs typeface="Meiryo UI" panose="020B0604030504040204" pitchFamily="50" charset="-128"/>
                </a:rPr>
                <a:t>Windows</a:t>
              </a:r>
              <a:r>
                <a:rPr kumimoji="1" lang="en-US" altLang="ja-JP" sz="1100" baseline="30000" dirty="0">
                  <a:latin typeface="+mn-ea"/>
                  <a:ea typeface="+mn-ea"/>
                  <a:cs typeface="Meiryo UI" panose="020B0604030504040204" pitchFamily="50" charset="-128"/>
                </a:rPr>
                <a:t> ® </a:t>
              </a:r>
              <a:r>
                <a:rPr lang="en-US" altLang="ja-JP" sz="1100" dirty="0">
                  <a:latin typeface="+mn-ea"/>
                  <a:ea typeface="+mn-ea"/>
                  <a:cs typeface="Meiryo UI" panose="020B0604030504040204" pitchFamily="50" charset="-128"/>
                </a:rPr>
                <a:t>11</a:t>
              </a:r>
              <a:r>
                <a:rPr lang="ja-JP" altLang="en-US" sz="1100" dirty="0">
                  <a:latin typeface="+mn-ea"/>
                  <a:ea typeface="+mn-ea"/>
                  <a:cs typeface="Meiryo UI" panose="020B0604030504040204" pitchFamily="50" charset="-128"/>
                </a:rPr>
                <a:t> </a:t>
              </a:r>
              <a:r>
                <a:rPr lang="en-US" altLang="ja-JP" sz="1100" dirty="0">
                  <a:latin typeface="+mn-ea"/>
                  <a:ea typeface="+mn-ea"/>
                  <a:cs typeface="Meiryo UI" panose="020B0604030504040204" pitchFamily="50" charset="-128"/>
                </a:rPr>
                <a:t>Pro</a:t>
              </a:r>
              <a:r>
                <a:rPr lang="ja-JP" altLang="en-US" sz="1100" dirty="0">
                  <a:latin typeface="+mn-ea"/>
                  <a:ea typeface="+mn-ea"/>
                  <a:cs typeface="Meiryo UI" panose="020B0604030504040204" pitchFamily="50" charset="-128"/>
                </a:rPr>
                <a:t>　ダウングレードモデル）</a:t>
              </a:r>
              <a:endParaRPr kumimoji="1" lang="en-US" altLang="ja-JP" sz="1100" dirty="0">
                <a:latin typeface="+mn-ea"/>
                <a:ea typeface="+mn-ea"/>
                <a:cs typeface="Meiryo UI" panose="020B0604030504040204" pitchFamily="50" charset="-128"/>
              </a:endParaRPr>
            </a:p>
            <a:p>
              <a:pPr marL="87313" indent="-87313">
                <a:lnSpc>
                  <a:spcPct val="110000"/>
                </a:lnSpc>
              </a:pPr>
              <a:r>
                <a:rPr kumimoji="1" lang="en-US" altLang="ja-JP" sz="1100" b="1" dirty="0">
                  <a:solidFill>
                    <a:srgbClr val="FF0000"/>
                  </a:solidFill>
                  <a:latin typeface="+mn-ea"/>
                  <a:ea typeface="+mn-ea"/>
                  <a:cs typeface="Meiryo UI" panose="020B0604030504040204" pitchFamily="50" charset="-128"/>
                </a:rPr>
                <a:t>		   Windows</a:t>
              </a:r>
              <a:r>
                <a:rPr kumimoji="1" lang="en-US" altLang="ja-JP" sz="1100" b="1" baseline="30000" dirty="0">
                  <a:solidFill>
                    <a:srgbClr val="FF0000"/>
                  </a:solidFill>
                  <a:latin typeface="+mn-ea"/>
                  <a:ea typeface="+mn-ea"/>
                  <a:cs typeface="Meiryo UI" panose="020B0604030504040204" pitchFamily="50" charset="-128"/>
                </a:rPr>
                <a:t>®</a:t>
              </a:r>
              <a:r>
                <a:rPr kumimoji="1" lang="en-US" altLang="ja-JP" sz="1100" b="1" dirty="0">
                  <a:solidFill>
                    <a:srgbClr val="FF0000"/>
                  </a:solidFill>
                  <a:latin typeface="+mn-ea"/>
                  <a:ea typeface="+mn-ea"/>
                  <a:cs typeface="Meiryo UI" panose="020B0604030504040204" pitchFamily="50" charset="-128"/>
                </a:rPr>
                <a:t> 11 Pro 64</a:t>
              </a:r>
              <a:r>
                <a:rPr kumimoji="1" lang="ja-JP" altLang="en-US" sz="1100" b="1" dirty="0">
                  <a:solidFill>
                    <a:srgbClr val="FF0000"/>
                  </a:solidFill>
                  <a:latin typeface="+mn-ea"/>
                  <a:ea typeface="+mn-ea"/>
                  <a:cs typeface="Meiryo UI" panose="020B0604030504040204" pitchFamily="50" charset="-128"/>
                </a:rPr>
                <a:t>ビット日本語版</a:t>
              </a:r>
              <a:endParaRPr kumimoji="1" lang="en-US" altLang="ja-JP" sz="1100" b="1" dirty="0">
                <a:solidFill>
                  <a:srgbClr val="FF0000"/>
                </a:solidFill>
                <a:latin typeface="+mn-ea"/>
                <a:ea typeface="+mn-ea"/>
                <a:cs typeface="Meiryo UI" panose="020B0604030504040204" pitchFamily="50" charset="-128"/>
              </a:endParaRPr>
            </a:p>
            <a:p>
              <a:pPr marL="87313" indent="-87313">
                <a:lnSpc>
                  <a:spcPct val="110000"/>
                </a:lnSpc>
              </a:pPr>
              <a:r>
                <a:rPr lang="ja-JP" altLang="en-US" sz="1100" b="1" dirty="0">
                  <a:solidFill>
                    <a:srgbClr val="FF0000"/>
                  </a:solidFill>
                  <a:latin typeface="+mn-ea"/>
                  <a:ea typeface="+mn-ea"/>
                  <a:cs typeface="Meiryo UI" panose="020B0604030504040204" pitchFamily="50" charset="-128"/>
                </a:rPr>
                <a:t>　　　　　　 ・検証バージョン：</a:t>
              </a:r>
              <a:r>
                <a:rPr lang="en-US" altLang="ja-JP" sz="1100" b="1" dirty="0">
                  <a:solidFill>
                    <a:srgbClr val="FF0000"/>
                  </a:solidFill>
                  <a:latin typeface="+mn-ea"/>
                  <a:ea typeface="+mn-ea"/>
                  <a:cs typeface="Meiryo UI" panose="020B0604030504040204" pitchFamily="50" charset="-128"/>
                </a:rPr>
                <a:t>22H2/</a:t>
              </a:r>
              <a:r>
                <a:rPr kumimoji="1" lang="ja-JP" altLang="en-US" sz="1100" b="1" dirty="0">
                  <a:solidFill>
                    <a:srgbClr val="FF0000"/>
                  </a:solidFill>
                  <a:latin typeface="+mn-ea"/>
                  <a:ea typeface="+mn-ea"/>
                  <a:cs typeface="Meiryo UI" panose="020B0604030504040204" pitchFamily="50" charset="-128"/>
                </a:rPr>
                <a:t>ビルド番号：</a:t>
              </a:r>
              <a:r>
                <a:rPr kumimoji="1" lang="en-US" altLang="ja-JP" sz="1100" b="1" dirty="0">
                  <a:solidFill>
                    <a:srgbClr val="FF0000"/>
                  </a:solidFill>
                  <a:latin typeface="+mn-ea"/>
                  <a:ea typeface="+mn-ea"/>
                  <a:cs typeface="Meiryo UI" panose="020B0604030504040204" pitchFamily="50" charset="-128"/>
                </a:rPr>
                <a:t>22621.1194</a:t>
              </a:r>
              <a:endParaRPr lang="en-US" altLang="ja-JP" sz="1100" b="1" dirty="0">
                <a:solidFill>
                  <a:srgbClr val="FF0000"/>
                </a:solidFill>
                <a:latin typeface="+mn-ea"/>
                <a:ea typeface="+mn-ea"/>
                <a:cs typeface="Meiryo UI" panose="020B0604030504040204" pitchFamily="50" charset="-128"/>
              </a:endParaRPr>
            </a:p>
            <a:p>
              <a:pPr marL="87313" indent="-87313"/>
              <a:endParaRPr lang="en-US" altLang="ja-JP" sz="1400" b="1" dirty="0">
                <a:solidFill>
                  <a:srgbClr val="FF0000"/>
                </a:solidFill>
                <a:latin typeface="+mn-ea"/>
                <a:ea typeface="+mn-ea"/>
                <a:cs typeface="Meiryo UI" panose="020B0604030504040204" pitchFamily="50" charset="-128"/>
              </a:endParaRPr>
            </a:p>
          </p:txBody>
        </p:sp>
        <p:sp>
          <p:nvSpPr>
            <p:cNvPr id="44" name="テキスト ボックス 18">
              <a:extLst>
                <a:ext uri="{FF2B5EF4-FFF2-40B4-BE49-F238E27FC236}">
                  <a16:creationId xmlns:a16="http://schemas.microsoft.com/office/drawing/2014/main" id="{6D55A7FB-2A87-97AC-7927-07F11AF3AC28}"/>
                </a:ext>
              </a:extLst>
            </p:cNvPr>
            <p:cNvSpPr txBox="1"/>
            <p:nvPr/>
          </p:nvSpPr>
          <p:spPr>
            <a:xfrm>
              <a:off x="386751" y="2513632"/>
              <a:ext cx="3988178" cy="411257"/>
            </a:xfrm>
            <a:prstGeom prst="rect">
              <a:avLst/>
            </a:prstGeom>
            <a:noFill/>
          </p:spPr>
          <p:txBody>
            <a:bodyPr wrap="square" lIns="36000" tIns="36000" rIns="36000" bIns="36000" rtlCol="0">
              <a:spAutoFit/>
            </a:bodyPr>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marL="87313" marR="0" lvl="0" indent="-87313" algn="l" defTabSz="457200" rtl="0" eaLnBrk="1" fontAlgn="base" latinLnBrk="0" hangingPunct="1">
                <a:lnSpc>
                  <a:spcPct val="100000"/>
                </a:lnSpc>
                <a:spcBef>
                  <a:spcPct val="0"/>
                </a:spcBef>
                <a:spcAft>
                  <a:spcPct val="0"/>
                </a:spcAft>
                <a:buClrTx/>
                <a:buSzTx/>
                <a:buFontTx/>
                <a:buNone/>
                <a:tabLst/>
                <a:defRPr/>
              </a:pPr>
              <a:r>
                <a:rPr lang="ja-JP" altLang="en-US" sz="1100" dirty="0">
                  <a:solidFill>
                    <a:sysClr val="windowText" lastClr="000000"/>
                  </a:solidFill>
                  <a:latin typeface="+mn-ea"/>
                  <a:ea typeface="+mn-ea"/>
                  <a:cs typeface="Meiryo UI" panose="020B0604030504040204" pitchFamily="50" charset="-128"/>
                </a:rPr>
                <a:t>グラフィック：</a:t>
              </a:r>
              <a:r>
                <a:rPr kumimoji="1" lang="en-US" altLang="ja-JP" sz="11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Intel(R)</a:t>
              </a:r>
              <a:r>
                <a:rPr kumimoji="1" lang="ja-JP" altLang="en-US" sz="11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　</a:t>
              </a:r>
              <a:r>
                <a:rPr kumimoji="1" lang="en-US" altLang="ja-JP" sz="11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UHD Graphics </a:t>
              </a:r>
              <a:r>
                <a:rPr lang="en-US" altLang="ja-JP" sz="1100" dirty="0">
                  <a:solidFill>
                    <a:sysClr val="windowText" lastClr="000000"/>
                  </a:solidFill>
                  <a:latin typeface="+mn-ea"/>
                  <a:ea typeface="+mn-ea"/>
                  <a:cs typeface="Meiryo UI" panose="020B0604030504040204" pitchFamily="50" charset="-128"/>
                </a:rPr>
                <a:t>77</a:t>
              </a:r>
              <a:r>
                <a:rPr kumimoji="1" lang="en-US" altLang="ja-JP" sz="11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0</a:t>
              </a:r>
            </a:p>
            <a:p>
              <a:pPr marL="87313" marR="0" lvl="0" indent="-87313"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mn-ea"/>
                  <a:ea typeface="+mn-ea"/>
                  <a:cs typeface="Meiryo UI" panose="020B0604030504040204" pitchFamily="50" charset="-128"/>
                </a:rPr>
                <a:t>　　　　　　　　・検証バージョン：</a:t>
              </a:r>
              <a:r>
                <a:rPr lang="en-US" altLang="ja-JP" sz="1100" dirty="0">
                  <a:solidFill>
                    <a:sysClr val="windowText" lastClr="000000"/>
                  </a:solidFill>
                  <a:latin typeface="+mn-ea"/>
                  <a:ea typeface="+mn-ea"/>
                  <a:cs typeface="Meiryo UI" panose="020B0604030504040204" pitchFamily="50" charset="-128"/>
                </a:rPr>
                <a:t>31</a:t>
              </a:r>
              <a:r>
                <a:rPr kumimoji="1" lang="en-US" altLang="ja-JP" sz="1100" b="0" i="0" u="none" strike="noStrike" kern="1200" cap="none" spc="0" normalizeH="0" baseline="0" noProof="0" dirty="0">
                  <a:ln>
                    <a:noFill/>
                  </a:ln>
                  <a:solidFill>
                    <a:sysClr val="windowText" lastClr="000000"/>
                  </a:solidFill>
                  <a:effectLst/>
                  <a:uLnTx/>
                  <a:uFillTx/>
                  <a:latin typeface="+mn-ea"/>
                  <a:ea typeface="+mn-ea"/>
                </a:rPr>
                <a:t>.0.101.3790</a:t>
              </a:r>
            </a:p>
          </p:txBody>
        </p:sp>
      </p:grpSp>
      <p:pic>
        <p:nvPicPr>
          <p:cNvPr id="1026" name="Picture 2" descr="HP Elite SFF 800 G9デスクトップPC">
            <a:extLst>
              <a:ext uri="{FF2B5EF4-FFF2-40B4-BE49-F238E27FC236}">
                <a16:creationId xmlns:a16="http://schemas.microsoft.com/office/drawing/2014/main" id="{398EBA73-0D05-B09A-4DDB-7F86519A9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934" y="780882"/>
            <a:ext cx="1419967" cy="106647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id="{ECBC1B6A-8208-7C70-E2AB-E9A6E9281891}"/>
              </a:ext>
            </a:extLst>
          </p:cNvPr>
          <p:cNvSpPr>
            <a:spLocks noGrp="1"/>
          </p:cNvSpPr>
          <p:nvPr>
            <p:ph type="title"/>
          </p:nvPr>
        </p:nvSpPr>
        <p:spPr>
          <a:xfrm>
            <a:off x="0" y="-1432"/>
            <a:ext cx="9144000" cy="426719"/>
          </a:xfrm>
        </p:spPr>
        <p:txBody>
          <a:bodyPr/>
          <a:lstStyle/>
          <a:p>
            <a:pPr marL="0"/>
            <a:r>
              <a:rPr lang="ja-JP" altLang="en-US" dirty="0"/>
              <a:t>検証済み</a:t>
            </a:r>
            <a:r>
              <a:rPr lang="en-US" altLang="ja-JP" dirty="0"/>
              <a:t>PC</a:t>
            </a:r>
            <a:r>
              <a:rPr lang="ja-JP" altLang="en-US" dirty="0"/>
              <a:t>について</a:t>
            </a:r>
          </a:p>
        </p:txBody>
      </p:sp>
    </p:spTree>
    <p:extLst>
      <p:ext uri="{BB962C8B-B14F-4D97-AF65-F5344CB8AC3E}">
        <p14:creationId xmlns:p14="http://schemas.microsoft.com/office/powerpoint/2010/main" val="2480814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1731C4EC-4B31-B491-F92D-686BA28AA134}"/>
              </a:ext>
            </a:extLst>
          </p:cNvPr>
          <p:cNvCxnSpPr>
            <a:cxnSpLocks/>
          </p:cNvCxnSpPr>
          <p:nvPr/>
        </p:nvCxnSpPr>
        <p:spPr>
          <a:xfrm flipV="1">
            <a:off x="2076523" y="2826119"/>
            <a:ext cx="3836080" cy="2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8EFC57-68C5-EC82-0450-16B62406E722}"/>
              </a:ext>
            </a:extLst>
          </p:cNvPr>
          <p:cNvSpPr txBox="1"/>
          <p:nvPr/>
        </p:nvSpPr>
        <p:spPr>
          <a:xfrm>
            <a:off x="235229" y="438805"/>
            <a:ext cx="7963376" cy="1442309"/>
          </a:xfrm>
          <a:prstGeom prst="rect">
            <a:avLst/>
          </a:prstGeom>
          <a:noFill/>
        </p:spPr>
        <p:txBody>
          <a:bodyPr wrap="square" lIns="36000" tIns="36000" rIns="36000" bIns="36000" rtlCol="0">
            <a:spAutoFit/>
          </a:bodyPr>
          <a:lstStyle/>
          <a:p>
            <a:pPr marL="87313" indent="-87313"/>
            <a:r>
              <a:rPr lang="ja-JP" altLang="en-US" sz="1200" b="1" dirty="0">
                <a:latin typeface="+mn-ea"/>
                <a:ea typeface="+mn-ea"/>
                <a:cs typeface="Meiryo UI" panose="020B0604030504040204" pitchFamily="50" charset="-128"/>
              </a:rPr>
              <a:t>■検証内容：以下の内容について検証実施し、問題ないことを確認しております。</a:t>
            </a:r>
            <a:endParaRPr lang="en-US" altLang="ja-JP" sz="1200" b="1" dirty="0">
              <a:latin typeface="+mn-ea"/>
              <a:ea typeface="+mn-ea"/>
              <a:cs typeface="Meiryo UI" panose="020B0604030504040204" pitchFamily="50" charset="-128"/>
            </a:endParaRPr>
          </a:p>
          <a:p>
            <a:pPr marL="984250" indent="-265113"/>
            <a:r>
              <a:rPr lang="ja-JP" altLang="en-US" sz="1100" dirty="0">
                <a:latin typeface="+mn-ea"/>
                <a:ea typeface="+mn-ea"/>
                <a:cs typeface="Meiryo UI" panose="020B0604030504040204" pitchFamily="50" charset="-128"/>
              </a:rPr>
              <a:t>　</a:t>
            </a:r>
            <a:r>
              <a:rPr lang="en-US" altLang="ja-JP" sz="1100" dirty="0">
                <a:latin typeface="+mn-ea"/>
                <a:ea typeface="+mn-ea"/>
                <a:cs typeface="Meiryo UI" panose="020B0604030504040204" pitchFamily="50" charset="-128"/>
              </a:rPr>
              <a:t>※</a:t>
            </a:r>
            <a:r>
              <a:rPr lang="ja-JP" altLang="en-US" sz="1100" dirty="0">
                <a:latin typeface="+mn-ea"/>
                <a:ea typeface="+mn-ea"/>
                <a:cs typeface="Meiryo UI" panose="020B0604030504040204" pitchFamily="50" charset="-128"/>
              </a:rPr>
              <a:t>イベント（アラーム・障害通知）発生時にブザー音をご使用の場合または音声機能（受話／送話）をご使用の場合は、</a:t>
            </a:r>
            <a:r>
              <a:rPr lang="en-US" altLang="ja-JP" sz="1100" dirty="0">
                <a:latin typeface="+mn-ea"/>
                <a:ea typeface="+mn-ea"/>
                <a:cs typeface="Meiryo UI" panose="020B0604030504040204" pitchFamily="50" charset="-128"/>
              </a:rPr>
              <a:t>P4</a:t>
            </a:r>
            <a:r>
              <a:rPr lang="ja-JP" altLang="en-US" sz="1100" dirty="0">
                <a:latin typeface="+mn-ea"/>
                <a:ea typeface="+mn-ea"/>
                <a:cs typeface="Meiryo UI" panose="020B0604030504040204" pitchFamily="50" charset="-128"/>
              </a:rPr>
              <a:t>の「イベント（アラーム・障害通知）発生時のブザー音及び音声機能（送話・受話）使用時の注意事項」を参照ください。</a:t>
            </a:r>
            <a:endParaRPr lang="en-US" altLang="ja-JP" sz="1100" dirty="0">
              <a:latin typeface="+mn-ea"/>
              <a:ea typeface="+mn-ea"/>
              <a:cs typeface="Meiryo UI" panose="020B0604030504040204" pitchFamily="50" charset="-128"/>
            </a:endParaRPr>
          </a:p>
          <a:p>
            <a:pPr marL="87313" indent="-87313">
              <a:spcBef>
                <a:spcPts val="600"/>
              </a:spcBef>
            </a:pPr>
            <a:r>
              <a:rPr lang="ja-JP" altLang="en-US" sz="1100" dirty="0">
                <a:latin typeface="+mn-ea"/>
                <a:ea typeface="+mn-ea"/>
                <a:cs typeface="Meiryo UI" panose="020B0604030504040204" pitchFamily="50" charset="-128"/>
              </a:rPr>
              <a:t>　　・主要機能（機器登録、ライブ表示、カメラ操作、再生、ダウンロード）の動作確認​</a:t>
            </a:r>
          </a:p>
          <a:p>
            <a:pPr marL="87313" indent="-87313"/>
            <a:r>
              <a:rPr lang="ja-JP" altLang="en-US" sz="1100" dirty="0">
                <a:latin typeface="+mn-ea"/>
                <a:ea typeface="+mn-ea"/>
                <a:cs typeface="Meiryo UI" panose="020B0604030504040204" pitchFamily="50" charset="-128"/>
              </a:rPr>
              <a:t>　　・描画性能（過去検証結果で、性能限界であった箇所の変化有無、</a:t>
            </a:r>
            <a:r>
              <a:rPr lang="en-US" altLang="ja-JP" sz="1100" b="1" dirty="0">
                <a:latin typeface="+mn-ea"/>
                <a:ea typeface="+mn-ea"/>
                <a:cs typeface="Meiryo UI" panose="020B0604030504040204" pitchFamily="50" charset="-128"/>
              </a:rPr>
              <a:t> </a:t>
            </a:r>
            <a:r>
              <a:rPr lang="en-US" altLang="ja-JP" sz="1100" dirty="0" err="1">
                <a:latin typeface="+mn-ea"/>
                <a:ea typeface="+mn-ea"/>
                <a:cs typeface="Meiryo UI" panose="020B0604030504040204" pitchFamily="50" charset="-128"/>
              </a:rPr>
              <a:t>WindowsDefender</a:t>
            </a:r>
            <a:r>
              <a:rPr lang="en-US" altLang="ja-JP" sz="1100" dirty="0">
                <a:latin typeface="+mn-ea"/>
                <a:ea typeface="+mn-ea"/>
                <a:cs typeface="Meiryo UI" panose="020B0604030504040204" pitchFamily="50" charset="-128"/>
              </a:rPr>
              <a:t> </a:t>
            </a:r>
            <a:r>
              <a:rPr lang="ja-JP" altLang="en-US" sz="1100" dirty="0">
                <a:latin typeface="+mn-ea"/>
                <a:ea typeface="+mn-ea"/>
                <a:cs typeface="Meiryo UI" panose="020B0604030504040204" pitchFamily="50" charset="-128"/>
              </a:rPr>
              <a:t>フルスキャン中の性能限界）​</a:t>
            </a:r>
          </a:p>
          <a:p>
            <a:pPr marL="87313" indent="-87313"/>
            <a:r>
              <a:rPr lang="ja-JP" altLang="en-US" sz="1100" dirty="0">
                <a:latin typeface="+mn-ea"/>
                <a:ea typeface="+mn-ea"/>
                <a:cs typeface="Meiryo UI" panose="020B0604030504040204" pitchFamily="50" charset="-128"/>
              </a:rPr>
              <a:t>　　・連続稼働（</a:t>
            </a:r>
            <a:r>
              <a:rPr lang="en-US" altLang="ja-JP" sz="1100" dirty="0">
                <a:latin typeface="+mn-ea"/>
                <a:ea typeface="+mn-ea"/>
                <a:cs typeface="Meiryo UI" panose="020B0604030504040204" pitchFamily="50" charset="-128"/>
              </a:rPr>
              <a:t>50</a:t>
            </a:r>
            <a:r>
              <a:rPr lang="ja-JP" altLang="en-US" sz="1100" dirty="0">
                <a:latin typeface="+mn-ea"/>
                <a:ea typeface="+mn-ea"/>
                <a:cs typeface="Meiryo UI" panose="020B0604030504040204" pitchFamily="50" charset="-128"/>
              </a:rPr>
              <a:t>日連続稼働すること。</a:t>
            </a:r>
            <a:r>
              <a:rPr lang="en-US" altLang="ja-JP" sz="1100" dirty="0">
                <a:latin typeface="+mn-ea"/>
                <a:ea typeface="+mn-ea"/>
                <a:cs typeface="Meiryo UI" panose="020B0604030504040204" pitchFamily="50" charset="-128"/>
              </a:rPr>
              <a:t>50</a:t>
            </a:r>
            <a:r>
              <a:rPr lang="ja-JP" altLang="en-US" sz="1100" dirty="0">
                <a:latin typeface="+mn-ea"/>
                <a:ea typeface="+mn-ea"/>
                <a:cs typeface="Meiryo UI" panose="020B0604030504040204" pitchFamily="50" charset="-128"/>
              </a:rPr>
              <a:t>日経過後の操作に支障がないこと。メモリリソースの変化に過去と比較して特異な点がないこと）​</a:t>
            </a:r>
            <a:endParaRPr lang="en-US" altLang="ja-JP" sz="1100" dirty="0">
              <a:latin typeface="+mn-ea"/>
              <a:ea typeface="+mn-ea"/>
              <a:cs typeface="Meiryo UI" panose="020B0604030504040204" pitchFamily="50" charset="-128"/>
            </a:endParaRPr>
          </a:p>
          <a:p>
            <a:pPr marL="87313" indent="-87313">
              <a:spcBef>
                <a:spcPts val="600"/>
              </a:spcBef>
            </a:pPr>
            <a:r>
              <a:rPr lang="ja-JP" altLang="en-US" sz="1200" b="1" dirty="0">
                <a:latin typeface="+mn-ea"/>
                <a:ea typeface="+mn-ea"/>
                <a:cs typeface="Meiryo UI" panose="020B0604030504040204" pitchFamily="50" charset="-128"/>
              </a:rPr>
              <a:t>■検証環境（連続稼働検証環境）</a:t>
            </a:r>
          </a:p>
        </p:txBody>
      </p:sp>
      <p:sp>
        <p:nvSpPr>
          <p:cNvPr id="9" name="タイトル 8">
            <a:extLst>
              <a:ext uri="{FF2B5EF4-FFF2-40B4-BE49-F238E27FC236}">
                <a16:creationId xmlns:a16="http://schemas.microsoft.com/office/drawing/2014/main" id="{3FDE8883-D130-21B4-3E44-F0FA80C030F8}"/>
              </a:ext>
            </a:extLst>
          </p:cNvPr>
          <p:cNvSpPr>
            <a:spLocks noGrp="1"/>
          </p:cNvSpPr>
          <p:nvPr>
            <p:ph type="title"/>
          </p:nvPr>
        </p:nvSpPr>
        <p:spPr>
          <a:xfrm>
            <a:off x="0" y="6399"/>
            <a:ext cx="9144000" cy="426719"/>
          </a:xfrm>
        </p:spPr>
        <p:txBody>
          <a:bodyPr/>
          <a:lstStyle/>
          <a:p>
            <a:pPr marL="0"/>
            <a:r>
              <a:rPr lang="ja-JP" altLang="en-US" dirty="0"/>
              <a:t>検証環境と実施内容</a:t>
            </a:r>
          </a:p>
        </p:txBody>
      </p:sp>
      <p:sp>
        <p:nvSpPr>
          <p:cNvPr id="3" name="テキスト ボックス 2">
            <a:extLst>
              <a:ext uri="{FF2B5EF4-FFF2-40B4-BE49-F238E27FC236}">
                <a16:creationId xmlns:a16="http://schemas.microsoft.com/office/drawing/2014/main" id="{73F5B8ED-9995-4A24-BFE4-10BBB2B93288}"/>
              </a:ext>
            </a:extLst>
          </p:cNvPr>
          <p:cNvSpPr txBox="1">
            <a:spLocks noChangeArrowheads="1"/>
          </p:cNvSpPr>
          <p:nvPr/>
        </p:nvSpPr>
        <p:spPr bwMode="auto">
          <a:xfrm>
            <a:off x="990017" y="3803785"/>
            <a:ext cx="3123711"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spcBef>
                <a:spcPct val="0"/>
              </a:spcBef>
              <a:buFont typeface="Wingdings" panose="05000000000000000000" pitchFamily="2" charset="2"/>
              <a:buChar char="n"/>
            </a:pPr>
            <a:r>
              <a:rPr lang="ja-JP" altLang="en-US" sz="1200" b="1" dirty="0">
                <a:latin typeface="+mn-ea"/>
                <a:ea typeface="+mn-ea"/>
                <a:cs typeface="Meiryo UI" pitchFamily="50" charset="-128"/>
              </a:rPr>
              <a:t>操作モニタ</a:t>
            </a:r>
            <a:endParaRPr lang="en-US" altLang="ja-JP" sz="1200" b="1" dirty="0">
              <a:latin typeface="+mn-ea"/>
              <a:ea typeface="+mn-ea"/>
              <a:cs typeface="Meiryo UI" pitchFamily="50" charset="-128"/>
            </a:endParaRPr>
          </a:p>
          <a:p>
            <a:pPr marL="85725" indent="0">
              <a:spcBef>
                <a:spcPct val="0"/>
              </a:spcBef>
              <a:buNone/>
            </a:pPr>
            <a:r>
              <a:rPr lang="ja-JP" altLang="en-US" sz="1000" dirty="0">
                <a:latin typeface="+mn-ea"/>
                <a:ea typeface="+mn-ea"/>
                <a:cs typeface="Meiryo UI" pitchFamily="50" charset="-128"/>
              </a:rPr>
              <a:t>・ディスプレイモニタ：解像度：</a:t>
            </a:r>
            <a:r>
              <a:rPr lang="en-US" altLang="ja-JP" sz="1000" dirty="0">
                <a:latin typeface="+mn-ea"/>
                <a:ea typeface="+mn-ea"/>
                <a:cs typeface="Meiryo UI" pitchFamily="50" charset="-128"/>
              </a:rPr>
              <a:t>1920x1080</a:t>
            </a:r>
          </a:p>
          <a:p>
            <a:pPr marL="85725" indent="0">
              <a:spcBef>
                <a:spcPct val="0"/>
              </a:spcBef>
              <a:buNone/>
            </a:pPr>
            <a:r>
              <a:rPr lang="ja-JP" altLang="en-US" sz="1000" dirty="0">
                <a:latin typeface="+mn-ea"/>
                <a:ea typeface="+mn-ea"/>
                <a:cs typeface="Meiryo UI" pitchFamily="50" charset="-128"/>
              </a:rPr>
              <a:t>・表示映像：</a:t>
            </a:r>
            <a:r>
              <a:rPr lang="en-US" altLang="ja-JP" sz="1000" dirty="0">
                <a:latin typeface="+mn-ea"/>
                <a:ea typeface="+mn-ea"/>
                <a:cs typeface="Meiryo UI" pitchFamily="50" charset="-128"/>
              </a:rPr>
              <a:t>H.265/</a:t>
            </a:r>
            <a:r>
              <a:rPr lang="en-US" altLang="ja-JP" sz="1000" dirty="0">
                <a:latin typeface="+mn-ea"/>
                <a:ea typeface="+mn-ea"/>
              </a:rPr>
              <a:t>3840×2160/30fps/14Mbps</a:t>
            </a:r>
            <a:endParaRPr lang="en-US" altLang="ja-JP" sz="1000" dirty="0">
              <a:latin typeface="+mn-ea"/>
              <a:ea typeface="+mn-ea"/>
              <a:cs typeface="Meiryo UI" pitchFamily="50" charset="-128"/>
            </a:endParaRPr>
          </a:p>
        </p:txBody>
      </p:sp>
      <p:sp>
        <p:nvSpPr>
          <p:cNvPr id="4" name="Rectangle 23">
            <a:extLst>
              <a:ext uri="{FF2B5EF4-FFF2-40B4-BE49-F238E27FC236}">
                <a16:creationId xmlns:a16="http://schemas.microsoft.com/office/drawing/2014/main" id="{6FB17341-B718-214F-7114-BD90E09D30BA}"/>
              </a:ext>
            </a:extLst>
          </p:cNvPr>
          <p:cNvSpPr>
            <a:spLocks noChangeArrowheads="1"/>
          </p:cNvSpPr>
          <p:nvPr/>
        </p:nvSpPr>
        <p:spPr bwMode="auto">
          <a:xfrm>
            <a:off x="339090" y="1881114"/>
            <a:ext cx="8465820" cy="2846456"/>
          </a:xfrm>
          <a:prstGeom prst="rect">
            <a:avLst/>
          </a:prstGeom>
          <a:noFill/>
          <a:ln w="19050">
            <a:solidFill>
              <a:srgbClr val="ACAED2"/>
            </a:solidFill>
            <a:miter lim="800000"/>
            <a:headEnd/>
            <a:tailEnd/>
          </a:ln>
          <a:effectLst>
            <a:outerShdw dist="17961" dir="2700000" algn="ctr" rotWithShape="0">
              <a:srgbClr val="7279B0"/>
            </a:outerShdw>
          </a:effectLst>
          <a:extLst>
            <a:ext uri="{909E8E84-426E-40DD-AFC4-6F175D3DCCD1}">
              <a14:hiddenFill xmlns:a14="http://schemas.microsoft.com/office/drawing/2010/main">
                <a:solidFill>
                  <a:srgbClr val="FFFFFF"/>
                </a:solidFill>
              </a14:hiddenFill>
            </a:ext>
          </a:extLst>
        </p:spPr>
        <p:txBody>
          <a:bodyPr wrap="none" anchor="ctr"/>
          <a:lstStyle>
            <a:defPPr>
              <a:defRPr lang="ja-JP"/>
            </a:defPPr>
            <a:lvl1pPr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1pPr>
            <a:lvl2pPr marL="4572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2pPr>
            <a:lvl3pPr marL="9144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3pPr>
            <a:lvl4pPr marL="13716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4pPr>
            <a:lvl5pPr marL="18288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9pPr>
          </a:lstStyle>
          <a:p>
            <a:pPr algn="ctr" eaLnBrk="1" hangingPunct="1">
              <a:spcBef>
                <a:spcPct val="0"/>
              </a:spcBef>
              <a:buFontTx/>
              <a:buNone/>
            </a:pPr>
            <a:r>
              <a:rPr lang="en-US" altLang="ja-JP" sz="1950" b="0" dirty="0">
                <a:solidFill>
                  <a:srgbClr val="333333"/>
                </a:solidFill>
                <a:latin typeface="+mn-ea"/>
                <a:ea typeface="+mn-ea"/>
              </a:rPr>
              <a:t> </a:t>
            </a:r>
          </a:p>
        </p:txBody>
      </p:sp>
      <p:sp>
        <p:nvSpPr>
          <p:cNvPr id="6" name="Text Box 28">
            <a:extLst>
              <a:ext uri="{FF2B5EF4-FFF2-40B4-BE49-F238E27FC236}">
                <a16:creationId xmlns:a16="http://schemas.microsoft.com/office/drawing/2014/main" id="{4D3A8D6E-F8A9-E994-18AF-6F7C0C8B60DF}"/>
              </a:ext>
            </a:extLst>
          </p:cNvPr>
          <p:cNvSpPr txBox="1">
            <a:spLocks noChangeArrowheads="1"/>
          </p:cNvSpPr>
          <p:nvPr/>
        </p:nvSpPr>
        <p:spPr bwMode="auto">
          <a:xfrm>
            <a:off x="2183321" y="1978086"/>
            <a:ext cx="2273013" cy="276999"/>
          </a:xfrm>
          <a:prstGeom prst="rect">
            <a:avLst/>
          </a:prstGeom>
          <a:solidFill>
            <a:schemeClr val="bg1"/>
          </a:solidFill>
          <a:ln w="9525" algn="ctr">
            <a:noFill/>
            <a:miter lim="800000"/>
            <a:headEnd/>
            <a:tailEnd/>
          </a:ln>
        </p:spPr>
        <p:txBody>
          <a:bodyPr wrap="square">
            <a:spAutoFit/>
          </a:bodyPr>
          <a:lstStyle>
            <a:defPPr>
              <a:defRPr lang="ja-JP"/>
            </a:defPPr>
            <a:lvl1pPr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1pPr>
            <a:lvl2pPr marL="4572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2pPr>
            <a:lvl3pPr marL="9144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3pPr>
            <a:lvl4pPr marL="13716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4pPr>
            <a:lvl5pPr marL="18288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9pPr>
          </a:lstStyle>
          <a:p>
            <a:pPr algn="ctr" eaLnBrk="1" hangingPunct="1">
              <a:spcBef>
                <a:spcPct val="0"/>
              </a:spcBef>
              <a:buFontTx/>
              <a:buNone/>
            </a:pPr>
            <a:r>
              <a:rPr lang="ja-JP" altLang="en-US" sz="1200" dirty="0">
                <a:solidFill>
                  <a:schemeClr val="tx1"/>
                </a:solidFill>
                <a:latin typeface="+mn-ea"/>
                <a:ea typeface="+mn-ea"/>
              </a:rPr>
              <a:t>増設グラフィックボード　</a:t>
            </a:r>
            <a:r>
              <a:rPr lang="en-US" altLang="ja-JP" sz="1200" dirty="0">
                <a:solidFill>
                  <a:schemeClr val="tx1"/>
                </a:solidFill>
                <a:latin typeface="+mn-ea"/>
                <a:ea typeface="+mn-ea"/>
              </a:rPr>
              <a:t>1</a:t>
            </a:r>
            <a:r>
              <a:rPr lang="ja-JP" altLang="en-US" sz="1200" dirty="0">
                <a:solidFill>
                  <a:schemeClr val="tx1"/>
                </a:solidFill>
                <a:latin typeface="+mn-ea"/>
                <a:ea typeface="+mn-ea"/>
              </a:rPr>
              <a:t>枚</a:t>
            </a:r>
          </a:p>
        </p:txBody>
      </p:sp>
      <p:sp>
        <p:nvSpPr>
          <p:cNvPr id="8" name="Text Box 33">
            <a:extLst>
              <a:ext uri="{FF2B5EF4-FFF2-40B4-BE49-F238E27FC236}">
                <a16:creationId xmlns:a16="http://schemas.microsoft.com/office/drawing/2014/main" id="{F9210D37-D24A-0C40-D015-4AC71CE2CB0A}"/>
              </a:ext>
            </a:extLst>
          </p:cNvPr>
          <p:cNvSpPr txBox="1">
            <a:spLocks noChangeArrowheads="1"/>
          </p:cNvSpPr>
          <p:nvPr/>
        </p:nvSpPr>
        <p:spPr bwMode="auto">
          <a:xfrm>
            <a:off x="5451098" y="1952235"/>
            <a:ext cx="1491836" cy="276999"/>
          </a:xfrm>
          <a:prstGeom prst="rect">
            <a:avLst/>
          </a:prstGeom>
          <a:solidFill>
            <a:schemeClr val="bg1"/>
          </a:solidFill>
          <a:ln w="9525" algn="ctr">
            <a:noFill/>
            <a:miter lim="800000"/>
            <a:headEnd/>
            <a:tailEnd/>
          </a:ln>
        </p:spPr>
        <p:txBody>
          <a:bodyPr wrap="square">
            <a:spAutoFit/>
          </a:bodyPr>
          <a:lstStyle>
            <a:defPPr>
              <a:defRPr lang="ja-JP"/>
            </a:defPPr>
            <a:lvl1pPr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1pPr>
            <a:lvl2pPr marL="4572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2pPr>
            <a:lvl3pPr marL="9144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3pPr>
            <a:lvl4pPr marL="13716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4pPr>
            <a:lvl5pPr marL="18288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9pPr>
          </a:lstStyle>
          <a:p>
            <a:pPr algn="ctr" eaLnBrk="1" hangingPunct="1">
              <a:spcBef>
                <a:spcPct val="0"/>
              </a:spcBef>
              <a:buFontTx/>
              <a:buNone/>
            </a:pPr>
            <a:r>
              <a:rPr lang="ja-JP" altLang="en-US" sz="1200" dirty="0">
                <a:solidFill>
                  <a:schemeClr val="tx1"/>
                </a:solidFill>
                <a:latin typeface="+mn-ea"/>
                <a:ea typeface="+mn-ea"/>
              </a:rPr>
              <a:t>ライブモニター</a:t>
            </a:r>
          </a:p>
        </p:txBody>
      </p:sp>
      <p:sp>
        <p:nvSpPr>
          <p:cNvPr id="15" name="Text Box 32">
            <a:extLst>
              <a:ext uri="{FF2B5EF4-FFF2-40B4-BE49-F238E27FC236}">
                <a16:creationId xmlns:a16="http://schemas.microsoft.com/office/drawing/2014/main" id="{B35C5498-9408-55D1-3ADA-26CC23617F09}"/>
              </a:ext>
            </a:extLst>
          </p:cNvPr>
          <p:cNvSpPr txBox="1">
            <a:spLocks noChangeArrowheads="1"/>
          </p:cNvSpPr>
          <p:nvPr/>
        </p:nvSpPr>
        <p:spPr bwMode="auto">
          <a:xfrm>
            <a:off x="876944" y="1960529"/>
            <a:ext cx="1450437" cy="276999"/>
          </a:xfrm>
          <a:prstGeom prst="rect">
            <a:avLst/>
          </a:prstGeom>
          <a:solidFill>
            <a:schemeClr val="bg1"/>
          </a:solidFill>
          <a:ln w="9525" algn="ctr">
            <a:noFill/>
            <a:miter lim="800000"/>
            <a:headEnd/>
            <a:tailEnd/>
          </a:ln>
        </p:spPr>
        <p:txBody>
          <a:bodyPr wrap="square">
            <a:spAutoFit/>
          </a:bodyPr>
          <a:lstStyle>
            <a:defPPr>
              <a:defRPr lang="ja-JP"/>
            </a:defPPr>
            <a:lvl1pPr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1pPr>
            <a:lvl2pPr marL="4572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2pPr>
            <a:lvl3pPr marL="9144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3pPr>
            <a:lvl4pPr marL="13716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4pPr>
            <a:lvl5pPr marL="1828800" algn="ctr" rtl="0" fontAlgn="base">
              <a:spcBef>
                <a:spcPct val="50000"/>
              </a:spcBef>
              <a:spcAft>
                <a:spcPct val="0"/>
              </a:spcAft>
              <a:defRPr kumimoji="1" sz="3600" b="1" kern="1200">
                <a:solidFill>
                  <a:schemeClr val="tx2"/>
                </a:solidFill>
                <a:latin typeface="HGP創英角ｺﾞｼｯｸUB" pitchFamily="50" charset="-128"/>
                <a:ea typeface="HGP創英角ｺﾞｼｯｸUB" pitchFamily="50" charset="-128"/>
                <a:cs typeface="+mn-cs"/>
              </a:defRPr>
            </a:lvl5pPr>
            <a:lvl6pPr marL="22860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6pPr>
            <a:lvl7pPr marL="27432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7pPr>
            <a:lvl8pPr marL="32004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8pPr>
            <a:lvl9pPr marL="3657600" algn="l" defTabSz="914400" rtl="0" eaLnBrk="1" latinLnBrk="0" hangingPunct="1">
              <a:defRPr kumimoji="1" sz="3600" b="1" kern="1200">
                <a:solidFill>
                  <a:schemeClr val="tx2"/>
                </a:solidFill>
                <a:latin typeface="HGP創英角ｺﾞｼｯｸUB" pitchFamily="50" charset="-128"/>
                <a:ea typeface="HGP創英角ｺﾞｼｯｸUB" pitchFamily="50" charset="-128"/>
                <a:cs typeface="+mn-cs"/>
              </a:defRPr>
            </a:lvl9pPr>
          </a:lstStyle>
          <a:p>
            <a:pPr algn="ctr" eaLnBrk="1" hangingPunct="1">
              <a:spcBef>
                <a:spcPct val="0"/>
              </a:spcBef>
              <a:buFontTx/>
              <a:buNone/>
            </a:pPr>
            <a:r>
              <a:rPr lang="en-US" altLang="ja-JP" sz="1200" dirty="0">
                <a:solidFill>
                  <a:schemeClr val="tx1"/>
                </a:solidFill>
                <a:latin typeface="+mn-ea"/>
                <a:ea typeface="+mn-ea"/>
              </a:rPr>
              <a:t>PC/</a:t>
            </a:r>
            <a:r>
              <a:rPr lang="ja-JP" altLang="en-US" sz="1200" dirty="0">
                <a:solidFill>
                  <a:schemeClr val="tx1"/>
                </a:solidFill>
                <a:latin typeface="+mn-ea"/>
                <a:ea typeface="+mn-ea"/>
              </a:rPr>
              <a:t>操作モニター</a:t>
            </a:r>
          </a:p>
        </p:txBody>
      </p:sp>
      <p:pic>
        <p:nvPicPr>
          <p:cNvPr id="19" name="Picture 68" descr="05">
            <a:extLst>
              <a:ext uri="{FF2B5EF4-FFF2-40B4-BE49-F238E27FC236}">
                <a16:creationId xmlns:a16="http://schemas.microsoft.com/office/drawing/2014/main" id="{E28C7D02-9D45-BD61-0227-5E6D28A4010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4846" y="2130173"/>
            <a:ext cx="858134" cy="70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MC900428945[1]">
            <a:extLst>
              <a:ext uri="{FF2B5EF4-FFF2-40B4-BE49-F238E27FC236}">
                <a16:creationId xmlns:a16="http://schemas.microsoft.com/office/drawing/2014/main" id="{7FB02F11-2116-4333-8C56-52946891C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671" y="2236634"/>
            <a:ext cx="1116411" cy="70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2" descr="MC900441331[1]">
            <a:extLst>
              <a:ext uri="{FF2B5EF4-FFF2-40B4-BE49-F238E27FC236}">
                <a16:creationId xmlns:a16="http://schemas.microsoft.com/office/drawing/2014/main" id="{676B201D-64AE-434C-AA53-59C1F095774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833238" y="2226906"/>
            <a:ext cx="727557" cy="78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a:extLst>
              <a:ext uri="{FF2B5EF4-FFF2-40B4-BE49-F238E27FC236}">
                <a16:creationId xmlns:a16="http://schemas.microsoft.com/office/drawing/2014/main" id="{19CD315C-EA7B-8E93-34DE-37849148F7A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448" r="94483">
                        <a14:foregroundMark x1="92414" y1="63750" x2="92414" y2="63750"/>
                        <a14:foregroundMark x1="95172" y1="47500" x2="95172" y2="47500"/>
                        <a14:foregroundMark x1="7586" y1="65000" x2="7586" y2="65000"/>
                        <a14:foregroundMark x1="29655" y1="31250" x2="29655" y2="31250"/>
                        <a14:foregroundMark x1="24828" y1="33750" x2="24828" y2="33750"/>
                        <a14:foregroundMark x1="22759" y1="32500" x2="22759" y2="32500"/>
                        <a14:foregroundMark x1="21379" y1="36250" x2="21379" y2="36250"/>
                        <a14:foregroundMark x1="21379" y1="35000" x2="21379" y2="35000"/>
                        <a14:foregroundMark x1="20000" y1="41250" x2="20000" y2="41250"/>
                        <a14:foregroundMark x1="42759" y1="90000" x2="42759" y2="90000"/>
                        <a14:foregroundMark x1="3448" y1="67500" x2="3448" y2="67500"/>
                        <a14:foregroundMark x1="11724" y1="71250" x2="1172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3972905" y="2921625"/>
            <a:ext cx="592041" cy="32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a:extLst>
              <a:ext uri="{FF2B5EF4-FFF2-40B4-BE49-F238E27FC236}">
                <a16:creationId xmlns:a16="http://schemas.microsoft.com/office/drawing/2014/main" id="{DC733D4C-ADE2-C34A-A4BD-8085909CC892}"/>
              </a:ext>
            </a:extLst>
          </p:cNvPr>
          <p:cNvSpPr txBox="1">
            <a:spLocks noChangeArrowheads="1"/>
          </p:cNvSpPr>
          <p:nvPr/>
        </p:nvSpPr>
        <p:spPr bwMode="auto">
          <a:xfrm>
            <a:off x="5119515" y="3749197"/>
            <a:ext cx="3123712"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spcBef>
                <a:spcPct val="0"/>
              </a:spcBef>
              <a:buFont typeface="Wingdings" panose="05000000000000000000" pitchFamily="2" charset="2"/>
              <a:buChar char="n"/>
            </a:pPr>
            <a:r>
              <a:rPr lang="ja-JP" altLang="en-US" sz="1200" b="1" dirty="0">
                <a:latin typeface="+mn-ea"/>
                <a:ea typeface="+mn-ea"/>
                <a:cs typeface="Meiryo UI" pitchFamily="50" charset="-128"/>
              </a:rPr>
              <a:t>ライブモニタ</a:t>
            </a:r>
            <a:endParaRPr lang="en-US" altLang="ja-JP" sz="1200" b="1" dirty="0">
              <a:latin typeface="+mn-ea"/>
              <a:ea typeface="+mn-ea"/>
              <a:cs typeface="Meiryo UI" pitchFamily="50" charset="-128"/>
            </a:endParaRPr>
          </a:p>
          <a:p>
            <a:pPr marL="85725" indent="0">
              <a:spcBef>
                <a:spcPct val="0"/>
              </a:spcBef>
              <a:buNone/>
            </a:pPr>
            <a:r>
              <a:rPr lang="ja-JP" altLang="en-US" sz="1000" dirty="0">
                <a:latin typeface="+mn-ea"/>
                <a:ea typeface="+mn-ea"/>
                <a:cs typeface="Meiryo UI" pitchFamily="50" charset="-128"/>
              </a:rPr>
              <a:t>・ディスプレイモニタ：</a:t>
            </a:r>
            <a:r>
              <a:rPr lang="ja-JP" altLang="en-US" sz="1000" dirty="0">
                <a:latin typeface="+mn-ea"/>
                <a:ea typeface="+mn-ea"/>
              </a:rPr>
              <a:t>解像度：</a:t>
            </a:r>
            <a:r>
              <a:rPr lang="en-US" altLang="ja-JP" sz="1000" dirty="0">
                <a:latin typeface="+mn-ea"/>
                <a:ea typeface="+mn-ea"/>
              </a:rPr>
              <a:t>1920x1080</a:t>
            </a:r>
          </a:p>
          <a:p>
            <a:pPr marL="85725" indent="0">
              <a:spcBef>
                <a:spcPct val="0"/>
              </a:spcBef>
              <a:buNone/>
            </a:pPr>
            <a:r>
              <a:rPr lang="ja-JP" altLang="en-US" sz="1000" dirty="0">
                <a:latin typeface="+mn-ea"/>
                <a:ea typeface="+mn-ea"/>
              </a:rPr>
              <a:t>・表示映像：</a:t>
            </a:r>
            <a:r>
              <a:rPr lang="en-US" altLang="ja-JP" sz="1000" dirty="0">
                <a:latin typeface="+mn-ea"/>
                <a:ea typeface="+mn-ea"/>
              </a:rPr>
              <a:t>H.265/VGA/15fps/768kbps</a:t>
            </a:r>
          </a:p>
          <a:p>
            <a:pPr marL="85725" indent="0" defTabSz="179388">
              <a:spcBef>
                <a:spcPct val="0"/>
              </a:spcBef>
              <a:buNone/>
            </a:pPr>
            <a:r>
              <a:rPr lang="ja-JP" altLang="en-US" sz="1000" dirty="0">
                <a:latin typeface="+mn-ea"/>
                <a:ea typeface="+mn-ea"/>
                <a:cs typeface="Meiryo UI" pitchFamily="50" charset="-128"/>
              </a:rPr>
              <a:t>・１→４→１６画シーケンス　</a:t>
            </a:r>
            <a:endParaRPr lang="en-US" altLang="ja-JP" sz="1000" dirty="0">
              <a:latin typeface="+mn-ea"/>
              <a:ea typeface="+mn-ea"/>
              <a:cs typeface="Meiryo UI" pitchFamily="50" charset="-128"/>
            </a:endParaRPr>
          </a:p>
          <a:p>
            <a:pPr marL="85725" indent="0" defTabSz="179388">
              <a:spcBef>
                <a:spcPct val="0"/>
              </a:spcBef>
              <a:buNone/>
            </a:pPr>
            <a:r>
              <a:rPr lang="ja-JP" altLang="en-US" sz="1000" dirty="0">
                <a:latin typeface="+mn-ea"/>
                <a:ea typeface="+mn-ea"/>
                <a:cs typeface="Meiryo UI" pitchFamily="50" charset="-128"/>
              </a:rPr>
              <a:t>（多画面グループはカメラ直</a:t>
            </a:r>
            <a:r>
              <a:rPr lang="en-US" altLang="ja-JP" sz="1000" dirty="0">
                <a:latin typeface="+mn-ea"/>
                <a:ea typeface="+mn-ea"/>
                <a:cs typeface="Meiryo UI" pitchFamily="50" charset="-128"/>
              </a:rPr>
              <a:t>/</a:t>
            </a:r>
            <a:r>
              <a:rPr lang="ja-JP" altLang="en-US" sz="1000" dirty="0">
                <a:latin typeface="+mn-ea"/>
                <a:ea typeface="+mn-ea"/>
                <a:cs typeface="Meiryo UI" pitchFamily="50" charset="-128"/>
              </a:rPr>
              <a:t>レコーダー経由混在）</a:t>
            </a:r>
            <a:endParaRPr lang="en-US" altLang="ja-JP" sz="1000" dirty="0">
              <a:latin typeface="+mn-ea"/>
              <a:ea typeface="+mn-ea"/>
              <a:cs typeface="Meiryo UI" pitchFamily="50" charset="-128"/>
            </a:endParaRPr>
          </a:p>
        </p:txBody>
      </p:sp>
      <p:sp>
        <p:nvSpPr>
          <p:cNvPr id="32" name="テキスト ボックス 31">
            <a:extLst>
              <a:ext uri="{FF2B5EF4-FFF2-40B4-BE49-F238E27FC236}">
                <a16:creationId xmlns:a16="http://schemas.microsoft.com/office/drawing/2014/main" id="{7D2FA6E6-80AC-9B3A-40E6-A08B7FA00024}"/>
              </a:ext>
            </a:extLst>
          </p:cNvPr>
          <p:cNvSpPr txBox="1">
            <a:spLocks noChangeArrowheads="1"/>
          </p:cNvSpPr>
          <p:nvPr/>
        </p:nvSpPr>
        <p:spPr bwMode="auto">
          <a:xfrm>
            <a:off x="3834960" y="3449206"/>
            <a:ext cx="1010713"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spcBef>
                <a:spcPct val="0"/>
              </a:spcBef>
              <a:buNone/>
            </a:pPr>
            <a:r>
              <a:rPr lang="ja-JP" altLang="en-US" sz="1200" b="1" dirty="0">
                <a:solidFill>
                  <a:prstClr val="black"/>
                </a:solidFill>
                <a:latin typeface="+mn-ea"/>
                <a:ea typeface="+mn-ea"/>
                <a:cs typeface="Meiryo UI" pitchFamily="50" charset="-128"/>
              </a:rPr>
              <a:t>カメラ</a:t>
            </a:r>
            <a:r>
              <a:rPr lang="en-US" altLang="ja-JP" sz="1200" b="1" dirty="0">
                <a:solidFill>
                  <a:prstClr val="black"/>
                </a:solidFill>
                <a:latin typeface="+mn-ea"/>
                <a:ea typeface="+mn-ea"/>
                <a:cs typeface="Meiryo UI" pitchFamily="50" charset="-128"/>
              </a:rPr>
              <a:t>16</a:t>
            </a:r>
            <a:r>
              <a:rPr lang="ja-JP" altLang="en-US" sz="1200" b="1" dirty="0">
                <a:solidFill>
                  <a:prstClr val="black"/>
                </a:solidFill>
                <a:latin typeface="+mn-ea"/>
                <a:ea typeface="+mn-ea"/>
                <a:cs typeface="Meiryo UI" pitchFamily="50" charset="-128"/>
              </a:rPr>
              <a:t>台</a:t>
            </a:r>
            <a:endParaRPr lang="en-US" altLang="ja-JP" sz="1200" b="1" dirty="0">
              <a:solidFill>
                <a:prstClr val="black"/>
              </a:solidFill>
              <a:latin typeface="+mn-ea"/>
              <a:ea typeface="+mn-ea"/>
              <a:cs typeface="Meiryo UI" pitchFamily="50" charset="-128"/>
            </a:endParaRPr>
          </a:p>
        </p:txBody>
      </p:sp>
      <p:sp>
        <p:nvSpPr>
          <p:cNvPr id="33" name="テキスト ボックス 32">
            <a:extLst>
              <a:ext uri="{FF2B5EF4-FFF2-40B4-BE49-F238E27FC236}">
                <a16:creationId xmlns:a16="http://schemas.microsoft.com/office/drawing/2014/main" id="{3A4D9BEA-EB2D-5C6A-F19B-159D0617E54E}"/>
              </a:ext>
            </a:extLst>
          </p:cNvPr>
          <p:cNvSpPr txBox="1">
            <a:spLocks noChangeArrowheads="1"/>
          </p:cNvSpPr>
          <p:nvPr/>
        </p:nvSpPr>
        <p:spPr bwMode="auto">
          <a:xfrm>
            <a:off x="6953896" y="3364056"/>
            <a:ext cx="102021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lgn="ctr">
              <a:spcBef>
                <a:spcPct val="0"/>
              </a:spcBef>
              <a:buNone/>
            </a:pPr>
            <a:r>
              <a:rPr lang="ja-JP" altLang="en-US" sz="1200" b="1" dirty="0">
                <a:solidFill>
                  <a:prstClr val="black"/>
                </a:solidFill>
                <a:latin typeface="+mn-ea"/>
                <a:ea typeface="+mn-ea"/>
                <a:cs typeface="Meiryo UI" pitchFamily="50" charset="-128"/>
              </a:rPr>
              <a:t>レコーダー</a:t>
            </a:r>
            <a:endParaRPr lang="en-US" altLang="ja-JP" sz="1200" b="1" dirty="0">
              <a:solidFill>
                <a:prstClr val="black"/>
              </a:solidFill>
              <a:latin typeface="+mn-ea"/>
              <a:ea typeface="+mn-ea"/>
              <a:cs typeface="Meiryo UI" pitchFamily="50" charset="-128"/>
            </a:endParaRPr>
          </a:p>
        </p:txBody>
      </p:sp>
      <p:cxnSp>
        <p:nvCxnSpPr>
          <p:cNvPr id="34" name="直線矢印コネクタ 33">
            <a:extLst>
              <a:ext uri="{FF2B5EF4-FFF2-40B4-BE49-F238E27FC236}">
                <a16:creationId xmlns:a16="http://schemas.microsoft.com/office/drawing/2014/main" id="{53975272-7E67-FFA8-3EFB-39BC332EF4F8}"/>
              </a:ext>
            </a:extLst>
          </p:cNvPr>
          <p:cNvCxnSpPr>
            <a:cxnSpLocks/>
            <a:endCxn id="23" idx="2"/>
          </p:cNvCxnSpPr>
          <p:nvPr/>
        </p:nvCxnSpPr>
        <p:spPr>
          <a:xfrm flipV="1">
            <a:off x="1463748" y="2945527"/>
            <a:ext cx="102129" cy="3066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0567C962-6A7D-DE5A-2732-9A547B063380}"/>
              </a:ext>
            </a:extLst>
          </p:cNvPr>
          <p:cNvCxnSpPr>
            <a:cxnSpLocks/>
          </p:cNvCxnSpPr>
          <p:nvPr/>
        </p:nvCxnSpPr>
        <p:spPr>
          <a:xfrm flipV="1">
            <a:off x="5204610" y="2961965"/>
            <a:ext cx="553259" cy="249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AF19E191-FF3A-DBE7-20B5-D9BD6DFECC24}"/>
              </a:ext>
            </a:extLst>
          </p:cNvPr>
          <p:cNvCxnSpPr>
            <a:cxnSpLocks/>
          </p:cNvCxnSpPr>
          <p:nvPr/>
        </p:nvCxnSpPr>
        <p:spPr>
          <a:xfrm flipH="1" flipV="1">
            <a:off x="6477818" y="2820760"/>
            <a:ext cx="542446" cy="2618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 name="Picture 32">
            <a:extLst>
              <a:ext uri="{FF2B5EF4-FFF2-40B4-BE49-F238E27FC236}">
                <a16:creationId xmlns:a16="http://schemas.microsoft.com/office/drawing/2014/main" id="{BE2D85CB-95F9-BF29-EB7A-BEE0AE19B20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953896" y="3077549"/>
            <a:ext cx="1020210" cy="31202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テキスト ボックス 37">
            <a:extLst>
              <a:ext uri="{FF2B5EF4-FFF2-40B4-BE49-F238E27FC236}">
                <a16:creationId xmlns:a16="http://schemas.microsoft.com/office/drawing/2014/main" id="{B1116E70-A1CE-94DB-C16B-7876AD66429A}"/>
              </a:ext>
            </a:extLst>
          </p:cNvPr>
          <p:cNvSpPr txBox="1">
            <a:spLocks noChangeArrowheads="1"/>
          </p:cNvSpPr>
          <p:nvPr/>
        </p:nvSpPr>
        <p:spPr bwMode="auto">
          <a:xfrm>
            <a:off x="1769244" y="3310707"/>
            <a:ext cx="739872"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spcBef>
                <a:spcPct val="0"/>
              </a:spcBef>
              <a:buNone/>
            </a:pPr>
            <a:r>
              <a:rPr lang="ja-JP" altLang="en-US" sz="1200" b="1" dirty="0">
                <a:solidFill>
                  <a:prstClr val="black"/>
                </a:solidFill>
                <a:latin typeface="+mn-ea"/>
                <a:ea typeface="+mn-ea"/>
                <a:cs typeface="Meiryo UI" pitchFamily="50" charset="-128"/>
              </a:rPr>
              <a:t>カメラ</a:t>
            </a:r>
            <a:r>
              <a:rPr lang="en-US" altLang="ja-JP" sz="1200" b="1" dirty="0">
                <a:solidFill>
                  <a:prstClr val="black"/>
                </a:solidFill>
                <a:latin typeface="+mn-ea"/>
                <a:ea typeface="+mn-ea"/>
                <a:cs typeface="Meiryo UI" pitchFamily="50" charset="-128"/>
              </a:rPr>
              <a:t>1</a:t>
            </a:r>
            <a:r>
              <a:rPr lang="ja-JP" altLang="en-US" sz="1200" b="1" dirty="0">
                <a:solidFill>
                  <a:prstClr val="black"/>
                </a:solidFill>
                <a:latin typeface="+mn-ea"/>
                <a:ea typeface="+mn-ea"/>
                <a:cs typeface="Meiryo UI" pitchFamily="50" charset="-128"/>
              </a:rPr>
              <a:t>台</a:t>
            </a:r>
            <a:endParaRPr lang="en-US" altLang="ja-JP" sz="1200" b="1" dirty="0">
              <a:solidFill>
                <a:prstClr val="black"/>
              </a:solidFill>
              <a:latin typeface="+mn-ea"/>
              <a:ea typeface="+mn-ea"/>
              <a:cs typeface="Meiryo UI" pitchFamily="50" charset="-128"/>
            </a:endParaRPr>
          </a:p>
        </p:txBody>
      </p:sp>
      <p:sp>
        <p:nvSpPr>
          <p:cNvPr id="10" name="十字形 9">
            <a:extLst>
              <a:ext uri="{FF2B5EF4-FFF2-40B4-BE49-F238E27FC236}">
                <a16:creationId xmlns:a16="http://schemas.microsoft.com/office/drawing/2014/main" id="{CE7BFE97-34E5-6EDF-DFFF-E70D26AD31CD}"/>
              </a:ext>
            </a:extLst>
          </p:cNvPr>
          <p:cNvSpPr/>
          <p:nvPr/>
        </p:nvSpPr>
        <p:spPr>
          <a:xfrm>
            <a:off x="2283558" y="2404114"/>
            <a:ext cx="225557" cy="219027"/>
          </a:xfrm>
          <a:prstGeom prst="plus">
            <a:avLst>
              <a:gd name="adj" fmla="val 38392"/>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4">
            <a:extLst>
              <a:ext uri="{FF2B5EF4-FFF2-40B4-BE49-F238E27FC236}">
                <a16:creationId xmlns:a16="http://schemas.microsoft.com/office/drawing/2014/main" id="{F056C65A-17E1-F653-DD9C-080E86DD6AB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448" r="94483">
                        <a14:foregroundMark x1="92414" y1="63750" x2="92414" y2="63750"/>
                        <a14:foregroundMark x1="95172" y1="47500" x2="95172" y2="47500"/>
                        <a14:foregroundMark x1="7586" y1="65000" x2="7586" y2="65000"/>
                        <a14:foregroundMark x1="29655" y1="31250" x2="29655" y2="31250"/>
                        <a14:foregroundMark x1="24828" y1="33750" x2="24828" y2="33750"/>
                        <a14:foregroundMark x1="22759" y1="32500" x2="22759" y2="32500"/>
                        <a14:foregroundMark x1="21379" y1="36250" x2="21379" y2="36250"/>
                        <a14:foregroundMark x1="21379" y1="35000" x2="21379" y2="35000"/>
                        <a14:foregroundMark x1="20000" y1="41250" x2="20000" y2="41250"/>
                        <a14:foregroundMark x1="42759" y1="90000" x2="42759" y2="90000"/>
                        <a14:foregroundMark x1="3448" y1="67500" x2="3448" y2="67500"/>
                        <a14:foregroundMark x1="11724" y1="71250" x2="1172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190074" y="3021057"/>
            <a:ext cx="592041" cy="32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4">
            <a:extLst>
              <a:ext uri="{FF2B5EF4-FFF2-40B4-BE49-F238E27FC236}">
                <a16:creationId xmlns:a16="http://schemas.microsoft.com/office/drawing/2014/main" id="{65A447F2-0971-A3E5-B02B-54FC252B9F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448" r="94483">
                        <a14:foregroundMark x1="92414" y1="63750" x2="92414" y2="63750"/>
                        <a14:foregroundMark x1="95172" y1="47500" x2="95172" y2="47500"/>
                        <a14:foregroundMark x1="7586" y1="65000" x2="7586" y2="65000"/>
                        <a14:foregroundMark x1="29655" y1="31250" x2="29655" y2="31250"/>
                        <a14:foregroundMark x1="24828" y1="33750" x2="24828" y2="33750"/>
                        <a14:foregroundMark x1="22759" y1="32500" x2="22759" y2="32500"/>
                        <a14:foregroundMark x1="21379" y1="36250" x2="21379" y2="36250"/>
                        <a14:foregroundMark x1="21379" y1="35000" x2="21379" y2="35000"/>
                        <a14:foregroundMark x1="20000" y1="41250" x2="20000" y2="41250"/>
                        <a14:foregroundMark x1="42759" y1="90000" x2="42759" y2="90000"/>
                        <a14:foregroundMark x1="3448" y1="67500" x2="3448" y2="67500"/>
                        <a14:foregroundMark x1="11724" y1="71250" x2="1172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388306" y="3119275"/>
            <a:ext cx="592041" cy="32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a:extLst>
              <a:ext uri="{FF2B5EF4-FFF2-40B4-BE49-F238E27FC236}">
                <a16:creationId xmlns:a16="http://schemas.microsoft.com/office/drawing/2014/main" id="{8CF75EFF-27F1-2DFD-6E31-EF223E39706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448" r="94483">
                        <a14:foregroundMark x1="92414" y1="63750" x2="92414" y2="63750"/>
                        <a14:foregroundMark x1="95172" y1="47500" x2="95172" y2="47500"/>
                        <a14:foregroundMark x1="7586" y1="65000" x2="7586" y2="65000"/>
                        <a14:foregroundMark x1="29655" y1="31250" x2="29655" y2="31250"/>
                        <a14:foregroundMark x1="24828" y1="33750" x2="24828" y2="33750"/>
                        <a14:foregroundMark x1="22759" y1="32500" x2="22759" y2="32500"/>
                        <a14:foregroundMark x1="21379" y1="36250" x2="21379" y2="36250"/>
                        <a14:foregroundMark x1="21379" y1="35000" x2="21379" y2="35000"/>
                        <a14:foregroundMark x1="20000" y1="41250" x2="20000" y2="41250"/>
                        <a14:foregroundMark x1="42759" y1="90000" x2="42759" y2="90000"/>
                        <a14:foregroundMark x1="3448" y1="67500" x2="3448" y2="67500"/>
                        <a14:foregroundMark x1="11724" y1="71250" x2="1172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4612569" y="3217493"/>
            <a:ext cx="592041" cy="32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a:extLst>
              <a:ext uri="{FF2B5EF4-FFF2-40B4-BE49-F238E27FC236}">
                <a16:creationId xmlns:a16="http://schemas.microsoft.com/office/drawing/2014/main" id="{966632D8-45A6-B21C-FB4E-B05CE4A5278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448" r="94483">
                        <a14:foregroundMark x1="92414" y1="63750" x2="92414" y2="63750"/>
                        <a14:foregroundMark x1="95172" y1="47500" x2="95172" y2="47500"/>
                        <a14:foregroundMark x1="7586" y1="65000" x2="7586" y2="65000"/>
                        <a14:foregroundMark x1="29655" y1="31250" x2="29655" y2="31250"/>
                        <a14:foregroundMark x1="24828" y1="33750" x2="24828" y2="33750"/>
                        <a14:foregroundMark x1="22759" y1="32500" x2="22759" y2="32500"/>
                        <a14:foregroundMark x1="21379" y1="36250" x2="21379" y2="36250"/>
                        <a14:foregroundMark x1="21379" y1="35000" x2="21379" y2="35000"/>
                        <a14:foregroundMark x1="20000" y1="41250" x2="20000" y2="41250"/>
                        <a14:foregroundMark x1="42759" y1="90000" x2="42759" y2="90000"/>
                        <a14:foregroundMark x1="3448" y1="67500" x2="3448" y2="67500"/>
                        <a14:foregroundMark x1="11724" y1="71250" x2="11724" y2="71250"/>
                      </a14:backgroundRemoval>
                    </a14:imgEffect>
                  </a14:imgLayer>
                </a14:imgProps>
              </a:ext>
              <a:ext uri="{28A0092B-C50C-407E-A947-70E740481C1C}">
                <a14:useLocalDpi xmlns:a14="http://schemas.microsoft.com/office/drawing/2010/main" val="0"/>
              </a:ext>
            </a:extLst>
          </a:blip>
          <a:srcRect/>
          <a:stretch>
            <a:fillRect/>
          </a:stretch>
        </p:blipFill>
        <p:spPr bwMode="auto">
          <a:xfrm>
            <a:off x="1071138" y="3256267"/>
            <a:ext cx="592041" cy="32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91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DF8D98CF-CEB4-CE3D-0019-EFB46C7B57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652" y="836322"/>
            <a:ext cx="2314118" cy="1777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a:extLst>
              <a:ext uri="{FF2B5EF4-FFF2-40B4-BE49-F238E27FC236}">
                <a16:creationId xmlns:a16="http://schemas.microsoft.com/office/drawing/2014/main" id="{27BD98C6-1DCD-D813-5142-C0A257F864B5}"/>
              </a:ext>
            </a:extLst>
          </p:cNvPr>
          <p:cNvSpPr txBox="1"/>
          <p:nvPr/>
        </p:nvSpPr>
        <p:spPr>
          <a:xfrm>
            <a:off x="222559" y="439965"/>
            <a:ext cx="6099300" cy="288147"/>
          </a:xfrm>
          <a:prstGeom prst="rect">
            <a:avLst/>
          </a:prstGeom>
          <a:noFill/>
        </p:spPr>
        <p:txBody>
          <a:bodyPr wrap="square" lIns="36000" tIns="36000" rIns="36000" bIns="36000" rtlCol="0">
            <a:spAutoFit/>
          </a:bodyPr>
          <a:lstStyle/>
          <a:p>
            <a:r>
              <a:rPr lang="ja-JP" altLang="en-US" sz="1400" b="1" dirty="0">
                <a:latin typeface="+mn-ea"/>
                <a:ea typeface="+mn-ea"/>
                <a:cs typeface="Meiryo UI" panose="020B0604030504040204" pitchFamily="50" charset="-128"/>
              </a:rPr>
              <a:t>■ パフォーマンスモニターによる</a:t>
            </a:r>
            <a:r>
              <a:rPr lang="en-US" altLang="ja-JP" sz="1400" b="1" dirty="0">
                <a:latin typeface="+mn-ea"/>
                <a:ea typeface="+mn-ea"/>
                <a:cs typeface="Meiryo UI" panose="020B0604030504040204" pitchFamily="50" charset="-128"/>
              </a:rPr>
              <a:t>ASM</a:t>
            </a:r>
            <a:r>
              <a:rPr lang="ja-JP" altLang="en-US" sz="1400" b="1" dirty="0">
                <a:latin typeface="+mn-ea"/>
                <a:ea typeface="+mn-ea"/>
                <a:cs typeface="Meiryo UI" panose="020B0604030504040204" pitchFamily="50" charset="-128"/>
              </a:rPr>
              <a:t>運用時の</a:t>
            </a:r>
            <a:r>
              <a:rPr lang="en-US" altLang="ja-JP" sz="1400" b="1" dirty="0">
                <a:latin typeface="+mn-ea"/>
                <a:ea typeface="+mn-ea"/>
                <a:cs typeface="Meiryo UI" panose="020B0604030504040204" pitchFamily="50" charset="-128"/>
              </a:rPr>
              <a:t>PC</a:t>
            </a:r>
            <a:r>
              <a:rPr lang="ja-JP" altLang="en-US" sz="1400" b="1" dirty="0">
                <a:latin typeface="+mn-ea"/>
                <a:ea typeface="+mn-ea"/>
                <a:cs typeface="Meiryo UI" panose="020B0604030504040204" pitchFamily="50" charset="-128"/>
              </a:rPr>
              <a:t>負荷</a:t>
            </a:r>
            <a:r>
              <a:rPr lang="en-US" altLang="ja-JP" sz="1400" b="1" dirty="0">
                <a:latin typeface="+mn-ea"/>
                <a:ea typeface="+mn-ea"/>
                <a:cs typeface="Meiryo UI" panose="020B0604030504040204" pitchFamily="50" charset="-128"/>
              </a:rPr>
              <a:t>(CPU</a:t>
            </a:r>
            <a:r>
              <a:rPr lang="ja-JP" altLang="en-US" sz="1400" b="1" dirty="0">
                <a:latin typeface="+mn-ea"/>
                <a:ea typeface="+mn-ea"/>
                <a:cs typeface="Meiryo UI" panose="020B0604030504040204" pitchFamily="50" charset="-128"/>
              </a:rPr>
              <a:t>使用率など</a:t>
            </a:r>
            <a:r>
              <a:rPr lang="en-US" altLang="ja-JP" sz="1400" b="1" dirty="0">
                <a:latin typeface="+mn-ea"/>
                <a:ea typeface="+mn-ea"/>
                <a:cs typeface="Meiryo UI" panose="020B0604030504040204" pitchFamily="50" charset="-128"/>
              </a:rPr>
              <a:t>)</a:t>
            </a:r>
            <a:r>
              <a:rPr lang="ja-JP" altLang="en-US" sz="1400" b="1" dirty="0">
                <a:latin typeface="+mn-ea"/>
                <a:ea typeface="+mn-ea"/>
                <a:cs typeface="Meiryo UI" panose="020B0604030504040204" pitchFamily="50" charset="-128"/>
              </a:rPr>
              <a:t>の確認方法</a:t>
            </a:r>
            <a:endParaRPr lang="en-US" altLang="ja-JP" sz="1400" b="1" dirty="0">
              <a:latin typeface="+mn-ea"/>
              <a:ea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C6A15AFF-E860-762C-EA77-2737DA7531F2}"/>
              </a:ext>
            </a:extLst>
          </p:cNvPr>
          <p:cNvSpPr txBox="1"/>
          <p:nvPr/>
        </p:nvSpPr>
        <p:spPr>
          <a:xfrm>
            <a:off x="4998490" y="836322"/>
            <a:ext cx="3803387" cy="626701"/>
          </a:xfrm>
          <a:prstGeom prst="rect">
            <a:avLst/>
          </a:prstGeom>
          <a:noFill/>
        </p:spPr>
        <p:txBody>
          <a:bodyPr wrap="square" lIns="36000" tIns="36000" rIns="36000" bIns="36000" rtlCol="0">
            <a:spAutoFit/>
          </a:bodyPr>
          <a:lstStyle/>
          <a:p>
            <a:r>
              <a:rPr lang="ja-JP" altLang="en-US" sz="1200" b="1" dirty="0">
                <a:latin typeface="+mn-ea"/>
                <a:ea typeface="+mn-ea"/>
                <a:cs typeface="Meiryo UI" panose="020B0604030504040204" pitchFamily="50" charset="-128"/>
              </a:rPr>
              <a:t>① </a:t>
            </a:r>
            <a:r>
              <a:rPr lang="en-US" altLang="ja-JP" sz="1200" b="1" dirty="0">
                <a:latin typeface="+mn-ea"/>
                <a:ea typeface="+mn-ea"/>
                <a:cs typeface="Meiryo UI" panose="020B0604030504040204" pitchFamily="50" charset="-128"/>
              </a:rPr>
              <a:t>Windows</a:t>
            </a:r>
            <a:r>
              <a:rPr lang="ja-JP" altLang="en-US" sz="1200" b="1" dirty="0">
                <a:latin typeface="+mn-ea"/>
                <a:ea typeface="+mn-ea"/>
                <a:cs typeface="Meiryo UI" panose="020B0604030504040204" pitchFamily="50" charset="-128"/>
              </a:rPr>
              <a:t>のパフォーマンスモニタを起動します。</a:t>
            </a:r>
            <a:endParaRPr lang="en-US" altLang="ja-JP" sz="1200" b="1" dirty="0">
              <a:latin typeface="+mn-ea"/>
              <a:ea typeface="+mn-ea"/>
              <a:cs typeface="Meiryo UI" panose="020B0604030504040204" pitchFamily="50" charset="-128"/>
            </a:endParaRPr>
          </a:p>
          <a:p>
            <a:pPr marL="177800"/>
            <a:r>
              <a:rPr lang="ja-JP" altLang="en-US" sz="1200" b="1" dirty="0">
                <a:latin typeface="+mn-ea"/>
                <a:ea typeface="+mn-ea"/>
                <a:cs typeface="Meiryo UI" panose="020B0604030504040204" pitchFamily="50" charset="-128"/>
              </a:rPr>
              <a:t>デスクトップ左下のスタートボタンをクリックし、管理ツール内の「パフォーマンスモニタ」を選択し起動します。</a:t>
            </a:r>
            <a:endParaRPr lang="en-US" altLang="ja-JP" sz="1200" b="1" dirty="0">
              <a:latin typeface="+mn-ea"/>
              <a:ea typeface="+mn-ea"/>
              <a:cs typeface="Meiryo UI" panose="020B0604030504040204" pitchFamily="50" charset="-128"/>
            </a:endParaRPr>
          </a:p>
        </p:txBody>
      </p:sp>
      <p:cxnSp>
        <p:nvCxnSpPr>
          <p:cNvPr id="6" name="直線矢印コネクタ 5">
            <a:extLst>
              <a:ext uri="{FF2B5EF4-FFF2-40B4-BE49-F238E27FC236}">
                <a16:creationId xmlns:a16="http://schemas.microsoft.com/office/drawing/2014/main" id="{1B727CD0-0F4F-9726-95FD-AEA21BD9C453}"/>
              </a:ext>
            </a:extLst>
          </p:cNvPr>
          <p:cNvCxnSpPr/>
          <p:nvPr/>
        </p:nvCxnSpPr>
        <p:spPr>
          <a:xfrm flipH="1" flipV="1">
            <a:off x="616178" y="1988683"/>
            <a:ext cx="109538" cy="123304"/>
          </a:xfrm>
          <a:prstGeom prst="straightConnector1">
            <a:avLst/>
          </a:prstGeom>
          <a:ln w="44450">
            <a:solidFill>
              <a:schemeClr val="bg1"/>
            </a:solidFill>
            <a:tailEnd type="stealth"/>
          </a:ln>
        </p:spPr>
        <p:style>
          <a:lnRef idx="2">
            <a:schemeClr val="accent1"/>
          </a:lnRef>
          <a:fillRef idx="0">
            <a:schemeClr val="accent1"/>
          </a:fillRef>
          <a:effectRef idx="1">
            <a:schemeClr val="accent1"/>
          </a:effectRef>
          <a:fontRef idx="minor">
            <a:schemeClr val="tx1"/>
          </a:fontRef>
        </p:style>
      </p:cxnSp>
      <p:pic>
        <p:nvPicPr>
          <p:cNvPr id="8" name="Picture 2" descr="E:\無題3.jpg">
            <a:extLst>
              <a:ext uri="{FF2B5EF4-FFF2-40B4-BE49-F238E27FC236}">
                <a16:creationId xmlns:a16="http://schemas.microsoft.com/office/drawing/2014/main" id="{E0379A7A-EB68-AAE3-5F76-B997E4628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83" y="974310"/>
            <a:ext cx="1520945" cy="12254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B07D04F2-FE39-626B-97D8-5301666D0C6C}"/>
              </a:ext>
            </a:extLst>
          </p:cNvPr>
          <p:cNvCxnSpPr>
            <a:cxnSpLocks/>
          </p:cNvCxnSpPr>
          <p:nvPr/>
        </p:nvCxnSpPr>
        <p:spPr>
          <a:xfrm flipV="1">
            <a:off x="1613909" y="1017432"/>
            <a:ext cx="611743" cy="2966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299D8FBC-9BEE-E494-0B46-C01945050488}"/>
              </a:ext>
            </a:extLst>
          </p:cNvPr>
          <p:cNvSpPr txBox="1"/>
          <p:nvPr/>
        </p:nvSpPr>
        <p:spPr>
          <a:xfrm>
            <a:off x="4998490" y="2881618"/>
            <a:ext cx="3803387" cy="442035"/>
          </a:xfrm>
          <a:prstGeom prst="rect">
            <a:avLst/>
          </a:prstGeom>
          <a:solidFill>
            <a:schemeClr val="bg1"/>
          </a:solidFill>
        </p:spPr>
        <p:txBody>
          <a:bodyPr wrap="square" lIns="36000" tIns="36000" rIns="36000" bIns="36000" rtlCol="0">
            <a:spAutoFit/>
          </a:bodyPr>
          <a:lstStyle/>
          <a:p>
            <a:r>
              <a:rPr lang="ja-JP" altLang="en-US" sz="1200" b="1" dirty="0">
                <a:latin typeface="+mn-ea"/>
                <a:ea typeface="+mn-ea"/>
                <a:cs typeface="Meiryo UI" panose="020B0604030504040204" pitchFamily="50" charset="-128"/>
              </a:rPr>
              <a:t>② モニタツール　の　パフォーマンスモニタ　をクリックします。</a:t>
            </a:r>
            <a:endParaRPr lang="en-US" altLang="ja-JP" sz="1200" b="1" dirty="0">
              <a:latin typeface="+mn-ea"/>
              <a:ea typeface="+mn-ea"/>
              <a:cs typeface="Meiryo UI" panose="020B0604030504040204" pitchFamily="50" charset="-128"/>
            </a:endParaRPr>
          </a:p>
          <a:p>
            <a:pPr marL="177800"/>
            <a:r>
              <a:rPr lang="ja-JP" altLang="en-US" sz="1200" b="1" dirty="0">
                <a:latin typeface="+mn-ea"/>
                <a:ea typeface="+mn-ea"/>
                <a:cs typeface="Meiryo UI" panose="020B0604030504040204" pitchFamily="50" charset="-128"/>
              </a:rPr>
              <a:t> </a:t>
            </a:r>
            <a:r>
              <a:rPr lang="en-US" altLang="ja-JP" sz="1200" b="1" dirty="0">
                <a:latin typeface="+mn-ea"/>
                <a:ea typeface="+mn-ea"/>
                <a:cs typeface="Meiryo UI" panose="020B0604030504040204" pitchFamily="50" charset="-128"/>
              </a:rPr>
              <a:t>CPU</a:t>
            </a:r>
            <a:r>
              <a:rPr lang="ja-JP" altLang="en-US" sz="1200" b="1" dirty="0">
                <a:latin typeface="+mn-ea"/>
                <a:ea typeface="+mn-ea"/>
                <a:cs typeface="Meiryo UI" panose="020B0604030504040204" pitchFamily="50" charset="-128"/>
              </a:rPr>
              <a:t>使用率がリアルタイムでグラフ表示されます。</a:t>
            </a:r>
            <a:endParaRPr lang="en-US" altLang="ja-JP" sz="1200" b="1" dirty="0">
              <a:latin typeface="+mn-ea"/>
              <a:ea typeface="+mn-ea"/>
              <a:cs typeface="Meiryo UI" panose="020B0604030504040204" pitchFamily="50" charset="-128"/>
            </a:endParaRPr>
          </a:p>
        </p:txBody>
      </p:sp>
      <p:pic>
        <p:nvPicPr>
          <p:cNvPr id="11" name="Picture 2">
            <a:extLst>
              <a:ext uri="{FF2B5EF4-FFF2-40B4-BE49-F238E27FC236}">
                <a16:creationId xmlns:a16="http://schemas.microsoft.com/office/drawing/2014/main" id="{ED6C46A3-E7E0-3B58-1620-0E8E9776EA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78" y="2902737"/>
            <a:ext cx="2857288" cy="180079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正方形/長方形 11">
            <a:extLst>
              <a:ext uri="{FF2B5EF4-FFF2-40B4-BE49-F238E27FC236}">
                <a16:creationId xmlns:a16="http://schemas.microsoft.com/office/drawing/2014/main" id="{EF53CD24-6A70-C141-C60A-85D255E60B5C}"/>
              </a:ext>
            </a:extLst>
          </p:cNvPr>
          <p:cNvSpPr/>
          <p:nvPr/>
        </p:nvSpPr>
        <p:spPr>
          <a:xfrm>
            <a:off x="2498574" y="1394395"/>
            <a:ext cx="625854" cy="1438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algn="ctr"/>
            <a:endParaRPr kumimoji="1" lang="ja-JP" altLang="en-US" sz="1200" b="1" dirty="0">
              <a:solidFill>
                <a:srgbClr val="C00000"/>
              </a:solidFill>
              <a:latin typeface="+mn-ea"/>
              <a:cs typeface="Meiryo UI" panose="020B0604030504040204" pitchFamily="50" charset="-128"/>
            </a:endParaRPr>
          </a:p>
        </p:txBody>
      </p:sp>
      <p:sp>
        <p:nvSpPr>
          <p:cNvPr id="15" name="タイトル 14">
            <a:extLst>
              <a:ext uri="{FF2B5EF4-FFF2-40B4-BE49-F238E27FC236}">
                <a16:creationId xmlns:a16="http://schemas.microsoft.com/office/drawing/2014/main" id="{7D4CD9AF-32A5-C549-FE77-C0C56DF0D543}"/>
              </a:ext>
            </a:extLst>
          </p:cNvPr>
          <p:cNvSpPr>
            <a:spLocks noGrp="1"/>
          </p:cNvSpPr>
          <p:nvPr>
            <p:ph type="title"/>
          </p:nvPr>
        </p:nvSpPr>
        <p:spPr/>
        <p:txBody>
          <a:bodyPr/>
          <a:lstStyle/>
          <a:p>
            <a:r>
              <a:rPr lang="en-US" altLang="ja-JP" sz="2400" dirty="0">
                <a:latin typeface="Yu Gothic UI" panose="020B0500000000000000" pitchFamily="50" charset="-128"/>
                <a:ea typeface="Yu Gothic UI" panose="020B0500000000000000" pitchFamily="50" charset="-128"/>
                <a:cs typeface="Calibri" panose="020F0502020204030204" pitchFamily="34" charset="0"/>
              </a:rPr>
              <a:t>ASM300</a:t>
            </a:r>
            <a:r>
              <a:rPr lang="ja-JP" altLang="en-US" sz="2400" dirty="0">
                <a:latin typeface="Yu Gothic UI" panose="020B0500000000000000" pitchFamily="50" charset="-128"/>
                <a:ea typeface="Yu Gothic UI" panose="020B0500000000000000" pitchFamily="50" charset="-128"/>
                <a:cs typeface="Calibri" panose="020F0502020204030204" pitchFamily="34" charset="0"/>
              </a:rPr>
              <a:t>運用中の</a:t>
            </a:r>
            <a:r>
              <a:rPr lang="en-US" altLang="ja-JP" sz="2400" dirty="0">
                <a:latin typeface="Yu Gothic UI" panose="020B0500000000000000" pitchFamily="50" charset="-128"/>
                <a:ea typeface="Yu Gothic UI" panose="020B0500000000000000" pitchFamily="50" charset="-128"/>
                <a:cs typeface="Calibri" panose="020F0502020204030204" pitchFamily="34" charset="0"/>
              </a:rPr>
              <a:t>PC</a:t>
            </a:r>
            <a:r>
              <a:rPr lang="ja-JP" altLang="en-US" sz="2400" dirty="0">
                <a:latin typeface="Yu Gothic UI" panose="020B0500000000000000" pitchFamily="50" charset="-128"/>
                <a:ea typeface="Yu Gothic UI" panose="020B0500000000000000" pitchFamily="50" charset="-128"/>
                <a:cs typeface="Calibri" panose="020F0502020204030204" pitchFamily="34" charset="0"/>
              </a:rPr>
              <a:t>負荷</a:t>
            </a:r>
            <a:r>
              <a:rPr lang="ja-JP" altLang="en-US" sz="1800" dirty="0">
                <a:latin typeface="Yu Gothic UI" panose="020B0500000000000000" pitchFamily="50" charset="-128"/>
                <a:ea typeface="Yu Gothic UI" panose="020B0500000000000000" pitchFamily="50" charset="-128"/>
                <a:cs typeface="Calibri" panose="020F0502020204030204" pitchFamily="34" charset="0"/>
              </a:rPr>
              <a:t>（</a:t>
            </a:r>
            <a:r>
              <a:rPr lang="en-US" altLang="ja-JP" sz="1800" dirty="0">
                <a:latin typeface="Yu Gothic UI" panose="020B0500000000000000" pitchFamily="50" charset="-128"/>
                <a:ea typeface="Yu Gothic UI" panose="020B0500000000000000" pitchFamily="50" charset="-128"/>
                <a:cs typeface="Calibri" panose="020F0502020204030204" pitchFamily="34" charset="0"/>
              </a:rPr>
              <a:t>CPU</a:t>
            </a:r>
            <a:r>
              <a:rPr lang="ja-JP" altLang="en-US" sz="1800" dirty="0">
                <a:latin typeface="Yu Gothic UI" panose="020B0500000000000000" pitchFamily="50" charset="-128"/>
                <a:ea typeface="Yu Gothic UI" panose="020B0500000000000000" pitchFamily="50" charset="-128"/>
                <a:cs typeface="Calibri" panose="020F0502020204030204" pitchFamily="34" charset="0"/>
              </a:rPr>
              <a:t>使用率）</a:t>
            </a:r>
            <a:r>
              <a:rPr lang="ja-JP" altLang="en-US" sz="2400" dirty="0">
                <a:latin typeface="Yu Gothic UI" panose="020B0500000000000000" pitchFamily="50" charset="-128"/>
                <a:ea typeface="Yu Gothic UI" panose="020B0500000000000000" pitchFamily="50" charset="-128"/>
                <a:cs typeface="Calibri" panose="020F0502020204030204" pitchFamily="34" charset="0"/>
              </a:rPr>
              <a:t>確認方法について</a:t>
            </a:r>
            <a:endParaRPr lang="ja-JP" altLang="en-US" dirty="0"/>
          </a:p>
        </p:txBody>
      </p:sp>
      <p:sp>
        <p:nvSpPr>
          <p:cNvPr id="18" name="楕円 17">
            <a:extLst>
              <a:ext uri="{FF2B5EF4-FFF2-40B4-BE49-F238E27FC236}">
                <a16:creationId xmlns:a16="http://schemas.microsoft.com/office/drawing/2014/main" id="{DB3D948F-C18F-51CA-507B-A05D8DC5FE25}"/>
              </a:ext>
            </a:extLst>
          </p:cNvPr>
          <p:cNvSpPr/>
          <p:nvPr/>
        </p:nvSpPr>
        <p:spPr>
          <a:xfrm>
            <a:off x="3567532" y="3546265"/>
            <a:ext cx="211617" cy="2116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rgbClr val="FF0000"/>
                </a:solidFill>
              </a:rPr>
              <a:t>2</a:t>
            </a:r>
            <a:endParaRPr kumimoji="1" lang="ja-JP" altLang="en-US" sz="1600" b="1" dirty="0">
              <a:solidFill>
                <a:srgbClr val="FF0000"/>
              </a:solidFill>
            </a:endParaRPr>
          </a:p>
        </p:txBody>
      </p:sp>
      <p:sp>
        <p:nvSpPr>
          <p:cNvPr id="19" name="楕円 18">
            <a:extLst>
              <a:ext uri="{FF2B5EF4-FFF2-40B4-BE49-F238E27FC236}">
                <a16:creationId xmlns:a16="http://schemas.microsoft.com/office/drawing/2014/main" id="{AC372079-3FD8-80C8-B662-6BCC02CB42B2}"/>
              </a:ext>
            </a:extLst>
          </p:cNvPr>
          <p:cNvSpPr/>
          <p:nvPr/>
        </p:nvSpPr>
        <p:spPr>
          <a:xfrm>
            <a:off x="2392765" y="2093926"/>
            <a:ext cx="211617" cy="21161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rgbClr val="FF0000"/>
                </a:solidFill>
              </a:rPr>
              <a:t>1</a:t>
            </a:r>
            <a:endParaRPr kumimoji="1" lang="ja-JP" altLang="en-US" sz="1600" b="1" dirty="0">
              <a:solidFill>
                <a:srgbClr val="FF0000"/>
              </a:solidFill>
            </a:endParaRPr>
          </a:p>
        </p:txBody>
      </p:sp>
    </p:spTree>
    <p:extLst>
      <p:ext uri="{BB962C8B-B14F-4D97-AF65-F5344CB8AC3E}">
        <p14:creationId xmlns:p14="http://schemas.microsoft.com/office/powerpoint/2010/main" val="41960911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E3F5C0-9865-9BB0-908E-F72DC5BB2025}"/>
              </a:ext>
            </a:extLst>
          </p:cNvPr>
          <p:cNvSpPr txBox="1"/>
          <p:nvPr/>
        </p:nvSpPr>
        <p:spPr>
          <a:xfrm>
            <a:off x="245544" y="566571"/>
            <a:ext cx="4872466" cy="3088913"/>
          </a:xfrm>
          <a:prstGeom prst="rect">
            <a:avLst/>
          </a:prstGeom>
          <a:noFill/>
        </p:spPr>
        <p:txBody>
          <a:bodyPr wrap="square" lIns="36000" tIns="36000" rIns="36000" bIns="36000" rtlCol="0">
            <a:spAutoFit/>
          </a:bodyPr>
          <a:lstStyle/>
          <a:p>
            <a:r>
              <a:rPr lang="ja-JP" altLang="en-US" sz="1400" b="1" dirty="0">
                <a:latin typeface="+mn-ea"/>
                <a:ea typeface="+mn-ea"/>
                <a:cs typeface="Meiryo UI" panose="020B0604030504040204" pitchFamily="50" charset="-128"/>
              </a:rPr>
              <a:t>■ </a:t>
            </a:r>
            <a:r>
              <a:rPr lang="en-US" altLang="ja-JP" sz="1400" b="1" dirty="0">
                <a:latin typeface="+mn-ea"/>
                <a:ea typeface="+mn-ea"/>
                <a:cs typeface="Meiryo UI" panose="020B0604030504040204" pitchFamily="50" charset="-128"/>
              </a:rPr>
              <a:t>QuadroT</a:t>
            </a:r>
            <a:r>
              <a:rPr kumimoji="1" lang="en-US" altLang="ja-JP" sz="1400" b="1" dirty="0">
                <a:latin typeface="+mn-ea"/>
                <a:ea typeface="+mn-ea"/>
                <a:cs typeface="Meiryo UI" panose="020B0604030504040204" pitchFamily="50" charset="-128"/>
              </a:rPr>
              <a:t>1000</a:t>
            </a:r>
            <a:r>
              <a:rPr lang="ja-JP" altLang="en-US" sz="1400" b="1" dirty="0">
                <a:latin typeface="+mn-ea"/>
                <a:ea typeface="+mn-ea"/>
                <a:cs typeface="Meiryo UI" panose="020B0604030504040204" pitchFamily="50" charset="-128"/>
              </a:rPr>
              <a:t>　</a:t>
            </a:r>
            <a:r>
              <a:rPr kumimoji="1" lang="en-US" altLang="ja-JP" sz="1400" b="1" dirty="0">
                <a:latin typeface="+mn-ea"/>
                <a:ea typeface="+mn-ea"/>
                <a:cs typeface="Meiryo UI" panose="020B0604030504040204" pitchFamily="50" charset="-128"/>
              </a:rPr>
              <a:t>8GB</a:t>
            </a:r>
            <a:r>
              <a:rPr kumimoji="1" lang="ja-JP" altLang="en-US" sz="1400" b="1" dirty="0">
                <a:latin typeface="+mn-ea"/>
                <a:ea typeface="+mn-ea"/>
                <a:cs typeface="Meiryo UI" panose="020B0604030504040204" pitchFamily="50" charset="-128"/>
              </a:rPr>
              <a:t>に関する注意点</a:t>
            </a:r>
            <a:endParaRPr kumimoji="1" lang="en-US" altLang="ja-JP" sz="1400" b="1" dirty="0">
              <a:latin typeface="+mn-ea"/>
              <a:ea typeface="+mn-ea"/>
              <a:cs typeface="Meiryo UI" panose="020B0604030504040204" pitchFamily="50" charset="-128"/>
            </a:endParaRPr>
          </a:p>
          <a:p>
            <a:pPr marL="171450" indent="-171450">
              <a:buFont typeface="Wingdings" panose="05000000000000000000" pitchFamily="2" charset="2"/>
              <a:buChar char="l"/>
            </a:pPr>
            <a:endParaRPr kumimoji="1" lang="en-US" altLang="ja-JP" sz="1400" b="1" dirty="0">
              <a:latin typeface="+mn-ea"/>
              <a:ea typeface="+mn-ea"/>
              <a:cs typeface="Meiryo UI" panose="020B0604030504040204" pitchFamily="50" charset="-128"/>
            </a:endParaRPr>
          </a:p>
          <a:p>
            <a:pPr marL="361950" indent="-171450">
              <a:buFont typeface="Wingdings" panose="05000000000000000000" pitchFamily="2" charset="2"/>
              <a:buChar char="l"/>
            </a:pPr>
            <a:r>
              <a:rPr lang="en-US" altLang="ja-JP" sz="1200" b="1" dirty="0">
                <a:latin typeface="+mn-ea"/>
                <a:ea typeface="+mn-ea"/>
                <a:cs typeface="Meiryo UI" panose="020B0604030504040204" pitchFamily="50" charset="-128"/>
              </a:rPr>
              <a:t>T1000</a:t>
            </a:r>
            <a:r>
              <a:rPr lang="ja-JP" altLang="en-US" sz="1200" b="1" dirty="0">
                <a:latin typeface="+mn-ea"/>
                <a:ea typeface="+mn-ea"/>
                <a:cs typeface="Meiryo UI" panose="020B0604030504040204" pitchFamily="50" charset="-128"/>
              </a:rPr>
              <a:t>の付属品に</a:t>
            </a:r>
            <a:r>
              <a:rPr lang="en-US" altLang="ja-JP" sz="1200" b="1" dirty="0">
                <a:latin typeface="+mn-ea"/>
                <a:ea typeface="+mn-ea"/>
                <a:cs typeface="Meiryo UI" panose="020B0604030504040204" pitchFamily="50" charset="-128"/>
              </a:rPr>
              <a:t>DP-DVI</a:t>
            </a:r>
            <a:r>
              <a:rPr lang="ja-JP" altLang="en-US" sz="1200" b="1" dirty="0">
                <a:latin typeface="+mn-ea"/>
                <a:ea typeface="+mn-ea"/>
                <a:cs typeface="Meiryo UI" panose="020B0604030504040204" pitchFamily="50" charset="-128"/>
              </a:rPr>
              <a:t>変換ケーブルは含まれません。</a:t>
            </a:r>
            <a:br>
              <a:rPr lang="en-US" altLang="ja-JP" sz="1200" b="1" dirty="0">
                <a:latin typeface="+mn-ea"/>
                <a:ea typeface="+mn-ea"/>
                <a:cs typeface="Meiryo UI" panose="020B0604030504040204" pitchFamily="50" charset="-128"/>
              </a:rPr>
            </a:br>
            <a:r>
              <a:rPr lang="ja-JP" altLang="en-US" sz="1200" b="1" dirty="0">
                <a:latin typeface="+mn-ea"/>
                <a:ea typeface="+mn-ea"/>
                <a:cs typeface="Meiryo UI" panose="020B0604030504040204" pitchFamily="50" charset="-128"/>
              </a:rPr>
              <a:t>モニタとの接続用に別途</a:t>
            </a:r>
            <a:r>
              <a:rPr lang="en-US" altLang="ja-JP" sz="1200" b="1" dirty="0">
                <a:latin typeface="+mn-ea"/>
                <a:ea typeface="+mn-ea"/>
                <a:cs typeface="Meiryo UI" panose="020B0604030504040204" pitchFamily="50" charset="-128"/>
              </a:rPr>
              <a:t>DP</a:t>
            </a:r>
            <a:r>
              <a:rPr lang="ja-JP" altLang="en-US" sz="1200" b="1" dirty="0">
                <a:latin typeface="+mn-ea"/>
                <a:ea typeface="+mn-ea"/>
                <a:cs typeface="Meiryo UI" panose="020B0604030504040204" pitchFamily="50" charset="-128"/>
              </a:rPr>
              <a:t>ケーブルまたは</a:t>
            </a:r>
            <a:r>
              <a:rPr lang="en-US" altLang="ja-JP" sz="1200" b="1" dirty="0">
                <a:latin typeface="+mn-ea"/>
                <a:ea typeface="+mn-ea"/>
                <a:cs typeface="Meiryo UI" panose="020B0604030504040204" pitchFamily="50" charset="-128"/>
              </a:rPr>
              <a:t>DP-DVI</a:t>
            </a:r>
            <a:r>
              <a:rPr lang="ja-JP" altLang="en-US" sz="1200" b="1" dirty="0">
                <a:latin typeface="+mn-ea"/>
                <a:ea typeface="+mn-ea"/>
                <a:cs typeface="Meiryo UI" panose="020B0604030504040204" pitchFamily="50" charset="-128"/>
              </a:rPr>
              <a:t>変換ケーブルを</a:t>
            </a:r>
            <a:br>
              <a:rPr lang="en-US" altLang="ja-JP" sz="1200" b="1" dirty="0">
                <a:latin typeface="+mn-ea"/>
                <a:ea typeface="+mn-ea"/>
                <a:cs typeface="Meiryo UI" panose="020B0604030504040204" pitchFamily="50" charset="-128"/>
              </a:rPr>
            </a:br>
            <a:r>
              <a:rPr lang="ja-JP" altLang="en-US" sz="1200" b="1" dirty="0">
                <a:latin typeface="+mn-ea"/>
                <a:ea typeface="+mn-ea"/>
                <a:cs typeface="Meiryo UI" panose="020B0604030504040204" pitchFamily="50" charset="-128"/>
              </a:rPr>
              <a:t>ご用意ください。</a:t>
            </a:r>
            <a:br>
              <a:rPr lang="en-US" altLang="ja-JP" sz="1200" b="1" dirty="0">
                <a:latin typeface="+mn-ea"/>
                <a:ea typeface="+mn-ea"/>
                <a:cs typeface="Meiryo UI" panose="020B0604030504040204" pitchFamily="50" charset="-128"/>
              </a:rPr>
            </a:br>
            <a:endParaRPr lang="en-US" altLang="ja-JP" sz="1200" b="1" dirty="0">
              <a:latin typeface="+mn-ea"/>
              <a:ea typeface="+mn-ea"/>
              <a:cs typeface="Meiryo UI" panose="020B0604030504040204" pitchFamily="50" charset="-128"/>
            </a:endParaRPr>
          </a:p>
          <a:p>
            <a:pPr marL="361950" indent="-171450">
              <a:buFont typeface="Wingdings" panose="05000000000000000000" pitchFamily="2" charset="2"/>
              <a:buChar char="l"/>
            </a:pPr>
            <a:r>
              <a:rPr lang="en-US" altLang="ja-JP" sz="1200" b="1" dirty="0">
                <a:latin typeface="+mn-ea"/>
                <a:ea typeface="+mn-ea"/>
                <a:cs typeface="Meiryo UI" panose="020B0604030504040204" pitchFamily="50" charset="-128"/>
              </a:rPr>
              <a:t>T1000</a:t>
            </a:r>
            <a:r>
              <a:rPr lang="ja-JP" altLang="en-US" sz="1200" b="1" dirty="0">
                <a:latin typeface="+mn-ea"/>
                <a:ea typeface="+mn-ea"/>
                <a:cs typeface="Meiryo UI" panose="020B0604030504040204" pitchFamily="50" charset="-128"/>
              </a:rPr>
              <a:t>と</a:t>
            </a:r>
            <a:r>
              <a:rPr lang="en-US" altLang="ja-JP" sz="1200" b="1" dirty="0">
                <a:latin typeface="+mn-ea"/>
                <a:ea typeface="+mn-ea"/>
                <a:cs typeface="Meiryo UI" panose="020B0604030504040204" pitchFamily="50" charset="-128"/>
              </a:rPr>
              <a:t>P1000/NVS510</a:t>
            </a:r>
            <a:r>
              <a:rPr lang="ja-JP" altLang="en-US" sz="1200" b="1" dirty="0">
                <a:latin typeface="+mn-ea"/>
                <a:ea typeface="+mn-ea"/>
                <a:cs typeface="Meiryo UI" panose="020B0604030504040204" pitchFamily="50" charset="-128"/>
              </a:rPr>
              <a:t>のドライバは共通です。</a:t>
            </a:r>
            <a:br>
              <a:rPr lang="en-US" altLang="ja-JP" sz="1200" b="1" dirty="0">
                <a:latin typeface="+mn-ea"/>
                <a:ea typeface="+mn-ea"/>
                <a:cs typeface="Meiryo UI" panose="020B0604030504040204" pitchFamily="50" charset="-128"/>
              </a:rPr>
            </a:br>
            <a:r>
              <a:rPr lang="ja-JP" altLang="en-US" sz="1200" b="1" dirty="0">
                <a:latin typeface="+mn-ea"/>
                <a:ea typeface="+mn-ea"/>
                <a:cs typeface="Meiryo UI" panose="020B0604030504040204" pitchFamily="50" charset="-128"/>
              </a:rPr>
              <a:t>★ドライババージョンは同一です。</a:t>
            </a:r>
            <a:endParaRPr lang="en-US" altLang="ja-JP" sz="1200" b="1" dirty="0">
              <a:latin typeface="+mn-ea"/>
              <a:ea typeface="+mn-ea"/>
              <a:cs typeface="Meiryo UI" panose="020B0604030504040204" pitchFamily="50" charset="-128"/>
            </a:endParaRPr>
          </a:p>
          <a:p>
            <a:pPr marL="361950" indent="-171450">
              <a:buFont typeface="Wingdings" panose="05000000000000000000" pitchFamily="2" charset="2"/>
              <a:buChar char="l"/>
            </a:pPr>
            <a:endParaRPr lang="en-US" altLang="ja-JP" sz="1200" b="1" dirty="0">
              <a:latin typeface="+mn-ea"/>
              <a:ea typeface="+mn-ea"/>
              <a:cs typeface="Meiryo UI" panose="020B0604030504040204" pitchFamily="50" charset="-128"/>
            </a:endParaRPr>
          </a:p>
          <a:p>
            <a:pPr marL="361950" indent="-171450">
              <a:buFont typeface="Wingdings" panose="05000000000000000000" pitchFamily="2" charset="2"/>
              <a:buChar char="l"/>
            </a:pPr>
            <a:r>
              <a:rPr lang="en-US" altLang="ja-JP" sz="1200" b="1" dirty="0">
                <a:solidFill>
                  <a:srgbClr val="FF0000"/>
                </a:solidFill>
                <a:latin typeface="+mn-ea"/>
                <a:ea typeface="+mn-ea"/>
                <a:cs typeface="Meiryo UI" panose="020B0604030504040204" pitchFamily="50" charset="-128"/>
              </a:rPr>
              <a:t>T1000 8GB</a:t>
            </a:r>
            <a:r>
              <a:rPr lang="ja-JP" altLang="en-US" sz="1200" b="1" dirty="0">
                <a:solidFill>
                  <a:srgbClr val="FF0000"/>
                </a:solidFill>
                <a:latin typeface="+mn-ea"/>
                <a:ea typeface="+mn-ea"/>
                <a:cs typeface="Meiryo UI" panose="020B0604030504040204" pitchFamily="50" charset="-128"/>
              </a:rPr>
              <a:t>モデルを２枚差しで使用する場合は</a:t>
            </a:r>
            <a:r>
              <a:rPr lang="en-US" altLang="ja-JP" sz="1200" b="1" dirty="0">
                <a:solidFill>
                  <a:srgbClr val="FF0000"/>
                </a:solidFill>
                <a:latin typeface="+mn-ea"/>
                <a:ea typeface="+mn-ea"/>
                <a:cs typeface="Meiryo UI" panose="020B0604030504040204" pitchFamily="50" charset="-128"/>
              </a:rPr>
              <a:t>PC</a:t>
            </a:r>
            <a:r>
              <a:rPr lang="ja-JP" altLang="en-US" sz="1200" b="1" dirty="0">
                <a:solidFill>
                  <a:srgbClr val="FF0000"/>
                </a:solidFill>
                <a:latin typeface="+mn-ea"/>
                <a:ea typeface="+mn-ea"/>
                <a:cs typeface="Meiryo UI" panose="020B0604030504040204" pitchFamily="50" charset="-128"/>
              </a:rPr>
              <a:t>の電源容量を事前にご確認ください。 </a:t>
            </a:r>
            <a:r>
              <a:rPr lang="en-US" altLang="ja-JP" sz="1200" b="1" dirty="0">
                <a:solidFill>
                  <a:srgbClr val="FF0000"/>
                </a:solidFill>
                <a:latin typeface="+mn-ea"/>
                <a:ea typeface="+mn-ea"/>
                <a:cs typeface="Meiryo UI" panose="020B0604030504040204" pitchFamily="50" charset="-128"/>
              </a:rPr>
              <a:t>PC</a:t>
            </a:r>
            <a:r>
              <a:rPr lang="ja-JP" altLang="en-US" sz="1200" b="1" dirty="0">
                <a:solidFill>
                  <a:srgbClr val="FF0000"/>
                </a:solidFill>
                <a:latin typeface="+mn-ea"/>
                <a:ea typeface="+mn-ea"/>
                <a:cs typeface="Meiryo UI" panose="020B0604030504040204" pitchFamily="50" charset="-128"/>
              </a:rPr>
              <a:t>動作の不安定・停止を招く可能性があります。</a:t>
            </a:r>
            <a:endParaRPr lang="en-US" altLang="ja-JP" sz="1200" b="1" dirty="0">
              <a:solidFill>
                <a:srgbClr val="FF0000"/>
              </a:solidFill>
              <a:latin typeface="+mn-ea"/>
              <a:ea typeface="+mn-ea"/>
              <a:cs typeface="Meiryo UI" panose="020B0604030504040204" pitchFamily="50" charset="-128"/>
            </a:endParaRPr>
          </a:p>
          <a:p>
            <a:pPr marL="361950" indent="-171450"/>
            <a:endParaRPr lang="en-US" altLang="ja-JP" sz="1200" b="1" dirty="0">
              <a:solidFill>
                <a:srgbClr val="FF0000"/>
              </a:solidFill>
              <a:latin typeface="+mn-ea"/>
              <a:ea typeface="+mn-ea"/>
              <a:cs typeface="Meiryo UI" panose="020B0604030504040204" pitchFamily="50" charset="-128"/>
            </a:endParaRPr>
          </a:p>
          <a:p>
            <a:pPr marL="361950" indent="-171450">
              <a:buFont typeface="Wingdings" panose="05000000000000000000" pitchFamily="2" charset="2"/>
              <a:buChar char="l"/>
            </a:pPr>
            <a:r>
              <a:rPr lang="ja-JP" altLang="en-US" sz="1200" b="1" dirty="0">
                <a:solidFill>
                  <a:srgbClr val="FF0000"/>
                </a:solidFill>
                <a:latin typeface="+mn-ea"/>
                <a:ea typeface="+mn-ea"/>
                <a:cs typeface="Meiryo UI" panose="020B0604030504040204" pitchFamily="50" charset="-128"/>
              </a:rPr>
              <a:t>他のグラフィックボードとの同時使用も推奨いたしません。</a:t>
            </a:r>
            <a:endParaRPr lang="en-US" altLang="ja-JP" sz="1200" b="1" dirty="0">
              <a:solidFill>
                <a:srgbClr val="FF0000"/>
              </a:solidFill>
              <a:latin typeface="+mn-ea"/>
              <a:ea typeface="+mn-ea"/>
              <a:cs typeface="Meiryo UI" panose="020B0604030504040204" pitchFamily="50" charset="-128"/>
            </a:endParaRPr>
          </a:p>
          <a:p>
            <a:endParaRPr lang="en-US" altLang="ja-JP" sz="1200" b="1" dirty="0">
              <a:latin typeface="+mn-ea"/>
              <a:ea typeface="+mn-ea"/>
              <a:cs typeface="Meiryo UI" panose="020B0604030504040204" pitchFamily="50" charset="-128"/>
            </a:endParaRPr>
          </a:p>
          <a:p>
            <a:pPr marL="361950"/>
            <a:r>
              <a:rPr lang="ja-JP" altLang="en-US" sz="1200" b="1" dirty="0">
                <a:latin typeface="+mn-ea"/>
                <a:ea typeface="+mn-ea"/>
                <a:cs typeface="Meiryo UI" panose="020B0604030504040204" pitchFamily="50" charset="-128"/>
              </a:rPr>
              <a:t>ドライバダウンロードサイト</a:t>
            </a:r>
            <a:endParaRPr lang="en-US" altLang="ja-JP" sz="1200" b="1" dirty="0">
              <a:latin typeface="+mn-ea"/>
              <a:ea typeface="+mn-ea"/>
              <a:cs typeface="Meiryo UI" panose="020B0604030504040204" pitchFamily="50" charset="-128"/>
            </a:endParaRPr>
          </a:p>
          <a:p>
            <a:pPr marL="361950"/>
            <a:r>
              <a:rPr lang="en-US" altLang="ja-JP" sz="1200" b="1" dirty="0">
                <a:latin typeface="+mn-ea"/>
                <a:ea typeface="+mn-ea"/>
                <a:cs typeface="Meiryo UI" panose="020B0604030504040204" pitchFamily="50" charset="-128"/>
                <a:hlinkClick r:id="rId2"/>
              </a:rPr>
              <a:t>http://www.elsa-jp.co.jp/support/download/driver/</a:t>
            </a:r>
            <a:endParaRPr lang="en-US" altLang="ja-JP" sz="1200" b="1" dirty="0">
              <a:latin typeface="+mn-ea"/>
              <a:ea typeface="+mn-ea"/>
              <a:cs typeface="Meiryo UI" panose="020B0604030504040204" pitchFamily="50" charset="-128"/>
            </a:endParaRPr>
          </a:p>
        </p:txBody>
      </p:sp>
      <p:pic>
        <p:nvPicPr>
          <p:cNvPr id="3" name="Picture 2">
            <a:extLst>
              <a:ext uri="{FF2B5EF4-FFF2-40B4-BE49-F238E27FC236}">
                <a16:creationId xmlns:a16="http://schemas.microsoft.com/office/drawing/2014/main" id="{AD818943-D5A2-336F-2465-9DD72D58B2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73"/>
          <a:stretch/>
        </p:blipFill>
        <p:spPr bwMode="auto">
          <a:xfrm>
            <a:off x="5645189" y="651263"/>
            <a:ext cx="2958800" cy="410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87916E30-DA79-C5B5-B069-1DAB39F34C57}"/>
              </a:ext>
            </a:extLst>
          </p:cNvPr>
          <p:cNvSpPr/>
          <p:nvPr/>
        </p:nvSpPr>
        <p:spPr>
          <a:xfrm>
            <a:off x="6124398" y="2206805"/>
            <a:ext cx="1400432" cy="1342767"/>
          </a:xfrm>
          <a:prstGeom prst="rect">
            <a:avLst/>
          </a:prstGeom>
          <a:solidFill>
            <a:schemeClr val="accent4">
              <a:lumMod val="20000"/>
              <a:lumOff val="80000"/>
              <a:alpha val="15000"/>
            </a:schemeClr>
          </a:solidFill>
          <a:ln w="254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pPr algn="ctr"/>
            <a:endParaRPr kumimoji="1"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四角形吹き出し 7">
            <a:extLst>
              <a:ext uri="{FF2B5EF4-FFF2-40B4-BE49-F238E27FC236}">
                <a16:creationId xmlns:a16="http://schemas.microsoft.com/office/drawing/2014/main" id="{8668FCF0-3CF5-156C-94BF-8B1E73DB6527}"/>
              </a:ext>
            </a:extLst>
          </p:cNvPr>
          <p:cNvSpPr/>
          <p:nvPr/>
        </p:nvSpPr>
        <p:spPr>
          <a:xfrm>
            <a:off x="7630473" y="2206804"/>
            <a:ext cx="1234441" cy="1260802"/>
          </a:xfrm>
          <a:prstGeom prst="wedgeRectCallout">
            <a:avLst>
              <a:gd name="adj1" fmla="val -64826"/>
              <a:gd name="adj2" fmla="val 22001"/>
            </a:avLst>
          </a:prstGeom>
          <a:solidFill>
            <a:srgbClr val="FFFFCC"/>
          </a:solidFill>
          <a:ln w="9525">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2000" tIns="36000" rIns="36000" bIns="36000" rtlCol="0" anchor="t" anchorCtr="0"/>
          <a:lstStyle/>
          <a:p>
            <a:r>
              <a:rPr kumimoji="1" lang="en-US" altLang="ja-JP" sz="1200" dirty="0">
                <a:solidFill>
                  <a:schemeClr val="tx1"/>
                </a:solidFill>
                <a:latin typeface="+mn-ea"/>
                <a:cs typeface="Meiryo UI" panose="020B0604030504040204" pitchFamily="50" charset="-128"/>
              </a:rPr>
              <a:t>QuadroT1000</a:t>
            </a:r>
            <a:r>
              <a:rPr kumimoji="1" lang="ja-JP" altLang="en-US" sz="1200" dirty="0" err="1">
                <a:solidFill>
                  <a:schemeClr val="tx1"/>
                </a:solidFill>
                <a:latin typeface="+mn-ea"/>
                <a:cs typeface="Meiryo UI" panose="020B0604030504040204" pitchFamily="50" charset="-128"/>
              </a:rPr>
              <a:t>には</a:t>
            </a:r>
            <a:r>
              <a:rPr lang="ja-JP" altLang="en-US" sz="1200" dirty="0">
                <a:solidFill>
                  <a:schemeClr val="tx1"/>
                </a:solidFill>
                <a:latin typeface="+mn-ea"/>
                <a:cs typeface="Meiryo UI" panose="020B0604030504040204" pitchFamily="50" charset="-128"/>
              </a:rPr>
              <a:t>付属していません。ディスプレイ側が</a:t>
            </a:r>
            <a:r>
              <a:rPr lang="en-US" altLang="ja-JP" sz="1200" dirty="0">
                <a:solidFill>
                  <a:schemeClr val="tx1"/>
                </a:solidFill>
                <a:latin typeface="+mn-ea"/>
                <a:cs typeface="Meiryo UI" panose="020B0604030504040204" pitchFamily="50" charset="-128"/>
              </a:rPr>
              <a:t>DVI</a:t>
            </a:r>
            <a:r>
              <a:rPr lang="ja-JP" altLang="en-US" sz="1200" dirty="0">
                <a:solidFill>
                  <a:schemeClr val="tx1"/>
                </a:solidFill>
                <a:latin typeface="+mn-ea"/>
                <a:cs typeface="Meiryo UI" panose="020B0604030504040204" pitchFamily="50" charset="-128"/>
              </a:rPr>
              <a:t>端子の場合、別途調達が必要です。</a:t>
            </a:r>
            <a:endParaRPr kumimoji="1" lang="ja-JP" altLang="en-US" sz="1200" dirty="0">
              <a:solidFill>
                <a:schemeClr val="tx1"/>
              </a:solidFill>
              <a:latin typeface="+mn-ea"/>
              <a:cs typeface="Meiryo UI" panose="020B0604030504040204" pitchFamily="50" charset="-128"/>
            </a:endParaRPr>
          </a:p>
        </p:txBody>
      </p:sp>
      <p:sp>
        <p:nvSpPr>
          <p:cNvPr id="7" name="タイトル 6">
            <a:extLst>
              <a:ext uri="{FF2B5EF4-FFF2-40B4-BE49-F238E27FC236}">
                <a16:creationId xmlns:a16="http://schemas.microsoft.com/office/drawing/2014/main" id="{A3255BCC-E3E0-24A6-41AF-9176D65E6D76}"/>
              </a:ext>
            </a:extLst>
          </p:cNvPr>
          <p:cNvSpPr>
            <a:spLocks noGrp="1"/>
          </p:cNvSpPr>
          <p:nvPr>
            <p:ph type="title"/>
          </p:nvPr>
        </p:nvSpPr>
        <p:spPr/>
        <p:txBody>
          <a:bodyPr/>
          <a:lstStyle/>
          <a:p>
            <a:r>
              <a:rPr lang="ja-JP" altLang="en-US" sz="2400" dirty="0">
                <a:latin typeface="Yu Gothic UI" panose="020B0500000000000000" pitchFamily="50" charset="-128"/>
                <a:ea typeface="Yu Gothic UI" panose="020B0500000000000000" pitchFamily="50" charset="-128"/>
                <a:cs typeface="Calibri" panose="020F0502020204030204" pitchFamily="34" charset="0"/>
              </a:rPr>
              <a:t>検証済み</a:t>
            </a:r>
            <a:r>
              <a:rPr lang="en-US" altLang="ja-JP" sz="2400" dirty="0">
                <a:latin typeface="Yu Gothic UI" panose="020B0500000000000000" pitchFamily="50" charset="-128"/>
                <a:ea typeface="Yu Gothic UI" panose="020B0500000000000000" pitchFamily="50" charset="-128"/>
                <a:cs typeface="Calibri" panose="020F0502020204030204" pitchFamily="34" charset="0"/>
              </a:rPr>
              <a:t>PC</a:t>
            </a:r>
            <a:r>
              <a:rPr lang="ja-JP" altLang="en-US" sz="1800" dirty="0">
                <a:latin typeface="Yu Gothic UI" panose="020B0500000000000000" pitchFamily="50" charset="-128"/>
                <a:ea typeface="Yu Gothic UI" panose="020B0500000000000000" pitchFamily="50" charset="-128"/>
                <a:cs typeface="Calibri" panose="020F0502020204030204" pitchFamily="34" charset="0"/>
              </a:rPr>
              <a:t>（グラフィックボード </a:t>
            </a:r>
            <a:r>
              <a:rPr lang="en-US" altLang="ja-JP" sz="1800" dirty="0">
                <a:latin typeface="Yu Gothic UI" panose="020B0500000000000000" pitchFamily="50" charset="-128"/>
                <a:ea typeface="Yu Gothic UI" panose="020B0500000000000000" pitchFamily="50" charset="-128"/>
                <a:cs typeface="Calibri" panose="020F0502020204030204" pitchFamily="34" charset="0"/>
              </a:rPr>
              <a:t>Quadro</a:t>
            </a:r>
            <a:r>
              <a:rPr lang="ja-JP" altLang="en-US" sz="1800" dirty="0">
                <a:latin typeface="Yu Gothic UI" panose="020B0500000000000000" pitchFamily="50" charset="-128"/>
                <a:ea typeface="Yu Gothic UI" panose="020B0500000000000000" pitchFamily="50" charset="-128"/>
                <a:cs typeface="Calibri" panose="020F0502020204030204" pitchFamily="34" charset="0"/>
              </a:rPr>
              <a:t> </a:t>
            </a:r>
            <a:r>
              <a:rPr lang="en-US" altLang="ja-JP" sz="1800" dirty="0">
                <a:latin typeface="Yu Gothic UI" panose="020B0500000000000000" pitchFamily="50" charset="-128"/>
                <a:ea typeface="Yu Gothic UI" panose="020B0500000000000000" pitchFamily="50" charset="-128"/>
                <a:cs typeface="Calibri" panose="020F0502020204030204" pitchFamily="34" charset="0"/>
              </a:rPr>
              <a:t>T1000</a:t>
            </a:r>
            <a:r>
              <a:rPr lang="ja-JP" altLang="en-US" sz="1800" dirty="0">
                <a:latin typeface="Yu Gothic UI" panose="020B0500000000000000" pitchFamily="50" charset="-128"/>
                <a:ea typeface="Yu Gothic UI" panose="020B0500000000000000" pitchFamily="50" charset="-128"/>
                <a:cs typeface="Calibri" panose="020F0502020204030204" pitchFamily="34" charset="0"/>
              </a:rPr>
              <a:t>）</a:t>
            </a:r>
            <a:r>
              <a:rPr lang="ja-JP" altLang="en-US" sz="2400" dirty="0">
                <a:latin typeface="Yu Gothic UI" panose="020B0500000000000000" pitchFamily="50" charset="-128"/>
                <a:ea typeface="Yu Gothic UI" panose="020B0500000000000000" pitchFamily="50" charset="-128"/>
                <a:cs typeface="Calibri" panose="020F0502020204030204" pitchFamily="34" charset="0"/>
              </a:rPr>
              <a:t>に関する注意事項</a:t>
            </a:r>
            <a:endParaRPr lang="ja-JP" altLang="en-US" dirty="0"/>
          </a:p>
        </p:txBody>
      </p:sp>
    </p:spTree>
    <p:extLst>
      <p:ext uri="{BB962C8B-B14F-4D97-AF65-F5344CB8AC3E}">
        <p14:creationId xmlns:p14="http://schemas.microsoft.com/office/powerpoint/2010/main" val="731042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B1A6E66-9059-3E8B-5483-692EDD2A491D}"/>
              </a:ext>
            </a:extLst>
          </p:cNvPr>
          <p:cNvSpPr>
            <a:spLocks noGrp="1"/>
          </p:cNvSpPr>
          <p:nvPr>
            <p:ph sz="quarter" idx="10"/>
          </p:nvPr>
        </p:nvSpPr>
        <p:spPr>
          <a:xfrm>
            <a:off x="255330" y="633625"/>
            <a:ext cx="8633339" cy="1185862"/>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１台のレコーダーに接続可能な</a:t>
            </a:r>
            <a:r>
              <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PC</a:t>
            </a:r>
            <a:r>
              <a:rPr kumimoji="1" lang="ja-JP" altLang="en-US"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の台数は、接続機器の種類やライブモニターを使用する／使用しないによって異なります。</a:t>
            </a:r>
            <a:endPar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操作モニターとライブモニターの合計数が、ライブモニターを使用しない場合の最大接続台数以下であれば、</a:t>
            </a:r>
            <a:r>
              <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PC</a:t>
            </a:r>
            <a:r>
              <a:rPr kumimoji="1" lang="ja-JP" altLang="en-US"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は接続可能となります。</a:t>
            </a:r>
            <a:endPar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endParaRPr>
          </a:p>
          <a:p>
            <a:pPr marL="0" indent="0">
              <a:buNone/>
            </a:pPr>
            <a:endParaRPr kumimoji="1" lang="ja-JP" altLang="en-US" dirty="0"/>
          </a:p>
        </p:txBody>
      </p:sp>
      <p:sp>
        <p:nvSpPr>
          <p:cNvPr id="3" name="タイトル 2">
            <a:extLst>
              <a:ext uri="{FF2B5EF4-FFF2-40B4-BE49-F238E27FC236}">
                <a16:creationId xmlns:a16="http://schemas.microsoft.com/office/drawing/2014/main" id="{CEF39DCC-F224-DFA1-FA30-C9FD38EABBDC}"/>
              </a:ext>
            </a:extLst>
          </p:cNvPr>
          <p:cNvSpPr>
            <a:spLocks noGrp="1"/>
          </p:cNvSpPr>
          <p:nvPr>
            <p:ph type="title"/>
          </p:nvPr>
        </p:nvSpPr>
        <p:spPr/>
        <p:txBody>
          <a:bodyPr/>
          <a:lstStyle/>
          <a:p>
            <a:r>
              <a:rPr kumimoji="1" lang="ja-JP" altLang="en-US" dirty="0"/>
              <a:t>補足４：</a:t>
            </a:r>
            <a:r>
              <a:rPr kumimoji="1" lang="en-US" altLang="ja-JP" dirty="0"/>
              <a:t>PC</a:t>
            </a:r>
            <a:r>
              <a:rPr kumimoji="1" lang="ja-JP" altLang="en-US" dirty="0"/>
              <a:t>の接続台数</a:t>
            </a:r>
          </a:p>
        </p:txBody>
      </p:sp>
      <p:graphicFrame>
        <p:nvGraphicFramePr>
          <p:cNvPr id="4" name="表 5">
            <a:extLst>
              <a:ext uri="{FF2B5EF4-FFF2-40B4-BE49-F238E27FC236}">
                <a16:creationId xmlns:a16="http://schemas.microsoft.com/office/drawing/2014/main" id="{8A00B71D-EC4A-E2E2-D4B8-BAF55D72AE0B}"/>
              </a:ext>
            </a:extLst>
          </p:cNvPr>
          <p:cNvGraphicFramePr>
            <a:graphicFrameLocks noGrp="1"/>
          </p:cNvGraphicFramePr>
          <p:nvPr>
            <p:extLst>
              <p:ext uri="{D42A27DB-BD31-4B8C-83A1-F6EECF244321}">
                <p14:modId xmlns:p14="http://schemas.microsoft.com/office/powerpoint/2010/main" val="1211496902"/>
              </p:ext>
            </p:extLst>
          </p:nvPr>
        </p:nvGraphicFramePr>
        <p:xfrm>
          <a:off x="348211" y="1709922"/>
          <a:ext cx="8302068" cy="1981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34068">
                  <a:extLst>
                    <a:ext uri="{9D8B030D-6E8A-4147-A177-3AD203B41FA5}">
                      <a16:colId xmlns:a16="http://schemas.microsoft.com/office/drawing/2014/main" val="3809461576"/>
                    </a:ext>
                  </a:extLst>
                </a:gridCol>
                <a:gridCol w="2484000">
                  <a:extLst>
                    <a:ext uri="{9D8B030D-6E8A-4147-A177-3AD203B41FA5}">
                      <a16:colId xmlns:a16="http://schemas.microsoft.com/office/drawing/2014/main" val="3066980433"/>
                    </a:ext>
                  </a:extLst>
                </a:gridCol>
                <a:gridCol w="2484000">
                  <a:extLst>
                    <a:ext uri="{9D8B030D-6E8A-4147-A177-3AD203B41FA5}">
                      <a16:colId xmlns:a16="http://schemas.microsoft.com/office/drawing/2014/main" val="182769613"/>
                    </a:ext>
                  </a:extLst>
                </a:gridCol>
              </a:tblGrid>
              <a:tr h="418465">
                <a:tc>
                  <a:txBody>
                    <a:bodyPr/>
                    <a:lstStyle/>
                    <a:p>
                      <a:r>
                        <a:rPr kumimoji="1" lang="ja-JP" altLang="en-US" sz="1200" dirty="0"/>
                        <a:t>機器</a:t>
                      </a:r>
                    </a:p>
                  </a:txBody>
                  <a:tcPr/>
                </a:tc>
                <a:tc>
                  <a:txBody>
                    <a:bodyPr/>
                    <a:lstStyle/>
                    <a:p>
                      <a:r>
                        <a:rPr kumimoji="1" lang="ja-JP" altLang="en-US" sz="1200" dirty="0"/>
                        <a:t>ライブモニターを１つ使用する場合の</a:t>
                      </a:r>
                      <a:r>
                        <a:rPr kumimoji="1" lang="en-US" altLang="ja-JP" sz="1200" dirty="0"/>
                        <a:t>PC</a:t>
                      </a:r>
                      <a:r>
                        <a:rPr kumimoji="1" lang="ja-JP" altLang="en-US" sz="1200" dirty="0"/>
                        <a:t>の最大接続台数</a:t>
                      </a:r>
                    </a:p>
                  </a:txBody>
                  <a:tcPr/>
                </a:tc>
                <a:tc>
                  <a:txBody>
                    <a:bodyPr/>
                    <a:lstStyle/>
                    <a:p>
                      <a:r>
                        <a:rPr kumimoji="1" lang="ja-JP" altLang="en-US" sz="1200" dirty="0"/>
                        <a:t>ライブモニターを使用しない場合の</a:t>
                      </a:r>
                      <a:r>
                        <a:rPr kumimoji="1" lang="en-US" altLang="ja-JP" sz="1200" dirty="0"/>
                        <a:t>PC</a:t>
                      </a:r>
                      <a:r>
                        <a:rPr kumimoji="1" lang="ja-JP" altLang="en-US" sz="1200" dirty="0"/>
                        <a:t>の最大接続台数</a:t>
                      </a:r>
                    </a:p>
                  </a:txBody>
                  <a:tcPr/>
                </a:tc>
                <a:extLst>
                  <a:ext uri="{0D108BD9-81ED-4DB2-BD59-A6C34878D82A}">
                    <a16:rowId xmlns:a16="http://schemas.microsoft.com/office/drawing/2014/main" val="2943361984"/>
                  </a:ext>
                </a:extLst>
              </a:tr>
              <a:tr h="288000">
                <a:tc>
                  <a:txBody>
                    <a:bodyPr/>
                    <a:lstStyle/>
                    <a:p>
                      <a:r>
                        <a:rPr kumimoji="1" lang="en-US" altLang="ja-JP" sz="1400" dirty="0"/>
                        <a:t>WJ-NU101,NU201,NU300,NU301</a:t>
                      </a:r>
                      <a:r>
                        <a:rPr kumimoji="1" lang="ja-JP" altLang="en-US" sz="1400" dirty="0"/>
                        <a:t>シリーズ</a:t>
                      </a:r>
                      <a:endParaRPr kumimoji="1" lang="en-US" altLang="ja-JP" sz="1400" dirty="0"/>
                    </a:p>
                  </a:txBody>
                  <a:tcPr/>
                </a:tc>
                <a:tc>
                  <a:txBody>
                    <a:bodyPr/>
                    <a:lstStyle/>
                    <a:p>
                      <a:pPr algn="ctr"/>
                      <a:r>
                        <a:rPr kumimoji="1" lang="ja-JP" altLang="en-US" sz="1400" dirty="0"/>
                        <a:t>８台</a:t>
                      </a:r>
                    </a:p>
                  </a:txBody>
                  <a:tcPr/>
                </a:tc>
                <a:tc>
                  <a:txBody>
                    <a:bodyPr/>
                    <a:lstStyle/>
                    <a:p>
                      <a:pPr algn="ctr"/>
                      <a:r>
                        <a:rPr kumimoji="1" lang="ja-JP" altLang="en-US" sz="1400" dirty="0"/>
                        <a:t>１６台</a:t>
                      </a:r>
                    </a:p>
                  </a:txBody>
                  <a:tcPr/>
                </a:tc>
                <a:extLst>
                  <a:ext uri="{0D108BD9-81ED-4DB2-BD59-A6C34878D82A}">
                    <a16:rowId xmlns:a16="http://schemas.microsoft.com/office/drawing/2014/main" val="842614206"/>
                  </a:ext>
                </a:extLst>
              </a:tr>
              <a:tr h="288000">
                <a:tc>
                  <a:txBody>
                    <a:bodyPr/>
                    <a:lstStyle/>
                    <a:p>
                      <a:r>
                        <a:rPr kumimoji="1" lang="en-US" altLang="ja-JP" sz="1400" dirty="0"/>
                        <a:t>WJ-NX100,NX200,NX300,NX400</a:t>
                      </a:r>
                      <a:r>
                        <a:rPr kumimoji="1" lang="ja-JP" altLang="en-US" sz="1400" dirty="0"/>
                        <a:t>シリーズ</a:t>
                      </a:r>
                    </a:p>
                  </a:txBody>
                  <a:tcPr/>
                </a:tc>
                <a:tc>
                  <a:txBody>
                    <a:bodyPr/>
                    <a:lstStyle/>
                    <a:p>
                      <a:pPr algn="ctr"/>
                      <a:r>
                        <a:rPr kumimoji="1" lang="ja-JP" altLang="en-US" sz="1400" dirty="0"/>
                        <a:t>８台</a:t>
                      </a:r>
                    </a:p>
                  </a:txBody>
                  <a:tcPr/>
                </a:tc>
                <a:tc>
                  <a:txBody>
                    <a:bodyPr/>
                    <a:lstStyle/>
                    <a:p>
                      <a:pPr algn="ctr"/>
                      <a:r>
                        <a:rPr kumimoji="1" lang="ja-JP" altLang="en-US" sz="1400" dirty="0"/>
                        <a:t>１６台</a:t>
                      </a:r>
                    </a:p>
                  </a:txBody>
                  <a:tcPr/>
                </a:tc>
                <a:extLst>
                  <a:ext uri="{0D108BD9-81ED-4DB2-BD59-A6C34878D82A}">
                    <a16:rowId xmlns:a16="http://schemas.microsoft.com/office/drawing/2014/main" val="420032112"/>
                  </a:ext>
                </a:extLst>
              </a:tr>
              <a:tr h="288000">
                <a:tc>
                  <a:txBody>
                    <a:bodyPr/>
                    <a:lstStyle/>
                    <a:p>
                      <a:r>
                        <a:rPr kumimoji="1" lang="en-US" altLang="ja-JP" sz="1400" dirty="0"/>
                        <a:t>WJ-NV300</a:t>
                      </a:r>
                      <a:r>
                        <a:rPr kumimoji="1" lang="ja-JP" altLang="en-US" sz="1400" dirty="0"/>
                        <a:t>シリーズ</a:t>
                      </a:r>
                    </a:p>
                  </a:txBody>
                  <a:tcPr/>
                </a:tc>
                <a:tc>
                  <a:txBody>
                    <a:bodyPr/>
                    <a:lstStyle/>
                    <a:p>
                      <a:pPr algn="ctr"/>
                      <a:r>
                        <a:rPr kumimoji="1" lang="ja-JP" altLang="en-US" sz="1400" dirty="0"/>
                        <a:t>４台</a:t>
                      </a:r>
                    </a:p>
                  </a:txBody>
                  <a:tcPr/>
                </a:tc>
                <a:tc>
                  <a:txBody>
                    <a:bodyPr/>
                    <a:lstStyle/>
                    <a:p>
                      <a:pPr algn="ctr"/>
                      <a:r>
                        <a:rPr kumimoji="1" lang="ja-JP" altLang="en-US" sz="1400" dirty="0"/>
                        <a:t>８台</a:t>
                      </a:r>
                    </a:p>
                  </a:txBody>
                  <a:tcPr/>
                </a:tc>
                <a:extLst>
                  <a:ext uri="{0D108BD9-81ED-4DB2-BD59-A6C34878D82A}">
                    <a16:rowId xmlns:a16="http://schemas.microsoft.com/office/drawing/2014/main" val="2211475004"/>
                  </a:ext>
                </a:extLst>
              </a:tr>
              <a:tr h="288000">
                <a:tc>
                  <a:txBody>
                    <a:bodyPr/>
                    <a:lstStyle/>
                    <a:p>
                      <a:r>
                        <a:rPr kumimoji="1" lang="en-US" altLang="ja-JP" sz="1400" dirty="0"/>
                        <a:t>WJ-NV250</a:t>
                      </a:r>
                      <a:r>
                        <a:rPr kumimoji="1" lang="ja-JP" altLang="en-US" sz="1400" dirty="0"/>
                        <a:t>シリーズ</a:t>
                      </a:r>
                    </a:p>
                  </a:txBody>
                  <a:tcPr/>
                </a:tc>
                <a:tc>
                  <a:txBody>
                    <a:bodyPr/>
                    <a:lstStyle/>
                    <a:p>
                      <a:pPr algn="ctr"/>
                      <a:r>
                        <a:rPr kumimoji="1" lang="ja-JP" altLang="en-US" sz="1400" dirty="0"/>
                        <a:t>２台</a:t>
                      </a:r>
                    </a:p>
                  </a:txBody>
                  <a:tcPr/>
                </a:tc>
                <a:tc>
                  <a:txBody>
                    <a:bodyPr/>
                    <a:lstStyle/>
                    <a:p>
                      <a:pPr algn="ctr"/>
                      <a:r>
                        <a:rPr kumimoji="1" lang="ja-JP" altLang="en-US" sz="1400" dirty="0"/>
                        <a:t>４台</a:t>
                      </a:r>
                    </a:p>
                  </a:txBody>
                  <a:tcPr/>
                </a:tc>
                <a:extLst>
                  <a:ext uri="{0D108BD9-81ED-4DB2-BD59-A6C34878D82A}">
                    <a16:rowId xmlns:a16="http://schemas.microsoft.com/office/drawing/2014/main" val="487021776"/>
                  </a:ext>
                </a:extLst>
              </a:tr>
              <a:tr h="288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dirty="0"/>
                        <a:t>WJ-NV200</a:t>
                      </a:r>
                      <a:r>
                        <a:rPr kumimoji="1" lang="ja-JP" altLang="en-US" sz="1400" dirty="0"/>
                        <a:t>シリーズ</a:t>
                      </a:r>
                    </a:p>
                  </a:txBody>
                  <a:tcPr/>
                </a:tc>
                <a:tc>
                  <a:txBody>
                    <a:bodyPr/>
                    <a:lstStyle/>
                    <a:p>
                      <a:pPr algn="ctr"/>
                      <a:r>
                        <a:rPr kumimoji="1" lang="ja-JP" altLang="en-US" sz="1400" dirty="0"/>
                        <a:t>１台</a:t>
                      </a:r>
                    </a:p>
                  </a:txBody>
                  <a:tcPr/>
                </a:tc>
                <a:tc>
                  <a:txBody>
                    <a:bodyPr/>
                    <a:lstStyle/>
                    <a:p>
                      <a:pPr algn="ctr"/>
                      <a:r>
                        <a:rPr kumimoji="1" lang="ja-JP" altLang="en-US" sz="1400" dirty="0"/>
                        <a:t>１台</a:t>
                      </a:r>
                    </a:p>
                  </a:txBody>
                  <a:tcPr/>
                </a:tc>
                <a:extLst>
                  <a:ext uri="{0D108BD9-81ED-4DB2-BD59-A6C34878D82A}">
                    <a16:rowId xmlns:a16="http://schemas.microsoft.com/office/drawing/2014/main" val="2437138730"/>
                  </a:ext>
                </a:extLst>
              </a:tr>
            </a:tbl>
          </a:graphicData>
        </a:graphic>
      </p:graphicFrame>
      <p:sp>
        <p:nvSpPr>
          <p:cNvPr id="5" name="テキスト ボックス 4">
            <a:extLst>
              <a:ext uri="{FF2B5EF4-FFF2-40B4-BE49-F238E27FC236}">
                <a16:creationId xmlns:a16="http://schemas.microsoft.com/office/drawing/2014/main" id="{ACC05957-AB41-B5F9-9259-3819401B92A5}"/>
              </a:ext>
            </a:extLst>
          </p:cNvPr>
          <p:cNvSpPr txBox="1"/>
          <p:nvPr/>
        </p:nvSpPr>
        <p:spPr>
          <a:xfrm>
            <a:off x="293130" y="3797096"/>
            <a:ext cx="8357150" cy="538609"/>
          </a:xfrm>
          <a:prstGeom prst="rect">
            <a:avLst/>
          </a:prstGeom>
          <a:noFill/>
        </p:spPr>
        <p:txBody>
          <a:bodyPr wrap="square" rtlCol="0">
            <a:spAutoFit/>
          </a:bodyPr>
          <a:lstStyle/>
          <a:p>
            <a:r>
              <a:rPr kumimoji="1" lang="ja-JP" altLang="en-US" sz="1200" dirty="0">
                <a:latin typeface="Yu Gothic UI" panose="020B0500000000000000" pitchFamily="34" charset="-128"/>
                <a:ea typeface="Yu Gothic UI" panose="020B0500000000000000" pitchFamily="34" charset="-128"/>
              </a:rPr>
              <a:t>１台のレコーダーに接続可能な</a:t>
            </a:r>
            <a:r>
              <a:rPr kumimoji="1" lang="en-US" altLang="ja-JP" sz="1200" dirty="0">
                <a:latin typeface="Yu Gothic UI" panose="020B0500000000000000" pitchFamily="34" charset="-128"/>
                <a:ea typeface="Yu Gothic UI" panose="020B0500000000000000" pitchFamily="34" charset="-128"/>
              </a:rPr>
              <a:t>PC</a:t>
            </a:r>
            <a:r>
              <a:rPr kumimoji="1" lang="ja-JP" altLang="en-US" sz="1200" dirty="0">
                <a:latin typeface="Yu Gothic UI" panose="020B0500000000000000" pitchFamily="34" charset="-128"/>
                <a:ea typeface="Yu Gothic UI" panose="020B0500000000000000" pitchFamily="34" charset="-128"/>
              </a:rPr>
              <a:t>についての情報の詳細は、</a:t>
            </a:r>
            <a:r>
              <a:rPr kumimoji="1" lang="ja-JP" altLang="en-US" sz="1200" dirty="0">
                <a:latin typeface="Yu Gothic UI" panose="020B0500000000000000" pitchFamily="34" charset="-128"/>
                <a:ea typeface="Yu Gothic UI" panose="020B0500000000000000" pitchFamily="34" charset="-128"/>
                <a:hlinkClick r:id="rId2"/>
              </a:rPr>
              <a:t>取扱説明書「</a:t>
            </a:r>
            <a:r>
              <a:rPr kumimoji="1" lang="en-US" altLang="ja-JP" sz="1200" dirty="0">
                <a:latin typeface="Yu Gothic UI" panose="020B0500000000000000" pitchFamily="34" charset="-128"/>
                <a:ea typeface="Yu Gothic UI" panose="020B0500000000000000" pitchFamily="34" charset="-128"/>
                <a:hlinkClick r:id="rId2"/>
              </a:rPr>
              <a:t>1.4 </a:t>
            </a:r>
            <a:r>
              <a:rPr kumimoji="1" lang="ja-JP" altLang="en-US" sz="1200" dirty="0">
                <a:latin typeface="Yu Gothic UI" panose="020B0500000000000000" pitchFamily="34" charset="-128"/>
                <a:ea typeface="Yu Gothic UI" panose="020B0500000000000000" pitchFamily="34" charset="-128"/>
                <a:hlinkClick r:id="rId2"/>
              </a:rPr>
              <a:t>商品仕様」</a:t>
            </a:r>
            <a:r>
              <a:rPr kumimoji="1" lang="ja-JP" altLang="en-US" sz="1200" dirty="0">
                <a:latin typeface="Yu Gothic UI" panose="020B0500000000000000" pitchFamily="34" charset="-128"/>
                <a:ea typeface="Yu Gothic UI" panose="020B0500000000000000" pitchFamily="34" charset="-128"/>
              </a:rPr>
              <a:t>をご覧ください。</a:t>
            </a:r>
            <a:endParaRPr kumimoji="1" lang="en-US" altLang="ja-JP" sz="1200" dirty="0">
              <a:latin typeface="Yu Gothic UI" panose="020B0500000000000000" pitchFamily="34" charset="-128"/>
              <a:ea typeface="Yu Gothic UI" panose="020B0500000000000000" pitchFamily="34" charset="-128"/>
            </a:endParaRPr>
          </a:p>
          <a:p>
            <a:pPr>
              <a:spcBef>
                <a:spcPts val="600"/>
              </a:spcBef>
            </a:pPr>
            <a:r>
              <a:rPr kumimoji="1" lang="en-US" altLang="ja-JP" sz="1200" dirty="0">
                <a:latin typeface="Yu Gothic UI" panose="020B0500000000000000" pitchFamily="34" charset="-128"/>
                <a:ea typeface="Yu Gothic UI" panose="020B0500000000000000" pitchFamily="34" charset="-128"/>
              </a:rPr>
              <a:t>ASM300</a:t>
            </a:r>
            <a:r>
              <a:rPr kumimoji="1" lang="ja-JP" altLang="en-US" sz="1200" dirty="0">
                <a:latin typeface="Yu Gothic UI" panose="020B0500000000000000" pitchFamily="34" charset="-128"/>
                <a:ea typeface="Yu Gothic UI" panose="020B0500000000000000" pitchFamily="34" charset="-128"/>
              </a:rPr>
              <a:t>の</a:t>
            </a:r>
            <a:r>
              <a:rPr lang="ja-JP" altLang="en-US" sz="1200" dirty="0">
                <a:latin typeface="Yu Gothic UI" panose="020B0500000000000000" pitchFamily="34" charset="-128"/>
                <a:ea typeface="Yu Gothic UI" panose="020B0500000000000000" pitchFamily="34" charset="-128"/>
              </a:rPr>
              <a:t>取扱説明書は下記サイトにございます。</a:t>
            </a:r>
            <a:endParaRPr kumimoji="1" lang="ja-JP" altLang="en-US" sz="1200" dirty="0">
              <a:latin typeface="Yu Gothic UI" panose="020B0500000000000000" pitchFamily="34" charset="-128"/>
              <a:ea typeface="Yu Gothic UI" panose="020B0500000000000000" pitchFamily="34" charset="-128"/>
            </a:endParaRPr>
          </a:p>
        </p:txBody>
      </p:sp>
      <p:sp>
        <p:nvSpPr>
          <p:cNvPr id="6" name="テキスト ボックス 5">
            <a:extLst>
              <a:ext uri="{FF2B5EF4-FFF2-40B4-BE49-F238E27FC236}">
                <a16:creationId xmlns:a16="http://schemas.microsoft.com/office/drawing/2014/main" id="{59533508-0E5F-2CB3-B851-3E3663922940}"/>
              </a:ext>
            </a:extLst>
          </p:cNvPr>
          <p:cNvSpPr txBox="1"/>
          <p:nvPr/>
        </p:nvSpPr>
        <p:spPr>
          <a:xfrm>
            <a:off x="440317" y="4286737"/>
            <a:ext cx="4466371" cy="446276"/>
          </a:xfrm>
          <a:prstGeom prst="rect">
            <a:avLst/>
          </a:prstGeom>
          <a:noFill/>
        </p:spPr>
        <p:txBody>
          <a:bodyPr wrap="square">
            <a:spAutoFit/>
          </a:bodyPr>
          <a:lstStyle/>
          <a:p>
            <a:pPr>
              <a:spcBef>
                <a:spcPts val="600"/>
              </a:spcBef>
            </a:pPr>
            <a:r>
              <a:rPr lang="en-US" altLang="ja-JP" sz="1000" b="1" dirty="0" err="1">
                <a:latin typeface="Yu Gothic UI" panose="020B0500000000000000" pitchFamily="34" charset="-128"/>
                <a:ea typeface="Yu Gothic UI" panose="020B0500000000000000" pitchFamily="34" charset="-128"/>
                <a:hlinkClick r:id="rId3"/>
              </a:rPr>
              <a:t>i</a:t>
            </a:r>
            <a:r>
              <a:rPr lang="en-US" altLang="ja-JP" sz="1000" b="1" dirty="0">
                <a:latin typeface="Yu Gothic UI" panose="020B0500000000000000" pitchFamily="34" charset="-128"/>
                <a:ea typeface="Yu Gothic UI" panose="020B0500000000000000" pitchFamily="34" charset="-128"/>
                <a:hlinkClick r:id="rId3"/>
              </a:rPr>
              <a:t>-PRO</a:t>
            </a:r>
            <a:r>
              <a:rPr lang="ja-JP" altLang="en-US" sz="1000" b="1" dirty="0">
                <a:latin typeface="Yu Gothic UI" panose="020B0500000000000000" pitchFamily="34" charset="-128"/>
                <a:ea typeface="Yu Gothic UI" panose="020B0500000000000000" pitchFamily="34" charset="-128"/>
                <a:hlinkClick r:id="rId3"/>
              </a:rPr>
              <a:t>ホーム ＞ セキュリティ ＞ 商品 ＞ </a:t>
            </a:r>
            <a:r>
              <a:rPr lang="en-US" altLang="ja-JP" sz="1000" b="1" dirty="0">
                <a:latin typeface="Yu Gothic UI" panose="020B0500000000000000" pitchFamily="34" charset="-128"/>
                <a:ea typeface="Yu Gothic UI" panose="020B0500000000000000" pitchFamily="34" charset="-128"/>
                <a:hlinkClick r:id="rId3"/>
              </a:rPr>
              <a:t>WV-ASM300UX</a:t>
            </a:r>
            <a:endParaRPr lang="en-US" altLang="ja-JP" sz="1000" b="1" dirty="0">
              <a:latin typeface="Yu Gothic UI" panose="020B0500000000000000" pitchFamily="34" charset="-128"/>
              <a:ea typeface="Yu Gothic UI" panose="020B0500000000000000" pitchFamily="34" charset="-128"/>
            </a:endParaRPr>
          </a:p>
          <a:p>
            <a:pPr>
              <a:spcBef>
                <a:spcPts val="600"/>
              </a:spcBef>
            </a:pPr>
            <a:r>
              <a:rPr lang="ja-JP" altLang="en-US" sz="800" b="1" dirty="0">
                <a:latin typeface="Yu Gothic UI" panose="020B0500000000000000" pitchFamily="34" charset="-128"/>
                <a:ea typeface="Yu Gothic UI" panose="020B0500000000000000" pitchFamily="34" charset="-128"/>
              </a:rPr>
              <a:t>＞「ダウンロード一覧」タブ ＞ 取扱説明書 ＞「取扱説明書 </a:t>
            </a:r>
            <a:r>
              <a:rPr lang="en-US" altLang="ja-JP" sz="800" b="1" dirty="0">
                <a:latin typeface="Yu Gothic UI" panose="020B0500000000000000" pitchFamily="34" charset="-128"/>
                <a:ea typeface="Yu Gothic UI" panose="020B0500000000000000" pitchFamily="34" charset="-128"/>
              </a:rPr>
              <a:t>WV-ASM300UX, WV-ASM300WUX </a:t>
            </a:r>
            <a:r>
              <a:rPr lang="ja-JP" altLang="en-US" sz="800" b="1" dirty="0">
                <a:latin typeface="Yu Gothic UI" panose="020B0500000000000000" pitchFamily="34" charset="-128"/>
                <a:ea typeface="Yu Gothic UI" panose="020B0500000000000000" pitchFamily="34" charset="-128"/>
              </a:rPr>
              <a:t>他」</a:t>
            </a:r>
          </a:p>
        </p:txBody>
      </p:sp>
    </p:spTree>
    <p:extLst>
      <p:ext uri="{BB962C8B-B14F-4D97-AF65-F5344CB8AC3E}">
        <p14:creationId xmlns:p14="http://schemas.microsoft.com/office/powerpoint/2010/main" val="3901722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066284-1B7B-54F4-EC96-D2489563B573}"/>
              </a:ext>
            </a:extLst>
          </p:cNvPr>
          <p:cNvSpPr>
            <a:spLocks noGrp="1"/>
          </p:cNvSpPr>
          <p:nvPr>
            <p:ph type="title"/>
          </p:nvPr>
        </p:nvSpPr>
        <p:spPr/>
        <p:txBody>
          <a:bodyPr/>
          <a:lstStyle/>
          <a:p>
            <a:r>
              <a:rPr kumimoji="1" lang="ja-JP" altLang="en-US" dirty="0"/>
              <a:t>補足５：システムコントローラー </a:t>
            </a:r>
            <a:r>
              <a:rPr kumimoji="1" lang="en-US" altLang="ja-JP" dirty="0"/>
              <a:t>WV-CU980UX</a:t>
            </a:r>
            <a:endParaRPr kumimoji="1" lang="ja-JP" altLang="en-US" dirty="0"/>
          </a:p>
        </p:txBody>
      </p:sp>
      <p:sp>
        <p:nvSpPr>
          <p:cNvPr id="4" name="テキスト ボックス 3">
            <a:extLst>
              <a:ext uri="{FF2B5EF4-FFF2-40B4-BE49-F238E27FC236}">
                <a16:creationId xmlns:a16="http://schemas.microsoft.com/office/drawing/2014/main" id="{11D9604D-A3AA-47BB-31E8-955504AD7918}"/>
              </a:ext>
            </a:extLst>
          </p:cNvPr>
          <p:cNvSpPr txBox="1"/>
          <p:nvPr/>
        </p:nvSpPr>
        <p:spPr>
          <a:xfrm>
            <a:off x="247650" y="769883"/>
            <a:ext cx="8896350"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ASM300</a:t>
            </a:r>
            <a:r>
              <a:rPr kumimoji="1" lang="ja-JP" altLang="en-US"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rPr>
              <a:t>でネットワークカメラの映像切換やカメラのパン、チルト、ズーム操作、ネットワークディスクレコーダーの操作を行うための制御装置</a:t>
            </a:r>
            <a:endParaRPr kumimoji="1" lang="en-US" altLang="ja-JP" sz="1600" b="1" i="0" u="none" strike="noStrike" kern="1200" cap="none" spc="0" normalizeH="0" baseline="0" noProof="0" dirty="0">
              <a:ln>
                <a:noFill/>
              </a:ln>
              <a:solidFill>
                <a:srgbClr val="000000"/>
              </a:solidFill>
              <a:effectLst/>
              <a:uLnTx/>
              <a:uFillTx/>
              <a:latin typeface="Yu Gothic UI" panose="020B0500000000000000" pitchFamily="34" charset="-128"/>
              <a:ea typeface="Yu Gothic UI" panose="020B0500000000000000" pitchFamily="34" charset="-128"/>
              <a:cs typeface="+mn-cs"/>
            </a:endParaRPr>
          </a:p>
        </p:txBody>
      </p:sp>
      <p:pic>
        <p:nvPicPr>
          <p:cNvPr id="5" name="図 4">
            <a:extLst>
              <a:ext uri="{FF2B5EF4-FFF2-40B4-BE49-F238E27FC236}">
                <a16:creationId xmlns:a16="http://schemas.microsoft.com/office/drawing/2014/main" id="{3C702A9A-136A-A879-A704-8CC1FF404EE5}"/>
              </a:ext>
            </a:extLst>
          </p:cNvPr>
          <p:cNvPicPr>
            <a:picLocks noChangeAspect="1"/>
          </p:cNvPicPr>
          <p:nvPr/>
        </p:nvPicPr>
        <p:blipFill>
          <a:blip r:embed="rId2"/>
          <a:stretch>
            <a:fillRect/>
          </a:stretch>
        </p:blipFill>
        <p:spPr>
          <a:xfrm>
            <a:off x="731861" y="1596104"/>
            <a:ext cx="4800600" cy="2524125"/>
          </a:xfrm>
          <a:prstGeom prst="rect">
            <a:avLst/>
          </a:prstGeom>
        </p:spPr>
      </p:pic>
      <p:sp>
        <p:nvSpPr>
          <p:cNvPr id="6" name="テキスト ボックス 5">
            <a:extLst>
              <a:ext uri="{FF2B5EF4-FFF2-40B4-BE49-F238E27FC236}">
                <a16:creationId xmlns:a16="http://schemas.microsoft.com/office/drawing/2014/main" id="{B01A2D80-6009-7CF4-2F32-FDCF0A9355E7}"/>
              </a:ext>
            </a:extLst>
          </p:cNvPr>
          <p:cNvSpPr txBox="1"/>
          <p:nvPr/>
        </p:nvSpPr>
        <p:spPr>
          <a:xfrm>
            <a:off x="841042" y="4073535"/>
            <a:ext cx="8004931"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ea"/>
                <a:ea typeface="+mn-ea"/>
                <a:cs typeface="+mn-cs"/>
                <a:hlinkClick r:id="rId3"/>
              </a:rPr>
              <a:t>商品サイト：</a:t>
            </a:r>
            <a:r>
              <a:rPr kumimoji="1" lang="en-US" altLang="ja-JP" sz="1400" b="0" i="0" u="none" strike="noStrike" kern="1200" cap="none" spc="0" normalizeH="0" baseline="0" noProof="0" dirty="0">
                <a:ln>
                  <a:noFill/>
                </a:ln>
                <a:solidFill>
                  <a:srgbClr val="000000"/>
                </a:solidFill>
                <a:effectLst/>
                <a:uLnTx/>
                <a:uFillTx/>
                <a:latin typeface="+mn-ea"/>
                <a:ea typeface="+mn-ea"/>
                <a:cs typeface="+mn-cs"/>
                <a:hlinkClick r:id="rId3"/>
              </a:rPr>
              <a:t>https://i-pro.com/products_and_solutions/ja/surveillance/products/wv-cu980ux</a:t>
            </a:r>
            <a:endParaRPr kumimoji="1" lang="ja-JP" altLang="en-US" sz="1400" b="0" i="0" u="none" strike="noStrike" kern="1200" cap="none" spc="0" normalizeH="0" baseline="0" noProof="0" dirty="0">
              <a:ln>
                <a:noFill/>
              </a:ln>
              <a:solidFill>
                <a:srgbClr val="000000"/>
              </a:solidFill>
              <a:effectLst/>
              <a:uLnTx/>
              <a:uFillTx/>
              <a:latin typeface="+mn-ea"/>
              <a:ea typeface="+mn-ea"/>
              <a:cs typeface="+mn-cs"/>
            </a:endParaRPr>
          </a:p>
        </p:txBody>
      </p:sp>
      <p:sp>
        <p:nvSpPr>
          <p:cNvPr id="7" name="テキスト ボックス 6">
            <a:extLst>
              <a:ext uri="{FF2B5EF4-FFF2-40B4-BE49-F238E27FC236}">
                <a16:creationId xmlns:a16="http://schemas.microsoft.com/office/drawing/2014/main" id="{01CE524F-EB31-895B-0A63-476BF81EE2FE}"/>
              </a:ext>
            </a:extLst>
          </p:cNvPr>
          <p:cNvSpPr txBox="1"/>
          <p:nvPr/>
        </p:nvSpPr>
        <p:spPr>
          <a:xfrm>
            <a:off x="6007894" y="3097645"/>
            <a:ext cx="2905861" cy="64633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CIDFont+F1"/>
                <a:ea typeface="Yu Gothic UI"/>
                <a:cs typeface="+mn-cs"/>
              </a:rPr>
              <a:t>【</a:t>
            </a:r>
            <a:r>
              <a:rPr kumimoji="1" lang="ja-JP" altLang="en-US" sz="1200" b="0" i="0" u="none" strike="noStrike" kern="1200" cap="none" spc="0" normalizeH="0" baseline="0" noProof="0" dirty="0">
                <a:ln>
                  <a:noFill/>
                </a:ln>
                <a:solidFill>
                  <a:srgbClr val="000000"/>
                </a:solidFill>
                <a:effectLst/>
                <a:uLnTx/>
                <a:uFillTx/>
                <a:latin typeface="CIDFont+F1"/>
                <a:ea typeface="Yu Gothic UI"/>
                <a:cs typeface="+mn-cs"/>
              </a:rPr>
              <a:t>注意点</a:t>
            </a:r>
            <a:r>
              <a:rPr kumimoji="1" lang="en-US" altLang="ja-JP" sz="1200" b="0" i="0" u="none" strike="noStrike" kern="1200" cap="none" spc="0" normalizeH="0" baseline="0" noProof="0" dirty="0">
                <a:ln>
                  <a:noFill/>
                </a:ln>
                <a:solidFill>
                  <a:srgbClr val="000000"/>
                </a:solidFill>
                <a:effectLst/>
                <a:uLnTx/>
                <a:uFillTx/>
                <a:latin typeface="CIDFont+F1"/>
                <a:ea typeface="Yu Gothic UI"/>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CIDFont+F1"/>
                <a:ea typeface="Yu Gothic UI"/>
                <a:cs typeface="+mn-cs"/>
              </a:rPr>
              <a:t>システムコントローラーを複数接続した場合の動作は保証</a:t>
            </a:r>
            <a:r>
              <a:rPr lang="ja-JP" altLang="en-US" sz="1200" dirty="0">
                <a:solidFill>
                  <a:srgbClr val="000000"/>
                </a:solidFill>
                <a:latin typeface="CIDFont+F1"/>
                <a:ea typeface="Yu Gothic UI"/>
                <a:cs typeface="+mn-cs"/>
              </a:rPr>
              <a:t>外</a:t>
            </a:r>
            <a:endParaRPr kumimoji="1" lang="ja-JP" altLang="en-US" sz="1200" b="0" i="0" u="none" strike="noStrike" kern="1200" cap="none" spc="0" normalizeH="0" baseline="0" noProof="0" dirty="0">
              <a:ln>
                <a:noFill/>
              </a:ln>
              <a:solidFill>
                <a:srgbClr val="000000"/>
              </a:solidFill>
              <a:effectLst/>
              <a:uLnTx/>
              <a:uFillTx/>
              <a:latin typeface="Calibri"/>
              <a:ea typeface="Yu Gothic UI"/>
              <a:cs typeface="+mn-cs"/>
            </a:endParaRPr>
          </a:p>
        </p:txBody>
      </p:sp>
      <p:sp>
        <p:nvSpPr>
          <p:cNvPr id="8" name="テキスト ボックス 7">
            <a:extLst>
              <a:ext uri="{FF2B5EF4-FFF2-40B4-BE49-F238E27FC236}">
                <a16:creationId xmlns:a16="http://schemas.microsoft.com/office/drawing/2014/main" id="{FD70951A-2C52-9CEC-2A1A-F60420043E92}"/>
              </a:ext>
            </a:extLst>
          </p:cNvPr>
          <p:cNvSpPr txBox="1"/>
          <p:nvPr/>
        </p:nvSpPr>
        <p:spPr>
          <a:xfrm>
            <a:off x="841042" y="4407115"/>
            <a:ext cx="7754317" cy="276999"/>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Calibri"/>
                <a:ea typeface="Yu Gothic UI"/>
                <a:cs typeface="+mn-cs"/>
              </a:rPr>
              <a:t>＊</a:t>
            </a:r>
            <a:r>
              <a:rPr kumimoji="1" lang="ja-JP" altLang="en-US" sz="1200" b="0" i="0" u="none" strike="noStrike" kern="1200" cap="none" spc="0" normalizeH="0" baseline="0" noProof="0" dirty="0">
                <a:ln>
                  <a:noFill/>
                </a:ln>
                <a:solidFill>
                  <a:srgbClr val="000000"/>
                </a:solidFill>
                <a:effectLst/>
                <a:uLnTx/>
                <a:uFillTx/>
                <a:latin typeface="Calibri"/>
                <a:ea typeface="Yu Gothic UI"/>
                <a:cs typeface="+mn-cs"/>
              </a:rPr>
              <a:t>取扱説明書は上記サイトの「ダウンロード一覧」タブから、「取扱説明書」＞「ダウンロード」をクリック</a:t>
            </a:r>
          </a:p>
        </p:txBody>
      </p:sp>
    </p:spTree>
    <p:extLst>
      <p:ext uri="{BB962C8B-B14F-4D97-AF65-F5344CB8AC3E}">
        <p14:creationId xmlns:p14="http://schemas.microsoft.com/office/powerpoint/2010/main" val="231255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5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76FE7DA-F470-E57A-94AF-3563373B47C2}"/>
              </a:ext>
            </a:extLst>
          </p:cNvPr>
          <p:cNvPicPr>
            <a:picLocks noChangeAspect="1"/>
          </p:cNvPicPr>
          <p:nvPr/>
        </p:nvPicPr>
        <p:blipFill>
          <a:blip r:embed="rId3"/>
          <a:stretch>
            <a:fillRect/>
          </a:stretch>
        </p:blipFill>
        <p:spPr>
          <a:xfrm>
            <a:off x="7714435" y="2534485"/>
            <a:ext cx="775335" cy="480060"/>
          </a:xfrm>
          <a:prstGeom prst="rect">
            <a:avLst/>
          </a:prstGeom>
        </p:spPr>
      </p:pic>
      <p:cxnSp>
        <p:nvCxnSpPr>
          <p:cNvPr id="60" name="コネクタ: カギ線 59">
            <a:extLst>
              <a:ext uri="{FF2B5EF4-FFF2-40B4-BE49-F238E27FC236}">
                <a16:creationId xmlns:a16="http://schemas.microsoft.com/office/drawing/2014/main" id="{24F22A38-5BF3-79A8-85D8-33206C6E2EC0}"/>
              </a:ext>
            </a:extLst>
          </p:cNvPr>
          <p:cNvCxnSpPr>
            <a:cxnSpLocks/>
            <a:stCxn id="54" idx="1"/>
            <a:endCxn id="70" idx="0"/>
          </p:cNvCxnSpPr>
          <p:nvPr/>
        </p:nvCxnSpPr>
        <p:spPr>
          <a:xfrm rot="10800000" flipV="1">
            <a:off x="4197393" y="2374676"/>
            <a:ext cx="364982" cy="1262873"/>
          </a:xfrm>
          <a:prstGeom prst="bentConnector2">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96288" y="603049"/>
            <a:ext cx="7009563" cy="307777"/>
          </a:xfrm>
          <a:prstGeom prst="rect">
            <a:avLst/>
          </a:prstGeom>
        </p:spPr>
        <p:txBody>
          <a:bodyPr wrap="square" anchor="ctr">
            <a:spAutoFit/>
          </a:bodyPr>
          <a:lstStyle/>
          <a:p>
            <a:pPr algn="l"/>
            <a:r>
              <a:rPr lang="ja-JP" altLang="en-US" sz="1400" b="1" dirty="0">
                <a:latin typeface="Yu Gothic UI" panose="020B0500000000000000" pitchFamily="34" charset="-128"/>
                <a:ea typeface="Yu Gothic UI" panose="020B0500000000000000" pitchFamily="34" charset="-128"/>
                <a:cs typeface="Calibri" panose="020F0502020204030204" pitchFamily="34" charset="0"/>
              </a:rPr>
              <a:t>■ </a:t>
            </a:r>
            <a:r>
              <a:rPr lang="en-US" altLang="ja-JP" sz="1400" b="1" dirty="0" err="1">
                <a:latin typeface="Yu Gothic UI" panose="020B0500000000000000" pitchFamily="34" charset="-128"/>
                <a:ea typeface="Yu Gothic UI" panose="020B0500000000000000" pitchFamily="34" charset="-128"/>
                <a:cs typeface="Calibri" panose="020F0502020204030204" pitchFamily="34" charset="0"/>
              </a:rPr>
              <a:t>i</a:t>
            </a:r>
            <a:r>
              <a:rPr lang="en-US" altLang="ja-JP" sz="1400" b="1" dirty="0">
                <a:latin typeface="Yu Gothic UI" panose="020B0500000000000000" pitchFamily="34" charset="-128"/>
                <a:ea typeface="Yu Gothic UI" panose="020B0500000000000000" pitchFamily="34" charset="-128"/>
                <a:cs typeface="Calibri" panose="020F0502020204030204" pitchFamily="34" charset="0"/>
              </a:rPr>
              <a:t>-PRO</a:t>
            </a:r>
            <a:r>
              <a:rPr lang="ja-JP" altLang="en-US" sz="1400" b="1" dirty="0">
                <a:latin typeface="Yu Gothic UI" panose="020B0500000000000000" pitchFamily="34" charset="-128"/>
                <a:ea typeface="Yu Gothic UI" panose="020B0500000000000000" pitchFamily="34" charset="-128"/>
                <a:cs typeface="Calibri" panose="020F0502020204030204" pitchFamily="34" charset="0"/>
              </a:rPr>
              <a:t>システムの構成イメージ（</a:t>
            </a:r>
            <a:r>
              <a:rPr lang="en-US" altLang="ja-JP" sz="1400" b="1" dirty="0">
                <a:latin typeface="Yu Gothic UI" panose="020B0500000000000000" pitchFamily="34" charset="-128"/>
                <a:ea typeface="Yu Gothic UI" panose="020B0500000000000000" pitchFamily="34" charset="-128"/>
                <a:cs typeface="Calibri" panose="020F0502020204030204" pitchFamily="34" charset="0"/>
              </a:rPr>
              <a:t>NU</a:t>
            </a:r>
            <a:r>
              <a:rPr lang="ja-JP" altLang="en-US" sz="1400" b="1" dirty="0">
                <a:latin typeface="Yu Gothic UI" panose="020B0500000000000000" pitchFamily="34" charset="-128"/>
                <a:ea typeface="Yu Gothic UI" panose="020B0500000000000000" pitchFamily="34" charset="-128"/>
                <a:cs typeface="Calibri" panose="020F0502020204030204" pitchFamily="34" charset="0"/>
              </a:rPr>
              <a:t>レコーダーを使用するシステム）</a:t>
            </a:r>
            <a:endParaRPr lang="en-US" altLang="ja-JP" sz="1400" b="1" dirty="0">
              <a:effectLst/>
              <a:latin typeface="Yu Gothic UI" panose="020B0500000000000000" pitchFamily="34" charset="-128"/>
              <a:ea typeface="Yu Gothic UI" panose="020B0500000000000000" pitchFamily="34" charset="-128"/>
              <a:cs typeface="Calibri" panose="020F0502020204030204" pitchFamily="34" charset="0"/>
            </a:endParaRPr>
          </a:p>
        </p:txBody>
      </p:sp>
      <p:sp>
        <p:nvSpPr>
          <p:cNvPr id="10" name="テキスト ボックス 9"/>
          <p:cNvSpPr txBox="1"/>
          <p:nvPr/>
        </p:nvSpPr>
        <p:spPr>
          <a:xfrm>
            <a:off x="7618861" y="1432960"/>
            <a:ext cx="922972" cy="276999"/>
          </a:xfrm>
          <a:prstGeom prst="rect">
            <a:avLst/>
          </a:prstGeom>
          <a:noFill/>
        </p:spPr>
        <p:txBody>
          <a:bodyPr wrap="square" rtlCol="0">
            <a:spAutoFit/>
          </a:bodyPr>
          <a:lstStyle/>
          <a:p>
            <a:pPr algn="ctr"/>
            <a:r>
              <a:rPr lang="en-US" altLang="ja-JP" sz="1200" b="1" dirty="0" err="1">
                <a:latin typeface="Yu Gothic UI" panose="020B0500000000000000" pitchFamily="34" charset="-128"/>
                <a:ea typeface="Yu Gothic UI" panose="020B0500000000000000" pitchFamily="34" charset="-128"/>
              </a:rPr>
              <a:t>i</a:t>
            </a:r>
            <a:r>
              <a:rPr lang="en-US" altLang="ja-JP" sz="1200" b="1" dirty="0">
                <a:latin typeface="Yu Gothic UI" panose="020B0500000000000000" pitchFamily="34" charset="-128"/>
                <a:ea typeface="Yu Gothic UI" panose="020B0500000000000000" pitchFamily="34" charset="-128"/>
              </a:rPr>
              <a:t>-PRO</a:t>
            </a:r>
            <a:r>
              <a:rPr lang="ja-JP" altLang="en-US" sz="1200" b="1" dirty="0">
                <a:latin typeface="Yu Gothic UI" panose="020B0500000000000000" pitchFamily="34" charset="-128"/>
                <a:ea typeface="Yu Gothic UI" panose="020B0500000000000000" pitchFamily="34" charset="-128"/>
              </a:rPr>
              <a:t>カメラ</a:t>
            </a:r>
            <a:endParaRPr kumimoji="1" lang="ja-JP" altLang="en-US" sz="1200" b="1" dirty="0">
              <a:latin typeface="Yu Gothic UI" panose="020B0500000000000000" pitchFamily="34" charset="-128"/>
              <a:ea typeface="Yu Gothic UI" panose="020B0500000000000000" pitchFamily="34" charset="-128"/>
            </a:endParaRPr>
          </a:p>
        </p:txBody>
      </p:sp>
      <p:sp>
        <p:nvSpPr>
          <p:cNvPr id="11" name="テキスト ボックス 10"/>
          <p:cNvSpPr txBox="1"/>
          <p:nvPr/>
        </p:nvSpPr>
        <p:spPr>
          <a:xfrm>
            <a:off x="4698120" y="1661450"/>
            <a:ext cx="1075076" cy="276999"/>
          </a:xfrm>
          <a:prstGeom prst="rect">
            <a:avLst/>
          </a:prstGeom>
          <a:noFill/>
        </p:spPr>
        <p:txBody>
          <a:bodyPr wrap="square" rtlCol="0">
            <a:spAutoFit/>
          </a:bodyPr>
          <a:lstStyle/>
          <a:p>
            <a:pPr algn="ctr"/>
            <a:r>
              <a:rPr lang="en-US" altLang="ja-JP" sz="1200" b="1" dirty="0">
                <a:latin typeface="Yu Gothic UI" panose="020B0500000000000000" pitchFamily="34" charset="-128"/>
                <a:ea typeface="Yu Gothic UI" panose="020B0500000000000000" pitchFamily="34" charset="-128"/>
              </a:rPr>
              <a:t>HDMI</a:t>
            </a:r>
            <a:r>
              <a:rPr lang="ja-JP" altLang="en-US" sz="1200" b="1" dirty="0">
                <a:latin typeface="Yu Gothic UI" panose="020B0500000000000000" pitchFamily="34" charset="-128"/>
                <a:ea typeface="Yu Gothic UI" panose="020B0500000000000000" pitchFamily="34" charset="-128"/>
              </a:rPr>
              <a:t>モニター</a:t>
            </a:r>
            <a:endParaRPr kumimoji="1" lang="ja-JP" altLang="en-US" sz="1200" b="1" dirty="0">
              <a:latin typeface="Yu Gothic UI" panose="020B0500000000000000" pitchFamily="34" charset="-128"/>
              <a:ea typeface="Yu Gothic UI" panose="020B0500000000000000" pitchFamily="34" charset="-128"/>
            </a:endParaRPr>
          </a:p>
        </p:txBody>
      </p:sp>
      <p:sp>
        <p:nvSpPr>
          <p:cNvPr id="14" name="テキスト ボックス 13"/>
          <p:cNvSpPr txBox="1"/>
          <p:nvPr/>
        </p:nvSpPr>
        <p:spPr>
          <a:xfrm>
            <a:off x="3459652" y="4432993"/>
            <a:ext cx="1193584" cy="248529"/>
          </a:xfrm>
          <a:prstGeom prst="rect">
            <a:avLst/>
          </a:prstGeom>
          <a:noFill/>
        </p:spPr>
        <p:txBody>
          <a:bodyPr wrap="square" rtlCol="0">
            <a:noAutofit/>
          </a:bodyPr>
          <a:lstStyle/>
          <a:p>
            <a:pPr algn="ctr"/>
            <a:r>
              <a:rPr lang="en-US" altLang="ja-JP" sz="1200" b="1" dirty="0">
                <a:latin typeface="Yu Gothic UI" panose="020B0500000000000000" pitchFamily="34" charset="-128"/>
                <a:ea typeface="Yu Gothic UI" panose="020B0500000000000000" pitchFamily="34" charset="-128"/>
              </a:rPr>
              <a:t>i-PRO</a:t>
            </a:r>
            <a:r>
              <a:rPr lang="ja-JP" altLang="en-US" sz="1200" b="1" dirty="0">
                <a:latin typeface="Yu Gothic UI" panose="020B0500000000000000" pitchFamily="34" charset="-128"/>
                <a:ea typeface="Yu Gothic UI" panose="020B0500000000000000" pitchFamily="34" charset="-128"/>
              </a:rPr>
              <a:t>レコーダー</a:t>
            </a:r>
          </a:p>
        </p:txBody>
      </p:sp>
      <p:sp>
        <p:nvSpPr>
          <p:cNvPr id="20" name="タイトル 19"/>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3</a:t>
            </a:r>
            <a:r>
              <a:rPr kumimoji="1" lang="ja-JP" altLang="en-US" dirty="0">
                <a:latin typeface="Yu Gothic UI" panose="020B0500000000000000" pitchFamily="34" charset="-128"/>
                <a:ea typeface="Yu Gothic UI" panose="020B0500000000000000" pitchFamily="34" charset="-128"/>
              </a:rPr>
              <a:t>．</a:t>
            </a:r>
            <a:r>
              <a:rPr kumimoji="1" lang="en-US" altLang="ja-JP" dirty="0">
                <a:latin typeface="Yu Gothic UI" panose="020B0500000000000000" pitchFamily="34" charset="-128"/>
                <a:ea typeface="Yu Gothic UI" panose="020B0500000000000000" pitchFamily="34" charset="-128"/>
              </a:rPr>
              <a:t>i-PRO</a:t>
            </a:r>
            <a:r>
              <a:rPr kumimoji="1" lang="ja-JP" altLang="en-US" dirty="0">
                <a:latin typeface="Yu Gothic UI" panose="020B0500000000000000" pitchFamily="34" charset="-128"/>
                <a:ea typeface="Yu Gothic UI" panose="020B0500000000000000" pitchFamily="34" charset="-128"/>
              </a:rPr>
              <a:t>システムへの</a:t>
            </a:r>
            <a:r>
              <a:rPr kumimoji="1" lang="en-US" altLang="ja-JP" dirty="0">
                <a:latin typeface="Yu Gothic UI" panose="020B0500000000000000" pitchFamily="34" charset="-128"/>
                <a:ea typeface="Yu Gothic UI" panose="020B0500000000000000" pitchFamily="34" charset="-128"/>
              </a:rPr>
              <a:t>ASM300</a:t>
            </a:r>
            <a:r>
              <a:rPr kumimoji="1" lang="ja-JP" altLang="en-US" dirty="0">
                <a:latin typeface="Yu Gothic UI" panose="020B0500000000000000" pitchFamily="34" charset="-128"/>
                <a:ea typeface="Yu Gothic UI" panose="020B0500000000000000" pitchFamily="34" charset="-128"/>
              </a:rPr>
              <a:t>接続</a:t>
            </a:r>
            <a:r>
              <a:rPr lang="ja-JP" altLang="en-US" dirty="0">
                <a:latin typeface="Yu Gothic UI" panose="020B0500000000000000" pitchFamily="34" charset="-128"/>
                <a:ea typeface="Yu Gothic UI" panose="020B0500000000000000" pitchFamily="34" charset="-128"/>
              </a:rPr>
              <a:t>イメージ</a:t>
            </a:r>
            <a:endParaRPr kumimoji="1" lang="ja-JP" altLang="en-US" dirty="0">
              <a:latin typeface="Yu Gothic UI" panose="020B0500000000000000" pitchFamily="34" charset="-128"/>
              <a:ea typeface="Yu Gothic UI" panose="020B0500000000000000" pitchFamily="34" charset="-128"/>
            </a:endParaRPr>
          </a:p>
        </p:txBody>
      </p:sp>
      <p:cxnSp>
        <p:nvCxnSpPr>
          <p:cNvPr id="6" name="コネクタ: カギ線 5">
            <a:extLst>
              <a:ext uri="{FF2B5EF4-FFF2-40B4-BE49-F238E27FC236}">
                <a16:creationId xmlns:a16="http://schemas.microsoft.com/office/drawing/2014/main" id="{9A18DC65-C846-92E5-9697-B9F7DD79015D}"/>
              </a:ext>
            </a:extLst>
          </p:cNvPr>
          <p:cNvCxnSpPr>
            <a:cxnSpLocks/>
            <a:stCxn id="51" idx="3"/>
            <a:endCxn id="68" idx="0"/>
          </p:cNvCxnSpPr>
          <p:nvPr/>
        </p:nvCxnSpPr>
        <p:spPr>
          <a:xfrm>
            <a:off x="2618590" y="2719488"/>
            <a:ext cx="1040090" cy="934129"/>
          </a:xfrm>
          <a:prstGeom prst="bentConnector2">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A536C26-09EE-4D96-3A36-6A499ADFF5B5}"/>
              </a:ext>
            </a:extLst>
          </p:cNvPr>
          <p:cNvSpPr txBox="1"/>
          <p:nvPr/>
        </p:nvSpPr>
        <p:spPr>
          <a:xfrm>
            <a:off x="941713" y="1630745"/>
            <a:ext cx="922972" cy="276999"/>
          </a:xfrm>
          <a:prstGeom prst="rect">
            <a:avLst/>
          </a:prstGeom>
          <a:noFill/>
        </p:spPr>
        <p:txBody>
          <a:bodyPr wrap="square" rtlCol="0">
            <a:spAutoFit/>
          </a:bodyPr>
          <a:lstStyle/>
          <a:p>
            <a:pPr algn="ctr"/>
            <a:r>
              <a:rPr lang="en-US" altLang="ja-JP" sz="1200" b="1" dirty="0">
                <a:latin typeface="Yu Gothic UI" panose="020B0500000000000000" pitchFamily="34" charset="-128"/>
                <a:ea typeface="Yu Gothic UI" panose="020B0500000000000000" pitchFamily="34" charset="-128"/>
              </a:rPr>
              <a:t>ASM300</a:t>
            </a:r>
            <a:endParaRPr kumimoji="1" lang="ja-JP" altLang="en-US" sz="1200" b="1" dirty="0">
              <a:latin typeface="Yu Gothic UI" panose="020B0500000000000000" pitchFamily="34" charset="-128"/>
              <a:ea typeface="Yu Gothic UI" panose="020B0500000000000000" pitchFamily="34" charset="-128"/>
            </a:endParaRPr>
          </a:p>
        </p:txBody>
      </p:sp>
      <p:cxnSp>
        <p:nvCxnSpPr>
          <p:cNvPr id="26" name="コネクタ: カギ線 25">
            <a:extLst>
              <a:ext uri="{FF2B5EF4-FFF2-40B4-BE49-F238E27FC236}">
                <a16:creationId xmlns:a16="http://schemas.microsoft.com/office/drawing/2014/main" id="{C0EA472A-CDA9-B57B-CF8D-AFA4765045B1}"/>
              </a:ext>
            </a:extLst>
          </p:cNvPr>
          <p:cNvCxnSpPr>
            <a:cxnSpLocks/>
            <a:stCxn id="8" idx="1"/>
            <a:endCxn id="30" idx="3"/>
          </p:cNvCxnSpPr>
          <p:nvPr/>
        </p:nvCxnSpPr>
        <p:spPr>
          <a:xfrm rot="10800000" flipV="1">
            <a:off x="5504060" y="2044982"/>
            <a:ext cx="2219104" cy="1670610"/>
          </a:xfrm>
          <a:prstGeom prst="bentConnector3">
            <a:avLst>
              <a:gd name="adj1" fmla="val 33696"/>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grpSp>
        <p:nvGrpSpPr>
          <p:cNvPr id="49" name="グループ化 48">
            <a:extLst>
              <a:ext uri="{FF2B5EF4-FFF2-40B4-BE49-F238E27FC236}">
                <a16:creationId xmlns:a16="http://schemas.microsoft.com/office/drawing/2014/main" id="{4DA7390A-525A-6665-6A90-E582DBF93A04}"/>
              </a:ext>
            </a:extLst>
          </p:cNvPr>
          <p:cNvGrpSpPr/>
          <p:nvPr/>
        </p:nvGrpSpPr>
        <p:grpSpPr>
          <a:xfrm>
            <a:off x="5164118" y="3662153"/>
            <a:ext cx="339942" cy="424848"/>
            <a:chOff x="5269829" y="2724628"/>
            <a:chExt cx="339942" cy="688037"/>
          </a:xfrm>
        </p:grpSpPr>
        <p:sp>
          <p:nvSpPr>
            <p:cNvPr id="30" name="正方形/長方形 29">
              <a:extLst>
                <a:ext uri="{FF2B5EF4-FFF2-40B4-BE49-F238E27FC236}">
                  <a16:creationId xmlns:a16="http://schemas.microsoft.com/office/drawing/2014/main" id="{9C5E7570-C723-7CFB-2FBD-AC27EF1273F6}"/>
                </a:ext>
              </a:extLst>
            </p:cNvPr>
            <p:cNvSpPr/>
            <p:nvPr/>
          </p:nvSpPr>
          <p:spPr>
            <a:xfrm>
              <a:off x="5269829" y="2724628"/>
              <a:ext cx="339942" cy="1730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0E6F084B-950E-BA5A-2209-F345E0F35431}"/>
                </a:ext>
              </a:extLst>
            </p:cNvPr>
            <p:cNvSpPr/>
            <p:nvPr/>
          </p:nvSpPr>
          <p:spPr>
            <a:xfrm>
              <a:off x="5269829" y="2896278"/>
              <a:ext cx="339942" cy="1730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9F07293-DE6B-A799-A9BC-CFB8D16010EA}"/>
                </a:ext>
              </a:extLst>
            </p:cNvPr>
            <p:cNvSpPr/>
            <p:nvPr/>
          </p:nvSpPr>
          <p:spPr>
            <a:xfrm>
              <a:off x="5269829" y="3067928"/>
              <a:ext cx="339942" cy="1730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F4E94EAD-F3A5-2439-D0BD-86970DDB4A8F}"/>
                </a:ext>
              </a:extLst>
            </p:cNvPr>
            <p:cNvSpPr/>
            <p:nvPr/>
          </p:nvSpPr>
          <p:spPr>
            <a:xfrm>
              <a:off x="5269829" y="3239578"/>
              <a:ext cx="339942" cy="1730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7" name="コネクタ: カギ線 36">
            <a:extLst>
              <a:ext uri="{FF2B5EF4-FFF2-40B4-BE49-F238E27FC236}">
                <a16:creationId xmlns:a16="http://schemas.microsoft.com/office/drawing/2014/main" id="{007E7CC7-80D8-FCB3-2292-F9819A1FDE0B}"/>
              </a:ext>
            </a:extLst>
          </p:cNvPr>
          <p:cNvCxnSpPr>
            <a:cxnSpLocks/>
            <a:stCxn id="2" idx="1"/>
            <a:endCxn id="34" idx="3"/>
          </p:cNvCxnSpPr>
          <p:nvPr/>
        </p:nvCxnSpPr>
        <p:spPr>
          <a:xfrm rot="10800000" flipV="1">
            <a:off x="5504061" y="2774514"/>
            <a:ext cx="2210375" cy="1047067"/>
          </a:xfrm>
          <a:prstGeom prst="bentConnector3">
            <a:avLst>
              <a:gd name="adj1" fmla="val 22917"/>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35F50462-6035-14BC-0792-E98D5BFBFD74}"/>
              </a:ext>
            </a:extLst>
          </p:cNvPr>
          <p:cNvCxnSpPr>
            <a:cxnSpLocks/>
            <a:stCxn id="12" idx="1"/>
            <a:endCxn id="35" idx="3"/>
          </p:cNvCxnSpPr>
          <p:nvPr/>
        </p:nvCxnSpPr>
        <p:spPr>
          <a:xfrm rot="10800000" flipV="1">
            <a:off x="5504061" y="3576778"/>
            <a:ext cx="2236245" cy="350793"/>
          </a:xfrm>
          <a:prstGeom prst="bentConnector3">
            <a:avLst>
              <a:gd name="adj1" fmla="val 13817"/>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EB1EF846-2D28-FF5A-AFAF-92A8E22E90CA}"/>
              </a:ext>
            </a:extLst>
          </p:cNvPr>
          <p:cNvCxnSpPr>
            <a:cxnSpLocks/>
            <a:stCxn id="5" idx="1"/>
            <a:endCxn id="36" idx="3"/>
          </p:cNvCxnSpPr>
          <p:nvPr/>
        </p:nvCxnSpPr>
        <p:spPr>
          <a:xfrm rot="10800000">
            <a:off x="5504061" y="4033563"/>
            <a:ext cx="2187337" cy="184416"/>
          </a:xfrm>
          <a:prstGeom prst="bentConnector3">
            <a:avLst>
              <a:gd name="adj1" fmla="val 50000"/>
            </a:avLst>
          </a:prstGeom>
          <a:ln w="28575">
            <a:solidFill>
              <a:srgbClr val="5A585B"/>
            </a:solidFill>
          </a:ln>
        </p:spPr>
        <p:style>
          <a:lnRef idx="1">
            <a:schemeClr val="accent1"/>
          </a:lnRef>
          <a:fillRef idx="0">
            <a:schemeClr val="accent1"/>
          </a:fillRef>
          <a:effectRef idx="0">
            <a:schemeClr val="accent1"/>
          </a:effectRef>
          <a:fontRef idx="minor">
            <a:schemeClr val="tx1"/>
          </a:fontRef>
        </p:style>
      </p:cxnSp>
      <p:pic>
        <p:nvPicPr>
          <p:cNvPr id="51" name="図 50" descr="デスクトップコンピューターが置かれている&#10;&#10;中程度の精度で自動的に生成された説明">
            <a:extLst>
              <a:ext uri="{FF2B5EF4-FFF2-40B4-BE49-F238E27FC236}">
                <a16:creationId xmlns:a16="http://schemas.microsoft.com/office/drawing/2014/main" id="{0EDDBFDA-43E0-0703-33CC-D5B75CBF6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2" y="1862196"/>
            <a:ext cx="2156218" cy="1714583"/>
          </a:xfrm>
          <a:prstGeom prst="rect">
            <a:avLst/>
          </a:prstGeom>
        </p:spPr>
      </p:pic>
      <p:grpSp>
        <p:nvGrpSpPr>
          <p:cNvPr id="55" name="グループ化 54">
            <a:extLst>
              <a:ext uri="{FF2B5EF4-FFF2-40B4-BE49-F238E27FC236}">
                <a16:creationId xmlns:a16="http://schemas.microsoft.com/office/drawing/2014/main" id="{D45F043A-490B-FDE3-AB07-E1DF0C51B416}"/>
              </a:ext>
            </a:extLst>
          </p:cNvPr>
          <p:cNvGrpSpPr/>
          <p:nvPr/>
        </p:nvGrpSpPr>
        <p:grpSpPr>
          <a:xfrm>
            <a:off x="4470226" y="1903069"/>
            <a:ext cx="1519100" cy="1107288"/>
            <a:chOff x="4470226" y="1903069"/>
            <a:chExt cx="1519100" cy="1107288"/>
          </a:xfrm>
        </p:grpSpPr>
        <p:pic>
          <p:nvPicPr>
            <p:cNvPr id="53" name="Picture 42" descr="WV-LW2200">
              <a:extLst>
                <a:ext uri="{FF2B5EF4-FFF2-40B4-BE49-F238E27FC236}">
                  <a16:creationId xmlns:a16="http://schemas.microsoft.com/office/drawing/2014/main" id="{AFE3558E-151B-1368-5653-F55E6AE182A7}"/>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0226" y="1903069"/>
              <a:ext cx="1519100" cy="110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3" descr="Movie_00_(15-30)0042">
              <a:extLst>
                <a:ext uri="{FF2B5EF4-FFF2-40B4-BE49-F238E27FC236}">
                  <a16:creationId xmlns:a16="http://schemas.microsoft.com/office/drawing/2014/main" id="{127B62A9-5790-97AC-D6A1-2C1E24EEBE14}"/>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75" y="1986903"/>
              <a:ext cx="1328286" cy="775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3" name="テキスト ボックス 62">
            <a:extLst>
              <a:ext uri="{FF2B5EF4-FFF2-40B4-BE49-F238E27FC236}">
                <a16:creationId xmlns:a16="http://schemas.microsoft.com/office/drawing/2014/main" id="{23B3863D-7A72-B062-42E6-0540DF778EB7}"/>
              </a:ext>
            </a:extLst>
          </p:cNvPr>
          <p:cNvSpPr txBox="1"/>
          <p:nvPr/>
        </p:nvSpPr>
        <p:spPr>
          <a:xfrm>
            <a:off x="5760875" y="3274515"/>
            <a:ext cx="1232985" cy="400110"/>
          </a:xfrm>
          <a:prstGeom prst="rect">
            <a:avLst/>
          </a:prstGeom>
          <a:noFill/>
        </p:spPr>
        <p:txBody>
          <a:bodyPr wrap="square" rtlCol="0">
            <a:spAutoFit/>
          </a:bodyPr>
          <a:lstStyle/>
          <a:p>
            <a:r>
              <a:rPr lang="en-US" altLang="ja-JP" sz="1000" b="1" dirty="0">
                <a:latin typeface="Yu Gothic UI" panose="020B0500000000000000" pitchFamily="34" charset="-128"/>
                <a:ea typeface="Yu Gothic UI" panose="020B0500000000000000" pitchFamily="34" charset="-128"/>
              </a:rPr>
              <a:t>LAN</a:t>
            </a:r>
            <a:r>
              <a:rPr lang="ja-JP" altLang="en-US" sz="1000" b="1" dirty="0">
                <a:latin typeface="Yu Gothic UI" panose="020B0500000000000000" pitchFamily="34" charset="-128"/>
                <a:ea typeface="Yu Gothic UI" panose="020B0500000000000000" pitchFamily="34" charset="-128"/>
              </a:rPr>
              <a:t>端子</a:t>
            </a:r>
            <a:endParaRPr lang="en-US" altLang="ja-JP" sz="1000" b="1" dirty="0">
              <a:latin typeface="Yu Gothic UI" panose="020B0500000000000000" pitchFamily="34" charset="-128"/>
              <a:ea typeface="Yu Gothic UI" panose="020B0500000000000000" pitchFamily="34" charset="-128"/>
            </a:endParaRPr>
          </a:p>
          <a:p>
            <a:r>
              <a:rPr kumimoji="1" lang="ja-JP" altLang="en-US" sz="1000" b="1" dirty="0">
                <a:latin typeface="Yu Gothic UI" panose="020B0500000000000000" pitchFamily="34" charset="-128"/>
                <a:ea typeface="Yu Gothic UI" panose="020B0500000000000000" pitchFamily="34" charset="-128"/>
              </a:rPr>
              <a:t>カメラポートに接続</a:t>
            </a:r>
          </a:p>
        </p:txBody>
      </p:sp>
      <p:sp>
        <p:nvSpPr>
          <p:cNvPr id="68" name="正方形/長方形 67">
            <a:extLst>
              <a:ext uri="{FF2B5EF4-FFF2-40B4-BE49-F238E27FC236}">
                <a16:creationId xmlns:a16="http://schemas.microsoft.com/office/drawing/2014/main" id="{9FE41D9F-A25B-D625-A5BB-7DFE941C2C7D}"/>
              </a:ext>
            </a:extLst>
          </p:cNvPr>
          <p:cNvSpPr/>
          <p:nvPr/>
        </p:nvSpPr>
        <p:spPr>
          <a:xfrm>
            <a:off x="3517731" y="3653617"/>
            <a:ext cx="281898" cy="174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092EECEF-802A-B924-A73D-61AA9CC67F4F}"/>
              </a:ext>
            </a:extLst>
          </p:cNvPr>
          <p:cNvSpPr/>
          <p:nvPr/>
        </p:nvSpPr>
        <p:spPr>
          <a:xfrm>
            <a:off x="4056444" y="3637550"/>
            <a:ext cx="281898" cy="1746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A687F9C-D2B1-6B38-F629-2F749630C5A8}"/>
              </a:ext>
            </a:extLst>
          </p:cNvPr>
          <p:cNvSpPr txBox="1"/>
          <p:nvPr/>
        </p:nvSpPr>
        <p:spPr>
          <a:xfrm>
            <a:off x="4202697" y="3170119"/>
            <a:ext cx="1232985" cy="400110"/>
          </a:xfrm>
          <a:prstGeom prst="rect">
            <a:avLst/>
          </a:prstGeom>
          <a:noFill/>
        </p:spPr>
        <p:txBody>
          <a:bodyPr wrap="square" rtlCol="0">
            <a:spAutoFit/>
          </a:bodyPr>
          <a:lstStyle/>
          <a:p>
            <a:r>
              <a:rPr lang="en-US" altLang="ja-JP" sz="1000" b="1" dirty="0">
                <a:latin typeface="Yu Gothic UI" panose="020B0500000000000000" pitchFamily="34" charset="-128"/>
                <a:ea typeface="Yu Gothic UI" panose="020B0500000000000000" pitchFamily="34" charset="-128"/>
              </a:rPr>
              <a:t>AV</a:t>
            </a:r>
            <a:r>
              <a:rPr lang="ja-JP" altLang="en-US" sz="1000" b="1" dirty="0">
                <a:latin typeface="Yu Gothic UI" panose="020B0500000000000000" pitchFamily="34" charset="-128"/>
                <a:ea typeface="Yu Gothic UI" panose="020B0500000000000000" pitchFamily="34" charset="-128"/>
              </a:rPr>
              <a:t>出力</a:t>
            </a:r>
            <a:endParaRPr lang="en-US" altLang="ja-JP" sz="1000" b="1" dirty="0">
              <a:latin typeface="Yu Gothic UI" panose="020B0500000000000000" pitchFamily="34" charset="-128"/>
              <a:ea typeface="Yu Gothic UI" panose="020B0500000000000000" pitchFamily="34" charset="-128"/>
            </a:endParaRPr>
          </a:p>
          <a:p>
            <a:r>
              <a:rPr kumimoji="1" lang="en-US" altLang="ja-JP" sz="1000" b="1" dirty="0">
                <a:latin typeface="Yu Gothic UI" panose="020B0500000000000000" pitchFamily="34" charset="-128"/>
                <a:ea typeface="Yu Gothic UI" panose="020B0500000000000000" pitchFamily="34" charset="-128"/>
              </a:rPr>
              <a:t>HDMI</a:t>
            </a:r>
            <a:r>
              <a:rPr kumimoji="1" lang="ja-JP" altLang="en-US" sz="1000" b="1" dirty="0">
                <a:latin typeface="Yu Gothic UI" panose="020B0500000000000000" pitchFamily="34" charset="-128"/>
                <a:ea typeface="Yu Gothic UI" panose="020B0500000000000000" pitchFamily="34" charset="-128"/>
              </a:rPr>
              <a:t>端子に接続</a:t>
            </a:r>
          </a:p>
        </p:txBody>
      </p:sp>
      <p:pic>
        <p:nvPicPr>
          <p:cNvPr id="9" name="図 8">
            <a:extLst>
              <a:ext uri="{FF2B5EF4-FFF2-40B4-BE49-F238E27FC236}">
                <a16:creationId xmlns:a16="http://schemas.microsoft.com/office/drawing/2014/main" id="{F4B09B9B-1A04-29D7-D81D-8720CABA3FD7}"/>
              </a:ext>
            </a:extLst>
          </p:cNvPr>
          <p:cNvPicPr>
            <a:picLocks noChangeAspect="1"/>
          </p:cNvPicPr>
          <p:nvPr/>
        </p:nvPicPr>
        <p:blipFill rotWithShape="1">
          <a:blip r:embed="rId7"/>
          <a:srcRect t="8396" r="2648"/>
          <a:stretch/>
        </p:blipFill>
        <p:spPr>
          <a:xfrm>
            <a:off x="2820060" y="3576779"/>
            <a:ext cx="2836543" cy="873400"/>
          </a:xfrm>
          <a:prstGeom prst="rect">
            <a:avLst/>
          </a:prstGeom>
        </p:spPr>
      </p:pic>
      <p:sp>
        <p:nvSpPr>
          <p:cNvPr id="75" name="テキスト ボックス 74">
            <a:extLst>
              <a:ext uri="{FF2B5EF4-FFF2-40B4-BE49-F238E27FC236}">
                <a16:creationId xmlns:a16="http://schemas.microsoft.com/office/drawing/2014/main" id="{25CC36A0-5445-FCF5-596C-22DAA84CBC25}"/>
              </a:ext>
            </a:extLst>
          </p:cNvPr>
          <p:cNvSpPr txBox="1"/>
          <p:nvPr/>
        </p:nvSpPr>
        <p:spPr>
          <a:xfrm>
            <a:off x="2618590" y="2266131"/>
            <a:ext cx="1232985" cy="400110"/>
          </a:xfrm>
          <a:prstGeom prst="rect">
            <a:avLst/>
          </a:prstGeom>
          <a:noFill/>
        </p:spPr>
        <p:txBody>
          <a:bodyPr wrap="square" rtlCol="0">
            <a:spAutoFit/>
          </a:bodyPr>
          <a:lstStyle/>
          <a:p>
            <a:r>
              <a:rPr lang="en-US" altLang="ja-JP" sz="1000" b="1" dirty="0">
                <a:latin typeface="Yu Gothic UI" panose="020B0500000000000000" pitchFamily="34" charset="-128"/>
                <a:ea typeface="Yu Gothic UI" panose="020B0500000000000000" pitchFamily="34" charset="-128"/>
              </a:rPr>
              <a:t>LAN</a:t>
            </a:r>
            <a:r>
              <a:rPr lang="ja-JP" altLang="en-US" sz="1000" b="1" dirty="0">
                <a:latin typeface="Yu Gothic UI" panose="020B0500000000000000" pitchFamily="34" charset="-128"/>
                <a:ea typeface="Yu Gothic UI" panose="020B0500000000000000" pitchFamily="34" charset="-128"/>
              </a:rPr>
              <a:t>端子</a:t>
            </a:r>
            <a:endParaRPr lang="en-US" altLang="ja-JP" sz="1000" b="1" dirty="0">
              <a:latin typeface="Yu Gothic UI" panose="020B0500000000000000" pitchFamily="34" charset="-128"/>
              <a:ea typeface="Yu Gothic UI" panose="020B0500000000000000" pitchFamily="34" charset="-128"/>
            </a:endParaRPr>
          </a:p>
          <a:p>
            <a:r>
              <a:rPr kumimoji="1" lang="en-US" altLang="ja-JP" sz="1000" b="1" dirty="0">
                <a:latin typeface="Yu Gothic UI" panose="020B0500000000000000" pitchFamily="34" charset="-128"/>
                <a:ea typeface="Yu Gothic UI" panose="020B0500000000000000" pitchFamily="34" charset="-128"/>
              </a:rPr>
              <a:t>PC</a:t>
            </a:r>
            <a:r>
              <a:rPr kumimoji="1" lang="ja-JP" altLang="en-US" sz="1000" b="1" dirty="0">
                <a:latin typeface="Yu Gothic UI" panose="020B0500000000000000" pitchFamily="34" charset="-128"/>
                <a:ea typeface="Yu Gothic UI" panose="020B0500000000000000" pitchFamily="34" charset="-128"/>
              </a:rPr>
              <a:t>ポートに接続</a:t>
            </a:r>
          </a:p>
        </p:txBody>
      </p:sp>
      <p:pic>
        <p:nvPicPr>
          <p:cNvPr id="5" name="図 4">
            <a:extLst>
              <a:ext uri="{FF2B5EF4-FFF2-40B4-BE49-F238E27FC236}">
                <a16:creationId xmlns:a16="http://schemas.microsoft.com/office/drawing/2014/main" id="{1615F77B-D78D-4E05-0536-47D25E9D93FC}"/>
              </a:ext>
            </a:extLst>
          </p:cNvPr>
          <p:cNvPicPr>
            <a:picLocks noChangeAspect="1"/>
          </p:cNvPicPr>
          <p:nvPr/>
        </p:nvPicPr>
        <p:blipFill>
          <a:blip r:embed="rId8"/>
          <a:stretch>
            <a:fillRect/>
          </a:stretch>
        </p:blipFill>
        <p:spPr>
          <a:xfrm>
            <a:off x="7691397" y="3974139"/>
            <a:ext cx="897255" cy="487680"/>
          </a:xfrm>
          <a:prstGeom prst="rect">
            <a:avLst/>
          </a:prstGeom>
        </p:spPr>
      </p:pic>
      <p:pic>
        <p:nvPicPr>
          <p:cNvPr id="8" name="図 7">
            <a:extLst>
              <a:ext uri="{FF2B5EF4-FFF2-40B4-BE49-F238E27FC236}">
                <a16:creationId xmlns:a16="http://schemas.microsoft.com/office/drawing/2014/main" id="{C1F43974-6652-1A01-1B4F-0EDD5FBBD06B}"/>
              </a:ext>
            </a:extLst>
          </p:cNvPr>
          <p:cNvPicPr>
            <a:picLocks noChangeAspect="1"/>
          </p:cNvPicPr>
          <p:nvPr/>
        </p:nvPicPr>
        <p:blipFill>
          <a:blip r:embed="rId9"/>
          <a:stretch>
            <a:fillRect/>
          </a:stretch>
        </p:blipFill>
        <p:spPr>
          <a:xfrm>
            <a:off x="7723164" y="1696938"/>
            <a:ext cx="718376" cy="696087"/>
          </a:xfrm>
          <a:prstGeom prst="rect">
            <a:avLst/>
          </a:prstGeom>
        </p:spPr>
      </p:pic>
      <p:pic>
        <p:nvPicPr>
          <p:cNvPr id="12" name="図 11">
            <a:extLst>
              <a:ext uri="{FF2B5EF4-FFF2-40B4-BE49-F238E27FC236}">
                <a16:creationId xmlns:a16="http://schemas.microsoft.com/office/drawing/2014/main" id="{97083E5D-BC9B-1E88-F5D4-A93CA72CCF16}"/>
              </a:ext>
            </a:extLst>
          </p:cNvPr>
          <p:cNvPicPr>
            <a:picLocks noChangeAspect="1"/>
          </p:cNvPicPr>
          <p:nvPr/>
        </p:nvPicPr>
        <p:blipFill>
          <a:blip r:embed="rId10"/>
          <a:stretch>
            <a:fillRect/>
          </a:stretch>
        </p:blipFill>
        <p:spPr>
          <a:xfrm>
            <a:off x="7740305" y="3266026"/>
            <a:ext cx="680085" cy="621506"/>
          </a:xfrm>
          <a:prstGeom prst="rect">
            <a:avLst/>
          </a:prstGeom>
        </p:spPr>
      </p:pic>
    </p:spTree>
    <p:extLst>
      <p:ext uri="{BB962C8B-B14F-4D97-AF65-F5344CB8AC3E}">
        <p14:creationId xmlns:p14="http://schemas.microsoft.com/office/powerpoint/2010/main" val="1215978407"/>
      </p:ext>
    </p:extLst>
  </p:cSld>
  <p:clrMapOvr>
    <a:masterClrMapping/>
  </p:clrMapOvr>
  <mc:AlternateContent xmlns:mc="http://schemas.openxmlformats.org/markup-compatibility/2006" xmlns:p14="http://schemas.microsoft.com/office/powerpoint/2010/main">
    <mc:Choice Requires="p14">
      <p:transition spd="slow" p14:dur="2000" advTm="3500"/>
    </mc:Choice>
    <mc:Fallback xmlns="">
      <p:transition spd="slow" advTm="35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5687CA1-2DB3-A8E1-D767-4EC21DA5662E}"/>
              </a:ext>
            </a:extLst>
          </p:cNvPr>
          <p:cNvSpPr>
            <a:spLocks noGrp="1"/>
          </p:cNvSpPr>
          <p:nvPr>
            <p:ph sz="quarter" idx="10"/>
          </p:nvPr>
        </p:nvSpPr>
        <p:spPr>
          <a:xfrm>
            <a:off x="209056" y="604725"/>
            <a:ext cx="8105323" cy="396779"/>
          </a:xfrm>
        </p:spPr>
        <p:txBody>
          <a:bodyPr/>
          <a:lstStyle/>
          <a:p>
            <a:pPr marL="0" indent="0">
              <a:buNone/>
            </a:pPr>
            <a:r>
              <a:rPr kumimoji="1" lang="ja-JP" altLang="en-US" sz="1800" dirty="0"/>
              <a:t>■カメラとレコーダーのブロック毎にキッティングを行い、それを</a:t>
            </a:r>
            <a:r>
              <a:rPr kumimoji="1" lang="en-US" altLang="ja-JP" sz="1800" dirty="0"/>
              <a:t>ASM300</a:t>
            </a:r>
            <a:r>
              <a:rPr kumimoji="1" lang="ja-JP" altLang="en-US" sz="1800" dirty="0"/>
              <a:t>に登録</a:t>
            </a:r>
          </a:p>
          <a:p>
            <a:pPr marL="0" indent="0">
              <a:buNone/>
            </a:pPr>
            <a:endParaRPr kumimoji="1" lang="ja-JP" altLang="en-US" sz="1800" dirty="0"/>
          </a:p>
        </p:txBody>
      </p:sp>
      <p:sp>
        <p:nvSpPr>
          <p:cNvPr id="3" name="タイトル 2">
            <a:extLst>
              <a:ext uri="{FF2B5EF4-FFF2-40B4-BE49-F238E27FC236}">
                <a16:creationId xmlns:a16="http://schemas.microsoft.com/office/drawing/2014/main" id="{0D4FEECC-3AA6-5CC1-C892-54FC942FA551}"/>
              </a:ext>
            </a:extLst>
          </p:cNvPr>
          <p:cNvSpPr>
            <a:spLocks noGrp="1"/>
          </p:cNvSpPr>
          <p:nvPr>
            <p:ph type="title"/>
          </p:nvPr>
        </p:nvSpPr>
        <p:spPr/>
        <p:txBody>
          <a:bodyPr/>
          <a:lstStyle/>
          <a:p>
            <a:r>
              <a:rPr kumimoji="1" lang="en-US" altLang="ja-JP" dirty="0"/>
              <a:t>【</a:t>
            </a:r>
            <a:r>
              <a:rPr kumimoji="1" lang="ja-JP" altLang="en-US" dirty="0"/>
              <a:t>参考</a:t>
            </a:r>
            <a:r>
              <a:rPr kumimoji="1" lang="en-US" altLang="ja-JP" dirty="0"/>
              <a:t>】</a:t>
            </a:r>
            <a:r>
              <a:rPr lang="en-US" altLang="ja-JP" dirty="0"/>
              <a:t>ASM300</a:t>
            </a:r>
            <a:r>
              <a:rPr lang="ja-JP" altLang="en-US" dirty="0"/>
              <a:t>システム全体のキッティング流れ</a:t>
            </a:r>
            <a:endParaRPr kumimoji="1" lang="ja-JP" altLang="en-US" dirty="0"/>
          </a:p>
        </p:txBody>
      </p:sp>
      <p:sp>
        <p:nvSpPr>
          <p:cNvPr id="4" name="正方形/長方形 3">
            <a:extLst>
              <a:ext uri="{FF2B5EF4-FFF2-40B4-BE49-F238E27FC236}">
                <a16:creationId xmlns:a16="http://schemas.microsoft.com/office/drawing/2014/main" id="{8AA62D96-84FE-3605-88D6-7CF7389E123D}"/>
              </a:ext>
            </a:extLst>
          </p:cNvPr>
          <p:cNvSpPr/>
          <p:nvPr/>
        </p:nvSpPr>
        <p:spPr>
          <a:xfrm>
            <a:off x="335905" y="2179839"/>
            <a:ext cx="3529488" cy="338554"/>
          </a:xfrm>
          <a:prstGeom prst="rect">
            <a:avLst/>
          </a:prstGeom>
          <a:ln w="38100">
            <a:solidFill>
              <a:srgbClr val="6464E6"/>
            </a:solidFill>
          </a:ln>
          <a:effectLst/>
        </p:spPr>
        <p:txBody>
          <a:bodyPr wrap="square" anchor="b">
            <a:spAutoFit/>
          </a:bodyPr>
          <a:lstStyle/>
          <a:p>
            <a:pPr algn="ct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機器管理</a:t>
            </a:r>
            <a:endParaRPr lang="en-US" altLang="ja-JP" sz="1600" b="1" dirty="0">
              <a:latin typeface="Yu Gothic UI" panose="020B0500000000000000" pitchFamily="34" charset="-128"/>
              <a:ea typeface="Yu Gothic UI" panose="020B0500000000000000" pitchFamily="34" charset="-128"/>
              <a:cs typeface="Calibri" panose="020F0502020204030204" pitchFamily="34" charset="0"/>
            </a:endParaRPr>
          </a:p>
        </p:txBody>
      </p:sp>
      <p:sp>
        <p:nvSpPr>
          <p:cNvPr id="5" name="正方形/長方形 4">
            <a:extLst>
              <a:ext uri="{FF2B5EF4-FFF2-40B4-BE49-F238E27FC236}">
                <a16:creationId xmlns:a16="http://schemas.microsoft.com/office/drawing/2014/main" id="{3313EF92-3877-E89C-26A9-AFCB2E07DE3F}"/>
              </a:ext>
            </a:extLst>
          </p:cNvPr>
          <p:cNvSpPr/>
          <p:nvPr/>
        </p:nvSpPr>
        <p:spPr>
          <a:xfrm>
            <a:off x="335904" y="2686663"/>
            <a:ext cx="3529489" cy="338554"/>
          </a:xfrm>
          <a:prstGeom prst="rect">
            <a:avLst/>
          </a:prstGeom>
          <a:ln w="38100">
            <a:solidFill>
              <a:srgbClr val="6464E6"/>
            </a:solidFill>
          </a:ln>
          <a:effectLst/>
        </p:spPr>
        <p:txBody>
          <a:bodyPr wrap="square" anchor="b">
            <a:spAutoFit/>
          </a:bodyPr>
          <a:lstStyle/>
          <a:p>
            <a:pPr algn="ctr"/>
            <a:r>
              <a:rPr lang="en-US" altLang="ja-JP" sz="1600" b="1" dirty="0">
                <a:latin typeface="Yu Gothic UI" panose="020B0500000000000000" pitchFamily="34" charset="-128"/>
                <a:ea typeface="Yu Gothic UI" panose="020B0500000000000000" pitchFamily="34" charset="-128"/>
                <a:cs typeface="Calibri" panose="020F0502020204030204" pitchFamily="34" charset="0"/>
              </a:rPr>
              <a:t>PC</a:t>
            </a: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の事前設定</a:t>
            </a:r>
          </a:p>
        </p:txBody>
      </p:sp>
      <p:sp>
        <p:nvSpPr>
          <p:cNvPr id="6" name="正方形/長方形 5">
            <a:extLst>
              <a:ext uri="{FF2B5EF4-FFF2-40B4-BE49-F238E27FC236}">
                <a16:creationId xmlns:a16="http://schemas.microsoft.com/office/drawing/2014/main" id="{9C0E4F57-6117-9495-54BA-9FBF20D501B8}"/>
              </a:ext>
            </a:extLst>
          </p:cNvPr>
          <p:cNvSpPr/>
          <p:nvPr/>
        </p:nvSpPr>
        <p:spPr>
          <a:xfrm>
            <a:off x="335904" y="1673015"/>
            <a:ext cx="3529487" cy="338554"/>
          </a:xfrm>
          <a:prstGeom prst="rect">
            <a:avLst/>
          </a:prstGeom>
          <a:ln w="38100">
            <a:solidFill>
              <a:srgbClr val="6464E6"/>
            </a:solidFill>
          </a:ln>
          <a:effectLst/>
        </p:spPr>
        <p:txBody>
          <a:bodyPr wrap="square" anchor="b">
            <a:spAutoFit/>
          </a:bodyPr>
          <a:lstStyle/>
          <a:p>
            <a:pPr algn="ct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レコーダー設定</a:t>
            </a:r>
            <a:endParaRPr lang="en-US" altLang="ja-JP" sz="1050" b="1" dirty="0">
              <a:effectLst/>
              <a:latin typeface="Yu Gothic UI" panose="020B0500000000000000" pitchFamily="34" charset="-128"/>
              <a:ea typeface="Yu Gothic UI" panose="020B0500000000000000" pitchFamily="34" charset="-128"/>
              <a:cs typeface="Calibri" panose="020F0502020204030204" pitchFamily="34" charset="0"/>
            </a:endParaRPr>
          </a:p>
        </p:txBody>
      </p:sp>
      <p:cxnSp>
        <p:nvCxnSpPr>
          <p:cNvPr id="7" name="直線矢印コネクタ 6">
            <a:extLst>
              <a:ext uri="{FF2B5EF4-FFF2-40B4-BE49-F238E27FC236}">
                <a16:creationId xmlns:a16="http://schemas.microsoft.com/office/drawing/2014/main" id="{60A4DD06-1B3D-762C-8F61-891CAFCAA011}"/>
              </a:ext>
            </a:extLst>
          </p:cNvPr>
          <p:cNvCxnSpPr>
            <a:cxnSpLocks/>
            <a:stCxn id="6" idx="2"/>
            <a:endCxn id="4" idx="0"/>
          </p:cNvCxnSpPr>
          <p:nvPr/>
        </p:nvCxnSpPr>
        <p:spPr>
          <a:xfrm>
            <a:off x="2100648" y="2011569"/>
            <a:ext cx="1" cy="168270"/>
          </a:xfrm>
          <a:prstGeom prst="straightConnector1">
            <a:avLst/>
          </a:prstGeom>
          <a:noFill/>
          <a:ln w="31750" cap="flat" cmpd="sng" algn="ctr">
            <a:solidFill>
              <a:srgbClr val="6464E6"/>
            </a:solidFill>
            <a:prstDash val="solid"/>
            <a:tailEnd type="arrow"/>
          </a:ln>
          <a:effectLst/>
        </p:spPr>
      </p:cxnSp>
      <p:cxnSp>
        <p:nvCxnSpPr>
          <p:cNvPr id="8" name="直線矢印コネクタ 7">
            <a:extLst>
              <a:ext uri="{FF2B5EF4-FFF2-40B4-BE49-F238E27FC236}">
                <a16:creationId xmlns:a16="http://schemas.microsoft.com/office/drawing/2014/main" id="{85A45CDB-557C-F716-BD20-598BE2981965}"/>
              </a:ext>
            </a:extLst>
          </p:cNvPr>
          <p:cNvCxnSpPr>
            <a:cxnSpLocks/>
            <a:stCxn id="4" idx="2"/>
            <a:endCxn id="5" idx="0"/>
          </p:cNvCxnSpPr>
          <p:nvPr/>
        </p:nvCxnSpPr>
        <p:spPr>
          <a:xfrm>
            <a:off x="2100649" y="2518393"/>
            <a:ext cx="0" cy="168270"/>
          </a:xfrm>
          <a:prstGeom prst="straightConnector1">
            <a:avLst/>
          </a:prstGeom>
          <a:noFill/>
          <a:ln w="31750" cap="flat" cmpd="sng" algn="ctr">
            <a:solidFill>
              <a:srgbClr val="6464E6"/>
            </a:solidFill>
            <a:prstDash val="solid"/>
            <a:tailEnd type="arrow"/>
          </a:ln>
          <a:effectLst/>
        </p:spPr>
      </p:cxnSp>
      <p:sp>
        <p:nvSpPr>
          <p:cNvPr id="9" name="正方形/長方形 8">
            <a:extLst>
              <a:ext uri="{FF2B5EF4-FFF2-40B4-BE49-F238E27FC236}">
                <a16:creationId xmlns:a16="http://schemas.microsoft.com/office/drawing/2014/main" id="{734AE507-2462-7560-E111-952DE033B400}"/>
              </a:ext>
            </a:extLst>
          </p:cNvPr>
          <p:cNvSpPr/>
          <p:nvPr/>
        </p:nvSpPr>
        <p:spPr>
          <a:xfrm>
            <a:off x="335905" y="1166191"/>
            <a:ext cx="3529486" cy="338554"/>
          </a:xfrm>
          <a:prstGeom prst="rect">
            <a:avLst/>
          </a:prstGeom>
          <a:ln w="38100">
            <a:solidFill>
              <a:srgbClr val="6464E6"/>
            </a:solidFill>
          </a:ln>
          <a:effectLst/>
        </p:spPr>
        <p:txBody>
          <a:bodyPr wrap="square" anchor="b">
            <a:spAutoFit/>
          </a:bodyPr>
          <a:lstStyle/>
          <a:p>
            <a:pPr algn="ct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解除キー管理</a:t>
            </a:r>
            <a:endParaRPr lang="en-US" altLang="ja-JP" sz="1050" b="1" dirty="0">
              <a:effectLst/>
              <a:latin typeface="Yu Gothic UI" panose="020B0500000000000000" pitchFamily="34" charset="-128"/>
              <a:ea typeface="Yu Gothic UI" panose="020B0500000000000000" pitchFamily="34" charset="-128"/>
              <a:cs typeface="Calibri" panose="020F0502020204030204" pitchFamily="34" charset="0"/>
            </a:endParaRPr>
          </a:p>
        </p:txBody>
      </p:sp>
      <p:cxnSp>
        <p:nvCxnSpPr>
          <p:cNvPr id="10" name="直線矢印コネクタ 9">
            <a:extLst>
              <a:ext uri="{FF2B5EF4-FFF2-40B4-BE49-F238E27FC236}">
                <a16:creationId xmlns:a16="http://schemas.microsoft.com/office/drawing/2014/main" id="{14C154FD-08C0-5B74-7010-0F5B63044255}"/>
              </a:ext>
            </a:extLst>
          </p:cNvPr>
          <p:cNvCxnSpPr>
            <a:cxnSpLocks/>
            <a:stCxn id="9" idx="2"/>
            <a:endCxn id="6" idx="0"/>
          </p:cNvCxnSpPr>
          <p:nvPr/>
        </p:nvCxnSpPr>
        <p:spPr>
          <a:xfrm>
            <a:off x="2100648" y="1504745"/>
            <a:ext cx="0" cy="168270"/>
          </a:xfrm>
          <a:prstGeom prst="straightConnector1">
            <a:avLst/>
          </a:prstGeom>
          <a:noFill/>
          <a:ln w="31750" cap="flat" cmpd="sng" algn="ctr">
            <a:solidFill>
              <a:srgbClr val="6464E6"/>
            </a:solidFill>
            <a:prstDash val="solid"/>
            <a:tailEnd type="arrow"/>
          </a:ln>
          <a:effectLst/>
        </p:spPr>
      </p:cxnSp>
      <p:sp>
        <p:nvSpPr>
          <p:cNvPr id="11" name="正方形/長方形 10">
            <a:extLst>
              <a:ext uri="{FF2B5EF4-FFF2-40B4-BE49-F238E27FC236}">
                <a16:creationId xmlns:a16="http://schemas.microsoft.com/office/drawing/2014/main" id="{911578CB-A718-5C5D-8F8C-71AA5E39BF7C}"/>
              </a:ext>
            </a:extLst>
          </p:cNvPr>
          <p:cNvSpPr/>
          <p:nvPr/>
        </p:nvSpPr>
        <p:spPr>
          <a:xfrm>
            <a:off x="334538" y="3193487"/>
            <a:ext cx="3530856" cy="338554"/>
          </a:xfrm>
          <a:prstGeom prst="rect">
            <a:avLst/>
          </a:prstGeom>
          <a:ln w="38100">
            <a:solidFill>
              <a:srgbClr val="6464E6"/>
            </a:solidFill>
          </a:ln>
          <a:effectLst/>
        </p:spPr>
        <p:txBody>
          <a:bodyPr wrap="square" anchor="b">
            <a:spAutoFit/>
          </a:bodyPr>
          <a:lstStyle/>
          <a:p>
            <a:pPr algn="ctr"/>
            <a:r>
              <a:rPr lang="en-US" altLang="ja-JP" sz="16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のインストール</a:t>
            </a:r>
          </a:p>
        </p:txBody>
      </p:sp>
      <p:cxnSp>
        <p:nvCxnSpPr>
          <p:cNvPr id="12" name="直線矢印コネクタ 11">
            <a:extLst>
              <a:ext uri="{FF2B5EF4-FFF2-40B4-BE49-F238E27FC236}">
                <a16:creationId xmlns:a16="http://schemas.microsoft.com/office/drawing/2014/main" id="{DD75692B-B32A-9C9C-69DE-19BE824127C7}"/>
              </a:ext>
            </a:extLst>
          </p:cNvPr>
          <p:cNvCxnSpPr>
            <a:cxnSpLocks/>
            <a:stCxn id="5" idx="2"/>
            <a:endCxn id="11" idx="0"/>
          </p:cNvCxnSpPr>
          <p:nvPr/>
        </p:nvCxnSpPr>
        <p:spPr>
          <a:xfrm flipH="1">
            <a:off x="2099966" y="3025217"/>
            <a:ext cx="683" cy="168270"/>
          </a:xfrm>
          <a:prstGeom prst="straightConnector1">
            <a:avLst/>
          </a:prstGeom>
          <a:noFill/>
          <a:ln w="31750" cap="flat" cmpd="sng" algn="ctr">
            <a:solidFill>
              <a:srgbClr val="6464E6"/>
            </a:solidFill>
            <a:prstDash val="solid"/>
            <a:tailEnd type="arrow"/>
          </a:ln>
          <a:effectLst/>
        </p:spPr>
      </p:cxnSp>
      <p:sp>
        <p:nvSpPr>
          <p:cNvPr id="13" name="正方形/長方形 12">
            <a:extLst>
              <a:ext uri="{FF2B5EF4-FFF2-40B4-BE49-F238E27FC236}">
                <a16:creationId xmlns:a16="http://schemas.microsoft.com/office/drawing/2014/main" id="{054D1E33-37DC-31F6-D95F-4CB04358E11F}"/>
              </a:ext>
            </a:extLst>
          </p:cNvPr>
          <p:cNvSpPr/>
          <p:nvPr/>
        </p:nvSpPr>
        <p:spPr>
          <a:xfrm>
            <a:off x="334537" y="3700311"/>
            <a:ext cx="3530857" cy="338554"/>
          </a:xfrm>
          <a:prstGeom prst="rect">
            <a:avLst/>
          </a:prstGeom>
          <a:ln w="38100">
            <a:solidFill>
              <a:srgbClr val="6464E6"/>
            </a:solidFill>
          </a:ln>
          <a:effectLst/>
        </p:spPr>
        <p:txBody>
          <a:bodyPr wrap="square" anchor="b">
            <a:spAutoFit/>
          </a:bodyPr>
          <a:lstStyle/>
          <a:p>
            <a:pPr algn="ctr"/>
            <a:r>
              <a:rPr lang="en-US" altLang="ja-JP" sz="16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への機器登録</a:t>
            </a:r>
          </a:p>
        </p:txBody>
      </p:sp>
      <p:cxnSp>
        <p:nvCxnSpPr>
          <p:cNvPr id="14" name="直線矢印コネクタ 13">
            <a:extLst>
              <a:ext uri="{FF2B5EF4-FFF2-40B4-BE49-F238E27FC236}">
                <a16:creationId xmlns:a16="http://schemas.microsoft.com/office/drawing/2014/main" id="{DF04DCAD-9DCF-1633-1A72-3E80C9F75F04}"/>
              </a:ext>
            </a:extLst>
          </p:cNvPr>
          <p:cNvCxnSpPr>
            <a:cxnSpLocks/>
            <a:stCxn id="11" idx="2"/>
            <a:endCxn id="13" idx="0"/>
          </p:cNvCxnSpPr>
          <p:nvPr/>
        </p:nvCxnSpPr>
        <p:spPr>
          <a:xfrm>
            <a:off x="2099966" y="3532041"/>
            <a:ext cx="0" cy="168270"/>
          </a:xfrm>
          <a:prstGeom prst="straightConnector1">
            <a:avLst/>
          </a:prstGeom>
          <a:noFill/>
          <a:ln w="31750" cap="flat" cmpd="sng" algn="ctr">
            <a:solidFill>
              <a:srgbClr val="6464E6"/>
            </a:solidFill>
            <a:prstDash val="solid"/>
            <a:tailEnd type="arrow"/>
          </a:ln>
          <a:effectLst/>
        </p:spPr>
      </p:cxnSp>
      <p:sp>
        <p:nvSpPr>
          <p:cNvPr id="15" name="正方形/長方形 14">
            <a:extLst>
              <a:ext uri="{FF2B5EF4-FFF2-40B4-BE49-F238E27FC236}">
                <a16:creationId xmlns:a16="http://schemas.microsoft.com/office/drawing/2014/main" id="{5A09533D-FB55-CBA0-C74D-ED8422E53D36}"/>
              </a:ext>
            </a:extLst>
          </p:cNvPr>
          <p:cNvSpPr/>
          <p:nvPr/>
        </p:nvSpPr>
        <p:spPr>
          <a:xfrm>
            <a:off x="333166" y="4207134"/>
            <a:ext cx="3532225" cy="338554"/>
          </a:xfrm>
          <a:prstGeom prst="rect">
            <a:avLst/>
          </a:prstGeom>
          <a:ln w="38100">
            <a:solidFill>
              <a:srgbClr val="6464E6"/>
            </a:solidFill>
          </a:ln>
          <a:effectLst/>
        </p:spPr>
        <p:txBody>
          <a:bodyPr wrap="square" anchor="b">
            <a:spAutoFit/>
          </a:bodyPr>
          <a:lstStyle/>
          <a:p>
            <a:pPr algn="ctr"/>
            <a:r>
              <a:rPr lang="en-US" altLang="ja-JP" sz="16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1600" b="1" dirty="0">
                <a:latin typeface="Yu Gothic UI" panose="020B0500000000000000" pitchFamily="34" charset="-128"/>
                <a:ea typeface="Yu Gothic UI" panose="020B0500000000000000" pitchFamily="34" charset="-128"/>
                <a:cs typeface="Calibri" panose="020F0502020204030204" pitchFamily="34" charset="0"/>
              </a:rPr>
              <a:t>の使用する機能に関する設定</a:t>
            </a:r>
          </a:p>
        </p:txBody>
      </p:sp>
      <p:cxnSp>
        <p:nvCxnSpPr>
          <p:cNvPr id="16" name="直線矢印コネクタ 15">
            <a:extLst>
              <a:ext uri="{FF2B5EF4-FFF2-40B4-BE49-F238E27FC236}">
                <a16:creationId xmlns:a16="http://schemas.microsoft.com/office/drawing/2014/main" id="{C52F5953-FEE5-1573-F51B-CD6EDAC0D71E}"/>
              </a:ext>
            </a:extLst>
          </p:cNvPr>
          <p:cNvCxnSpPr>
            <a:cxnSpLocks/>
            <a:stCxn id="13" idx="2"/>
            <a:endCxn id="15" idx="0"/>
          </p:cNvCxnSpPr>
          <p:nvPr/>
        </p:nvCxnSpPr>
        <p:spPr>
          <a:xfrm flipH="1">
            <a:off x="2099279" y="4038865"/>
            <a:ext cx="687" cy="168269"/>
          </a:xfrm>
          <a:prstGeom prst="straightConnector1">
            <a:avLst/>
          </a:prstGeom>
          <a:noFill/>
          <a:ln w="31750" cap="flat" cmpd="sng" algn="ctr">
            <a:solidFill>
              <a:srgbClr val="6464E6"/>
            </a:solidFill>
            <a:prstDash val="solid"/>
            <a:tailEnd type="arrow"/>
          </a:ln>
          <a:effectLst/>
        </p:spPr>
      </p:cxnSp>
      <p:sp>
        <p:nvSpPr>
          <p:cNvPr id="17" name="右中かっこ 16">
            <a:extLst>
              <a:ext uri="{FF2B5EF4-FFF2-40B4-BE49-F238E27FC236}">
                <a16:creationId xmlns:a16="http://schemas.microsoft.com/office/drawing/2014/main" id="{8CD07D3A-7EF0-D090-B069-0547F1889044}"/>
              </a:ext>
            </a:extLst>
          </p:cNvPr>
          <p:cNvSpPr/>
          <p:nvPr/>
        </p:nvSpPr>
        <p:spPr>
          <a:xfrm>
            <a:off x="3992983" y="1166191"/>
            <a:ext cx="212658" cy="13522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右中かっこ 17">
            <a:extLst>
              <a:ext uri="{FF2B5EF4-FFF2-40B4-BE49-F238E27FC236}">
                <a16:creationId xmlns:a16="http://schemas.microsoft.com/office/drawing/2014/main" id="{60A66277-E579-21D6-F49E-F877B2C9BEA7}"/>
              </a:ext>
            </a:extLst>
          </p:cNvPr>
          <p:cNvSpPr/>
          <p:nvPr/>
        </p:nvSpPr>
        <p:spPr>
          <a:xfrm>
            <a:off x="3996074" y="2670793"/>
            <a:ext cx="206475" cy="18748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AE5E993-8FD9-161B-92EF-DF929D9E3B45}"/>
              </a:ext>
            </a:extLst>
          </p:cNvPr>
          <p:cNvSpPr txBox="1"/>
          <p:nvPr/>
        </p:nvSpPr>
        <p:spPr>
          <a:xfrm>
            <a:off x="4284519" y="1447835"/>
            <a:ext cx="4672995" cy="984043"/>
          </a:xfrm>
          <a:prstGeom prst="rect">
            <a:avLst/>
          </a:prstGeom>
          <a:noFill/>
        </p:spPr>
        <p:txBody>
          <a:bodyPr wrap="square" lIns="36000" tIns="36000" rIns="36000" bIns="36000" rtlCol="0">
            <a:spAutoFit/>
          </a:bodyPr>
          <a:lstStyle/>
          <a:p>
            <a:pPr marL="87313" indent="-87313"/>
            <a:r>
              <a:rPr lang="ja-JP" altLang="en-US" sz="2000" b="1" dirty="0">
                <a:latin typeface="Yu Gothic UI" panose="020B0500000000000000" pitchFamily="50" charset="-128"/>
                <a:ea typeface="Yu Gothic UI" panose="020B0500000000000000" pitchFamily="50" charset="-128"/>
                <a:cs typeface="Meiryo UI" panose="020B0604030504040204" pitchFamily="50" charset="-128"/>
              </a:rPr>
              <a:t>レコーダーとカメラのキッティング</a:t>
            </a:r>
            <a:endParaRPr lang="en-US" altLang="ja-JP" sz="2000" b="1" dirty="0">
              <a:latin typeface="Yu Gothic UI" panose="020B0500000000000000" pitchFamily="50" charset="-128"/>
              <a:ea typeface="Yu Gothic UI" panose="020B0500000000000000" pitchFamily="50" charset="-128"/>
              <a:cs typeface="Meiryo UI" panose="020B0604030504040204" pitchFamily="50" charset="-128"/>
            </a:endParaRPr>
          </a:p>
          <a:p>
            <a:pPr marL="87313" indent="-87313">
              <a:lnSpc>
                <a:spcPct val="120000"/>
              </a:lnSpc>
              <a:spcBef>
                <a:spcPts val="600"/>
              </a:spcBef>
            </a:pPr>
            <a:r>
              <a:rPr kumimoji="1" lang="en-US" altLang="ja-JP" sz="1400" b="1" dirty="0">
                <a:solidFill>
                  <a:srgbClr val="0000FF"/>
                </a:solidFill>
                <a:latin typeface="Yu Gothic UI" panose="020B0500000000000000" pitchFamily="50" charset="-128"/>
                <a:ea typeface="Yu Gothic UI" panose="020B0500000000000000" pitchFamily="50" charset="-128"/>
                <a:cs typeface="Meiryo UI" panose="020B0604030504040204" pitchFamily="50" charset="-128"/>
                <a:hlinkClick r:id="rId2"/>
              </a:rPr>
              <a:t>【</a:t>
            </a:r>
            <a:r>
              <a:rPr kumimoji="1" lang="ja-JP" altLang="en-US" sz="1400" b="1" dirty="0">
                <a:solidFill>
                  <a:srgbClr val="0000FF"/>
                </a:solidFill>
                <a:latin typeface="Yu Gothic UI" panose="020B0500000000000000" pitchFamily="50" charset="-128"/>
                <a:ea typeface="Yu Gothic UI" panose="020B0500000000000000" pitchFamily="50" charset="-128"/>
                <a:cs typeface="Meiryo UI" panose="020B0604030504040204" pitchFamily="50" charset="-128"/>
                <a:hlinkClick r:id="rId2"/>
              </a:rPr>
              <a:t>動画</a:t>
            </a:r>
            <a:r>
              <a:rPr kumimoji="1" lang="en-US" altLang="ja-JP" sz="1400" b="1" dirty="0">
                <a:solidFill>
                  <a:srgbClr val="0000FF"/>
                </a:solidFill>
                <a:latin typeface="Yu Gothic UI" panose="020B0500000000000000" pitchFamily="50" charset="-128"/>
                <a:ea typeface="Yu Gothic UI" panose="020B0500000000000000" pitchFamily="50" charset="-128"/>
                <a:cs typeface="Meiryo UI" panose="020B0604030504040204" pitchFamily="50" charset="-128"/>
                <a:hlinkClick r:id="rId2"/>
              </a:rPr>
              <a:t>】i-PRO</a:t>
            </a:r>
            <a:r>
              <a:rPr kumimoji="1" lang="ja-JP" altLang="en-US" sz="1400" b="1" dirty="0">
                <a:solidFill>
                  <a:srgbClr val="0000FF"/>
                </a:solidFill>
                <a:latin typeface="Yu Gothic UI" panose="020B0500000000000000" pitchFamily="50" charset="-128"/>
                <a:ea typeface="Yu Gothic UI" panose="020B0500000000000000" pitchFamily="50" charset="-128"/>
                <a:cs typeface="Meiryo UI" panose="020B0604030504040204" pitchFamily="50" charset="-128"/>
                <a:hlinkClick r:id="rId2"/>
              </a:rPr>
              <a:t>キッティング手順（らくらくスタート編）</a:t>
            </a:r>
            <a:endParaRPr kumimoji="1" lang="en-US" altLang="ja-JP" sz="1400" b="1" dirty="0">
              <a:solidFill>
                <a:srgbClr val="0000FF"/>
              </a:solidFill>
              <a:latin typeface="Yu Gothic UI" panose="020B0500000000000000" pitchFamily="50" charset="-128"/>
              <a:ea typeface="Yu Gothic UI" panose="020B0500000000000000" pitchFamily="50" charset="-128"/>
              <a:cs typeface="Meiryo UI" panose="020B0604030504040204" pitchFamily="50" charset="-128"/>
            </a:endParaRPr>
          </a:p>
          <a:p>
            <a:pPr marL="87313" indent="-87313">
              <a:lnSpc>
                <a:spcPct val="120000"/>
              </a:lnSpc>
            </a:pPr>
            <a:r>
              <a:rPr lang="ja-JP" altLang="en-US" sz="1600" b="1" dirty="0">
                <a:latin typeface="Yu Gothic UI" panose="020B0500000000000000" pitchFamily="50" charset="-128"/>
                <a:ea typeface="Yu Gothic UI" panose="020B0500000000000000" pitchFamily="50" charset="-128"/>
                <a:cs typeface="Meiryo UI" panose="020B0604030504040204" pitchFamily="50" charset="-128"/>
              </a:rPr>
              <a:t>を参照の上、キッティング実施</a:t>
            </a:r>
            <a:endParaRPr kumimoji="1" lang="en-US" altLang="ja-JP" sz="1600" b="1" dirty="0">
              <a:latin typeface="Yu Gothic UI" panose="020B0500000000000000" pitchFamily="50" charset="-128"/>
              <a:ea typeface="Yu Gothic UI" panose="020B05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63285539-B218-00BD-E3EE-3D7728ED1EE7}"/>
              </a:ext>
            </a:extLst>
          </p:cNvPr>
          <p:cNvSpPr txBox="1"/>
          <p:nvPr/>
        </p:nvSpPr>
        <p:spPr>
          <a:xfrm>
            <a:off x="4284520" y="3180492"/>
            <a:ext cx="3957192" cy="787066"/>
          </a:xfrm>
          <a:prstGeom prst="rect">
            <a:avLst/>
          </a:prstGeom>
          <a:noFill/>
        </p:spPr>
        <p:txBody>
          <a:bodyPr wrap="square" lIns="36000" tIns="36000" rIns="36000" bIns="36000" rtlCol="0">
            <a:spAutoFit/>
          </a:bodyPr>
          <a:lstStyle/>
          <a:p>
            <a:pPr marL="87313" indent="-87313">
              <a:lnSpc>
                <a:spcPct val="120000"/>
              </a:lnSpc>
            </a:pPr>
            <a:r>
              <a:rPr lang="en-US" altLang="ja-JP" sz="2000" b="1" dirty="0">
                <a:latin typeface="Yu Gothic UI" panose="020B0500000000000000" pitchFamily="50" charset="-128"/>
                <a:ea typeface="Yu Gothic UI" panose="020B0500000000000000" pitchFamily="50" charset="-128"/>
                <a:cs typeface="Meiryo UI" panose="020B0604030504040204" pitchFamily="50" charset="-128"/>
              </a:rPr>
              <a:t>ASM300</a:t>
            </a:r>
            <a:r>
              <a:rPr lang="ja-JP" altLang="en-US" sz="2000" b="1" dirty="0">
                <a:latin typeface="Yu Gothic UI" panose="020B0500000000000000" pitchFamily="50" charset="-128"/>
                <a:ea typeface="Yu Gothic UI" panose="020B0500000000000000" pitchFamily="50" charset="-128"/>
                <a:cs typeface="Meiryo UI" panose="020B0604030504040204" pitchFamily="50" charset="-128"/>
              </a:rPr>
              <a:t>のキッティング</a:t>
            </a:r>
            <a:endParaRPr lang="en-US" altLang="ja-JP" sz="2000" b="1" dirty="0">
              <a:latin typeface="Yu Gothic UI" panose="020B0500000000000000" pitchFamily="50" charset="-128"/>
              <a:ea typeface="Yu Gothic UI" panose="020B0500000000000000" pitchFamily="50" charset="-128"/>
              <a:cs typeface="Meiryo UI" panose="020B0604030504040204" pitchFamily="50" charset="-128"/>
            </a:endParaRPr>
          </a:p>
          <a:p>
            <a:pPr marL="87313" indent="-87313">
              <a:lnSpc>
                <a:spcPct val="120000"/>
              </a:lnSpc>
              <a:spcBef>
                <a:spcPts val="600"/>
              </a:spcBef>
            </a:pPr>
            <a:r>
              <a:rPr lang="ja-JP" altLang="en-US" sz="1600" b="1" dirty="0">
                <a:latin typeface="Yu Gothic UI" panose="020B0500000000000000" pitchFamily="50" charset="-128"/>
                <a:ea typeface="Yu Gothic UI" panose="020B0500000000000000" pitchFamily="50" charset="-128"/>
                <a:cs typeface="Meiryo UI" panose="020B0604030504040204" pitchFamily="50" charset="-128"/>
              </a:rPr>
              <a:t>本書の次頁以降を参照の上、キッティング実施</a:t>
            </a:r>
            <a:endParaRPr kumimoji="1" lang="en-US" altLang="ja-JP" sz="1600" b="1" dirty="0">
              <a:latin typeface="Yu Gothic UI" panose="020B0500000000000000" pitchFamily="50" charset="-128"/>
              <a:ea typeface="Yu Gothic UI" panose="020B0500000000000000" pitchFamily="50" charset="-128"/>
              <a:cs typeface="Meiryo UI" panose="020B0604030504040204" pitchFamily="50" charset="-128"/>
            </a:endParaRPr>
          </a:p>
        </p:txBody>
      </p:sp>
    </p:spTree>
    <p:extLst>
      <p:ext uri="{BB962C8B-B14F-4D97-AF65-F5344CB8AC3E}">
        <p14:creationId xmlns:p14="http://schemas.microsoft.com/office/powerpoint/2010/main" val="422142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a:t>
            </a:r>
            <a:r>
              <a:rPr kumimoji="1" lang="ja-JP" altLang="en-US" dirty="0">
                <a:latin typeface="Yu Gothic UI" panose="020B0500000000000000" pitchFamily="34" charset="-128"/>
                <a:ea typeface="Yu Gothic UI" panose="020B0500000000000000" pitchFamily="34" charset="-128"/>
              </a:rPr>
              <a:t>．キッティングの流れ</a:t>
            </a:r>
          </a:p>
        </p:txBody>
      </p:sp>
      <p:sp>
        <p:nvSpPr>
          <p:cNvPr id="36" name="正方形/長方形 35">
            <a:extLst>
              <a:ext uri="{FF2B5EF4-FFF2-40B4-BE49-F238E27FC236}">
                <a16:creationId xmlns:a16="http://schemas.microsoft.com/office/drawing/2014/main" id="{876EE54A-261D-0C1B-E9E8-877205074F25}"/>
              </a:ext>
            </a:extLst>
          </p:cNvPr>
          <p:cNvSpPr/>
          <p:nvPr/>
        </p:nvSpPr>
        <p:spPr>
          <a:xfrm>
            <a:off x="167884" y="609601"/>
            <a:ext cx="8524521" cy="369332"/>
          </a:xfrm>
          <a:prstGeom prst="rect">
            <a:avLst/>
          </a:prstGeom>
        </p:spPr>
        <p:txBody>
          <a:bodyPr wrap="square"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 </a:t>
            </a:r>
            <a:r>
              <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を運用状態にするまでのキッティング作業の流れは以下のようになります</a:t>
            </a:r>
            <a:endParaRPr kumimoji="1" lang="en-US" altLang="ja-JP"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grpSp>
        <p:nvGrpSpPr>
          <p:cNvPr id="6" name="グループ化 5">
            <a:extLst>
              <a:ext uri="{FF2B5EF4-FFF2-40B4-BE49-F238E27FC236}">
                <a16:creationId xmlns:a16="http://schemas.microsoft.com/office/drawing/2014/main" id="{322C23DB-2C8A-059B-D388-DB2E0B126F4F}"/>
              </a:ext>
            </a:extLst>
          </p:cNvPr>
          <p:cNvGrpSpPr/>
          <p:nvPr/>
        </p:nvGrpSpPr>
        <p:grpSpPr>
          <a:xfrm>
            <a:off x="252663" y="1801403"/>
            <a:ext cx="8638674" cy="2711448"/>
            <a:chOff x="252663" y="1801403"/>
            <a:chExt cx="8638674" cy="2711448"/>
          </a:xfrm>
        </p:grpSpPr>
        <p:sp>
          <p:nvSpPr>
            <p:cNvPr id="17" name="正方形/長方形 16">
              <a:extLst>
                <a:ext uri="{FF2B5EF4-FFF2-40B4-BE49-F238E27FC236}">
                  <a16:creationId xmlns:a16="http://schemas.microsoft.com/office/drawing/2014/main" id="{4CF7529F-075F-E2C2-52BB-A9C5BC095C29}"/>
                </a:ext>
              </a:extLst>
            </p:cNvPr>
            <p:cNvSpPr/>
            <p:nvPr/>
          </p:nvSpPr>
          <p:spPr>
            <a:xfrm>
              <a:off x="252663" y="3301259"/>
              <a:ext cx="8638674" cy="461665"/>
            </a:xfrm>
            <a:prstGeom prst="rect">
              <a:avLst/>
            </a:prstGeom>
            <a:ln w="38100">
              <a:solidFill>
                <a:srgbClr val="6464E6"/>
              </a:solidFill>
            </a:ln>
            <a:effectLst/>
          </p:spPr>
          <p:txBody>
            <a:bodyPr wrap="square" anchor="b">
              <a:spAutoFit/>
            </a:bodyPr>
            <a:lstStyle/>
            <a:p>
              <a:pPr algn="ctr"/>
              <a:r>
                <a:rPr lang="en-US" altLang="ja-JP" sz="24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latin typeface="Yu Gothic UI" panose="020B0500000000000000" pitchFamily="34" charset="-128"/>
                  <a:ea typeface="Yu Gothic UI" panose="020B0500000000000000" pitchFamily="34" charset="-128"/>
                  <a:cs typeface="Calibri" panose="020F0502020204030204" pitchFamily="34" charset="0"/>
                </a:rPr>
                <a:t>への機器登録（必須）</a:t>
              </a:r>
              <a:endParaRPr lang="en-US" altLang="ja-JP" sz="2400" b="1" dirty="0">
                <a:latin typeface="Yu Gothic UI" panose="020B0500000000000000" pitchFamily="34" charset="-128"/>
                <a:ea typeface="Yu Gothic UI" panose="020B0500000000000000" pitchFamily="34" charset="-128"/>
                <a:cs typeface="Calibri" panose="020F0502020204030204" pitchFamily="34" charset="0"/>
              </a:endParaRPr>
            </a:p>
          </p:txBody>
        </p:sp>
        <p:sp>
          <p:nvSpPr>
            <p:cNvPr id="31" name="正方形/長方形 30">
              <a:extLst>
                <a:ext uri="{FF2B5EF4-FFF2-40B4-BE49-F238E27FC236}">
                  <a16:creationId xmlns:a16="http://schemas.microsoft.com/office/drawing/2014/main" id="{4EEA0492-8DF6-B9CF-2AA3-B7E98BF90C44}"/>
                </a:ext>
              </a:extLst>
            </p:cNvPr>
            <p:cNvSpPr/>
            <p:nvPr/>
          </p:nvSpPr>
          <p:spPr>
            <a:xfrm>
              <a:off x="252663" y="4051186"/>
              <a:ext cx="8638674" cy="461665"/>
            </a:xfrm>
            <a:prstGeom prst="rect">
              <a:avLst/>
            </a:prstGeom>
            <a:ln w="38100">
              <a:solidFill>
                <a:srgbClr val="6464E6"/>
              </a:solidFill>
            </a:ln>
            <a:effectLst/>
          </p:spPr>
          <p:txBody>
            <a:bodyPr wrap="square" anchor="b">
              <a:spAutoFit/>
            </a:bodyPr>
            <a:lstStyle/>
            <a:p>
              <a:pPr algn="ctr"/>
              <a:r>
                <a:rPr lang="en-US" altLang="ja-JP" sz="24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latin typeface="Yu Gothic UI" panose="020B0500000000000000" pitchFamily="34" charset="-128"/>
                  <a:ea typeface="Yu Gothic UI" panose="020B0500000000000000" pitchFamily="34" charset="-128"/>
                  <a:cs typeface="Calibri" panose="020F0502020204030204" pitchFamily="34" charset="0"/>
                </a:rPr>
                <a:t>の使用する機能に関する設定（任意）</a:t>
              </a:r>
            </a:p>
          </p:txBody>
        </p:sp>
        <p:sp>
          <p:nvSpPr>
            <p:cNvPr id="34" name="正方形/長方形 33">
              <a:extLst>
                <a:ext uri="{FF2B5EF4-FFF2-40B4-BE49-F238E27FC236}">
                  <a16:creationId xmlns:a16="http://schemas.microsoft.com/office/drawing/2014/main" id="{76D789C8-869A-EFA6-5A68-672987A1C7FC}"/>
                </a:ext>
              </a:extLst>
            </p:cNvPr>
            <p:cNvSpPr/>
            <p:nvPr/>
          </p:nvSpPr>
          <p:spPr>
            <a:xfrm>
              <a:off x="252663" y="1801403"/>
              <a:ext cx="8638674" cy="461665"/>
            </a:xfrm>
            <a:prstGeom prst="rect">
              <a:avLst/>
            </a:prstGeom>
            <a:ln w="38100">
              <a:solidFill>
                <a:srgbClr val="6464E6"/>
              </a:solidFill>
            </a:ln>
            <a:effectLst/>
          </p:spPr>
          <p:txBody>
            <a:bodyPr wrap="square" anchor="b">
              <a:spAutoFit/>
            </a:bodyPr>
            <a:lstStyle/>
            <a:p>
              <a:pPr algn="ctr"/>
              <a:r>
                <a:rPr lang="en-US" altLang="ja-JP" sz="2400" b="1" dirty="0">
                  <a:latin typeface="Yu Gothic UI" panose="020B0500000000000000" pitchFamily="34" charset="-128"/>
                  <a:ea typeface="Yu Gothic UI" panose="020B0500000000000000" pitchFamily="34" charset="-128"/>
                  <a:cs typeface="Calibri" panose="020F0502020204030204" pitchFamily="34" charset="0"/>
                </a:rPr>
                <a:t>PC</a:t>
              </a:r>
              <a:r>
                <a:rPr lang="ja-JP" altLang="en-US" sz="2400" b="1" dirty="0">
                  <a:latin typeface="Yu Gothic UI" panose="020B0500000000000000" pitchFamily="34" charset="-128"/>
                  <a:ea typeface="Yu Gothic UI" panose="020B0500000000000000" pitchFamily="34" charset="-128"/>
                  <a:cs typeface="Calibri" panose="020F0502020204030204" pitchFamily="34" charset="0"/>
                </a:rPr>
                <a:t>の事前設定</a:t>
              </a:r>
              <a:endParaRPr lang="en-US" altLang="ja-JP" sz="1400" b="1" dirty="0">
                <a:effectLst/>
                <a:latin typeface="Yu Gothic UI" panose="020B0500000000000000" pitchFamily="34" charset="-128"/>
                <a:ea typeface="Yu Gothic UI" panose="020B0500000000000000" pitchFamily="34" charset="-128"/>
                <a:cs typeface="Calibri" panose="020F0502020204030204" pitchFamily="34" charset="0"/>
              </a:endParaRPr>
            </a:p>
          </p:txBody>
        </p:sp>
        <p:sp>
          <p:nvSpPr>
            <p:cNvPr id="35" name="正方形/長方形 34">
              <a:extLst>
                <a:ext uri="{FF2B5EF4-FFF2-40B4-BE49-F238E27FC236}">
                  <a16:creationId xmlns:a16="http://schemas.microsoft.com/office/drawing/2014/main" id="{1A749D3B-3248-A855-84B9-90ED6994DC1B}"/>
                </a:ext>
              </a:extLst>
            </p:cNvPr>
            <p:cNvSpPr/>
            <p:nvPr/>
          </p:nvSpPr>
          <p:spPr>
            <a:xfrm>
              <a:off x="252663" y="2551331"/>
              <a:ext cx="8638674" cy="461665"/>
            </a:xfrm>
            <a:prstGeom prst="rect">
              <a:avLst/>
            </a:prstGeom>
            <a:ln w="38100">
              <a:solidFill>
                <a:srgbClr val="6464E6"/>
              </a:solidFill>
            </a:ln>
            <a:effectLst/>
          </p:spPr>
          <p:txBody>
            <a:bodyPr wrap="square" anchor="b">
              <a:spAutoFit/>
            </a:bodyPr>
            <a:lstStyle/>
            <a:p>
              <a:pPr algn="ctr"/>
              <a:r>
                <a:rPr lang="en-US" altLang="ja-JP" sz="2400" b="1" dirty="0">
                  <a:latin typeface="Yu Gothic UI" panose="020B0500000000000000" pitchFamily="34" charset="-128"/>
                  <a:ea typeface="Yu Gothic UI" panose="020B0500000000000000" pitchFamily="34" charset="-128"/>
                  <a:cs typeface="Calibri" panose="020F0502020204030204" pitchFamily="34" charset="0"/>
                </a:rPr>
                <a:t>ASM300</a:t>
              </a:r>
              <a:r>
                <a:rPr lang="ja-JP" altLang="en-US" sz="2400" b="1" dirty="0">
                  <a:latin typeface="Yu Gothic UI" panose="020B0500000000000000" pitchFamily="34" charset="-128"/>
                  <a:ea typeface="Yu Gothic UI" panose="020B0500000000000000" pitchFamily="34" charset="-128"/>
                  <a:cs typeface="Calibri" panose="020F0502020204030204" pitchFamily="34" charset="0"/>
                </a:rPr>
                <a:t>のインストール</a:t>
              </a:r>
              <a:endParaRPr lang="en-US" altLang="ja-JP" sz="1400" b="1" dirty="0">
                <a:effectLst/>
                <a:latin typeface="Yu Gothic UI" panose="020B0500000000000000" pitchFamily="34" charset="-128"/>
                <a:ea typeface="Yu Gothic UI" panose="020B0500000000000000" pitchFamily="34" charset="-128"/>
                <a:cs typeface="Calibri" panose="020F0502020204030204" pitchFamily="34" charset="0"/>
              </a:endParaRPr>
            </a:p>
          </p:txBody>
        </p:sp>
        <p:cxnSp>
          <p:nvCxnSpPr>
            <p:cNvPr id="2" name="直線矢印コネクタ 1">
              <a:extLst>
                <a:ext uri="{FF2B5EF4-FFF2-40B4-BE49-F238E27FC236}">
                  <a16:creationId xmlns:a16="http://schemas.microsoft.com/office/drawing/2014/main" id="{8F53A05B-DDC6-A196-4787-6BE8D2380267}"/>
                </a:ext>
              </a:extLst>
            </p:cNvPr>
            <p:cNvCxnSpPr/>
            <p:nvPr/>
          </p:nvCxnSpPr>
          <p:spPr>
            <a:xfrm>
              <a:off x="4570095" y="2250100"/>
              <a:ext cx="1905" cy="335548"/>
            </a:xfrm>
            <a:prstGeom prst="straightConnector1">
              <a:avLst/>
            </a:prstGeom>
            <a:noFill/>
            <a:ln w="38100" cap="flat" cmpd="sng" algn="ctr">
              <a:solidFill>
                <a:srgbClr val="6464E6"/>
              </a:solidFill>
              <a:prstDash val="solid"/>
              <a:tailEnd type="arrow"/>
            </a:ln>
            <a:effectLst/>
          </p:spPr>
        </p:cxnSp>
        <p:cxnSp>
          <p:nvCxnSpPr>
            <p:cNvPr id="3" name="直線矢印コネクタ 2">
              <a:extLst>
                <a:ext uri="{FF2B5EF4-FFF2-40B4-BE49-F238E27FC236}">
                  <a16:creationId xmlns:a16="http://schemas.microsoft.com/office/drawing/2014/main" id="{F55B5C7A-FA51-D28F-FD33-A4B8B53C9D7F}"/>
                </a:ext>
              </a:extLst>
            </p:cNvPr>
            <p:cNvCxnSpPr/>
            <p:nvPr/>
          </p:nvCxnSpPr>
          <p:spPr>
            <a:xfrm>
              <a:off x="4568190" y="2994820"/>
              <a:ext cx="1905" cy="335548"/>
            </a:xfrm>
            <a:prstGeom prst="straightConnector1">
              <a:avLst/>
            </a:prstGeom>
            <a:noFill/>
            <a:ln w="38100" cap="flat" cmpd="sng" algn="ctr">
              <a:solidFill>
                <a:srgbClr val="6464E6"/>
              </a:solidFill>
              <a:prstDash val="solid"/>
              <a:tailEnd type="arrow"/>
            </a:ln>
            <a:effectLst/>
          </p:spPr>
        </p:cxnSp>
        <p:cxnSp>
          <p:nvCxnSpPr>
            <p:cNvPr id="5" name="直線矢印コネクタ 4">
              <a:extLst>
                <a:ext uri="{FF2B5EF4-FFF2-40B4-BE49-F238E27FC236}">
                  <a16:creationId xmlns:a16="http://schemas.microsoft.com/office/drawing/2014/main" id="{7D1057EC-0751-25E4-43B2-1DC74535ED07}"/>
                </a:ext>
              </a:extLst>
            </p:cNvPr>
            <p:cNvCxnSpPr/>
            <p:nvPr/>
          </p:nvCxnSpPr>
          <p:spPr>
            <a:xfrm>
              <a:off x="4568190" y="3740296"/>
              <a:ext cx="1905" cy="335548"/>
            </a:xfrm>
            <a:prstGeom prst="straightConnector1">
              <a:avLst/>
            </a:prstGeom>
            <a:noFill/>
            <a:ln w="38100" cap="flat" cmpd="sng" algn="ctr">
              <a:solidFill>
                <a:srgbClr val="6464E6"/>
              </a:solidFill>
              <a:prstDash val="solid"/>
              <a:tailEnd type="arrow"/>
            </a:ln>
            <a:effectLst/>
          </p:spPr>
        </p:cxnSp>
      </p:grpSp>
    </p:spTree>
    <p:extLst>
      <p:ext uri="{BB962C8B-B14F-4D97-AF65-F5344CB8AC3E}">
        <p14:creationId xmlns:p14="http://schemas.microsoft.com/office/powerpoint/2010/main" val="3874743176"/>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latin typeface="Yu Gothic UI" panose="020B0500000000000000" pitchFamily="34" charset="-128"/>
                <a:ea typeface="Yu Gothic UI" panose="020B0500000000000000" pitchFamily="34" charset="-128"/>
              </a:rPr>
              <a:t>4-1</a:t>
            </a:r>
            <a:r>
              <a:rPr kumimoji="1" lang="ja-JP" altLang="en-US" dirty="0">
                <a:latin typeface="Yu Gothic UI" panose="020B0500000000000000" pitchFamily="34" charset="-128"/>
                <a:ea typeface="Yu Gothic UI" panose="020B0500000000000000" pitchFamily="34" charset="-128"/>
              </a:rPr>
              <a:t>．</a:t>
            </a:r>
            <a:r>
              <a:rPr lang="en-US" altLang="ja-JP" dirty="0">
                <a:latin typeface="Yu Gothic UI" panose="020B0500000000000000" pitchFamily="34" charset="-128"/>
                <a:ea typeface="Yu Gothic UI" panose="020B0500000000000000" pitchFamily="34" charset="-128"/>
              </a:rPr>
              <a:t>PC</a:t>
            </a:r>
            <a:r>
              <a:rPr lang="ja-JP" altLang="en-US" dirty="0">
                <a:latin typeface="Yu Gothic UI" panose="020B0500000000000000" pitchFamily="34" charset="-128"/>
                <a:ea typeface="Yu Gothic UI" panose="020B0500000000000000" pitchFamily="34" charset="-128"/>
              </a:rPr>
              <a:t>の事前設定</a:t>
            </a:r>
            <a:endParaRPr kumimoji="1" lang="ja-JP" altLang="en-US" dirty="0">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4CF7529F-075F-E2C2-52BB-A9C5BC095C29}"/>
              </a:ext>
            </a:extLst>
          </p:cNvPr>
          <p:cNvSpPr/>
          <p:nvPr/>
        </p:nvSpPr>
        <p:spPr>
          <a:xfrm>
            <a:off x="252663" y="3301259"/>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への機器登録（必須）</a:t>
            </a:r>
          </a:p>
        </p:txBody>
      </p:sp>
      <p:sp>
        <p:nvSpPr>
          <p:cNvPr id="31" name="正方形/長方形 30">
            <a:extLst>
              <a:ext uri="{FF2B5EF4-FFF2-40B4-BE49-F238E27FC236}">
                <a16:creationId xmlns:a16="http://schemas.microsoft.com/office/drawing/2014/main" id="{4EEA0492-8DF6-B9CF-2AA3-B7E98BF90C44}"/>
              </a:ext>
            </a:extLst>
          </p:cNvPr>
          <p:cNvSpPr/>
          <p:nvPr/>
        </p:nvSpPr>
        <p:spPr>
          <a:xfrm>
            <a:off x="252663" y="4051186"/>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の使用する機能に関する設定（任意）</a:t>
            </a:r>
          </a:p>
        </p:txBody>
      </p:sp>
      <p:sp>
        <p:nvSpPr>
          <p:cNvPr id="34" name="正方形/長方形 33">
            <a:extLst>
              <a:ext uri="{FF2B5EF4-FFF2-40B4-BE49-F238E27FC236}">
                <a16:creationId xmlns:a16="http://schemas.microsoft.com/office/drawing/2014/main" id="{76D789C8-869A-EFA6-5A68-672987A1C7FC}"/>
              </a:ext>
            </a:extLst>
          </p:cNvPr>
          <p:cNvSpPr/>
          <p:nvPr/>
        </p:nvSpPr>
        <p:spPr>
          <a:xfrm>
            <a:off x="252663" y="1801403"/>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PC</a:t>
            </a:r>
            <a:r>
              <a:rPr kumimoji="1" lang="ja-JP" altLang="en-US" sz="2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の事前設定</a:t>
            </a:r>
            <a:endParaRPr kumimoji="1" lang="en-US" altLang="ja-JP" sz="14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35" name="正方形/長方形 34">
            <a:extLst>
              <a:ext uri="{FF2B5EF4-FFF2-40B4-BE49-F238E27FC236}">
                <a16:creationId xmlns:a16="http://schemas.microsoft.com/office/drawing/2014/main" id="{1A749D3B-3248-A855-84B9-90ED6994DC1B}"/>
              </a:ext>
            </a:extLst>
          </p:cNvPr>
          <p:cNvSpPr/>
          <p:nvPr/>
        </p:nvSpPr>
        <p:spPr>
          <a:xfrm>
            <a:off x="252663" y="2551331"/>
            <a:ext cx="8638674" cy="461665"/>
          </a:xfrm>
          <a:prstGeom prst="rect">
            <a:avLst/>
          </a:prstGeom>
          <a:ln w="38100">
            <a:solidFill>
              <a:srgbClr val="6464E6"/>
            </a:solidFill>
          </a:ln>
          <a:effectLst/>
        </p:spPr>
        <p:txBody>
          <a:bodyPr wrap="square" anchor="b">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1" lang="ja-JP" altLang="en-US" sz="2400" b="1" i="0" u="none" strike="noStrike" kern="1200" cap="none" spc="0" normalizeH="0" baseline="0" noProof="0" dirty="0">
                <a:ln>
                  <a:noFill/>
                </a:ln>
                <a:solidFill>
                  <a:schemeClr val="bg1">
                    <a:lumMod val="65000"/>
                  </a:schemeClr>
                </a:solidFill>
                <a:effectLst/>
                <a:uLnTx/>
                <a:uFillTx/>
                <a:latin typeface="Yu Gothic UI" panose="020B0500000000000000" pitchFamily="34" charset="-128"/>
                <a:ea typeface="Yu Gothic UI" panose="020B0500000000000000" pitchFamily="34" charset="-128"/>
                <a:cs typeface="Calibri" panose="020F0502020204030204" pitchFamily="34" charset="0"/>
              </a:rPr>
              <a:t>のインストール</a:t>
            </a:r>
          </a:p>
        </p:txBody>
      </p:sp>
      <p:sp>
        <p:nvSpPr>
          <p:cNvPr id="36" name="正方形/長方形 35">
            <a:extLst>
              <a:ext uri="{FF2B5EF4-FFF2-40B4-BE49-F238E27FC236}">
                <a16:creationId xmlns:a16="http://schemas.microsoft.com/office/drawing/2014/main" id="{876EE54A-261D-0C1B-E9E8-877205074F25}"/>
              </a:ext>
            </a:extLst>
          </p:cNvPr>
          <p:cNvSpPr/>
          <p:nvPr/>
        </p:nvSpPr>
        <p:spPr>
          <a:xfrm>
            <a:off x="155774" y="617522"/>
            <a:ext cx="7583321" cy="369332"/>
          </a:xfrm>
          <a:prstGeom prst="rect">
            <a:avLst/>
          </a:prstGeom>
        </p:spPr>
        <p:txBody>
          <a:bodyPr wrap="square" anchor="ctr">
            <a:spAutoFit/>
          </a:bodyPr>
          <a:lstStyle/>
          <a:p>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en-US" altLang="ja-JP"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ASM300</a:t>
            </a: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をインストールする前に</a:t>
            </a:r>
            <a:r>
              <a:rPr lang="en-US" altLang="ja-JP"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PC</a:t>
            </a:r>
            <a:r>
              <a:rPr lang="ja-JP" altLang="en-US" b="1"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の設定作業を行います</a:t>
            </a:r>
          </a:p>
        </p:txBody>
      </p:sp>
      <p:cxnSp>
        <p:nvCxnSpPr>
          <p:cNvPr id="2" name="直線矢印コネクタ 1">
            <a:extLst>
              <a:ext uri="{FF2B5EF4-FFF2-40B4-BE49-F238E27FC236}">
                <a16:creationId xmlns:a16="http://schemas.microsoft.com/office/drawing/2014/main" id="{8F53A05B-DDC6-A196-4787-6BE8D2380267}"/>
              </a:ext>
            </a:extLst>
          </p:cNvPr>
          <p:cNvCxnSpPr/>
          <p:nvPr/>
        </p:nvCxnSpPr>
        <p:spPr>
          <a:xfrm>
            <a:off x="4570095" y="2250100"/>
            <a:ext cx="1905" cy="335548"/>
          </a:xfrm>
          <a:prstGeom prst="straightConnector1">
            <a:avLst/>
          </a:prstGeom>
          <a:noFill/>
          <a:ln w="38100" cap="flat" cmpd="sng" algn="ctr">
            <a:solidFill>
              <a:srgbClr val="6464E6"/>
            </a:solidFill>
            <a:prstDash val="solid"/>
            <a:tailEnd type="arrow"/>
          </a:ln>
          <a:effectLst/>
        </p:spPr>
      </p:cxnSp>
      <p:cxnSp>
        <p:nvCxnSpPr>
          <p:cNvPr id="3" name="直線矢印コネクタ 2">
            <a:extLst>
              <a:ext uri="{FF2B5EF4-FFF2-40B4-BE49-F238E27FC236}">
                <a16:creationId xmlns:a16="http://schemas.microsoft.com/office/drawing/2014/main" id="{F55B5C7A-FA51-D28F-FD33-A4B8B53C9D7F}"/>
              </a:ext>
            </a:extLst>
          </p:cNvPr>
          <p:cNvCxnSpPr/>
          <p:nvPr/>
        </p:nvCxnSpPr>
        <p:spPr>
          <a:xfrm>
            <a:off x="4568190" y="2994820"/>
            <a:ext cx="1905" cy="335548"/>
          </a:xfrm>
          <a:prstGeom prst="straightConnector1">
            <a:avLst/>
          </a:prstGeom>
          <a:noFill/>
          <a:ln w="38100" cap="flat" cmpd="sng" algn="ctr">
            <a:solidFill>
              <a:srgbClr val="6464E6"/>
            </a:solidFill>
            <a:prstDash val="solid"/>
            <a:tailEnd type="arrow"/>
          </a:ln>
          <a:effectLst/>
        </p:spPr>
      </p:cxnSp>
      <p:cxnSp>
        <p:nvCxnSpPr>
          <p:cNvPr id="5" name="直線矢印コネクタ 4">
            <a:extLst>
              <a:ext uri="{FF2B5EF4-FFF2-40B4-BE49-F238E27FC236}">
                <a16:creationId xmlns:a16="http://schemas.microsoft.com/office/drawing/2014/main" id="{7D1057EC-0751-25E4-43B2-1DC74535ED07}"/>
              </a:ext>
            </a:extLst>
          </p:cNvPr>
          <p:cNvCxnSpPr/>
          <p:nvPr/>
        </p:nvCxnSpPr>
        <p:spPr>
          <a:xfrm>
            <a:off x="4568190" y="3740296"/>
            <a:ext cx="1905" cy="335548"/>
          </a:xfrm>
          <a:prstGeom prst="straightConnector1">
            <a:avLst/>
          </a:prstGeom>
          <a:noFill/>
          <a:ln w="38100" cap="flat" cmpd="sng" algn="ctr">
            <a:solidFill>
              <a:srgbClr val="6464E6"/>
            </a:solidFill>
            <a:prstDash val="solid"/>
            <a:tailEnd type="arrow"/>
          </a:ln>
          <a:effectLst/>
        </p:spPr>
      </p:cxnSp>
    </p:spTree>
    <p:extLst>
      <p:ext uri="{BB962C8B-B14F-4D97-AF65-F5344CB8AC3E}">
        <p14:creationId xmlns:p14="http://schemas.microsoft.com/office/powerpoint/2010/main" val="3398457114"/>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u_Gothic">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u_Gothic">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u_Gothic">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CFF"/>
        </a:solidFill>
        <a:ln w="19050">
          <a:noFill/>
        </a:ln>
        <a:effectLst>
          <a:outerShdw blurRad="50800" dist="38100" dir="2700000" algn="tl" rotWithShape="0">
            <a:prstClr val="black">
              <a:alpha val="40000"/>
            </a:prstClr>
          </a:outerShdw>
        </a:effectLst>
      </a:spPr>
      <a:bodyPr rtlCol="0" anchor="ctr"/>
      <a:lstStyle>
        <a:defPPr algn="l">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u_Gothic">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Yu_Gothic">
      <a:majorFont>
        <a:latin typeface="Yu Gothic UI"/>
        <a:ea typeface="Yu Gothic UI"/>
        <a:cs typeface=""/>
      </a:majorFont>
      <a:minorFont>
        <a:latin typeface="Yu Gothic U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0547EFCE-8FFC-4DE7-8A53-65D6050BE3A7}" vid="{CF074C11-697F-48B1-95CC-C684841BE1A1}"/>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4_3_pips_templateB_Tentative_青</Template>
  <TotalTime>0</TotalTime>
  <Words>7496</Words>
  <Application>Microsoft Office PowerPoint</Application>
  <PresentationFormat>画面に合わせる (16:9)</PresentationFormat>
  <Paragraphs>982</Paragraphs>
  <Slides>58</Slides>
  <Notes>49</Notes>
  <HiddenSlides>0</HiddenSlides>
  <MMClips>0</MMClips>
  <ScaleCrop>false</ScaleCrop>
  <HeadingPairs>
    <vt:vector size="8" baseType="variant">
      <vt:variant>
        <vt:lpstr>使用されているフォント</vt:lpstr>
      </vt:variant>
      <vt:variant>
        <vt:i4>6</vt:i4>
      </vt:variant>
      <vt:variant>
        <vt:lpstr>テーマ</vt:lpstr>
      </vt:variant>
      <vt:variant>
        <vt:i4>5</vt:i4>
      </vt:variant>
      <vt:variant>
        <vt:lpstr>埋め込まれた OLE サーバー</vt:lpstr>
      </vt:variant>
      <vt:variant>
        <vt:i4>1</vt:i4>
      </vt:variant>
      <vt:variant>
        <vt:lpstr>スライド タイトル</vt:lpstr>
      </vt:variant>
      <vt:variant>
        <vt:i4>58</vt:i4>
      </vt:variant>
    </vt:vector>
  </HeadingPairs>
  <TitlesOfParts>
    <vt:vector size="70" baseType="lpstr">
      <vt:lpstr>CIDFont+F1</vt:lpstr>
      <vt:lpstr>Meiryo UI</vt:lpstr>
      <vt:lpstr>Yu Gothic UI</vt:lpstr>
      <vt:lpstr>Arial</vt:lpstr>
      <vt:lpstr>Calibri</vt:lpstr>
      <vt:lpstr>Wingdings</vt:lpstr>
      <vt:lpstr>デザインの設定</vt:lpstr>
      <vt:lpstr>5_デザインの設定</vt:lpstr>
      <vt:lpstr>7_デザインの設定</vt:lpstr>
      <vt:lpstr>8_デザインの設定</vt:lpstr>
      <vt:lpstr>エンドスライド</vt:lpstr>
      <vt:lpstr>Micrografx Windows Draw 6.0 描画</vt:lpstr>
      <vt:lpstr>i-PRO キッティング手順 （ ASM300設定 ）</vt:lpstr>
      <vt:lpstr>はじめに</vt:lpstr>
      <vt:lpstr>目次</vt:lpstr>
      <vt:lpstr>1．映像監視ソフトウェアASM300とは</vt:lpstr>
      <vt:lpstr>2．事前準備（必要なPCの環境）</vt:lpstr>
      <vt:lpstr>3．i-PROシステムへのASM300接続イメージ</vt:lpstr>
      <vt:lpstr>【参考】ASM300システム全体のキッティング流れ</vt:lpstr>
      <vt:lpstr>4．キッティングの流れ</vt:lpstr>
      <vt:lpstr>4-1．PCの事前設定</vt:lpstr>
      <vt:lpstr>4-1．PCの事前設定（作業の流れ）</vt:lpstr>
      <vt:lpstr>4-1．PCの事前設定</vt:lpstr>
      <vt:lpstr>4-1．PCの事前設定</vt:lpstr>
      <vt:lpstr>4-1．PCの事前設定</vt:lpstr>
      <vt:lpstr>4-1．PCの事前設定</vt:lpstr>
      <vt:lpstr>4-1．PCの事前設定</vt:lpstr>
      <vt:lpstr>4-1．PCの事前設定</vt:lpstr>
      <vt:lpstr>4-1．PCの事前設定</vt:lpstr>
      <vt:lpstr>4-1．PCの事前設定</vt:lpstr>
      <vt:lpstr>4-1．PCの事前設定（補足事項）</vt:lpstr>
      <vt:lpstr>4-2．ASM300のインストール</vt:lpstr>
      <vt:lpstr>4-2．ASM300のインストール（作業の流れ）</vt:lpstr>
      <vt:lpstr>4-2．ASM300のインストール</vt:lpstr>
      <vt:lpstr>4-2．ASM300のインストール</vt:lpstr>
      <vt:lpstr>4-2．ASM300のインストール</vt:lpstr>
      <vt:lpstr>4-2．ASM300のインストール</vt:lpstr>
      <vt:lpstr>4-2．ASM300のインストール</vt:lpstr>
      <vt:lpstr>4-2．ASM300のインストール</vt:lpstr>
      <vt:lpstr>4-2．ASM300のインストール</vt:lpstr>
      <vt:lpstr>4-3．ASM300への機器登録（必須）</vt:lpstr>
      <vt:lpstr>4-3．ASM300への機器登録（必須）</vt:lpstr>
      <vt:lpstr>4-3．ASM300への機器登録（必須）</vt:lpstr>
      <vt:lpstr>4-3．ASM300への機器登録（必須）</vt:lpstr>
      <vt:lpstr>4-3．ASM300への機器登録（必須）</vt:lpstr>
      <vt:lpstr>4-3．ASM300への機器登録（必須）</vt:lpstr>
      <vt:lpstr>4-3．ASM300への機器登録（必須）</vt:lpstr>
      <vt:lpstr>4-3．ASM300への機器登録（必須）</vt:lpstr>
      <vt:lpstr>4-3．ASM300への機器登録（必須）</vt:lpstr>
      <vt:lpstr>4-4．ASM300の各種設定（任意）</vt:lpstr>
      <vt:lpstr>4-4．ASM300の各種設定（任意）</vt:lpstr>
      <vt:lpstr>4-4．ASM300の各種設定（任意）</vt:lpstr>
      <vt:lpstr>4-4．ASM300の各種設定（任意）</vt:lpstr>
      <vt:lpstr>4-4．ASM300の各種設定（任意）</vt:lpstr>
      <vt:lpstr>4-4．ASM300の各種設定（任意）</vt:lpstr>
      <vt:lpstr>4-4．ASM300の各種設定（任意）</vt:lpstr>
      <vt:lpstr>4-4．ASM300の各種設定（任意）</vt:lpstr>
      <vt:lpstr>4-4．ASM300の各種設定（任意）</vt:lpstr>
      <vt:lpstr>4-4．ASM300の各種設定（任意）</vt:lpstr>
      <vt:lpstr>補足事項</vt:lpstr>
      <vt:lpstr>補足１：機器設定の種類とできること</vt:lpstr>
      <vt:lpstr>補足２：デモライセンスについて</vt:lpstr>
      <vt:lpstr>補足３：検証済みPCに関する情報（2023年4月11日時点）</vt:lpstr>
      <vt:lpstr>検証済みPCについて</vt:lpstr>
      <vt:lpstr>検証環境と実施内容</vt:lpstr>
      <vt:lpstr>ASM300運用中のPC負荷（CPU使用率）確認方法について</vt:lpstr>
      <vt:lpstr>検証済みPC（グラフィックボード Quadro T1000）に関する注意事項</vt:lpstr>
      <vt:lpstr>補足４：PCの接続台数</vt:lpstr>
      <vt:lpstr>補足５：システムコントローラー WV-CU980UX</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2023-09-11T09:43:19Z</dcterms:created>
  <dcterms:modified xsi:type="dcterms:W3CDTF">2023-09-12T05:14:17Z</dcterms:modified>
</cp:coreProperties>
</file>