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2" r:id="rId1"/>
    <p:sldMasterId id="2147483749" r:id="rId2"/>
    <p:sldMasterId id="2147483741" r:id="rId3"/>
    <p:sldMasterId id="2147483654" r:id="rId4"/>
    <p:sldMasterId id="2147483755" r:id="rId5"/>
  </p:sldMasterIdLst>
  <p:notesMasterIdLst>
    <p:notesMasterId r:id="rId38"/>
  </p:notesMasterIdLst>
  <p:sldIdLst>
    <p:sldId id="266" r:id="rId6"/>
    <p:sldId id="289" r:id="rId7"/>
    <p:sldId id="306" r:id="rId8"/>
    <p:sldId id="302" r:id="rId9"/>
    <p:sldId id="307" r:id="rId10"/>
    <p:sldId id="290" r:id="rId11"/>
    <p:sldId id="291" r:id="rId12"/>
    <p:sldId id="292" r:id="rId13"/>
    <p:sldId id="295" r:id="rId14"/>
    <p:sldId id="296" r:id="rId15"/>
    <p:sldId id="294" r:id="rId16"/>
    <p:sldId id="297" r:id="rId17"/>
    <p:sldId id="299" r:id="rId18"/>
    <p:sldId id="300" r:id="rId19"/>
    <p:sldId id="279" r:id="rId20"/>
    <p:sldId id="303" r:id="rId21"/>
    <p:sldId id="301" r:id="rId22"/>
    <p:sldId id="280" r:id="rId23"/>
    <p:sldId id="281" r:id="rId24"/>
    <p:sldId id="308" r:id="rId25"/>
    <p:sldId id="282" r:id="rId26"/>
    <p:sldId id="283" r:id="rId27"/>
    <p:sldId id="284" r:id="rId28"/>
    <p:sldId id="309" r:id="rId29"/>
    <p:sldId id="285" r:id="rId30"/>
    <p:sldId id="286" r:id="rId31"/>
    <p:sldId id="287" r:id="rId32"/>
    <p:sldId id="288" r:id="rId33"/>
    <p:sldId id="304" r:id="rId34"/>
    <p:sldId id="311" r:id="rId35"/>
    <p:sldId id="305" r:id="rId36"/>
    <p:sldId id="259" r:id="rId37"/>
  </p:sldIdLst>
  <p:sldSz cx="9144000" cy="5143500" type="screen16x9"/>
  <p:notesSz cx="6858000" cy="9144000"/>
  <p:defaultTextStyle>
    <a:defPPr>
      <a:defRPr lang="ja-JP"/>
    </a:defPPr>
    <a:lvl1pPr marL="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FFCC"/>
    <a:srgbClr val="00FF00"/>
    <a:srgbClr val="CCFF99"/>
    <a:srgbClr val="004882"/>
    <a:srgbClr val="6464E6"/>
    <a:srgbClr val="C4F9F4"/>
    <a:srgbClr val="E9FDC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6C38A-E988-453D-AF9B-D60EEE127EEE}" v="35" dt="2020-05-13T06:48:55.213"/>
    <p1510:client id="{17E92CEC-7727-4D42-BF6B-CFBF6DD56F68}" v="66" dt="2020-05-13T06:26:18.929"/>
    <p1510:client id="{1A6257CA-AFF0-4D6F-B0D6-48F428E34765}" v="90" dt="2020-05-14T05:21:23.223"/>
    <p1510:client id="{FD2DF105-C64B-4464-A3C2-5763EE3FBBF8}" v="40" dt="2020-05-13T05:56:37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3369" autoAdjust="0"/>
  </p:normalViewPr>
  <p:slideViewPr>
    <p:cSldViewPr snapToGrid="0">
      <p:cViewPr varScale="1">
        <p:scale>
          <a:sx n="141" d="100"/>
          <a:sy n="141" d="100"/>
        </p:scale>
        <p:origin x="99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07D67-6971-4886-89F1-96D67763A782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3CC11-6E21-4044-95B8-92AE9556A3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21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31800" y="1735742"/>
            <a:ext cx="7886700" cy="99377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7058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425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250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044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026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837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2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940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268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75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5064" y="101041"/>
            <a:ext cx="8542732" cy="727478"/>
          </a:xfrm>
          <a:prstGeom prst="rect">
            <a:avLst/>
          </a:prstGeom>
        </p:spPr>
        <p:txBody>
          <a:bodyPr bIns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5063" y="1126582"/>
            <a:ext cx="8542732" cy="3435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9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10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5064" y="101041"/>
            <a:ext cx="8542732" cy="727478"/>
          </a:xfrm>
          <a:prstGeom prst="rect">
            <a:avLst/>
          </a:prstGeom>
        </p:spPr>
        <p:txBody>
          <a:bodyPr bIns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5063" y="1126582"/>
            <a:ext cx="8542732" cy="3435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7779364" y="88071"/>
            <a:ext cx="1180290" cy="741594"/>
            <a:chOff x="6121940" y="28394"/>
            <a:chExt cx="1180290" cy="741594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6121940" y="28394"/>
              <a:ext cx="1180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(</a:t>
              </a:r>
              <a:r>
                <a:rPr lang="ja-JP" altLang="en-US" sz="900" b="1" dirty="0">
                  <a:solidFill>
                    <a:schemeClr val="accent1"/>
                  </a:solidFill>
                  <a:latin typeface="+mn-ea"/>
                </a:rPr>
                <a:t>株</a:t>
              </a:r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)HOW</a:t>
              </a:r>
              <a:r>
                <a:rPr lang="ja-JP" altLang="en-US" sz="900" b="1" dirty="0">
                  <a:solidFill>
                    <a:schemeClr val="accent1"/>
                  </a:solidFill>
                  <a:latin typeface="+mn-ea"/>
                </a:rPr>
                <a:t>製</a:t>
              </a:r>
              <a:endParaRPr kumimoji="1" lang="en-US" altLang="ja-JP" sz="900" b="1" dirty="0">
                <a:solidFill>
                  <a:schemeClr val="accent1"/>
                </a:solidFill>
                <a:latin typeface="+mn-ea"/>
              </a:endParaRPr>
            </a:p>
            <a:p>
              <a:pPr algn="ctr"/>
              <a:r>
                <a:rPr kumimoji="1" lang="en-US" altLang="ja-JP" sz="900" b="1" dirty="0">
                  <a:solidFill>
                    <a:schemeClr val="accent1"/>
                  </a:solidFill>
                  <a:latin typeface="+mn-ea"/>
                </a:rPr>
                <a:t>I/O de LAN</a:t>
              </a:r>
              <a:r>
                <a:rPr kumimoji="1" lang="ja-JP" altLang="en-US" sz="900" b="1" dirty="0">
                  <a:solidFill>
                    <a:schemeClr val="accent1"/>
                  </a:solidFill>
                  <a:latin typeface="+mn-ea"/>
                </a:rPr>
                <a:t> シリーズ</a:t>
              </a:r>
              <a:endParaRPr kumimoji="1" lang="en-US" altLang="ja-JP" sz="900" b="1" dirty="0">
                <a:solidFill>
                  <a:schemeClr val="accent1"/>
                </a:solidFill>
                <a:latin typeface="+mn-ea"/>
              </a:endParaRPr>
            </a:p>
            <a:p>
              <a:pPr algn="ctr"/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PE01A</a:t>
              </a:r>
              <a:r>
                <a:rPr lang="ja-JP" altLang="en-US" sz="900" b="1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/</a:t>
              </a:r>
              <a:r>
                <a:rPr lang="ja-JP" altLang="en-US" sz="900" b="1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PE02A</a:t>
              </a:r>
              <a:endParaRPr kumimoji="1" lang="en-US" altLang="ja-JP" sz="900" b="1" dirty="0">
                <a:solidFill>
                  <a:schemeClr val="accent1"/>
                </a:solidFill>
                <a:latin typeface="+mn-ea"/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124" t="22982" r="14543" b="28390"/>
            <a:stretch/>
          </p:blipFill>
          <p:spPr>
            <a:xfrm>
              <a:off x="6121940" y="399701"/>
              <a:ext cx="1180289" cy="370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4872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・サブ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5064" y="101041"/>
            <a:ext cx="8542732" cy="727478"/>
          </a:xfrm>
          <a:prstGeom prst="rect">
            <a:avLst/>
          </a:prstGeom>
        </p:spPr>
        <p:txBody>
          <a:bodyPr bIns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9905" y="1725138"/>
            <a:ext cx="8557890" cy="28367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229905" y="1107203"/>
            <a:ext cx="855789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17457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527" y="1106518"/>
            <a:ext cx="4289631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875" y="1106518"/>
            <a:ext cx="4289631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5064" y="101041"/>
            <a:ext cx="8542732" cy="727478"/>
          </a:xfrm>
          <a:prstGeom prst="rect">
            <a:avLst/>
          </a:prstGeom>
        </p:spPr>
        <p:txBody>
          <a:bodyPr bIns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6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905" y="1107203"/>
            <a:ext cx="4276419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905" y="1725137"/>
            <a:ext cx="4276419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4774" y="1107203"/>
            <a:ext cx="4336732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4774" y="1725137"/>
            <a:ext cx="4336732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5064" y="101041"/>
            <a:ext cx="8542732" cy="727478"/>
          </a:xfrm>
          <a:prstGeom prst="rect">
            <a:avLst/>
          </a:prstGeom>
        </p:spPr>
        <p:txBody>
          <a:bodyPr bIns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1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5064" y="101041"/>
            <a:ext cx="8542732" cy="727478"/>
          </a:xfrm>
          <a:prstGeom prst="rect">
            <a:avLst/>
          </a:prstGeom>
        </p:spPr>
        <p:txBody>
          <a:bodyPr bIns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4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400" baseline="0">
                <a:solidFill>
                  <a:schemeClr val="bg1"/>
                </a:solidFill>
                <a:latin typeface="Calibri" panose="020F0502020204030204" pitchFamily="34" charset="0"/>
                <a:ea typeface="Yu Gothic UI" panose="020B05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9640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ページ・ロゴ入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771501" y="390780"/>
            <a:ext cx="7605760" cy="4344710"/>
            <a:chOff x="771501" y="390780"/>
            <a:chExt cx="7605760" cy="4344710"/>
          </a:xfrm>
        </p:grpSpPr>
        <p:pic>
          <p:nvPicPr>
            <p:cNvPr id="8" name="図 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2445" y="2264512"/>
              <a:ext cx="2639111" cy="614477"/>
            </a:xfrm>
            <a:prstGeom prst="rect">
              <a:avLst/>
            </a:prstGeom>
          </p:spPr>
        </p:pic>
        <p:grpSp>
          <p:nvGrpSpPr>
            <p:cNvPr id="9" name="グループ化 8"/>
            <p:cNvGrpSpPr/>
            <p:nvPr userDrawn="1"/>
          </p:nvGrpSpPr>
          <p:grpSpPr>
            <a:xfrm>
              <a:off x="771501" y="390780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43" name="正方形/長方形 42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4" name="正方形/長方形 43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5" name="正方形/長方形 44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6" name="正方形/長方形 45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7" name="正方形/長方形 46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8" name="正方形/長方形 47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9" name="正方形/長方形 48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50" name="正方形/長方形 49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grpSp>
          <p:nvGrpSpPr>
            <p:cNvPr id="10" name="グループ化 9"/>
            <p:cNvGrpSpPr/>
            <p:nvPr userDrawn="1"/>
          </p:nvGrpSpPr>
          <p:grpSpPr>
            <a:xfrm>
              <a:off x="771501" y="1469660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35" name="正方形/長方形 34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6" name="正方形/長方形 35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7" name="正方形/長方形 36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8" name="正方形/長方形 37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9" name="正方形/長方形 38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0" name="正方形/長方形 39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1" name="正方形/長方形 40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2" name="正方形/長方形 41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sp>
          <p:nvSpPr>
            <p:cNvPr id="11" name="正方形/長方形 10"/>
            <p:cNvSpPr>
              <a:spLocks noChangeAspect="1"/>
            </p:cNvSpPr>
            <p:nvPr userDrawn="1"/>
          </p:nvSpPr>
          <p:spPr>
            <a:xfrm flipH="1" flipV="1">
              <a:off x="771501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2" name="正方形/長方形 11"/>
            <p:cNvSpPr>
              <a:spLocks noChangeAspect="1"/>
            </p:cNvSpPr>
            <p:nvPr userDrawn="1"/>
          </p:nvSpPr>
          <p:spPr>
            <a:xfrm>
              <a:off x="1853140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4" name="正方形/長方形 13"/>
            <p:cNvSpPr>
              <a:spLocks noChangeAspect="1"/>
            </p:cNvSpPr>
            <p:nvPr userDrawn="1"/>
          </p:nvSpPr>
          <p:spPr>
            <a:xfrm>
              <a:off x="7261334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5" name="正方形/長方形 14"/>
            <p:cNvSpPr>
              <a:spLocks noChangeAspect="1"/>
            </p:cNvSpPr>
            <p:nvPr userDrawn="1"/>
          </p:nvSpPr>
          <p:spPr>
            <a:xfrm>
              <a:off x="8342972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grpSp>
          <p:nvGrpSpPr>
            <p:cNvPr id="17" name="グループ化 16"/>
            <p:cNvGrpSpPr/>
            <p:nvPr userDrawn="1"/>
          </p:nvGrpSpPr>
          <p:grpSpPr>
            <a:xfrm>
              <a:off x="771501" y="3627418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27" name="正方形/長方形 26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8" name="正方形/長方形 27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9" name="正方形/長方形 28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0" name="正方形/長方形 29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1" name="正方形/長方形 30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2" name="正方形/長方形 31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3" name="正方形/長方形 32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4" name="正方形/長方形 33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grpSp>
          <p:nvGrpSpPr>
            <p:cNvPr id="18" name="グループ化 17"/>
            <p:cNvGrpSpPr/>
            <p:nvPr userDrawn="1"/>
          </p:nvGrpSpPr>
          <p:grpSpPr>
            <a:xfrm>
              <a:off x="771501" y="4700721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19" name="正方形/長方形 18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0" name="正方形/長方形 19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1" name="正方形/長方形 20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2" name="正方形/長方形 21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3" name="正方形/長方形 22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4" name="正方形/長方形 23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5" name="正方形/長方形 24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6" name="正方形/長方形 25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417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44" y="425093"/>
            <a:ext cx="1965764" cy="45769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 userDrawn="1"/>
        </p:nvSpPr>
        <p:spPr>
          <a:xfrm>
            <a:off x="337406" y="4876459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8738647" y="4713"/>
            <a:ext cx="405353" cy="40535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13164" y="410066"/>
            <a:ext cx="1225484" cy="1225484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66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  <p:sp>
        <p:nvSpPr>
          <p:cNvPr id="17" name="テキスト ボックス 16"/>
          <p:cNvSpPr txBox="1"/>
          <p:nvPr userDrawn="1"/>
        </p:nvSpPr>
        <p:spPr>
          <a:xfrm>
            <a:off x="7540392" y="4883453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4847754"/>
            <a:ext cx="845445" cy="196849"/>
          </a:xfrm>
          <a:prstGeom prst="rect">
            <a:avLst/>
          </a:prstGeom>
        </p:spPr>
      </p:pic>
      <p:cxnSp>
        <p:nvCxnSpPr>
          <p:cNvPr id="26" name="直線コネクタ 25"/>
          <p:cNvCxnSpPr/>
          <p:nvPr userDrawn="1"/>
        </p:nvCxnSpPr>
        <p:spPr>
          <a:xfrm>
            <a:off x="0" y="4731909"/>
            <a:ext cx="9144000" cy="0"/>
          </a:xfrm>
          <a:prstGeom prst="line">
            <a:avLst/>
          </a:prstGeom>
          <a:ln w="38100">
            <a:solidFill>
              <a:srgbClr val="E2E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53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67" r:id="rId2"/>
    <p:sldLayoutId id="2147483751" r:id="rId3"/>
    <p:sldLayoutId id="2147483752" r:id="rId4"/>
    <p:sldLayoutId id="2147483753" r:id="rId5"/>
    <p:sldLayoutId id="214748375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orient="horz" pos="2981">
          <p15:clr>
            <a:srgbClr val="F26B43"/>
          </p15:clr>
        </p15:guide>
        <p15:guide id="3" orient="horz" pos="3049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290" y="4506743"/>
            <a:ext cx="1507770" cy="35106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 userDrawn="1"/>
        </p:nvSpPr>
        <p:spPr>
          <a:xfrm>
            <a:off x="158496" y="4693212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/>
            </a:pPr>
            <a:r>
              <a:rPr kumimoji="1" lang="en-US" altLang="ja-JP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9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5" userDrawn="1">
          <p15:clr>
            <a:srgbClr val="F26B43"/>
          </p15:clr>
        </p15:guide>
        <p15:guide id="2" pos="462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13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7547088" y="4869996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6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A256-7458-49F8-A21E-DBE7FBCEB601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73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ow.jp/downloads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-pro.com/products_and_solutions/ja/surveillance/learning-and-support/device-integration/cgi-itg-camera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ow.jp/downloads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ja.osdn.net/projects/ttssh2/releases/74780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800" y="1735742"/>
            <a:ext cx="8477932" cy="1494737"/>
          </a:xfrm>
        </p:spPr>
        <p:txBody>
          <a:bodyPr/>
          <a:lstStyle/>
          <a:p>
            <a:pPr marL="357188">
              <a:lnSpc>
                <a:spcPct val="120000"/>
              </a:lnSpc>
              <a:spcBef>
                <a:spcPts val="0"/>
              </a:spcBef>
            </a:pPr>
            <a:r>
              <a:rPr kumimoji="1" lang="en-US" altLang="ja-JP" sz="2000" dirty="0">
                <a:latin typeface="+mj-ea"/>
              </a:rPr>
              <a:t>【</a:t>
            </a:r>
            <a:r>
              <a:rPr kumimoji="1" lang="ja-JP" altLang="en-US" sz="2000" dirty="0">
                <a:latin typeface="+mj-ea"/>
              </a:rPr>
              <a:t>他社機器接続</a:t>
            </a:r>
            <a:r>
              <a:rPr kumimoji="1" lang="en-US" altLang="ja-JP" sz="2000" dirty="0">
                <a:latin typeface="+mj-ea"/>
              </a:rPr>
              <a:t>】</a:t>
            </a:r>
            <a:r>
              <a:rPr lang="en-US" altLang="ja-JP" sz="2800" dirty="0">
                <a:latin typeface="+mj-ea"/>
              </a:rPr>
              <a:t> </a:t>
            </a:r>
            <a:r>
              <a:rPr lang="en-US" altLang="ja-JP" sz="2000" dirty="0">
                <a:latin typeface="+mj-ea"/>
              </a:rPr>
              <a:t>(</a:t>
            </a:r>
            <a:r>
              <a:rPr lang="ja-JP" altLang="en-US" sz="2000" dirty="0">
                <a:latin typeface="+mj-ea"/>
              </a:rPr>
              <a:t>株</a:t>
            </a:r>
            <a:r>
              <a:rPr lang="en-US" altLang="ja-JP" sz="2000" dirty="0">
                <a:latin typeface="+mj-ea"/>
              </a:rPr>
              <a:t>)HOW</a:t>
            </a:r>
            <a:r>
              <a:rPr lang="ja-JP" altLang="en-US" sz="2000" dirty="0">
                <a:latin typeface="+mj-ea"/>
              </a:rPr>
              <a:t>製 </a:t>
            </a:r>
            <a:r>
              <a:rPr lang="en-US" altLang="ja-JP" sz="2000" dirty="0">
                <a:latin typeface="+mj-ea"/>
              </a:rPr>
              <a:t>I/O</a:t>
            </a:r>
            <a:r>
              <a:rPr lang="ja-JP" altLang="en-US" sz="2000" dirty="0">
                <a:latin typeface="+mj-ea"/>
              </a:rPr>
              <a:t> </a:t>
            </a:r>
            <a:r>
              <a:rPr lang="en-US" altLang="ja-JP" sz="2000" dirty="0">
                <a:latin typeface="+mj-ea"/>
              </a:rPr>
              <a:t>de</a:t>
            </a:r>
            <a:r>
              <a:rPr lang="ja-JP" altLang="en-US" sz="2000" dirty="0">
                <a:latin typeface="+mj-ea"/>
              </a:rPr>
              <a:t> </a:t>
            </a:r>
            <a:r>
              <a:rPr lang="en-US" altLang="ja-JP" sz="2000" dirty="0">
                <a:latin typeface="+mj-ea"/>
              </a:rPr>
              <a:t>LAN</a:t>
            </a:r>
            <a:r>
              <a:rPr lang="ja-JP" altLang="en-US" sz="2000" dirty="0">
                <a:latin typeface="+mj-ea"/>
              </a:rPr>
              <a:t>シリーズ　</a:t>
            </a:r>
            <a:br>
              <a:rPr lang="en-US" altLang="ja-JP" sz="2000" dirty="0">
                <a:latin typeface="+mj-ea"/>
              </a:rPr>
            </a:br>
            <a:r>
              <a:rPr lang="ja-JP" altLang="en-US" sz="2800" b="1" dirty="0">
                <a:latin typeface="+mj-ea"/>
              </a:rPr>
              <a:t>端子入力⇒</a:t>
            </a:r>
            <a:r>
              <a:rPr lang="en-US" altLang="ja-JP" sz="2800" b="1" dirty="0">
                <a:latin typeface="+mj-ea"/>
              </a:rPr>
              <a:t>HTTP</a:t>
            </a:r>
            <a:r>
              <a:rPr lang="ja-JP" altLang="en-US" sz="2800" b="1" dirty="0">
                <a:latin typeface="+mj-ea"/>
              </a:rPr>
              <a:t>コマンド送信機能 </a:t>
            </a:r>
            <a:br>
              <a:rPr lang="en-US" altLang="ja-JP" sz="2000" b="1" dirty="0">
                <a:latin typeface="+mj-ea"/>
              </a:rPr>
            </a:br>
            <a:r>
              <a:rPr lang="ja-JP" altLang="en-US" sz="3200" b="1" dirty="0">
                <a:latin typeface="+mj-ea"/>
              </a:rPr>
              <a:t>設定手順書</a:t>
            </a:r>
            <a:br>
              <a:rPr lang="en-US" altLang="ja-JP" sz="3200" b="1" dirty="0">
                <a:latin typeface="+mj-ea"/>
              </a:rPr>
            </a:br>
            <a:endParaRPr kumimoji="1" lang="ja-JP" altLang="en-US" sz="3200" b="1" dirty="0">
              <a:latin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23196" y="3693667"/>
            <a:ext cx="455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2022.7.</a:t>
            </a:r>
            <a:r>
              <a:rPr lang="en-US" altLang="ja-JP" sz="1800" dirty="0"/>
              <a:t>1</a:t>
            </a:r>
            <a:endParaRPr kumimoji="1" lang="en-US" altLang="ja-JP" sz="1800" dirty="0"/>
          </a:p>
          <a:p>
            <a:r>
              <a:rPr kumimoji="1" lang="en-US" altLang="ja-JP" sz="1800" dirty="0" err="1"/>
              <a:t>i</a:t>
            </a:r>
            <a:r>
              <a:rPr kumimoji="1" lang="en-US" altLang="ja-JP" sz="1800" dirty="0"/>
              <a:t>-PRO</a:t>
            </a:r>
            <a:r>
              <a:rPr kumimoji="1" lang="ja-JP" altLang="en-US" sz="1800" dirty="0"/>
              <a:t>株式会社　ジャパンリージョン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6398037" y="3645526"/>
            <a:ext cx="1180290" cy="741594"/>
            <a:chOff x="6121940" y="28394"/>
            <a:chExt cx="1180290" cy="741594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6121940" y="28394"/>
              <a:ext cx="1180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(</a:t>
              </a:r>
              <a:r>
                <a:rPr lang="ja-JP" altLang="en-US" sz="900" b="1" dirty="0">
                  <a:solidFill>
                    <a:schemeClr val="accent1"/>
                  </a:solidFill>
                  <a:latin typeface="+mn-ea"/>
                </a:rPr>
                <a:t>株</a:t>
              </a:r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)HOW</a:t>
              </a:r>
              <a:r>
                <a:rPr lang="ja-JP" altLang="en-US" sz="900" b="1" dirty="0">
                  <a:solidFill>
                    <a:schemeClr val="accent1"/>
                  </a:solidFill>
                  <a:latin typeface="+mn-ea"/>
                </a:rPr>
                <a:t>製</a:t>
              </a:r>
              <a:endParaRPr kumimoji="1" lang="en-US" altLang="ja-JP" sz="900" b="1" dirty="0">
                <a:solidFill>
                  <a:schemeClr val="accent1"/>
                </a:solidFill>
                <a:latin typeface="+mn-ea"/>
              </a:endParaRPr>
            </a:p>
            <a:p>
              <a:pPr algn="ctr"/>
              <a:r>
                <a:rPr kumimoji="1" lang="en-US" altLang="ja-JP" sz="900" b="1" dirty="0">
                  <a:solidFill>
                    <a:schemeClr val="accent1"/>
                  </a:solidFill>
                  <a:latin typeface="+mn-ea"/>
                </a:rPr>
                <a:t>I/O de LAN</a:t>
              </a:r>
              <a:r>
                <a:rPr kumimoji="1" lang="ja-JP" altLang="en-US" sz="900" b="1" dirty="0">
                  <a:solidFill>
                    <a:schemeClr val="accent1"/>
                  </a:solidFill>
                  <a:latin typeface="+mn-ea"/>
                </a:rPr>
                <a:t> シリーズ</a:t>
              </a:r>
              <a:endParaRPr kumimoji="1" lang="en-US" altLang="ja-JP" sz="900" b="1" dirty="0">
                <a:solidFill>
                  <a:schemeClr val="accent1"/>
                </a:solidFill>
                <a:latin typeface="+mn-ea"/>
              </a:endParaRPr>
            </a:p>
            <a:p>
              <a:pPr algn="ctr"/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PE01A</a:t>
              </a:r>
              <a:r>
                <a:rPr lang="ja-JP" altLang="en-US" sz="900" b="1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/</a:t>
              </a:r>
              <a:r>
                <a:rPr lang="ja-JP" altLang="en-US" sz="900" b="1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PE02A</a:t>
              </a:r>
              <a:endParaRPr kumimoji="1" lang="en-US" altLang="ja-JP" sz="900" b="1" dirty="0">
                <a:solidFill>
                  <a:schemeClr val="accent1"/>
                </a:solidFill>
                <a:latin typeface="+mn-ea"/>
              </a:endParaRP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124" t="22982" r="14543" b="28390"/>
            <a:stretch/>
          </p:blipFill>
          <p:spPr>
            <a:xfrm>
              <a:off x="6121940" y="399701"/>
              <a:ext cx="1180289" cy="370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07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機器準備　～パソコン設定～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19059"/>
            <a:ext cx="8542732" cy="29365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b="1" dirty="0">
                <a:latin typeface="+mn-ea"/>
              </a:rPr>
              <a:t>【</a:t>
            </a:r>
            <a:r>
              <a:rPr lang="ja-JP" altLang="en-US" sz="1600" b="1" dirty="0">
                <a:latin typeface="+mn-ea"/>
              </a:rPr>
              <a:t>参考</a:t>
            </a:r>
            <a:r>
              <a:rPr lang="en-US" altLang="ja-JP" sz="1600" b="1" dirty="0">
                <a:latin typeface="+mn-ea"/>
              </a:rPr>
              <a:t>】Telnet</a:t>
            </a:r>
            <a:r>
              <a:rPr lang="ja-JP" altLang="en-US" sz="1600" b="1" dirty="0">
                <a:latin typeface="+mn-ea"/>
              </a:rPr>
              <a:t>通信ソフト 「</a:t>
            </a:r>
            <a:r>
              <a:rPr lang="en-US" altLang="ja-JP" sz="1600" b="1" dirty="0" err="1">
                <a:latin typeface="+mn-ea"/>
              </a:rPr>
              <a:t>Tera</a:t>
            </a:r>
            <a:r>
              <a:rPr lang="en-US" altLang="ja-JP" sz="1600" b="1" dirty="0">
                <a:latin typeface="+mn-ea"/>
              </a:rPr>
              <a:t> Term</a:t>
            </a:r>
            <a:r>
              <a:rPr lang="ja-JP" altLang="en-US" sz="1600" b="1" dirty="0">
                <a:latin typeface="+mn-ea"/>
              </a:rPr>
              <a:t>」 のインストール手順（</a:t>
            </a:r>
            <a:r>
              <a:rPr lang="en-US" altLang="ja-JP" sz="1600" b="1" dirty="0">
                <a:latin typeface="+mn-ea"/>
              </a:rPr>
              <a:t>2/2</a:t>
            </a:r>
            <a:r>
              <a:rPr lang="ja-JP" altLang="en-US" sz="1600" b="1" dirty="0">
                <a:latin typeface="+mn-ea"/>
              </a:rPr>
              <a:t>）</a:t>
            </a:r>
            <a:endParaRPr kumimoji="1" lang="ja-JP" altLang="en-US" sz="1600" b="1" dirty="0"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3002" y="3544482"/>
            <a:ext cx="2620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spcBef>
                <a:spcPts val="1200"/>
              </a:spcBef>
            </a:pPr>
            <a:r>
              <a:rPr kumimoji="1" lang="ja-JP" altLang="en-US" sz="1200" dirty="0">
                <a:latin typeface="+mn-ea"/>
              </a:rPr>
              <a:t>「</a:t>
            </a:r>
            <a:r>
              <a:rPr lang="en-US" altLang="ja-JP" sz="1200" dirty="0">
                <a:latin typeface="+mn-ea"/>
              </a:rPr>
              <a:t>teraterm-4.106.zip</a:t>
            </a:r>
            <a:r>
              <a:rPr kumimoji="1" lang="ja-JP" altLang="en-US" sz="1200" dirty="0">
                <a:latin typeface="+mn-ea"/>
              </a:rPr>
              <a:t>」をクリックします。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37902" y="3544482"/>
            <a:ext cx="2919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spcBef>
                <a:spcPts val="1200"/>
              </a:spcBef>
            </a:pPr>
            <a:r>
              <a:rPr kumimoji="1" lang="ja-JP" altLang="en-US" sz="1200" dirty="0">
                <a:latin typeface="+mn-ea"/>
              </a:rPr>
              <a:t>ダウンロードされた 「</a:t>
            </a:r>
            <a:r>
              <a:rPr lang="en-US" altLang="ja-JP" sz="1200" dirty="0">
                <a:latin typeface="+mn-ea"/>
              </a:rPr>
              <a:t>teraterm-4.106.zip</a:t>
            </a:r>
            <a:r>
              <a:rPr kumimoji="1" lang="ja-JP" altLang="en-US" sz="1200" dirty="0">
                <a:latin typeface="+mn-ea"/>
              </a:rPr>
              <a:t>」 を解凍し、「</a:t>
            </a:r>
            <a:r>
              <a:rPr kumimoji="1" lang="en-US" altLang="ja-JP" sz="1200" dirty="0">
                <a:latin typeface="+mn-ea"/>
              </a:rPr>
              <a:t>ttermpro.exe</a:t>
            </a:r>
            <a:r>
              <a:rPr kumimoji="1" lang="ja-JP" altLang="en-US" sz="1200" dirty="0">
                <a:latin typeface="+mn-ea"/>
              </a:rPr>
              <a:t>」 を、デスクトップに右ドラッグ＆ドロップします。</a:t>
            </a:r>
            <a:endParaRPr kumimoji="1" lang="en-US" altLang="ja-JP" sz="1200" dirty="0">
              <a:latin typeface="+mn-ea"/>
            </a:endParaRPr>
          </a:p>
          <a:p>
            <a:pPr marL="85725"/>
            <a:r>
              <a:rPr kumimoji="1" lang="ja-JP" altLang="en-US" sz="1200" dirty="0">
                <a:latin typeface="+mn-ea"/>
              </a:rPr>
              <a:t>表示されたメニューから 「</a:t>
            </a:r>
            <a:r>
              <a:rPr lang="ja-JP" altLang="en-US" sz="1200" dirty="0">
                <a:latin typeface="+mn-ea"/>
              </a:rPr>
              <a:t>ショートカットをここに作成」 をクリック</a:t>
            </a:r>
            <a:endParaRPr kumimoji="1" lang="en-US" altLang="ja-JP" sz="1200" dirty="0">
              <a:latin typeface="+mn-ea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08" y="1453485"/>
            <a:ext cx="2559688" cy="19298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テキスト ボックス 14"/>
          <p:cNvSpPr txBox="1"/>
          <p:nvPr/>
        </p:nvSpPr>
        <p:spPr>
          <a:xfrm>
            <a:off x="5948108" y="3544482"/>
            <a:ext cx="2821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spcBef>
                <a:spcPts val="1200"/>
              </a:spcBef>
            </a:pPr>
            <a:r>
              <a:rPr kumimoji="1" lang="en-US" altLang="ja-JP" sz="1200" dirty="0" err="1">
                <a:latin typeface="+mn-ea"/>
              </a:rPr>
              <a:t>Tera</a:t>
            </a:r>
            <a:r>
              <a:rPr kumimoji="1" lang="en-US" altLang="ja-JP" sz="1200" dirty="0">
                <a:latin typeface="+mn-ea"/>
              </a:rPr>
              <a:t> Term</a:t>
            </a:r>
            <a:r>
              <a:rPr kumimoji="1" lang="ja-JP" altLang="en-US" sz="1200" dirty="0">
                <a:latin typeface="+mn-ea"/>
              </a:rPr>
              <a:t> のショートカットをデスクトップに作成しておくと、起動時に便利です。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22977"/>
          <a:stretch/>
        </p:blipFill>
        <p:spPr>
          <a:xfrm>
            <a:off x="3107643" y="1459149"/>
            <a:ext cx="2579793" cy="1924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円弧 5"/>
          <p:cNvSpPr/>
          <p:nvPr/>
        </p:nvSpPr>
        <p:spPr>
          <a:xfrm rot="1559122">
            <a:off x="3427914" y="2117528"/>
            <a:ext cx="1021583" cy="965339"/>
          </a:xfrm>
          <a:prstGeom prst="arc">
            <a:avLst>
              <a:gd name="adj1" fmla="val 16200000"/>
              <a:gd name="adj2" fmla="val 1941580"/>
            </a:avLst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337" y="2720677"/>
            <a:ext cx="924679" cy="823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589" y="1453485"/>
            <a:ext cx="2634563" cy="1929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49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機器準備　～パソコン設定～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12573"/>
            <a:ext cx="6194648" cy="313112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600" b="1" dirty="0">
                <a:latin typeface="+mn-ea"/>
              </a:rPr>
              <a:t>◆パソコンの</a:t>
            </a:r>
            <a:r>
              <a:rPr lang="en-US" altLang="ja-JP" sz="1600" b="1" dirty="0">
                <a:latin typeface="+mn-ea"/>
              </a:rPr>
              <a:t>IP</a:t>
            </a:r>
            <a:r>
              <a:rPr lang="ja-JP" altLang="en-US" sz="1600" b="1" dirty="0">
                <a:latin typeface="+mn-ea"/>
              </a:rPr>
              <a:t>アドレスを設定（</a:t>
            </a:r>
            <a:r>
              <a:rPr lang="en-US" altLang="ja-JP" sz="1600" b="1" dirty="0">
                <a:latin typeface="+mn-ea"/>
              </a:rPr>
              <a:t>1/4</a:t>
            </a:r>
            <a:r>
              <a:rPr lang="ja-JP" altLang="en-US" sz="1600" b="1" dirty="0">
                <a:latin typeface="+mn-ea"/>
              </a:rPr>
              <a:t>）</a:t>
            </a:r>
            <a:endParaRPr lang="en-US" altLang="ja-JP" sz="1600" b="1" dirty="0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45601" y="2510068"/>
            <a:ext cx="5749047" cy="141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14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1400" dirty="0">
                <a:latin typeface="+mn-ea"/>
              </a:rPr>
              <a:t>　＊パソコンと本機を同一ネットワークセグメントの</a:t>
            </a:r>
            <a:r>
              <a:rPr lang="en-US" altLang="ja-JP" sz="1400" dirty="0">
                <a:latin typeface="+mn-ea"/>
              </a:rPr>
              <a:t>IP</a:t>
            </a:r>
            <a:r>
              <a:rPr lang="ja-JP" altLang="en-US" sz="1400" dirty="0">
                <a:latin typeface="+mn-ea"/>
              </a:rPr>
              <a:t>アドレスに設定</a:t>
            </a:r>
            <a:endParaRPr lang="en-US" altLang="ja-JP" sz="1400" dirty="0">
              <a:latin typeface="+mn-ea"/>
            </a:endParaRPr>
          </a:p>
          <a:p>
            <a:pPr marL="357188">
              <a:lnSpc>
                <a:spcPct val="120000"/>
              </a:lnSpc>
              <a:spcBef>
                <a:spcPts val="600"/>
              </a:spcBef>
            </a:pPr>
            <a:r>
              <a:rPr lang="ja-JP" altLang="en-US" sz="1400" dirty="0">
                <a:latin typeface="+mn-ea"/>
              </a:rPr>
              <a:t>（本資料での設定例）</a:t>
            </a:r>
            <a:endParaRPr lang="en-US" altLang="ja-JP" sz="1400" dirty="0">
              <a:latin typeface="+mn-ea"/>
            </a:endParaRPr>
          </a:p>
          <a:p>
            <a:pPr marL="357188">
              <a:lnSpc>
                <a:spcPct val="120000"/>
              </a:lnSpc>
            </a:pPr>
            <a:r>
              <a:rPr lang="ja-JP" altLang="en-US" sz="1400" dirty="0">
                <a:latin typeface="+mn-ea"/>
              </a:rPr>
              <a:t>　パソコン </a:t>
            </a:r>
            <a:r>
              <a:rPr lang="en-US" altLang="ja-JP" sz="1400" dirty="0">
                <a:latin typeface="+mn-ea"/>
              </a:rPr>
              <a:t>	</a:t>
            </a:r>
            <a:r>
              <a:rPr lang="ja-JP" altLang="en-US" sz="1400" dirty="0">
                <a:latin typeface="+mn-ea"/>
              </a:rPr>
              <a:t>：</a:t>
            </a:r>
            <a:r>
              <a:rPr lang="en-US" altLang="ja-JP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192.168.0.</a:t>
            </a:r>
            <a:r>
              <a:rPr lang="en-US" altLang="ja-JP" sz="1400" b="1" u="sng" dirty="0">
                <a:latin typeface="+mn-ea"/>
              </a:rPr>
              <a:t>100</a:t>
            </a:r>
          </a:p>
          <a:p>
            <a:pPr marL="357188">
              <a:lnSpc>
                <a:spcPct val="120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en-US" altLang="ja-JP" sz="1400" dirty="0">
                <a:latin typeface="+mn-ea"/>
              </a:rPr>
              <a:t>I/O</a:t>
            </a:r>
            <a:r>
              <a:rPr lang="ja-JP" altLang="en-US" sz="1400" dirty="0">
                <a:latin typeface="+mn-ea"/>
              </a:rPr>
              <a:t>ユニット</a:t>
            </a:r>
            <a:r>
              <a:rPr lang="en-US" altLang="ja-JP" sz="1400" dirty="0">
                <a:latin typeface="+mn-ea"/>
              </a:rPr>
              <a:t>	</a:t>
            </a:r>
            <a:r>
              <a:rPr lang="ja-JP" altLang="en-US" sz="1400" dirty="0">
                <a:latin typeface="+mn-ea"/>
              </a:rPr>
              <a:t>：</a:t>
            </a:r>
            <a:r>
              <a:rPr lang="en-US" altLang="ja-JP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192.168.0.</a:t>
            </a:r>
            <a:r>
              <a:rPr lang="en-US" altLang="ja-JP" sz="1400" b="1" u="sng" dirty="0">
                <a:latin typeface="+mn-ea"/>
              </a:rPr>
              <a:t>199</a:t>
            </a:r>
            <a:endParaRPr lang="ja-JP" altLang="en-US" sz="1400" b="1" u="sng" dirty="0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8854" y="1309739"/>
            <a:ext cx="861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パソコンと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I/O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ユニットをネットワーク接続するため、パソコンの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IP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アドレスを設定する必要があります。</a:t>
            </a:r>
            <a:endParaRPr lang="en-US" altLang="ja-JP" sz="1200" dirty="0">
              <a:solidFill>
                <a:srgbClr val="000000"/>
              </a:solidFill>
              <a:latin typeface="Yu Gothic UI"/>
            </a:endParaRPr>
          </a:p>
          <a:p>
            <a:pPr lvl="0">
              <a:lnSpc>
                <a:spcPct val="120000"/>
              </a:lnSpc>
            </a:pP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I/O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ユニットの 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PE01A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/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PE02A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 はデフォルトの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IP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アドレスが 「</a:t>
            </a:r>
            <a:r>
              <a:rPr lang="en-US" altLang="ja-JP" sz="1200" b="1" u="sng" dirty="0">
                <a:solidFill>
                  <a:srgbClr val="000000"/>
                </a:solidFill>
                <a:latin typeface="Yu Gothic UI"/>
              </a:rPr>
              <a:t>192.168.0</a:t>
            </a:r>
            <a:r>
              <a:rPr lang="en-US" altLang="ja-JP" sz="1200" b="1" dirty="0">
                <a:solidFill>
                  <a:srgbClr val="000000"/>
                </a:solidFill>
                <a:latin typeface="Yu Gothic UI"/>
              </a:rPr>
              <a:t>.1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」のため、パソコンの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IP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アドレスも</a:t>
            </a:r>
            <a:endParaRPr lang="en-US" altLang="ja-JP" sz="1200" dirty="0">
              <a:solidFill>
                <a:srgbClr val="000000"/>
              </a:solidFill>
              <a:latin typeface="Yu Gothic UI"/>
            </a:endParaRPr>
          </a:p>
          <a:p>
            <a:pPr lvl="0">
              <a:lnSpc>
                <a:spcPct val="120000"/>
              </a:lnSpc>
            </a:pP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「</a:t>
            </a:r>
            <a:r>
              <a:rPr lang="en-US" altLang="ja-JP" sz="1200" b="1" u="sng" dirty="0">
                <a:solidFill>
                  <a:srgbClr val="000000"/>
                </a:solidFill>
                <a:latin typeface="Yu Gothic UI"/>
              </a:rPr>
              <a:t>192.168.0.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xxx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」とする必要があります。他ネットワーク機器（カメラ、ネットワークスイッチなど）と重複しない 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IP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アドレスを設定してください。</a:t>
            </a:r>
            <a:endParaRPr lang="en-US" altLang="ja-JP" sz="1200" dirty="0">
              <a:solidFill>
                <a:srgbClr val="000000"/>
              </a:solidFill>
              <a:latin typeface="Yu Gothic UI"/>
            </a:endParaRPr>
          </a:p>
          <a:p>
            <a:pPr lvl="0">
              <a:lnSpc>
                <a:spcPct val="120000"/>
              </a:lnSpc>
            </a:pP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こうすることで、パソコンと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I/O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ユニットが同一ネットワーク（同一ネットワークセグメントという）となり、ネットワーク接続が可能となります。</a:t>
            </a:r>
            <a:endParaRPr lang="en-US" altLang="ja-JP" sz="1200" dirty="0">
              <a:solidFill>
                <a:srgbClr val="000000"/>
              </a:solidFill>
              <a:latin typeface="Yu Gothic UI"/>
            </a:endParaRPr>
          </a:p>
          <a:p>
            <a:pPr lvl="0">
              <a:lnSpc>
                <a:spcPct val="120000"/>
              </a:lnSpc>
            </a:pP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具体的にここでは、以下の様に設定します。</a:t>
            </a:r>
            <a:endParaRPr lang="en-US" altLang="ja-JP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744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機器準備　～パソコン設定～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12573"/>
            <a:ext cx="6194648" cy="313112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600" b="1" dirty="0">
                <a:latin typeface="+mn-ea"/>
              </a:rPr>
              <a:t>◆パソコンの</a:t>
            </a:r>
            <a:r>
              <a:rPr lang="en-US" altLang="ja-JP" sz="1600" b="1" dirty="0">
                <a:latin typeface="+mn-ea"/>
              </a:rPr>
              <a:t>IP</a:t>
            </a:r>
            <a:r>
              <a:rPr lang="ja-JP" altLang="en-US" sz="1600" b="1" dirty="0">
                <a:latin typeface="+mn-ea"/>
              </a:rPr>
              <a:t>アドレスを設定（</a:t>
            </a:r>
            <a:r>
              <a:rPr lang="en-US" altLang="ja-JP" sz="1600" b="1" dirty="0">
                <a:latin typeface="+mn-ea"/>
              </a:rPr>
              <a:t>2/4</a:t>
            </a:r>
            <a:r>
              <a:rPr lang="ja-JP" altLang="en-US" sz="1600" b="1" dirty="0">
                <a:latin typeface="+mn-ea"/>
              </a:rPr>
              <a:t>）</a:t>
            </a:r>
            <a:endParaRPr lang="en-US" altLang="ja-JP" sz="1600" b="1" dirty="0"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4469" y="1498405"/>
            <a:ext cx="2286573" cy="2222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正方形/長方形 7"/>
          <p:cNvSpPr/>
          <p:nvPr/>
        </p:nvSpPr>
        <p:spPr bwMode="ltGray">
          <a:xfrm>
            <a:off x="245064" y="3405809"/>
            <a:ext cx="377788" cy="3150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ltGray">
          <a:xfrm>
            <a:off x="702365" y="2955235"/>
            <a:ext cx="1762539" cy="2517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207330" y="3776989"/>
            <a:ext cx="2400850" cy="978729"/>
            <a:chOff x="207330" y="3776989"/>
            <a:chExt cx="2400850" cy="978729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07330" y="3776989"/>
              <a:ext cx="240085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ja-JP" altLang="en-US" sz="1200" dirty="0">
                  <a:solidFill>
                    <a:srgbClr val="000000"/>
                  </a:solidFill>
                  <a:latin typeface="Yu Gothic UI"/>
                </a:rPr>
                <a:t>パソコンのスタートアイコン　　をクリック、スタートメニューから 「</a:t>
              </a:r>
              <a:r>
                <a:rPr lang="en-US" altLang="ja-JP" sz="1200" dirty="0">
                  <a:solidFill>
                    <a:srgbClr val="000000"/>
                  </a:solidFill>
                  <a:latin typeface="Yu Gothic UI"/>
                </a:rPr>
                <a:t>Windows</a:t>
              </a:r>
              <a:r>
                <a:rPr lang="ja-JP" altLang="en-US" sz="1200" dirty="0">
                  <a:solidFill>
                    <a:srgbClr val="000000"/>
                  </a:solidFill>
                  <a:latin typeface="Yu Gothic UI"/>
                </a:rPr>
                <a:t> システムツール」 フォルダの 「コントロール パネル」 をクリック</a:t>
              </a:r>
              <a:endParaRPr lang="en-US" altLang="ja-JP" sz="1200" dirty="0">
                <a:solidFill>
                  <a:srgbClr val="000000"/>
                </a:solidFill>
                <a:latin typeface="Yu Gothic UI"/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1236" y="3823371"/>
              <a:ext cx="209329" cy="203348"/>
            </a:xfrm>
            <a:prstGeom prst="rect">
              <a:avLst/>
            </a:prstGeom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2981741" y="3776988"/>
            <a:ext cx="24825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「コントロール パネル」 メニューから 「ネットワークとインターネット」 をクリック</a:t>
            </a:r>
            <a:endParaRPr lang="en-US" altLang="ja-JP" sz="1200" dirty="0">
              <a:solidFill>
                <a:srgbClr val="000000"/>
              </a:solidFill>
              <a:latin typeface="Yu Gothic UI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46348" y="3776988"/>
            <a:ext cx="248257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「ネットワークと共有センター」 をクリック</a:t>
            </a:r>
            <a:endParaRPr lang="en-US" altLang="ja-JP" sz="1200" dirty="0">
              <a:solidFill>
                <a:srgbClr val="000000"/>
              </a:solidFill>
              <a:latin typeface="Yu Gothic UI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2922106" y="1491446"/>
            <a:ext cx="2683565" cy="1914363"/>
            <a:chOff x="2922106" y="1491446"/>
            <a:chExt cx="2683565" cy="1914363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4"/>
            <a:srcRect l="4306" r="8129"/>
            <a:stretch/>
          </p:blipFill>
          <p:spPr>
            <a:xfrm>
              <a:off x="2922106" y="1491446"/>
              <a:ext cx="2683565" cy="191436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正方形/長方形 17"/>
            <p:cNvSpPr/>
            <p:nvPr/>
          </p:nvSpPr>
          <p:spPr>
            <a:xfrm>
              <a:off x="3061252" y="2401945"/>
              <a:ext cx="1245230" cy="25179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5976735" y="1498405"/>
            <a:ext cx="2821799" cy="1907404"/>
            <a:chOff x="5976735" y="1498405"/>
            <a:chExt cx="2821799" cy="1907404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6735" y="1498405"/>
              <a:ext cx="2821799" cy="190740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正方形/長方形 18"/>
            <p:cNvSpPr/>
            <p:nvPr/>
          </p:nvSpPr>
          <p:spPr>
            <a:xfrm>
              <a:off x="6864626" y="1842052"/>
              <a:ext cx="1923170" cy="28159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112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機器準備　～パソコン設定～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12573"/>
            <a:ext cx="6194648" cy="313112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600" b="1" dirty="0">
                <a:latin typeface="+mn-ea"/>
              </a:rPr>
              <a:t>◆パソコンの</a:t>
            </a:r>
            <a:r>
              <a:rPr lang="en-US" altLang="ja-JP" sz="1600" b="1" dirty="0">
                <a:latin typeface="+mn-ea"/>
              </a:rPr>
              <a:t>IP</a:t>
            </a:r>
            <a:r>
              <a:rPr lang="ja-JP" altLang="en-US" sz="1600" b="1" dirty="0">
                <a:latin typeface="+mn-ea"/>
              </a:rPr>
              <a:t>アドレスを設定（</a:t>
            </a:r>
            <a:r>
              <a:rPr lang="en-US" altLang="ja-JP" sz="1600" b="1" dirty="0">
                <a:latin typeface="+mn-ea"/>
              </a:rPr>
              <a:t>3/4</a:t>
            </a:r>
            <a:r>
              <a:rPr lang="ja-JP" altLang="en-US" sz="1600" b="1" dirty="0">
                <a:latin typeface="+mn-ea"/>
              </a:rPr>
              <a:t>）</a:t>
            </a:r>
            <a:endParaRPr lang="en-US" altLang="ja-JP" sz="1600" b="1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1765" y="3671570"/>
            <a:ext cx="24008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「アダプターの設定の変更」 をクリック</a:t>
            </a:r>
            <a:endParaRPr lang="en-US" altLang="ja-JP" sz="1200" dirty="0">
              <a:solidFill>
                <a:srgbClr val="000000"/>
              </a:solidFill>
              <a:latin typeface="Yu Gothic UI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65933" y="3671570"/>
            <a:ext cx="24825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ネットワークデバイスの 「イーサネット」 アイコンを右クリックし、メニューから 「プロパティ」 をクリック</a:t>
            </a:r>
            <a:endParaRPr lang="en-US" altLang="ja-JP" sz="1200" dirty="0">
              <a:solidFill>
                <a:srgbClr val="000000"/>
              </a:solidFill>
              <a:latin typeface="Yu Gothic UI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45861" y="3671570"/>
            <a:ext cx="24825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「ネットワーク」 タブの 「インターネットプロトコルバージョン４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(TCP/IPv4)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」 を選択し、「プロパティ」 ボタンをクリック</a:t>
            </a:r>
            <a:endParaRPr lang="en-US" altLang="ja-JP" sz="1200" dirty="0">
              <a:solidFill>
                <a:srgbClr val="000000"/>
              </a:solidFill>
              <a:latin typeface="Yu Gothic UI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298121" y="1491446"/>
            <a:ext cx="2628138" cy="1914363"/>
            <a:chOff x="207331" y="1491446"/>
            <a:chExt cx="2628138" cy="1914363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2"/>
            <a:srcRect r="7202"/>
            <a:stretch/>
          </p:blipFill>
          <p:spPr>
            <a:xfrm>
              <a:off x="207331" y="1491446"/>
              <a:ext cx="2628138" cy="191436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正方形/長方形 8"/>
            <p:cNvSpPr/>
            <p:nvPr/>
          </p:nvSpPr>
          <p:spPr>
            <a:xfrm>
              <a:off x="245065" y="1930479"/>
              <a:ext cx="636206" cy="17661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3247233" y="1491446"/>
            <a:ext cx="2719973" cy="1914363"/>
            <a:chOff x="3156443" y="1491446"/>
            <a:chExt cx="2719973" cy="1914363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6443" y="1491446"/>
              <a:ext cx="2719973" cy="191436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正方形/長方形 17"/>
            <p:cNvSpPr/>
            <p:nvPr/>
          </p:nvSpPr>
          <p:spPr>
            <a:xfrm>
              <a:off x="4269408" y="2165892"/>
              <a:ext cx="1051339" cy="23937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4947074" y="3019326"/>
              <a:ext cx="636206" cy="17661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6524502" y="1491446"/>
            <a:ext cx="2006021" cy="1917962"/>
            <a:chOff x="6433712" y="1491446"/>
            <a:chExt cx="2006021" cy="1917962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4"/>
            <a:srcRect b="26777"/>
            <a:stretch/>
          </p:blipFill>
          <p:spPr>
            <a:xfrm>
              <a:off x="6433712" y="1491446"/>
              <a:ext cx="2006021" cy="191796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正方形/長方形 20"/>
            <p:cNvSpPr/>
            <p:nvPr/>
          </p:nvSpPr>
          <p:spPr>
            <a:xfrm>
              <a:off x="6643351" y="2780787"/>
              <a:ext cx="1168805" cy="1280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7667047" y="3097787"/>
              <a:ext cx="636206" cy="17661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8665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機器準備　～パソコン設定～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12573"/>
            <a:ext cx="6194648" cy="313112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600" b="1" dirty="0">
                <a:latin typeface="+mn-ea"/>
              </a:rPr>
              <a:t>◆パソコンの</a:t>
            </a:r>
            <a:r>
              <a:rPr lang="en-US" altLang="ja-JP" sz="1600" b="1" dirty="0">
                <a:latin typeface="+mn-ea"/>
              </a:rPr>
              <a:t>IP</a:t>
            </a:r>
            <a:r>
              <a:rPr lang="ja-JP" altLang="en-US" sz="1600" b="1" dirty="0">
                <a:latin typeface="+mn-ea"/>
              </a:rPr>
              <a:t>アドレスを設定（</a:t>
            </a:r>
            <a:r>
              <a:rPr lang="en-US" altLang="ja-JP" sz="1600" b="1" dirty="0">
                <a:latin typeface="+mn-ea"/>
              </a:rPr>
              <a:t>4/4</a:t>
            </a:r>
            <a:r>
              <a:rPr lang="ja-JP" altLang="en-US" sz="1600" b="1" dirty="0">
                <a:latin typeface="+mn-ea"/>
              </a:rPr>
              <a:t>）</a:t>
            </a:r>
            <a:endParaRPr lang="en-US" altLang="ja-JP" sz="1600" b="1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0974" y="3671570"/>
            <a:ext cx="24008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「次の 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IP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 アドレスを使う」 にチェックを入れ 「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IP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 アドレス：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192.168.0.100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」、「サブネット マスク：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255.255.255.0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」となるよう入力</a:t>
            </a:r>
            <a:endParaRPr lang="en-US" altLang="ja-JP" sz="1200" dirty="0">
              <a:solidFill>
                <a:srgbClr val="000000"/>
              </a:solidFill>
              <a:latin typeface="Yu Gothic UI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75143" y="3671570"/>
            <a:ext cx="248257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「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OK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」 をクリック</a:t>
            </a:r>
            <a:endParaRPr lang="en-US" altLang="ja-JP" sz="1200" dirty="0">
              <a:solidFill>
                <a:srgbClr val="000000"/>
              </a:solidFill>
              <a:latin typeface="Yu Gothic UI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96504" y="4160934"/>
            <a:ext cx="223180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「閉じる」 ボタンをクリック</a:t>
            </a:r>
            <a:endParaRPr lang="en-US" altLang="ja-JP" sz="1200" dirty="0">
              <a:solidFill>
                <a:srgbClr val="000000"/>
              </a:solidFill>
              <a:latin typeface="Yu Gothic UI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3353349" y="1491446"/>
            <a:ext cx="2326159" cy="1908286"/>
            <a:chOff x="3353349" y="1491446"/>
            <a:chExt cx="2326159" cy="1908286"/>
          </a:xfrm>
        </p:grpSpPr>
        <p:sp>
          <p:nvSpPr>
            <p:cNvPr id="19" name="正方形/長方形 18"/>
            <p:cNvSpPr/>
            <p:nvPr/>
          </p:nvSpPr>
          <p:spPr>
            <a:xfrm>
              <a:off x="4947074" y="3019326"/>
              <a:ext cx="636206" cy="17661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2"/>
            <a:srcRect t="26358"/>
            <a:stretch/>
          </p:blipFill>
          <p:spPr>
            <a:xfrm>
              <a:off x="3353349" y="1491446"/>
              <a:ext cx="2326159" cy="190828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正方形/長方形 17"/>
            <p:cNvSpPr/>
            <p:nvPr/>
          </p:nvSpPr>
          <p:spPr>
            <a:xfrm>
              <a:off x="4671391" y="3202569"/>
              <a:ext cx="537188" cy="1568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20974" y="1501123"/>
            <a:ext cx="2344692" cy="1908285"/>
            <a:chOff x="320974" y="1501123"/>
            <a:chExt cx="2344692" cy="1908285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/>
            <a:srcRect b="26939"/>
            <a:stretch/>
          </p:blipFill>
          <p:spPr>
            <a:xfrm>
              <a:off x="320974" y="1501123"/>
              <a:ext cx="2344692" cy="190828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正方形/長方形 15"/>
            <p:cNvSpPr/>
            <p:nvPr/>
          </p:nvSpPr>
          <p:spPr>
            <a:xfrm>
              <a:off x="427510" y="2325900"/>
              <a:ext cx="857951" cy="1390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27510" y="2464903"/>
              <a:ext cx="1898247" cy="27543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6496504" y="1501123"/>
            <a:ext cx="1981044" cy="2586742"/>
            <a:chOff x="6496504" y="1501123"/>
            <a:chExt cx="1981044" cy="2586742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6504" y="1501123"/>
              <a:ext cx="1981044" cy="258674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正方形/長方形 21"/>
            <p:cNvSpPr/>
            <p:nvPr/>
          </p:nvSpPr>
          <p:spPr>
            <a:xfrm>
              <a:off x="7534566" y="3907073"/>
              <a:ext cx="537188" cy="1568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8585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機材接続・準備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32000" y="1465634"/>
            <a:ext cx="3959081" cy="3085680"/>
          </a:xfrm>
        </p:spPr>
        <p:txBody>
          <a:bodyPr/>
          <a:lstStyle/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/>
              <a:t>①パソコンと </a:t>
            </a:r>
            <a:r>
              <a:rPr lang="en-US" altLang="ja-JP" sz="1400" dirty="0">
                <a:latin typeface="+mn-ea"/>
              </a:rPr>
              <a:t>PE01A/PE02A</a:t>
            </a:r>
            <a:r>
              <a:rPr lang="en-US" altLang="ja-JP" sz="1400" dirty="0"/>
              <a:t> </a:t>
            </a:r>
            <a:r>
              <a:rPr lang="ja-JP" altLang="en-US" sz="1400" dirty="0"/>
              <a:t>を ネットワークスイッチで </a:t>
            </a:r>
            <a:r>
              <a:rPr lang="en-US" altLang="ja-JP" sz="1400" dirty="0">
                <a:latin typeface="+mn-ea"/>
              </a:rPr>
              <a:t>LAN</a:t>
            </a:r>
            <a:r>
              <a:rPr lang="ja-JP" altLang="en-US" sz="1400" dirty="0"/>
              <a:t>接続</a:t>
            </a:r>
            <a:endParaRPr lang="en-US" altLang="ja-JP" sz="1400" dirty="0"/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/>
              <a:t>②ロータリースイッチを「０」に設定</a:t>
            </a:r>
            <a:endParaRPr lang="en-US" altLang="ja-JP" sz="1400" dirty="0"/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/>
              <a:t>③ </a:t>
            </a:r>
            <a:r>
              <a:rPr lang="en-US" altLang="ja-JP" sz="1400" dirty="0">
                <a:latin typeface="+mn-ea"/>
              </a:rPr>
              <a:t>I/O</a:t>
            </a:r>
            <a:r>
              <a:rPr lang="ja-JP" altLang="en-US" sz="1400" dirty="0"/>
              <a:t>ユニットとパソコン、ネットワークスイッチの電源を入れて起動</a:t>
            </a:r>
            <a:endParaRPr lang="en-US" altLang="ja-JP" sz="1400" dirty="0"/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endParaRPr lang="en-US" altLang="ja-JP" sz="1400" dirty="0"/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kumimoji="1" lang="ja-JP" altLang="en-US" sz="14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551129" y="1348537"/>
            <a:ext cx="3668878" cy="3341276"/>
            <a:chOff x="-558864" y="1467509"/>
            <a:chExt cx="9850297" cy="8970745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2"/>
            <a:srcRect l="4496" t="12379" r="2396" b="9537"/>
            <a:stretch/>
          </p:blipFill>
          <p:spPr>
            <a:xfrm>
              <a:off x="-558864" y="2615866"/>
              <a:ext cx="7020069" cy="1635354"/>
            </a:xfrm>
            <a:prstGeom prst="rect">
              <a:avLst/>
            </a:prstGeom>
          </p:spPr>
        </p:pic>
        <p:sp>
          <p:nvSpPr>
            <p:cNvPr id="7" name="テキスト ボックス 5"/>
            <p:cNvSpPr txBox="1"/>
            <p:nvPr/>
          </p:nvSpPr>
          <p:spPr>
            <a:xfrm>
              <a:off x="6246275" y="9694560"/>
              <a:ext cx="1752501" cy="74369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200" b="1" dirty="0">
                  <a:latin typeface="+mn-ea"/>
                </a:rPr>
                <a:t>パソコン</a:t>
              </a:r>
            </a:p>
          </p:txBody>
        </p:sp>
        <p:sp>
          <p:nvSpPr>
            <p:cNvPr id="8" name="テキスト ボックス 6"/>
            <p:cNvSpPr txBox="1"/>
            <p:nvPr/>
          </p:nvSpPr>
          <p:spPr>
            <a:xfrm>
              <a:off x="1540895" y="1467509"/>
              <a:ext cx="2983383" cy="11568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000" b="1" dirty="0">
                  <a:latin typeface="+mn-ea"/>
                </a:rPr>
                <a:t>I/O</a:t>
              </a:r>
              <a:r>
                <a:rPr kumimoji="1" lang="ja-JP" altLang="en-US" sz="1000" b="1" dirty="0">
                  <a:latin typeface="+mn-ea"/>
                </a:rPr>
                <a:t> ユニット</a:t>
              </a:r>
              <a:endParaRPr kumimoji="1" lang="en-US" altLang="ja-JP" sz="1000" b="1" dirty="0">
                <a:latin typeface="+mn-ea"/>
              </a:endParaRPr>
            </a:p>
            <a:p>
              <a:pPr algn="ctr"/>
              <a:r>
                <a:rPr kumimoji="1" lang="en-US" altLang="ja-JP" sz="1200" b="1" dirty="0">
                  <a:latin typeface="+mn-ea"/>
                </a:rPr>
                <a:t>PE01A/PE02A</a:t>
              </a:r>
              <a:endParaRPr kumimoji="1" lang="ja-JP" altLang="en-US" sz="1200" b="1" dirty="0">
                <a:latin typeface="+mn-ea"/>
              </a:endParaRPr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7424533" y="2441172"/>
              <a:ext cx="1866900" cy="1895475"/>
              <a:chOff x="8567533" y="1151706"/>
              <a:chExt cx="1866900" cy="1895475"/>
            </a:xfrm>
          </p:grpSpPr>
          <p:sp>
            <p:nvSpPr>
              <p:cNvPr id="13" name="八角形 12"/>
              <p:cNvSpPr/>
              <p:nvPr/>
            </p:nvSpPr>
            <p:spPr>
              <a:xfrm>
                <a:off x="8567533" y="1151706"/>
                <a:ext cx="1866900" cy="1895475"/>
              </a:xfrm>
              <a:prstGeom prst="octagon">
                <a:avLst>
                  <a:gd name="adj" fmla="val 0"/>
                </a:avLst>
              </a:prstGeom>
              <a:solidFill>
                <a:sysClr val="window" lastClr="FFFFFF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>
                  <a:ln>
                    <a:solidFill>
                      <a:sysClr val="windowText" lastClr="000000"/>
                    </a:solidFill>
                  </a:ln>
                  <a:latin typeface="+mn-ea"/>
                </a:endParaRPr>
              </a:p>
            </p:txBody>
          </p:sp>
          <p:pic>
            <p:nvPicPr>
              <p:cNvPr id="14" name="図 13"/>
              <p:cNvPicPr>
                <a:picLocks noChangeAspect="1"/>
              </p:cNvPicPr>
              <p:nvPr/>
            </p:nvPicPr>
            <p:blipFill rotWithShape="1">
              <a:blip r:embed="rId3"/>
              <a:srcRect l="6666" t="7377" r="7111" b="3178"/>
              <a:stretch/>
            </p:blipFill>
            <p:spPr>
              <a:xfrm>
                <a:off x="8658022" y="1256484"/>
                <a:ext cx="1685921" cy="1685924"/>
              </a:xfrm>
              <a:prstGeom prst="rect">
                <a:avLst/>
              </a:prstGeom>
              <a:ln w="38100">
                <a:noFill/>
              </a:ln>
            </p:spPr>
          </p:pic>
        </p:grpSp>
        <p:sp>
          <p:nvSpPr>
            <p:cNvPr id="10" name="八角形 9"/>
            <p:cNvSpPr/>
            <p:nvPr/>
          </p:nvSpPr>
          <p:spPr>
            <a:xfrm>
              <a:off x="1782301" y="3478554"/>
              <a:ext cx="528068" cy="567406"/>
            </a:xfrm>
            <a:prstGeom prst="octagon">
              <a:avLst>
                <a:gd name="adj" fmla="val 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ln>
                  <a:solidFill>
                    <a:sysClr val="windowText" lastClr="000000"/>
                  </a:solidFill>
                </a:ln>
                <a:latin typeface="+mn-ea"/>
              </a:endParaRPr>
            </a:p>
          </p:txBody>
        </p:sp>
        <p:cxnSp>
          <p:nvCxnSpPr>
            <p:cNvPr id="11" name="直線コネクタ 10"/>
            <p:cNvCxnSpPr>
              <a:stCxn id="10" idx="0"/>
              <a:endCxn id="13" idx="5"/>
            </p:cNvCxnSpPr>
            <p:nvPr/>
          </p:nvCxnSpPr>
          <p:spPr>
            <a:xfrm flipV="1">
              <a:off x="2310369" y="2441172"/>
              <a:ext cx="5114165" cy="1037382"/>
            </a:xfrm>
            <a:prstGeom prst="line">
              <a:avLst/>
            </a:prstGeom>
            <a:ln w="12700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>
              <a:stCxn id="10" idx="1"/>
              <a:endCxn id="13" idx="3"/>
            </p:cNvCxnSpPr>
            <p:nvPr/>
          </p:nvCxnSpPr>
          <p:spPr>
            <a:xfrm>
              <a:off x="2310369" y="4045960"/>
              <a:ext cx="5114165" cy="290686"/>
            </a:xfrm>
            <a:prstGeom prst="line">
              <a:avLst/>
            </a:prstGeom>
            <a:ln w="12700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正方形/長方形 17"/>
          <p:cNvSpPr/>
          <p:nvPr/>
        </p:nvSpPr>
        <p:spPr>
          <a:xfrm>
            <a:off x="3533099" y="2432552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200" b="1" dirty="0">
                <a:latin typeface="+mn-ea"/>
              </a:rPr>
              <a:t>ロータリー</a:t>
            </a:r>
            <a:endParaRPr lang="en-US" altLang="ja-JP" sz="1200" b="1" dirty="0">
              <a:latin typeface="+mn-ea"/>
            </a:endParaRPr>
          </a:p>
          <a:p>
            <a:pPr algn="ctr"/>
            <a:r>
              <a:rPr lang="ja-JP" altLang="en-US" sz="1200" b="1" dirty="0">
                <a:latin typeface="+mn-ea"/>
              </a:rPr>
              <a:t>スイッチ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250864" y="944418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rgbClr val="000000"/>
                </a:solidFill>
                <a:latin typeface="+mn-ea"/>
              </a:rPr>
              <a:t>【</a:t>
            </a:r>
            <a:r>
              <a:rPr lang="ja-JP" altLang="en-US" sz="1400" b="1" dirty="0">
                <a:solidFill>
                  <a:srgbClr val="000000"/>
                </a:solidFill>
                <a:latin typeface="+mn-ea"/>
              </a:rPr>
              <a:t>機器構成</a:t>
            </a:r>
            <a:r>
              <a:rPr lang="en-US" altLang="ja-JP" sz="1400" b="1" dirty="0">
                <a:solidFill>
                  <a:srgbClr val="000000"/>
                </a:solidFill>
                <a:latin typeface="+mn-ea"/>
              </a:rPr>
              <a:t>】</a:t>
            </a:r>
            <a:endParaRPr lang="ja-JP" altLang="en-US" b="1" dirty="0">
              <a:latin typeface="+mn-ea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692710" y="3301529"/>
            <a:ext cx="1741635" cy="1290964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811493" y="2112944"/>
            <a:ext cx="154788" cy="14387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3" y="3276178"/>
            <a:ext cx="1227097" cy="450453"/>
          </a:xfrm>
          <a:prstGeom prst="rect">
            <a:avLst/>
          </a:prstGeom>
        </p:spPr>
      </p:pic>
      <p:sp>
        <p:nvSpPr>
          <p:cNvPr id="34" name="正方形/長方形 33"/>
          <p:cNvSpPr/>
          <p:nvPr/>
        </p:nvSpPr>
        <p:spPr>
          <a:xfrm>
            <a:off x="1165763" y="3534382"/>
            <a:ext cx="199000" cy="18806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1659489" y="3450077"/>
            <a:ext cx="199000" cy="18806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カギ線コネクタ 36"/>
          <p:cNvCxnSpPr>
            <a:stCxn id="29" idx="2"/>
            <a:endCxn id="34" idx="0"/>
          </p:cNvCxnSpPr>
          <p:nvPr/>
        </p:nvCxnSpPr>
        <p:spPr>
          <a:xfrm rot="16200000" flipH="1">
            <a:off x="438293" y="2707411"/>
            <a:ext cx="1277565" cy="376376"/>
          </a:xfrm>
          <a:prstGeom prst="bentConnector3">
            <a:avLst/>
          </a:prstGeom>
          <a:ln w="25400">
            <a:solidFill>
              <a:srgbClr val="646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2725135" y="3947011"/>
            <a:ext cx="199000" cy="18806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カギ線コネクタ 40"/>
          <p:cNvCxnSpPr>
            <a:stCxn id="35" idx="2"/>
            <a:endCxn id="40" idx="1"/>
          </p:cNvCxnSpPr>
          <p:nvPr/>
        </p:nvCxnSpPr>
        <p:spPr>
          <a:xfrm rot="16200000" flipH="1">
            <a:off x="2040612" y="3356522"/>
            <a:ext cx="402900" cy="966146"/>
          </a:xfrm>
          <a:prstGeom prst="bentConnector2">
            <a:avLst/>
          </a:prstGeom>
          <a:ln w="25400">
            <a:solidFill>
              <a:srgbClr val="646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802956" y="3810212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200" b="1" dirty="0">
                <a:latin typeface="+mn-ea"/>
              </a:rPr>
              <a:t>ネットワーク</a:t>
            </a:r>
            <a:endParaRPr lang="en-US" altLang="ja-JP" sz="1200" b="1" dirty="0">
              <a:latin typeface="+mn-ea"/>
            </a:endParaRPr>
          </a:p>
          <a:p>
            <a:pPr algn="ctr"/>
            <a:r>
              <a:rPr lang="ja-JP" altLang="en-US" sz="1200" b="1" dirty="0">
                <a:latin typeface="+mn-ea"/>
              </a:rPr>
              <a:t>スイッチ</a:t>
            </a:r>
          </a:p>
        </p:txBody>
      </p:sp>
      <p:cxnSp>
        <p:nvCxnSpPr>
          <p:cNvPr id="46" name="直線コネクタ 45"/>
          <p:cNvCxnSpPr/>
          <p:nvPr/>
        </p:nvCxnSpPr>
        <p:spPr>
          <a:xfrm>
            <a:off x="588601" y="4581301"/>
            <a:ext cx="580139" cy="0"/>
          </a:xfrm>
          <a:prstGeom prst="line">
            <a:avLst/>
          </a:prstGeom>
          <a:ln w="28575">
            <a:solidFill>
              <a:srgbClr val="646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1086374" y="4438379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+mn-ea"/>
              </a:rPr>
              <a:t>：</a:t>
            </a:r>
            <a:r>
              <a:rPr kumimoji="1" lang="en-US" altLang="ja-JP" sz="1200" dirty="0">
                <a:latin typeface="+mn-ea"/>
              </a:rPr>
              <a:t>LAN</a:t>
            </a:r>
            <a:r>
              <a:rPr kumimoji="1" lang="ja-JP" altLang="en-US" sz="1200" dirty="0">
                <a:latin typeface="+mn-ea"/>
              </a:rPr>
              <a:t>ケーブル</a:t>
            </a:r>
          </a:p>
        </p:txBody>
      </p:sp>
    </p:spTree>
    <p:extLst>
      <p:ext uri="{BB962C8B-B14F-4D97-AF65-F5344CB8AC3E}">
        <p14:creationId xmlns:p14="http://schemas.microsoft.com/office/powerpoint/2010/main" val="532227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kumimoji="1" lang="ja-JP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．</a:t>
            </a:r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本体設定</a:t>
            </a:r>
          </a:p>
        </p:txBody>
      </p:sp>
    </p:spTree>
    <p:extLst>
      <p:ext uri="{BB962C8B-B14F-4D97-AF65-F5344CB8AC3E}">
        <p14:creationId xmlns:p14="http://schemas.microsoft.com/office/powerpoint/2010/main" val="2211681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本体通信設定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32000" y="1394298"/>
            <a:ext cx="3783983" cy="3320374"/>
          </a:xfrm>
        </p:spPr>
        <p:txBody>
          <a:bodyPr/>
          <a:lstStyle/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/>
              <a:t>①</a:t>
            </a:r>
            <a:r>
              <a:rPr lang="ja-JP" altLang="en-US" sz="1400" dirty="0">
                <a:latin typeface="+mn-ea"/>
              </a:rPr>
              <a:t>パソコンから </a:t>
            </a:r>
            <a:r>
              <a:rPr lang="en-US" altLang="ja-JP" sz="1400" dirty="0">
                <a:latin typeface="+mn-ea"/>
              </a:rPr>
              <a:t>I/O</a:t>
            </a:r>
            <a:r>
              <a:rPr lang="ja-JP" altLang="en-US" sz="1400" dirty="0">
                <a:latin typeface="+mn-ea"/>
              </a:rPr>
              <a:t>ユニットへ </a:t>
            </a:r>
            <a:r>
              <a:rPr lang="en-US" altLang="ja-JP" sz="1400" dirty="0">
                <a:latin typeface="+mn-ea"/>
              </a:rPr>
              <a:t>Telnet</a:t>
            </a:r>
            <a:r>
              <a:rPr lang="ja-JP" altLang="en-US" sz="1400" dirty="0">
                <a:latin typeface="+mn-ea"/>
              </a:rPr>
              <a:t>接続するため、デスクトップに作成済みの </a:t>
            </a:r>
            <a:r>
              <a:rPr lang="en-US" altLang="ja-JP" sz="1400" dirty="0" err="1">
                <a:latin typeface="+mn-ea"/>
              </a:rPr>
              <a:t>Tera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Term</a:t>
            </a:r>
            <a:r>
              <a:rPr lang="ja-JP" altLang="en-US" sz="1400" dirty="0">
                <a:latin typeface="+mn-ea"/>
              </a:rPr>
              <a:t>起動ショートカットをダブルクリックして </a:t>
            </a:r>
            <a:r>
              <a:rPr lang="en-US" altLang="ja-JP" sz="1400" b="1" dirty="0" err="1">
                <a:latin typeface="+mn-ea"/>
              </a:rPr>
              <a:t>Tera</a:t>
            </a:r>
            <a:r>
              <a:rPr lang="en-US" altLang="ja-JP" sz="1400" b="1" dirty="0">
                <a:latin typeface="+mn-ea"/>
              </a:rPr>
              <a:t> Term</a:t>
            </a:r>
            <a:r>
              <a:rPr lang="ja-JP" altLang="en-US" sz="1400" b="1" dirty="0">
                <a:latin typeface="+mn-ea"/>
              </a:rPr>
              <a:t> </a:t>
            </a:r>
            <a:r>
              <a:rPr lang="ja-JP" altLang="en-US" sz="1400" dirty="0">
                <a:latin typeface="+mn-ea"/>
              </a:rPr>
              <a:t>を起動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endParaRPr lang="en-US" altLang="ja-JP" sz="1400" dirty="0"/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endParaRPr lang="en-US" altLang="ja-JP" sz="1400" dirty="0"/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endParaRPr lang="en-US" altLang="ja-JP" sz="1400" dirty="0"/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/>
              <a:t>②「</a:t>
            </a:r>
            <a:r>
              <a:rPr lang="en-US" altLang="ja-JP" sz="1400" dirty="0" err="1">
                <a:latin typeface="+mn-ea"/>
              </a:rPr>
              <a:t>Tera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Term</a:t>
            </a:r>
            <a:r>
              <a:rPr lang="ja-JP" altLang="en-US" sz="1400" dirty="0">
                <a:latin typeface="+mn-ea"/>
              </a:rPr>
              <a:t> </a:t>
            </a:r>
            <a:r>
              <a:rPr lang="ja-JP" altLang="en-US" sz="1400" dirty="0"/>
              <a:t>新しい接続」にて以下を設定</a:t>
            </a:r>
          </a:p>
          <a:p>
            <a:pPr marL="18097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/>
              <a:t>・「</a:t>
            </a:r>
            <a:r>
              <a:rPr lang="en-US" altLang="ja-JP" sz="1400" dirty="0">
                <a:latin typeface="+mn-ea"/>
              </a:rPr>
              <a:t>TCP/IP</a:t>
            </a:r>
            <a:r>
              <a:rPr lang="ja-JP" altLang="en-US" sz="1400" dirty="0"/>
              <a:t>」にチェック</a:t>
            </a:r>
          </a:p>
          <a:p>
            <a:pPr marL="18097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/>
              <a:t>・「ホスト」に </a:t>
            </a:r>
            <a:r>
              <a:rPr lang="en-US" altLang="ja-JP" sz="1400" dirty="0">
                <a:latin typeface="+mn-ea"/>
              </a:rPr>
              <a:t>I/O</a:t>
            </a:r>
            <a:r>
              <a:rPr lang="ja-JP" altLang="en-US" sz="1400" dirty="0"/>
              <a:t>ユニット</a:t>
            </a:r>
            <a:r>
              <a:rPr lang="en-US" altLang="ja-JP" sz="1400" dirty="0"/>
              <a:t> </a:t>
            </a:r>
            <a:r>
              <a:rPr lang="ja-JP" altLang="en-US" sz="1400" dirty="0"/>
              <a:t>の </a:t>
            </a:r>
            <a:r>
              <a:rPr lang="en-US" altLang="ja-JP" sz="1400" dirty="0">
                <a:latin typeface="+mn-ea"/>
              </a:rPr>
              <a:t>IP</a:t>
            </a:r>
            <a:r>
              <a:rPr lang="ja-JP" altLang="en-US" sz="1400" dirty="0"/>
              <a:t>アドレスを入力</a:t>
            </a:r>
          </a:p>
          <a:p>
            <a:pPr marL="18097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/>
              <a:t>　　＊</a:t>
            </a:r>
            <a:r>
              <a:rPr lang="en-US" altLang="ja-JP" sz="1400" dirty="0">
                <a:latin typeface="+mn-ea"/>
              </a:rPr>
              <a:t>IP</a:t>
            </a:r>
            <a:r>
              <a:rPr lang="ja-JP" altLang="en-US" sz="1400" dirty="0"/>
              <a:t>アドレスのデフォルトは「</a:t>
            </a:r>
            <a:r>
              <a:rPr lang="en-US" altLang="ja-JP" sz="1400" dirty="0">
                <a:latin typeface="+mn-ea"/>
              </a:rPr>
              <a:t>192.168.0.1</a:t>
            </a:r>
            <a:r>
              <a:rPr lang="ja-JP" altLang="en-US" sz="1400" dirty="0"/>
              <a:t>」</a:t>
            </a:r>
          </a:p>
          <a:p>
            <a:pPr marL="18097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/>
              <a:t>・「サービス」で「</a:t>
            </a:r>
            <a:r>
              <a:rPr lang="en-US" altLang="ja-JP" sz="1400" dirty="0">
                <a:latin typeface="+mn-ea"/>
              </a:rPr>
              <a:t>Telnet</a:t>
            </a:r>
            <a:r>
              <a:rPr lang="ja-JP" altLang="en-US" sz="1400" dirty="0"/>
              <a:t>」にチェック</a:t>
            </a:r>
          </a:p>
          <a:p>
            <a:pPr marL="18097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/>
              <a:t>・「</a:t>
            </a:r>
            <a:r>
              <a:rPr lang="en-US" altLang="ja-JP" sz="1400" dirty="0">
                <a:latin typeface="+mn-ea"/>
              </a:rPr>
              <a:t>OK</a:t>
            </a:r>
            <a:r>
              <a:rPr lang="ja-JP" altLang="en-US" sz="1400" dirty="0"/>
              <a:t>」をクリック</a:t>
            </a: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kumimoji="1" lang="ja-JP" altLang="en-US" sz="1400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0" y="912573"/>
            <a:ext cx="6194648" cy="3131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 b="1" dirty="0">
                <a:latin typeface="+mn-ea"/>
              </a:rPr>
              <a:t>◆パソコンから </a:t>
            </a:r>
            <a:r>
              <a:rPr lang="en-US" altLang="ja-JP" sz="1600" b="1" dirty="0">
                <a:latin typeface="+mn-ea"/>
              </a:rPr>
              <a:t>I/O</a:t>
            </a:r>
            <a:r>
              <a:rPr lang="ja-JP" altLang="en-US" sz="1600" b="1" dirty="0">
                <a:latin typeface="+mn-ea"/>
              </a:rPr>
              <a:t>ユニットへ</a:t>
            </a:r>
            <a:r>
              <a:rPr lang="en-US" altLang="ja-JP" sz="1600" b="1" dirty="0">
                <a:latin typeface="+mn-ea"/>
              </a:rPr>
              <a:t>Telnet</a:t>
            </a:r>
            <a:r>
              <a:rPr lang="ja-JP" altLang="en-US" sz="1600" b="1" dirty="0">
                <a:latin typeface="+mn-ea"/>
              </a:rPr>
              <a:t>接続</a:t>
            </a:r>
            <a:endParaRPr lang="en-US" altLang="ja-JP" sz="1600" b="1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941" y="2229030"/>
            <a:ext cx="865707" cy="743776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455376" y="1488574"/>
            <a:ext cx="3171793" cy="1656120"/>
            <a:chOff x="455376" y="1488574"/>
            <a:chExt cx="3171793" cy="1656120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376" y="1488574"/>
              <a:ext cx="3171793" cy="16561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正方形/長方形 4"/>
            <p:cNvSpPr/>
            <p:nvPr/>
          </p:nvSpPr>
          <p:spPr>
            <a:xfrm>
              <a:off x="455376" y="1705583"/>
              <a:ext cx="621152" cy="19455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264596" y="1705583"/>
              <a:ext cx="1031132" cy="19455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258111" y="1997413"/>
              <a:ext cx="875489" cy="17509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181997" y="2872321"/>
              <a:ext cx="539800" cy="2399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1199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本体通信設定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11949" y="1116000"/>
            <a:ext cx="4143983" cy="3435314"/>
          </a:xfrm>
        </p:spPr>
        <p:txBody>
          <a:bodyPr/>
          <a:lstStyle/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/>
              <a:t>① </a:t>
            </a:r>
            <a:r>
              <a:rPr lang="en-US" altLang="ja-JP" sz="1400" dirty="0" err="1">
                <a:latin typeface="+mn-ea"/>
              </a:rPr>
              <a:t>Tera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Term</a:t>
            </a:r>
            <a:r>
              <a:rPr lang="ja-JP" altLang="en-US" sz="1400" dirty="0"/>
              <a:t>画面が起動</a:t>
            </a:r>
          </a:p>
          <a:p>
            <a:pPr marL="265113" indent="-84138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/>
              <a:t>・</a:t>
            </a:r>
            <a:r>
              <a:rPr lang="ja-JP" altLang="en-US" sz="1400" dirty="0">
                <a:latin typeface="+mn-ea"/>
              </a:rPr>
              <a:t>「</a:t>
            </a:r>
            <a:r>
              <a:rPr lang="en-US" altLang="ja-JP" sz="1400" dirty="0">
                <a:latin typeface="+mn-ea"/>
              </a:rPr>
              <a:t>login</a:t>
            </a:r>
            <a:r>
              <a:rPr lang="ja-JP" altLang="en-US" sz="1400" dirty="0">
                <a:latin typeface="+mn-ea"/>
              </a:rPr>
              <a:t>」および「</a:t>
            </a:r>
            <a:r>
              <a:rPr lang="en-US" altLang="ja-JP" sz="1400" dirty="0">
                <a:latin typeface="+mn-ea"/>
              </a:rPr>
              <a:t>Password</a:t>
            </a:r>
            <a:r>
              <a:rPr lang="ja-JP" altLang="en-US" sz="1400" dirty="0">
                <a:latin typeface="+mn-ea"/>
              </a:rPr>
              <a:t>」をそれぞれ入力し、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キーを押下（デフォルトはいずれも「未設定」）</a:t>
            </a:r>
          </a:p>
          <a:p>
            <a:pPr marL="18097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/>
              <a:t>・「</a:t>
            </a:r>
            <a:r>
              <a:rPr lang="en-US" altLang="ja-JP" sz="1400" dirty="0">
                <a:latin typeface="+mn-ea"/>
              </a:rPr>
              <a:t>I/O de LAN MAIN MENU</a:t>
            </a:r>
            <a:r>
              <a:rPr lang="ja-JP" altLang="en-US" sz="1400" dirty="0">
                <a:latin typeface="+mn-ea"/>
              </a:rPr>
              <a:t>（</a:t>
            </a:r>
            <a:r>
              <a:rPr lang="en-US" altLang="ja-JP" sz="1400" dirty="0" err="1">
                <a:latin typeface="+mn-ea"/>
              </a:rPr>
              <a:t>x.xx</a:t>
            </a:r>
            <a:r>
              <a:rPr lang="ja-JP" altLang="en-US" sz="1400" dirty="0">
                <a:latin typeface="+mn-ea"/>
              </a:rPr>
              <a:t>）</a:t>
            </a:r>
            <a:r>
              <a:rPr lang="ja-JP" altLang="en-US" sz="1400" dirty="0"/>
              <a:t>」が表示</a:t>
            </a: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kumimoji="1" lang="ja-JP" altLang="en-US" sz="1400" dirty="0"/>
          </a:p>
        </p:txBody>
      </p:sp>
      <p:grpSp>
        <p:nvGrpSpPr>
          <p:cNvPr id="7" name="グループ化 6"/>
          <p:cNvGrpSpPr/>
          <p:nvPr/>
        </p:nvGrpSpPr>
        <p:grpSpPr bwMode="gray">
          <a:xfrm>
            <a:off x="155642" y="1116000"/>
            <a:ext cx="4483311" cy="3240410"/>
            <a:chOff x="155642" y="1116000"/>
            <a:chExt cx="4483311" cy="324041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245064" y="1116000"/>
              <a:ext cx="4393889" cy="32404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正方形/長方形 2"/>
            <p:cNvSpPr/>
            <p:nvPr/>
          </p:nvSpPr>
          <p:spPr bwMode="gray">
            <a:xfrm>
              <a:off x="155642" y="1549940"/>
              <a:ext cx="979251" cy="330741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 bwMode="gray">
            <a:xfrm>
              <a:off x="1134893" y="1580599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9894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本体通信設定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35653" y="1053466"/>
            <a:ext cx="4140664" cy="3535060"/>
          </a:xfrm>
        </p:spPr>
        <p:txBody>
          <a:bodyPr/>
          <a:lstStyle/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ここでは、本体のネットワーク設定を行ないます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①「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r>
              <a:rPr lang="ja-JP" altLang="en-US" sz="1000" dirty="0">
                <a:latin typeface="+mn-ea"/>
              </a:rPr>
              <a:t>（</a:t>
            </a:r>
            <a:r>
              <a:rPr lang="en-US" altLang="ja-JP" sz="1000" dirty="0">
                <a:latin typeface="+mn-ea"/>
              </a:rPr>
              <a:t>RJ-45</a:t>
            </a:r>
            <a:r>
              <a:rPr lang="ja-JP" altLang="en-US" sz="1000" dirty="0">
                <a:latin typeface="+mn-ea"/>
              </a:rPr>
              <a:t> </a:t>
            </a:r>
            <a:r>
              <a:rPr lang="en-US" altLang="ja-JP" sz="1000" dirty="0">
                <a:latin typeface="+mn-ea"/>
              </a:rPr>
              <a:t>MAIN</a:t>
            </a:r>
            <a:r>
              <a:rPr lang="ja-JP" altLang="en-US" sz="1000" dirty="0">
                <a:latin typeface="+mn-ea"/>
              </a:rPr>
              <a:t> </a:t>
            </a:r>
            <a:r>
              <a:rPr lang="en-US" altLang="ja-JP" sz="1000" dirty="0">
                <a:latin typeface="+mn-ea"/>
              </a:rPr>
              <a:t>MENU</a:t>
            </a:r>
            <a:r>
              <a:rPr lang="ja-JP" altLang="en-US" sz="1000" dirty="0">
                <a:latin typeface="+mn-ea"/>
              </a:rPr>
              <a:t>）</a:t>
            </a: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②「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r>
              <a:rPr lang="ja-JP" altLang="en-US" sz="1000" dirty="0">
                <a:latin typeface="+mn-ea"/>
              </a:rPr>
              <a:t>（</a:t>
            </a:r>
            <a:r>
              <a:rPr lang="en-US" altLang="ja-JP" sz="1000" dirty="0">
                <a:latin typeface="+mn-ea"/>
              </a:rPr>
              <a:t>RJ-45</a:t>
            </a:r>
            <a:r>
              <a:rPr lang="ja-JP" altLang="en-US" sz="1000" dirty="0">
                <a:latin typeface="+mn-ea"/>
              </a:rPr>
              <a:t> </a:t>
            </a:r>
            <a:r>
              <a:rPr lang="en-US" altLang="ja-JP" sz="1000" dirty="0">
                <a:latin typeface="+mn-ea"/>
              </a:rPr>
              <a:t>MY NETWORK MENU</a:t>
            </a:r>
            <a:r>
              <a:rPr lang="ja-JP" altLang="en-US" sz="1000" dirty="0">
                <a:latin typeface="+mn-ea"/>
              </a:rPr>
              <a:t>）</a:t>
            </a: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③「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r>
              <a:rPr lang="ja-JP" altLang="en-US" sz="1000" dirty="0">
                <a:latin typeface="+mn-ea"/>
              </a:rPr>
              <a:t>（</a:t>
            </a:r>
            <a:r>
              <a:rPr lang="en-US" altLang="ja-JP" sz="1000" dirty="0">
                <a:latin typeface="+mn-ea"/>
              </a:rPr>
              <a:t>RJ-45</a:t>
            </a:r>
            <a:r>
              <a:rPr lang="ja-JP" altLang="en-US" sz="1000" dirty="0">
                <a:latin typeface="+mn-ea"/>
              </a:rPr>
              <a:t> </a:t>
            </a:r>
            <a:r>
              <a:rPr lang="en-US" altLang="ja-JP" sz="1000" dirty="0">
                <a:latin typeface="+mn-ea"/>
              </a:rPr>
              <a:t>MY NETWORK</a:t>
            </a:r>
            <a:r>
              <a:rPr lang="ja-JP" altLang="en-US" sz="1000" dirty="0">
                <a:latin typeface="+mn-ea"/>
              </a:rPr>
              <a:t>）</a:t>
            </a: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④ </a:t>
            </a:r>
            <a:r>
              <a:rPr lang="en-US" altLang="ja-JP" sz="1400" dirty="0">
                <a:latin typeface="+mn-ea"/>
              </a:rPr>
              <a:t>IP</a:t>
            </a:r>
            <a:r>
              <a:rPr lang="ja-JP" altLang="en-US" sz="1400" dirty="0">
                <a:latin typeface="+mn-ea"/>
              </a:rPr>
              <a:t>アドレスを入力、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キー押下（</a:t>
            </a:r>
            <a:r>
              <a:rPr lang="ja-JP" altLang="en-US" sz="900" dirty="0">
                <a:latin typeface="+mn-ea"/>
              </a:rPr>
              <a:t>例：</a:t>
            </a:r>
            <a:r>
              <a:rPr lang="en-US" altLang="ja-JP" sz="900" dirty="0">
                <a:latin typeface="+mn-ea"/>
              </a:rPr>
              <a:t>192.168.0.199</a:t>
            </a:r>
            <a:r>
              <a:rPr lang="ja-JP" altLang="en-US" sz="900" dirty="0">
                <a:latin typeface="+mn-ea"/>
              </a:rPr>
              <a:t>）</a:t>
            </a: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+mn-ea"/>
              </a:rPr>
              <a:t>　　＊サブネットマスク、デフォルトゲートウェイも</a:t>
            </a: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+mn-ea"/>
              </a:rPr>
              <a:t>　　　必要に応じて設定、全て、</a:t>
            </a:r>
            <a:r>
              <a:rPr lang="ja-JP" altLang="en-US" sz="1400" b="1" dirty="0">
                <a:latin typeface="+mn-ea"/>
              </a:rPr>
              <a:t>半角入力</a:t>
            </a:r>
            <a:r>
              <a:rPr lang="ja-JP" altLang="en-US" sz="1400" dirty="0">
                <a:latin typeface="+mn-ea"/>
              </a:rPr>
              <a:t>です。</a:t>
            </a:r>
            <a:endParaRPr lang="en-US" altLang="ja-JP" sz="1400" dirty="0">
              <a:latin typeface="+mn-ea"/>
            </a:endParaRPr>
          </a:p>
          <a:p>
            <a:pPr marL="449263" lvl="0" indent="-2730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1000" dirty="0">
                <a:solidFill>
                  <a:srgbClr val="000000"/>
                </a:solidFill>
                <a:latin typeface="+mn-ea"/>
              </a:rPr>
              <a:t>【</a:t>
            </a:r>
            <a:r>
              <a:rPr lang="ja-JP" altLang="en-US" sz="1000" dirty="0">
                <a:solidFill>
                  <a:srgbClr val="000000"/>
                </a:solidFill>
                <a:latin typeface="+mn-ea"/>
              </a:rPr>
              <a:t>メモ</a:t>
            </a:r>
            <a:r>
              <a:rPr lang="en-US" altLang="ja-JP" sz="1000" dirty="0">
                <a:solidFill>
                  <a:srgbClr val="000000"/>
                </a:solidFill>
                <a:latin typeface="+mn-ea"/>
              </a:rPr>
              <a:t>】</a:t>
            </a:r>
            <a:r>
              <a:rPr lang="ja-JP" altLang="en-US" sz="1000" dirty="0">
                <a:solidFill>
                  <a:srgbClr val="000000"/>
                </a:solidFill>
                <a:latin typeface="+mn-ea"/>
              </a:rPr>
              <a:t>他ネットワーク機器（カメラ、パソコン、ネットワークスイッチなど）と</a:t>
            </a:r>
            <a:endParaRPr lang="en-US" altLang="ja-JP" sz="1000" dirty="0">
              <a:solidFill>
                <a:srgbClr val="000000"/>
              </a:solidFill>
              <a:latin typeface="+mn-ea"/>
            </a:endParaRPr>
          </a:p>
          <a:p>
            <a:pPr marL="449263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000" dirty="0">
                <a:solidFill>
                  <a:srgbClr val="C00000"/>
                </a:solidFill>
                <a:latin typeface="+mn-ea"/>
              </a:rPr>
              <a:t> 重複しない </a:t>
            </a:r>
            <a:r>
              <a:rPr lang="en-US" altLang="ja-JP" sz="1000" dirty="0">
                <a:solidFill>
                  <a:srgbClr val="C00000"/>
                </a:solidFill>
                <a:latin typeface="+mn-ea"/>
              </a:rPr>
              <a:t>IP</a:t>
            </a:r>
            <a:r>
              <a:rPr lang="ja-JP" altLang="en-US" sz="1000" dirty="0">
                <a:solidFill>
                  <a:srgbClr val="C00000"/>
                </a:solidFill>
                <a:latin typeface="+mn-ea"/>
              </a:rPr>
              <a:t>アドレスを設定</a:t>
            </a:r>
            <a:r>
              <a:rPr lang="ja-JP" altLang="en-US" sz="1000" dirty="0">
                <a:solidFill>
                  <a:srgbClr val="000000"/>
                </a:solidFill>
                <a:latin typeface="+mn-ea"/>
              </a:rPr>
              <a:t>してください。</a:t>
            </a:r>
            <a:endParaRPr lang="ja-JP" altLang="en-US" sz="10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⑤ </a:t>
            </a:r>
            <a:r>
              <a:rPr lang="en-US" altLang="ja-JP" sz="1400" dirty="0">
                <a:latin typeface="+mn-ea"/>
              </a:rPr>
              <a:t>MAIN MENU </a:t>
            </a:r>
            <a:r>
              <a:rPr lang="ja-JP" altLang="en-US" sz="1400" dirty="0">
                <a:latin typeface="+mn-ea"/>
              </a:rPr>
              <a:t>に戻るまで 「</a:t>
            </a:r>
            <a:r>
              <a:rPr lang="en-US" altLang="ja-JP" sz="1400" dirty="0">
                <a:latin typeface="+mn-ea"/>
              </a:rPr>
              <a:t>0</a:t>
            </a:r>
            <a:r>
              <a:rPr lang="ja-JP" altLang="en-US" sz="1400" dirty="0">
                <a:latin typeface="+mn-ea"/>
              </a:rPr>
              <a:t>」を押下</a:t>
            </a: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⑥「</a:t>
            </a:r>
            <a:r>
              <a:rPr lang="en-US" altLang="ja-JP" sz="1400" dirty="0">
                <a:latin typeface="+mn-ea"/>
              </a:rPr>
              <a:t>0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r>
              <a:rPr lang="ja-JP" altLang="en-US" sz="1000" dirty="0">
                <a:latin typeface="+mn-ea"/>
              </a:rPr>
              <a:t>（</a:t>
            </a:r>
            <a:r>
              <a:rPr lang="en-US" altLang="ja-JP" sz="1000" dirty="0">
                <a:latin typeface="+mn-ea"/>
              </a:rPr>
              <a:t>END MENU</a:t>
            </a:r>
            <a:r>
              <a:rPr lang="ja-JP" altLang="en-US" sz="1000" dirty="0">
                <a:latin typeface="+mn-ea"/>
              </a:rPr>
              <a:t>）</a:t>
            </a: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⑦「</a:t>
            </a:r>
            <a:r>
              <a:rPr lang="en-US" altLang="ja-JP" sz="1400" dirty="0">
                <a:latin typeface="+mn-ea"/>
              </a:rPr>
              <a:t>19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r>
              <a:rPr lang="ja-JP" altLang="en-US" sz="1000" dirty="0">
                <a:latin typeface="+mn-ea"/>
              </a:rPr>
              <a:t>（</a:t>
            </a:r>
            <a:r>
              <a:rPr lang="en-US" altLang="ja-JP" sz="1000" dirty="0">
                <a:latin typeface="+mn-ea"/>
              </a:rPr>
              <a:t>SAVE AND REBOOT</a:t>
            </a:r>
            <a:r>
              <a:rPr lang="ja-JP" altLang="en-US" sz="1000" dirty="0">
                <a:latin typeface="+mn-ea"/>
              </a:rPr>
              <a:t>）</a:t>
            </a:r>
          </a:p>
          <a:p>
            <a:pPr marL="180975" indent="-476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ja-JP" sz="1000" dirty="0">
                <a:latin typeface="+mn-ea"/>
              </a:rPr>
              <a:t>【</a:t>
            </a:r>
            <a:r>
              <a:rPr lang="ja-JP" altLang="en-US" sz="1000" dirty="0">
                <a:latin typeface="+mn-ea"/>
              </a:rPr>
              <a:t>メモ</a:t>
            </a:r>
            <a:r>
              <a:rPr lang="en-US" altLang="ja-JP" sz="1000" dirty="0">
                <a:latin typeface="+mn-ea"/>
              </a:rPr>
              <a:t>】</a:t>
            </a:r>
            <a:r>
              <a:rPr lang="ja-JP" altLang="en-US" sz="1000" dirty="0">
                <a:latin typeface="+mn-ea"/>
              </a:rPr>
              <a:t> 設定を保存後 </a:t>
            </a:r>
            <a:r>
              <a:rPr lang="ja-JP" altLang="en-US" sz="1000" dirty="0">
                <a:solidFill>
                  <a:srgbClr val="C00000"/>
                </a:solidFill>
                <a:latin typeface="+mn-ea"/>
              </a:rPr>
              <a:t>本体が再起動するため、</a:t>
            </a:r>
            <a:r>
              <a:rPr lang="en-US" altLang="ja-JP" sz="1000" dirty="0">
                <a:solidFill>
                  <a:srgbClr val="C00000"/>
                </a:solidFill>
                <a:latin typeface="+mn-ea"/>
              </a:rPr>
              <a:t>Telnet</a:t>
            </a:r>
            <a:r>
              <a:rPr lang="ja-JP" altLang="en-US" sz="1000" dirty="0">
                <a:solidFill>
                  <a:srgbClr val="C00000"/>
                </a:solidFill>
                <a:latin typeface="+mn-ea"/>
              </a:rPr>
              <a:t> 接続が切断されます。</a:t>
            </a:r>
            <a:endParaRPr kumimoji="1" lang="ja-JP" altLang="en-US" sz="1000" dirty="0">
              <a:latin typeface="+mn-ea"/>
            </a:endParaRPr>
          </a:p>
        </p:txBody>
      </p:sp>
      <p:grpSp>
        <p:nvGrpSpPr>
          <p:cNvPr id="19" name="グループ化 18"/>
          <p:cNvGrpSpPr/>
          <p:nvPr/>
        </p:nvGrpSpPr>
        <p:grpSpPr bwMode="gray">
          <a:xfrm>
            <a:off x="178214" y="1048213"/>
            <a:ext cx="3791620" cy="3459119"/>
            <a:chOff x="178214" y="1048213"/>
            <a:chExt cx="3791620" cy="3459119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245064" y="1048213"/>
              <a:ext cx="3724770" cy="34591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/>
            <p:cNvSpPr txBox="1"/>
            <p:nvPr/>
          </p:nvSpPr>
          <p:spPr bwMode="gray">
            <a:xfrm>
              <a:off x="1442885" y="1569864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①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 bwMode="gray">
            <a:xfrm>
              <a:off x="1724231" y="2367989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②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 bwMode="gray">
            <a:xfrm>
              <a:off x="1729186" y="3166114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③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 bwMode="gray">
            <a:xfrm>
              <a:off x="948567" y="3509372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④</a:t>
              </a:r>
            </a:p>
          </p:txBody>
        </p:sp>
        <p:sp>
          <p:nvSpPr>
            <p:cNvPr id="3" name="正方形/長方形 2"/>
            <p:cNvSpPr/>
            <p:nvPr/>
          </p:nvSpPr>
          <p:spPr bwMode="gray">
            <a:xfrm>
              <a:off x="188068" y="1516591"/>
              <a:ext cx="1290536" cy="383545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gray">
            <a:xfrm>
              <a:off x="181867" y="2314717"/>
              <a:ext cx="1569112" cy="383545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gray">
            <a:xfrm>
              <a:off x="178214" y="3112843"/>
              <a:ext cx="1569112" cy="383545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4" name="正方形/長方形 3"/>
            <p:cNvSpPr/>
            <p:nvPr/>
          </p:nvSpPr>
          <p:spPr bwMode="gray">
            <a:xfrm>
              <a:off x="178214" y="3573294"/>
              <a:ext cx="794552" cy="149157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 bwMode="gray">
          <a:xfrm>
            <a:off x="2713145" y="1655091"/>
            <a:ext cx="2007537" cy="3071935"/>
            <a:chOff x="2713145" y="1655091"/>
            <a:chExt cx="2007537" cy="3071935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3"/>
            <a:srcRect r="55675"/>
            <a:stretch/>
          </p:blipFill>
          <p:spPr bwMode="gray">
            <a:xfrm>
              <a:off x="2775926" y="1655091"/>
              <a:ext cx="1944756" cy="29959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テキスト ボックス 11"/>
            <p:cNvSpPr txBox="1"/>
            <p:nvPr/>
          </p:nvSpPr>
          <p:spPr bwMode="gray">
            <a:xfrm>
              <a:off x="3819334" y="2090990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⑤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 bwMode="gray">
            <a:xfrm>
              <a:off x="3988611" y="3468931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⑥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 bwMode="gray">
            <a:xfrm>
              <a:off x="3500633" y="4450027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⑦</a:t>
              </a:r>
            </a:p>
          </p:txBody>
        </p:sp>
        <p:sp>
          <p:nvSpPr>
            <p:cNvPr id="17" name="正方形/長方形 16"/>
            <p:cNvSpPr/>
            <p:nvPr/>
          </p:nvSpPr>
          <p:spPr bwMode="gray">
            <a:xfrm>
              <a:off x="2713145" y="3382163"/>
              <a:ext cx="1313685" cy="450536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18" name="正方形/長方形 17"/>
            <p:cNvSpPr/>
            <p:nvPr/>
          </p:nvSpPr>
          <p:spPr bwMode="gray">
            <a:xfrm>
              <a:off x="2713145" y="4507332"/>
              <a:ext cx="656842" cy="143728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4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はじめに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0302" y="1126582"/>
            <a:ext cx="8152255" cy="343531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800" dirty="0">
                <a:latin typeface="+mn-ea"/>
              </a:rPr>
              <a:t>本資料では、</a:t>
            </a:r>
            <a:r>
              <a:rPr lang="en-US" altLang="ja-JP" sz="1800" dirty="0">
                <a:latin typeface="+mn-ea"/>
              </a:rPr>
              <a:t>I</a:t>
            </a:r>
            <a:r>
              <a:rPr lang="ja-JP" altLang="en-US" sz="1800" dirty="0">
                <a:latin typeface="+mn-ea"/>
              </a:rPr>
              <a:t>／</a:t>
            </a:r>
            <a:r>
              <a:rPr lang="en-US" altLang="ja-JP" sz="1800" dirty="0">
                <a:latin typeface="+mn-ea"/>
              </a:rPr>
              <a:t>O</a:t>
            </a:r>
            <a:r>
              <a:rPr lang="ja-JP" altLang="en-US" sz="1800" dirty="0">
                <a:latin typeface="+mn-ea"/>
              </a:rPr>
              <a:t>ユニット </a:t>
            </a:r>
            <a:r>
              <a:rPr lang="ja-JP" altLang="en-US" sz="1200" dirty="0">
                <a:latin typeface="+mn-ea"/>
              </a:rPr>
              <a:t>（</a:t>
            </a:r>
            <a:r>
              <a:rPr lang="en-US" altLang="ja-JP" sz="1200" dirty="0">
                <a:latin typeface="+mn-ea"/>
              </a:rPr>
              <a:t>I/O</a:t>
            </a:r>
            <a:r>
              <a:rPr lang="ja-JP" altLang="en-US" sz="1200" dirty="0">
                <a:latin typeface="+mn-ea"/>
              </a:rPr>
              <a:t> </a:t>
            </a:r>
            <a:r>
              <a:rPr lang="en-US" altLang="ja-JP" sz="1200" dirty="0">
                <a:latin typeface="+mn-ea"/>
              </a:rPr>
              <a:t>de</a:t>
            </a:r>
            <a:r>
              <a:rPr lang="ja-JP" altLang="en-US" sz="1200" dirty="0">
                <a:latin typeface="+mn-ea"/>
              </a:rPr>
              <a:t> </a:t>
            </a:r>
            <a:r>
              <a:rPr lang="en-US" altLang="ja-JP" sz="1200" dirty="0">
                <a:latin typeface="+mn-ea"/>
              </a:rPr>
              <a:t>LAN</a:t>
            </a:r>
            <a:r>
              <a:rPr lang="ja-JP" altLang="en-US" sz="1200" dirty="0">
                <a:latin typeface="+mn-ea"/>
              </a:rPr>
              <a:t>シリーズ </a:t>
            </a:r>
            <a:r>
              <a:rPr lang="en-US" altLang="ja-JP" sz="1200" dirty="0">
                <a:latin typeface="+mn-ea"/>
              </a:rPr>
              <a:t>PE01A/PE02A</a:t>
            </a:r>
            <a:r>
              <a:rPr lang="ja-JP" altLang="en-US" sz="1200" dirty="0">
                <a:latin typeface="+mn-ea"/>
              </a:rPr>
              <a:t>） </a:t>
            </a:r>
            <a:r>
              <a:rPr lang="ja-JP" altLang="en-US" sz="1800" dirty="0">
                <a:latin typeface="+mn-ea"/>
              </a:rPr>
              <a:t>の設定手順を説明しています。</a:t>
            </a:r>
            <a:endParaRPr lang="en-US" altLang="ja-JP" sz="18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+mn-ea"/>
              </a:rPr>
              <a:t>内容は、後述の 「システム構成」 での基本設定のみとなっておりますので、</a:t>
            </a:r>
            <a:endParaRPr kumimoji="1" lang="en-US" altLang="ja-JP" sz="1800" dirty="0">
              <a:latin typeface="+mn-ea"/>
            </a:endParaRPr>
          </a:p>
          <a:p>
            <a:pPr marL="0" indent="0">
              <a:buNone/>
            </a:pPr>
            <a:r>
              <a:rPr lang="ja-JP" altLang="en-US" sz="1800" dirty="0">
                <a:latin typeface="+mn-ea"/>
              </a:rPr>
              <a:t>その他の詳細につきましては、本機器の取扱説明書を参照してください。</a:t>
            </a:r>
            <a:endParaRPr lang="en-US" altLang="ja-JP" sz="1800" dirty="0">
              <a:latin typeface="+mn-ea"/>
            </a:endParaRPr>
          </a:p>
          <a:p>
            <a:pPr marL="0" indent="0">
              <a:buNone/>
            </a:pP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kumimoji="1" lang="en-US" altLang="ja-JP" sz="1600" dirty="0">
                <a:latin typeface="+mn-ea"/>
              </a:rPr>
              <a:t>【</a:t>
            </a:r>
            <a:r>
              <a:rPr kumimoji="1" lang="ja-JP" altLang="en-US" sz="1600" dirty="0">
                <a:latin typeface="+mn-ea"/>
              </a:rPr>
              <a:t>取扱説明書ダウンロードサイト</a:t>
            </a:r>
            <a:r>
              <a:rPr kumimoji="1" lang="en-US" altLang="ja-JP" sz="1600" dirty="0">
                <a:latin typeface="+mn-ea"/>
              </a:rPr>
              <a:t>URL】</a:t>
            </a:r>
          </a:p>
          <a:p>
            <a:pPr marL="357188" indent="0">
              <a:buNone/>
            </a:pPr>
            <a:r>
              <a:rPr lang="en-US" altLang="ja-JP" sz="1600" b="1" dirty="0">
                <a:latin typeface="+mn-ea"/>
                <a:hlinkClick r:id="rId2"/>
              </a:rPr>
              <a:t>https://how.jp/downloads</a:t>
            </a:r>
            <a:endParaRPr lang="en-US" altLang="ja-JP" sz="1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2631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kumimoji="1" lang="ja-JP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．</a:t>
            </a:r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端子入力設定</a:t>
            </a:r>
          </a:p>
        </p:txBody>
      </p:sp>
    </p:spTree>
    <p:extLst>
      <p:ext uri="{BB962C8B-B14F-4D97-AF65-F5344CB8AC3E}">
        <p14:creationId xmlns:p14="http://schemas.microsoft.com/office/powerpoint/2010/main" val="1573279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端子入力設定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32000" y="1116000"/>
            <a:ext cx="3863839" cy="3535060"/>
          </a:xfrm>
        </p:spPr>
        <p:txBody>
          <a:bodyPr/>
          <a:lstStyle/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ここからは、端子入力の送信設定を行ないます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再度、</a:t>
            </a:r>
            <a:r>
              <a:rPr lang="en-US" altLang="ja-JP" sz="1400" dirty="0">
                <a:latin typeface="+mn-ea"/>
              </a:rPr>
              <a:t>Telnet</a:t>
            </a:r>
            <a:r>
              <a:rPr lang="ja-JP" altLang="en-US" sz="1400" dirty="0">
                <a:latin typeface="+mn-ea"/>
              </a:rPr>
              <a:t>接続を行います</a:t>
            </a: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① </a:t>
            </a:r>
            <a:r>
              <a:rPr lang="en-US" altLang="ja-JP" sz="1400" dirty="0">
                <a:latin typeface="+mn-ea"/>
              </a:rPr>
              <a:t>MAIN MENU </a:t>
            </a:r>
            <a:r>
              <a:rPr lang="ja-JP" altLang="en-US" sz="1400" dirty="0">
                <a:latin typeface="+mn-ea"/>
              </a:rPr>
              <a:t>にて「</a:t>
            </a:r>
            <a:r>
              <a:rPr lang="en-US" altLang="ja-JP" sz="1400" dirty="0">
                <a:latin typeface="+mn-ea"/>
              </a:rPr>
              <a:t>3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　（</a:t>
            </a:r>
            <a:r>
              <a:rPr lang="en-US" altLang="ja-JP" sz="1400" dirty="0">
                <a:latin typeface="+mn-ea"/>
              </a:rPr>
              <a:t>DIGITAL</a:t>
            </a:r>
            <a:r>
              <a:rPr lang="ja-JP" altLang="en-US" sz="1400" dirty="0">
                <a:latin typeface="+mn-ea"/>
              </a:rPr>
              <a:t>設定）</a:t>
            </a: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②「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r>
              <a:rPr lang="ja-JP" altLang="en-US" sz="1000" dirty="0">
                <a:latin typeface="+mn-ea"/>
              </a:rPr>
              <a:t>（</a:t>
            </a:r>
            <a:r>
              <a:rPr lang="en-US" altLang="ja-JP" sz="1000" dirty="0">
                <a:latin typeface="+mn-ea"/>
              </a:rPr>
              <a:t>DIGITAL</a:t>
            </a:r>
            <a:r>
              <a:rPr lang="ja-JP" altLang="en-US" sz="1000" dirty="0">
                <a:latin typeface="+mn-ea"/>
              </a:rPr>
              <a:t> </a:t>
            </a:r>
            <a:r>
              <a:rPr lang="en-US" altLang="ja-JP" sz="1000" dirty="0">
                <a:latin typeface="+mn-ea"/>
              </a:rPr>
              <a:t>IN/OUT MENU</a:t>
            </a:r>
            <a:r>
              <a:rPr lang="ja-JP" altLang="en-US" sz="1000" dirty="0">
                <a:latin typeface="+mn-ea"/>
              </a:rPr>
              <a:t>）</a:t>
            </a:r>
            <a:endParaRPr lang="en-US" altLang="ja-JP" sz="10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kumimoji="1" lang="ja-JP" altLang="en-US" sz="1400" dirty="0">
              <a:latin typeface="+mn-ea"/>
            </a:endParaRPr>
          </a:p>
        </p:txBody>
      </p:sp>
      <p:grpSp>
        <p:nvGrpSpPr>
          <p:cNvPr id="10" name="グループ化 9"/>
          <p:cNvGrpSpPr/>
          <p:nvPr/>
        </p:nvGrpSpPr>
        <p:grpSpPr bwMode="gray">
          <a:xfrm>
            <a:off x="155643" y="1116000"/>
            <a:ext cx="3368142" cy="3270146"/>
            <a:chOff x="155643" y="1116000"/>
            <a:chExt cx="3368142" cy="3270146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2"/>
            <a:srcRect r="26058"/>
            <a:stretch/>
          </p:blipFill>
          <p:spPr bwMode="gray">
            <a:xfrm>
              <a:off x="245064" y="1116000"/>
              <a:ext cx="3278721" cy="32701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正方形/長方形 3"/>
            <p:cNvSpPr/>
            <p:nvPr/>
          </p:nvSpPr>
          <p:spPr bwMode="gray">
            <a:xfrm>
              <a:off x="155643" y="2418945"/>
              <a:ext cx="1621276" cy="408561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 bwMode="gray">
            <a:xfrm>
              <a:off x="1756159" y="2484725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①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 bwMode="gray">
          <a:xfrm>
            <a:off x="2023353" y="1469920"/>
            <a:ext cx="2340491" cy="3181140"/>
            <a:chOff x="2023353" y="1469920"/>
            <a:chExt cx="2340491" cy="318114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3"/>
            <a:srcRect r="47395"/>
            <a:stretch/>
          </p:blipFill>
          <p:spPr bwMode="gray">
            <a:xfrm>
              <a:off x="2094713" y="1469920"/>
              <a:ext cx="2269131" cy="31811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/>
            <p:cNvSpPr txBox="1"/>
            <p:nvPr/>
          </p:nvSpPr>
          <p:spPr bwMode="gray">
            <a:xfrm>
              <a:off x="3638586" y="2069679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ja-JP" altLang="en-US" sz="1200" b="1" dirty="0">
                  <a:solidFill>
                    <a:srgbClr val="FFC000"/>
                  </a:solidFill>
                  <a:latin typeface="+mn-ea"/>
                </a:rPr>
                <a:t>②</a:t>
              </a:r>
              <a:endParaRPr kumimoji="1" lang="ja-JP" altLang="en-US" sz="1200" b="1" dirty="0">
                <a:solidFill>
                  <a:srgbClr val="FFC000"/>
                </a:solidFill>
                <a:latin typeface="+mn-ea"/>
              </a:endParaRPr>
            </a:p>
          </p:txBody>
        </p:sp>
        <p:sp>
          <p:nvSpPr>
            <p:cNvPr id="6" name="正方形/長方形 5"/>
            <p:cNvSpPr/>
            <p:nvPr/>
          </p:nvSpPr>
          <p:spPr bwMode="gray">
            <a:xfrm>
              <a:off x="2023353" y="1997413"/>
              <a:ext cx="1615233" cy="421532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92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端子入力設定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32000" y="1116000"/>
            <a:ext cx="3863839" cy="3535060"/>
          </a:xfrm>
        </p:spPr>
        <p:txBody>
          <a:bodyPr/>
          <a:lstStyle/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ここでは、端子</a:t>
            </a:r>
            <a:r>
              <a:rPr lang="en-US" altLang="ja-JP" sz="1400" dirty="0">
                <a:latin typeface="+mn-ea"/>
              </a:rPr>
              <a:t>ch16</a:t>
            </a:r>
            <a:r>
              <a:rPr lang="ja-JP" altLang="en-US" sz="1400" dirty="0">
                <a:latin typeface="+mn-ea"/>
              </a:rPr>
              <a:t>を「</a:t>
            </a:r>
            <a:r>
              <a:rPr lang="en-US" altLang="ja-JP" sz="1400" dirty="0">
                <a:latin typeface="+mn-ea"/>
              </a:rPr>
              <a:t>OUT</a:t>
            </a:r>
            <a:r>
              <a:rPr lang="ja-JP" altLang="en-US" sz="1400" dirty="0">
                <a:latin typeface="+mn-ea"/>
              </a:rPr>
              <a:t>」⇒「</a:t>
            </a:r>
            <a:r>
              <a:rPr lang="en-US" altLang="ja-JP" sz="1400" dirty="0">
                <a:latin typeface="+mn-ea"/>
              </a:rPr>
              <a:t>IN</a:t>
            </a:r>
            <a:r>
              <a:rPr lang="ja-JP" altLang="en-US" sz="1400" dirty="0">
                <a:latin typeface="+mn-ea"/>
              </a:rPr>
              <a:t>」に設定します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+mn-ea"/>
              </a:rPr>
              <a:t>＊入力端子として設定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100" dirty="0">
                <a:latin typeface="+mn-ea"/>
              </a:rPr>
              <a:t>【</a:t>
            </a:r>
            <a:r>
              <a:rPr lang="ja-JP" altLang="en-US" sz="1100" dirty="0">
                <a:latin typeface="+mn-ea"/>
              </a:rPr>
              <a:t>メモ</a:t>
            </a:r>
            <a:r>
              <a:rPr lang="en-US" altLang="ja-JP" sz="1100" dirty="0">
                <a:latin typeface="+mn-ea"/>
              </a:rPr>
              <a:t>】 </a:t>
            </a:r>
            <a:r>
              <a:rPr lang="en-US" altLang="ja-JP" sz="1100" b="1" dirty="0">
                <a:latin typeface="+mn-ea"/>
              </a:rPr>
              <a:t>PE01A</a:t>
            </a:r>
            <a:r>
              <a:rPr lang="ja-JP" altLang="en-US" sz="1100" dirty="0">
                <a:latin typeface="+mn-ea"/>
              </a:rPr>
              <a:t>のみの設定となります。 </a:t>
            </a:r>
            <a:r>
              <a:rPr lang="en-US" altLang="ja-JP" sz="1100" b="1" dirty="0">
                <a:latin typeface="+mn-ea"/>
              </a:rPr>
              <a:t>PE02A</a:t>
            </a:r>
            <a:r>
              <a:rPr lang="ja-JP" altLang="en-US" sz="1100" dirty="0">
                <a:latin typeface="+mn-ea"/>
              </a:rPr>
              <a:t>は設定不要です。</a:t>
            </a:r>
            <a:endParaRPr lang="en-US" altLang="ja-JP" sz="11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① </a:t>
            </a:r>
            <a:r>
              <a:rPr lang="en-US" altLang="ja-JP" sz="1400" dirty="0">
                <a:latin typeface="+mn-ea"/>
              </a:rPr>
              <a:t>DIGITAL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IN/OUT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MENU </a:t>
            </a:r>
            <a:r>
              <a:rPr lang="ja-JP" altLang="en-US" sz="1400" dirty="0">
                <a:latin typeface="+mn-ea"/>
              </a:rPr>
              <a:t>にて「</a:t>
            </a:r>
            <a:r>
              <a:rPr lang="en-US" altLang="ja-JP" sz="1400" dirty="0">
                <a:latin typeface="+mn-ea"/>
              </a:rPr>
              <a:t>16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+mn-ea"/>
              </a:rPr>
              <a:t>　⇒「</a:t>
            </a:r>
            <a:r>
              <a:rPr lang="en-US" altLang="ja-JP" sz="1400" dirty="0">
                <a:latin typeface="+mn-ea"/>
              </a:rPr>
              <a:t>DIGITAL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MAIN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16-CH</a:t>
            </a:r>
            <a:r>
              <a:rPr lang="ja-JP" altLang="en-US" sz="1400" dirty="0">
                <a:latin typeface="+mn-ea"/>
              </a:rPr>
              <a:t>」表示</a:t>
            </a: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②「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en-US" sz="1400" dirty="0">
                <a:latin typeface="+mn-ea"/>
              </a:rPr>
              <a:t>（</a:t>
            </a:r>
            <a:r>
              <a:rPr lang="en-US" altLang="ja-JP" sz="1400" dirty="0">
                <a:latin typeface="+mn-ea"/>
              </a:rPr>
              <a:t>in</a:t>
            </a:r>
            <a:r>
              <a:rPr lang="ja-JP" altLang="en-US" sz="1400" dirty="0">
                <a:latin typeface="+mn-ea"/>
              </a:rPr>
              <a:t>）」を入力、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③ </a:t>
            </a:r>
            <a:r>
              <a:rPr lang="en-US" altLang="ja-JP" sz="1400" dirty="0">
                <a:latin typeface="+mn-ea"/>
              </a:rPr>
              <a:t>ch16</a:t>
            </a:r>
            <a:r>
              <a:rPr lang="ja-JP" altLang="en-US" sz="1400" dirty="0">
                <a:latin typeface="+mn-ea"/>
              </a:rPr>
              <a:t>が 「</a:t>
            </a:r>
            <a:r>
              <a:rPr lang="en-US" altLang="ja-JP" sz="1400" dirty="0">
                <a:latin typeface="+mn-ea"/>
              </a:rPr>
              <a:t>in</a:t>
            </a:r>
            <a:r>
              <a:rPr lang="ja-JP" altLang="en-US" sz="1400" dirty="0">
                <a:latin typeface="+mn-ea"/>
              </a:rPr>
              <a:t>」 に設定されたことを確認</a:t>
            </a: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kumimoji="1" lang="ja-JP" altLang="en-US" sz="1400" dirty="0">
              <a:latin typeface="+mn-ea"/>
            </a:endParaRPr>
          </a:p>
        </p:txBody>
      </p:sp>
      <p:grpSp>
        <p:nvGrpSpPr>
          <p:cNvPr id="4" name="グループ化 3"/>
          <p:cNvGrpSpPr/>
          <p:nvPr/>
        </p:nvGrpSpPr>
        <p:grpSpPr bwMode="gray">
          <a:xfrm>
            <a:off x="193215" y="1116000"/>
            <a:ext cx="3471819" cy="3159209"/>
            <a:chOff x="193215" y="1116000"/>
            <a:chExt cx="3471819" cy="31592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r="20165"/>
            <a:stretch/>
          </p:blipFill>
          <p:spPr bwMode="gray">
            <a:xfrm>
              <a:off x="245064" y="1116000"/>
              <a:ext cx="3419970" cy="3159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正方形/長方形 8"/>
            <p:cNvSpPr/>
            <p:nvPr/>
          </p:nvSpPr>
          <p:spPr bwMode="gray">
            <a:xfrm>
              <a:off x="193215" y="3424138"/>
              <a:ext cx="1687465" cy="408561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 bwMode="gray">
            <a:xfrm>
              <a:off x="1857363" y="3489918"/>
              <a:ext cx="338554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①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 bwMode="gray">
          <a:xfrm>
            <a:off x="2280768" y="1488723"/>
            <a:ext cx="2187470" cy="3162337"/>
            <a:chOff x="2280768" y="1488723"/>
            <a:chExt cx="2187470" cy="3162337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3"/>
            <a:srcRect r="50486"/>
            <a:stretch/>
          </p:blipFill>
          <p:spPr bwMode="gray">
            <a:xfrm>
              <a:off x="2345075" y="1488723"/>
              <a:ext cx="2123163" cy="31623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正方形/長方形 11"/>
            <p:cNvSpPr/>
            <p:nvPr/>
          </p:nvSpPr>
          <p:spPr bwMode="gray">
            <a:xfrm>
              <a:off x="2284848" y="2037083"/>
              <a:ext cx="1029041" cy="200279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 bwMode="gray">
            <a:xfrm>
              <a:off x="3386707" y="1998722"/>
              <a:ext cx="338554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ja-JP" altLang="en-US" sz="1200" b="1" dirty="0">
                  <a:solidFill>
                    <a:srgbClr val="FFC000"/>
                  </a:solidFill>
                  <a:latin typeface="+mn-ea"/>
                </a:rPr>
                <a:t>②</a:t>
              </a:r>
              <a:endParaRPr kumimoji="1" lang="ja-JP" altLang="en-US" sz="1200" b="1" dirty="0">
                <a:solidFill>
                  <a:srgbClr val="FFC000"/>
                </a:solidFill>
                <a:latin typeface="+mn-ea"/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gray">
            <a:xfrm>
              <a:off x="2280768" y="4256370"/>
              <a:ext cx="1029041" cy="200279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 bwMode="gray">
            <a:xfrm>
              <a:off x="3387656" y="4218009"/>
              <a:ext cx="338554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ja-JP" altLang="en-US" sz="1200" b="1" dirty="0">
                  <a:solidFill>
                    <a:srgbClr val="FFC000"/>
                  </a:solidFill>
                  <a:latin typeface="+mn-ea"/>
                </a:rPr>
                <a:t>③</a:t>
              </a:r>
              <a:endParaRPr kumimoji="1" lang="ja-JP" altLang="en-US" sz="1200" b="1" dirty="0">
                <a:solidFill>
                  <a:srgbClr val="FFC00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613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端子入力設定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32000" y="1116000"/>
            <a:ext cx="3863839" cy="3535060"/>
          </a:xfrm>
        </p:spPr>
        <p:txBody>
          <a:bodyPr/>
          <a:lstStyle/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① </a:t>
            </a:r>
            <a:r>
              <a:rPr lang="en-US" altLang="ja-JP" sz="1400" dirty="0">
                <a:latin typeface="+mn-ea"/>
              </a:rPr>
              <a:t>DIGITAL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MAIN MENU </a:t>
            </a:r>
            <a:r>
              <a:rPr lang="ja-JP" altLang="en-US" sz="1400" dirty="0">
                <a:latin typeface="+mn-ea"/>
              </a:rPr>
              <a:t>にて 「</a:t>
            </a:r>
            <a:r>
              <a:rPr lang="en-US" altLang="ja-JP" sz="1400" dirty="0">
                <a:latin typeface="+mn-ea"/>
              </a:rPr>
              <a:t>2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+mn-ea"/>
              </a:rPr>
              <a:t>　⇒「</a:t>
            </a:r>
            <a:r>
              <a:rPr lang="en-US" altLang="ja-JP" sz="1400" dirty="0">
                <a:latin typeface="+mn-ea"/>
              </a:rPr>
              <a:t>DIGITAL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POLARITY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MENU</a:t>
            </a:r>
            <a:r>
              <a:rPr lang="ja-JP" altLang="en-US" sz="1400" dirty="0">
                <a:latin typeface="+mn-ea"/>
              </a:rPr>
              <a:t>」表示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+mn-ea"/>
              </a:rPr>
              <a:t>② </a:t>
            </a:r>
            <a:r>
              <a:rPr lang="en-US" altLang="ja-JP" sz="1400" dirty="0">
                <a:latin typeface="+mn-ea"/>
              </a:rPr>
              <a:t>ch16</a:t>
            </a:r>
            <a:r>
              <a:rPr lang="ja-JP" altLang="en-US" sz="1400" dirty="0">
                <a:latin typeface="+mn-ea"/>
              </a:rPr>
              <a:t> の設定を確認し、必要に応じて設定します</a:t>
            </a:r>
          </a:p>
          <a:p>
            <a:pPr marL="447675" indent="-182563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＊ここでは、</a:t>
            </a:r>
            <a:r>
              <a:rPr lang="en-US" altLang="ja-JP" sz="1400" dirty="0">
                <a:latin typeface="+mn-ea"/>
              </a:rPr>
              <a:t> ch16</a:t>
            </a:r>
            <a:r>
              <a:rPr lang="ja-JP" altLang="en-US" sz="1400" dirty="0">
                <a:latin typeface="+mn-ea"/>
              </a:rPr>
              <a:t> が 「</a:t>
            </a:r>
            <a:r>
              <a:rPr lang="en-US" altLang="ja-JP" sz="1400" dirty="0">
                <a:latin typeface="+mn-ea"/>
              </a:rPr>
              <a:t>close</a:t>
            </a:r>
            <a:r>
              <a:rPr lang="ja-JP" altLang="en-US" sz="1400" dirty="0">
                <a:latin typeface="+mn-ea"/>
              </a:rPr>
              <a:t>」状態になった際に「</a:t>
            </a:r>
            <a:r>
              <a:rPr lang="en-US" altLang="ja-JP" sz="1400" dirty="0">
                <a:latin typeface="+mn-ea"/>
              </a:rPr>
              <a:t>on</a:t>
            </a:r>
            <a:r>
              <a:rPr lang="ja-JP" altLang="en-US" sz="1400" dirty="0">
                <a:latin typeface="+mn-ea"/>
              </a:rPr>
              <a:t>」判定となるよう設定します。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③ 「</a:t>
            </a:r>
            <a:r>
              <a:rPr lang="en-US" altLang="ja-JP" sz="1400" dirty="0">
                <a:latin typeface="+mn-ea"/>
              </a:rPr>
              <a:t>16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+mn-ea"/>
              </a:rPr>
              <a:t>　⇒「</a:t>
            </a:r>
            <a:r>
              <a:rPr lang="en-US" altLang="ja-JP" sz="1400" dirty="0">
                <a:latin typeface="+mn-ea"/>
              </a:rPr>
              <a:t>DIGITAL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POLARITY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16-CH</a:t>
            </a:r>
            <a:r>
              <a:rPr lang="ja-JP" altLang="en-US" sz="1400" dirty="0">
                <a:latin typeface="+mn-ea"/>
              </a:rPr>
              <a:t>」表示</a:t>
            </a:r>
            <a:endParaRPr lang="en-US" altLang="ja-JP" sz="1400" dirty="0">
              <a:latin typeface="+mn-ea"/>
            </a:endParaRPr>
          </a:p>
          <a:p>
            <a:pPr marL="265113" indent="-265113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④ 「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endParaRPr lang="en-US" altLang="ja-JP" sz="1400" dirty="0">
              <a:latin typeface="+mn-ea"/>
            </a:endParaRPr>
          </a:p>
          <a:p>
            <a:pPr marL="265113" indent="-265113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⑤ 設定後、</a:t>
            </a:r>
            <a:r>
              <a:rPr lang="en-US" altLang="ja-JP" sz="1400" dirty="0">
                <a:latin typeface="+mn-ea"/>
              </a:rPr>
              <a:t>ch16</a:t>
            </a:r>
            <a:r>
              <a:rPr lang="ja-JP" altLang="en-US" sz="1400" dirty="0">
                <a:latin typeface="+mn-ea"/>
              </a:rPr>
              <a:t> が 「</a:t>
            </a:r>
            <a:r>
              <a:rPr lang="en-US" altLang="ja-JP" sz="1400" dirty="0">
                <a:latin typeface="+mn-ea"/>
              </a:rPr>
              <a:t>close-&gt;on</a:t>
            </a:r>
            <a:r>
              <a:rPr lang="ja-JP" altLang="en-US" sz="1400" dirty="0">
                <a:latin typeface="+mn-ea"/>
              </a:rPr>
              <a:t>」 となっていることを確認します</a:t>
            </a: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kumimoji="1" lang="ja-JP" altLang="en-US" sz="1400" dirty="0">
              <a:latin typeface="+mn-ea"/>
            </a:endParaRPr>
          </a:p>
        </p:txBody>
      </p:sp>
      <p:grpSp>
        <p:nvGrpSpPr>
          <p:cNvPr id="3" name="グループ化 2"/>
          <p:cNvGrpSpPr/>
          <p:nvPr/>
        </p:nvGrpSpPr>
        <p:grpSpPr bwMode="gray">
          <a:xfrm>
            <a:off x="172423" y="1116000"/>
            <a:ext cx="2311373" cy="3114133"/>
            <a:chOff x="172423" y="1116000"/>
            <a:chExt cx="2311373" cy="3114133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2"/>
            <a:srcRect r="46506"/>
            <a:stretch/>
          </p:blipFill>
          <p:spPr bwMode="gray">
            <a:xfrm>
              <a:off x="245063" y="1116000"/>
              <a:ext cx="2238733" cy="308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/>
            <p:cNvSpPr txBox="1"/>
            <p:nvPr/>
          </p:nvSpPr>
          <p:spPr bwMode="gray">
            <a:xfrm>
              <a:off x="1010092" y="3953134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①</a:t>
              </a:r>
            </a:p>
          </p:txBody>
        </p:sp>
        <p:sp>
          <p:nvSpPr>
            <p:cNvPr id="12" name="正方形/長方形 11"/>
            <p:cNvSpPr/>
            <p:nvPr/>
          </p:nvSpPr>
          <p:spPr bwMode="gray">
            <a:xfrm>
              <a:off x="172423" y="4053024"/>
              <a:ext cx="824636" cy="149325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 bwMode="gray">
          <a:xfrm>
            <a:off x="1469715" y="1341661"/>
            <a:ext cx="1857145" cy="3137687"/>
            <a:chOff x="1469715" y="1341661"/>
            <a:chExt cx="1857145" cy="3137687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3"/>
            <a:srcRect r="56510"/>
            <a:stretch/>
          </p:blipFill>
          <p:spPr bwMode="gray">
            <a:xfrm>
              <a:off x="1508354" y="1341661"/>
              <a:ext cx="1818506" cy="30837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テキスト ボックス 9"/>
            <p:cNvSpPr txBox="1"/>
            <p:nvPr/>
          </p:nvSpPr>
          <p:spPr bwMode="gray">
            <a:xfrm>
              <a:off x="2200678" y="4202349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③</a:t>
              </a:r>
            </a:p>
          </p:txBody>
        </p:sp>
        <p:sp>
          <p:nvSpPr>
            <p:cNvPr id="14" name="正方形/長方形 13"/>
            <p:cNvSpPr/>
            <p:nvPr/>
          </p:nvSpPr>
          <p:spPr bwMode="gray">
            <a:xfrm>
              <a:off x="1478604" y="4267600"/>
              <a:ext cx="689567" cy="180419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 bwMode="gray">
            <a:xfrm>
              <a:off x="2548823" y="3976268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②</a:t>
              </a:r>
            </a:p>
          </p:txBody>
        </p:sp>
        <p:sp>
          <p:nvSpPr>
            <p:cNvPr id="13" name="正方形/長方形 12"/>
            <p:cNvSpPr/>
            <p:nvPr/>
          </p:nvSpPr>
          <p:spPr bwMode="gray">
            <a:xfrm>
              <a:off x="1469715" y="4027186"/>
              <a:ext cx="1085509" cy="186466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 bwMode="gray">
          <a:xfrm>
            <a:off x="2868217" y="1556479"/>
            <a:ext cx="1794574" cy="3094580"/>
            <a:chOff x="2868217" y="1556479"/>
            <a:chExt cx="1794574" cy="3094580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4"/>
            <a:srcRect r="53595"/>
            <a:stretch/>
          </p:blipFill>
          <p:spPr bwMode="gray">
            <a:xfrm>
              <a:off x="2910293" y="1556479"/>
              <a:ext cx="1752498" cy="30945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テキスト ボックス 10"/>
            <p:cNvSpPr txBox="1"/>
            <p:nvPr/>
          </p:nvSpPr>
          <p:spPr bwMode="gray">
            <a:xfrm>
              <a:off x="3704845" y="2285130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④</a:t>
              </a:r>
            </a:p>
          </p:txBody>
        </p:sp>
        <p:sp>
          <p:nvSpPr>
            <p:cNvPr id="15" name="正方形/長方形 14"/>
            <p:cNvSpPr/>
            <p:nvPr/>
          </p:nvSpPr>
          <p:spPr bwMode="gray">
            <a:xfrm>
              <a:off x="2887377" y="2349052"/>
              <a:ext cx="794552" cy="149157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 bwMode="gray">
            <a:xfrm>
              <a:off x="3985021" y="4267600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⑤</a:t>
              </a:r>
            </a:p>
          </p:txBody>
        </p:sp>
        <p:sp>
          <p:nvSpPr>
            <p:cNvPr id="19" name="正方形/長方形 18"/>
            <p:cNvSpPr/>
            <p:nvPr/>
          </p:nvSpPr>
          <p:spPr bwMode="gray">
            <a:xfrm>
              <a:off x="2868217" y="4318928"/>
              <a:ext cx="1074728" cy="149157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886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kumimoji="1" lang="ja-JP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．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HTTP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クライアント</a:t>
            </a:r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設定</a:t>
            </a:r>
          </a:p>
        </p:txBody>
      </p:sp>
    </p:spTree>
    <p:extLst>
      <p:ext uri="{BB962C8B-B14F-4D97-AF65-F5344CB8AC3E}">
        <p14:creationId xmlns:p14="http://schemas.microsoft.com/office/powerpoint/2010/main" val="1566226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  <a:ea typeface="+mn-ea"/>
              </a:rPr>
              <a:t>HTTP</a:t>
            </a:r>
            <a:r>
              <a:rPr lang="ja-JP" altLang="en-US" dirty="0">
                <a:latin typeface="+mn-ea"/>
                <a:ea typeface="+mn-ea"/>
              </a:rPr>
              <a:t>クライアント設定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32000" y="1116000"/>
            <a:ext cx="3863839" cy="3535060"/>
          </a:xfrm>
        </p:spPr>
        <p:txBody>
          <a:bodyPr/>
          <a:lstStyle/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ここからは、</a:t>
            </a:r>
            <a:r>
              <a:rPr lang="en-US" altLang="ja-JP" sz="1400" dirty="0">
                <a:latin typeface="+mn-ea"/>
              </a:rPr>
              <a:t>HTTP</a:t>
            </a:r>
            <a:r>
              <a:rPr lang="ja-JP" altLang="en-US" sz="1400" dirty="0">
                <a:latin typeface="+mn-ea"/>
              </a:rPr>
              <a:t>コマンドの送信設定を行ないます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① </a:t>
            </a:r>
            <a:r>
              <a:rPr lang="en-US" altLang="ja-JP" sz="1400" dirty="0">
                <a:latin typeface="+mn-ea"/>
              </a:rPr>
              <a:t>MAIN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MENU</a:t>
            </a:r>
            <a:r>
              <a:rPr lang="ja-JP" altLang="en-US" sz="1400" dirty="0">
                <a:latin typeface="+mn-ea"/>
              </a:rPr>
              <a:t>より、「</a:t>
            </a:r>
            <a:r>
              <a:rPr lang="en-US" altLang="ja-JP" sz="1400" dirty="0">
                <a:latin typeface="+mn-ea"/>
              </a:rPr>
              <a:t>13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+mn-ea"/>
              </a:rPr>
              <a:t>　　⇒「</a:t>
            </a:r>
            <a:r>
              <a:rPr lang="en-US" altLang="ja-JP" sz="1400" dirty="0">
                <a:latin typeface="+mn-ea"/>
              </a:rPr>
              <a:t>HTTPC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MENU</a:t>
            </a:r>
            <a:r>
              <a:rPr lang="ja-JP" altLang="en-US" sz="1400" dirty="0">
                <a:latin typeface="+mn-ea"/>
              </a:rPr>
              <a:t>」 を表示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② 「</a:t>
            </a:r>
            <a:r>
              <a:rPr lang="en-US" altLang="ja-JP" sz="1400" dirty="0">
                <a:latin typeface="+mn-ea"/>
              </a:rPr>
              <a:t>3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+mn-ea"/>
              </a:rPr>
              <a:t>　　⇒「</a:t>
            </a:r>
            <a:r>
              <a:rPr lang="en-US" altLang="ja-JP" sz="1400" dirty="0">
                <a:latin typeface="+mn-ea"/>
              </a:rPr>
              <a:t>HTTPC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TARGET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MENU</a:t>
            </a:r>
            <a:r>
              <a:rPr lang="ja-JP" altLang="en-US" sz="1400" dirty="0">
                <a:latin typeface="+mn-ea"/>
              </a:rPr>
              <a:t>」 を表示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③ 「</a:t>
            </a:r>
            <a:r>
              <a:rPr lang="en-US" altLang="ja-JP" sz="1400" dirty="0">
                <a:latin typeface="+mn-ea"/>
              </a:rPr>
              <a:t>16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+mn-ea"/>
              </a:rPr>
              <a:t>　　⇒「</a:t>
            </a:r>
            <a:r>
              <a:rPr lang="en-US" altLang="ja-JP" sz="1400" dirty="0">
                <a:latin typeface="+mn-ea"/>
              </a:rPr>
              <a:t>HTTPC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16-CH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TARGET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MENU</a:t>
            </a:r>
            <a:r>
              <a:rPr lang="ja-JP" altLang="en-US" sz="1400" dirty="0">
                <a:latin typeface="+mn-ea"/>
              </a:rPr>
              <a:t>」 を表示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④ 「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r>
              <a:rPr lang="ja-JP" altLang="en-US" sz="1100" dirty="0">
                <a:latin typeface="+mn-ea"/>
              </a:rPr>
              <a:t>（</a:t>
            </a:r>
            <a:r>
              <a:rPr lang="en-US" altLang="ja-JP" sz="1100" dirty="0">
                <a:latin typeface="+mn-ea"/>
              </a:rPr>
              <a:t>TARGET</a:t>
            </a:r>
            <a:r>
              <a:rPr lang="ja-JP" altLang="en-US" sz="1100" dirty="0">
                <a:latin typeface="+mn-ea"/>
              </a:rPr>
              <a:t>１）</a:t>
            </a:r>
            <a:endParaRPr lang="en-US" altLang="ja-JP" sz="11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⑤ 「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r>
              <a:rPr lang="ja-JP" altLang="en-US" sz="1100" dirty="0">
                <a:latin typeface="+mn-ea"/>
              </a:rPr>
              <a:t>（</a:t>
            </a:r>
            <a:r>
              <a:rPr lang="en-US" altLang="ja-JP" sz="1100" dirty="0">
                <a:latin typeface="+mn-ea"/>
              </a:rPr>
              <a:t>TARGET</a:t>
            </a:r>
            <a:r>
              <a:rPr lang="ja-JP" altLang="en-US" sz="1100" dirty="0">
                <a:latin typeface="+mn-ea"/>
              </a:rPr>
              <a:t> </a:t>
            </a:r>
            <a:r>
              <a:rPr lang="en-US" altLang="ja-JP" sz="1100" dirty="0">
                <a:latin typeface="+mn-ea"/>
              </a:rPr>
              <a:t>ADDRESS</a:t>
            </a:r>
            <a:r>
              <a:rPr lang="ja-JP" altLang="en-US" sz="1100" dirty="0">
                <a:latin typeface="+mn-ea"/>
              </a:rPr>
              <a:t>）</a:t>
            </a:r>
            <a:endParaRPr lang="en-US" altLang="ja-JP" sz="11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⑥ </a:t>
            </a:r>
            <a:r>
              <a:rPr lang="en-US" altLang="ja-JP" sz="1400" dirty="0">
                <a:latin typeface="+mn-ea"/>
              </a:rPr>
              <a:t>IP</a:t>
            </a:r>
            <a:r>
              <a:rPr lang="ja-JP" altLang="en-US" sz="1400" dirty="0">
                <a:latin typeface="+mn-ea"/>
              </a:rPr>
              <a:t>アドレスを入力し、</a:t>
            </a:r>
            <a:r>
              <a:rPr lang="en-US" altLang="ja-JP" sz="1400" dirty="0">
                <a:latin typeface="+mn-ea"/>
              </a:rPr>
              <a:t>ENTER</a:t>
            </a:r>
            <a:r>
              <a:rPr lang="ja-JP" altLang="en-US" sz="1400" dirty="0">
                <a:latin typeface="+mn-ea"/>
              </a:rPr>
              <a:t>キー押下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kumimoji="1" lang="ja-JP" altLang="en-US" sz="1400" dirty="0">
              <a:latin typeface="+mn-ea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762154" y="4454384"/>
            <a:ext cx="338554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+mn-ea"/>
              </a:rPr>
              <a:t>⑥</a:t>
            </a:r>
          </a:p>
        </p:txBody>
      </p:sp>
      <p:grpSp>
        <p:nvGrpSpPr>
          <p:cNvPr id="3" name="グループ化 2"/>
          <p:cNvGrpSpPr/>
          <p:nvPr/>
        </p:nvGrpSpPr>
        <p:grpSpPr bwMode="gray">
          <a:xfrm>
            <a:off x="185716" y="1116000"/>
            <a:ext cx="3332800" cy="3397634"/>
            <a:chOff x="185716" y="1116000"/>
            <a:chExt cx="3332800" cy="3397634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245064" y="1116000"/>
              <a:ext cx="3273452" cy="33976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テキスト ボックス 25"/>
            <p:cNvSpPr txBox="1"/>
            <p:nvPr/>
          </p:nvSpPr>
          <p:spPr bwMode="gray">
            <a:xfrm>
              <a:off x="1476252" y="1718956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①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 bwMode="gray">
            <a:xfrm>
              <a:off x="1534973" y="2429603"/>
              <a:ext cx="317143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②</a:t>
              </a:r>
            </a:p>
          </p:txBody>
        </p:sp>
        <p:sp>
          <p:nvSpPr>
            <p:cNvPr id="33" name="正方形/長方形 32"/>
            <p:cNvSpPr/>
            <p:nvPr/>
          </p:nvSpPr>
          <p:spPr bwMode="gray">
            <a:xfrm>
              <a:off x="185716" y="1705290"/>
              <a:ext cx="1290536" cy="304332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34" name="正方形/長方形 33"/>
            <p:cNvSpPr/>
            <p:nvPr/>
          </p:nvSpPr>
          <p:spPr bwMode="gray">
            <a:xfrm>
              <a:off x="185716" y="2408530"/>
              <a:ext cx="1344199" cy="330271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 bwMode="gray">
          <a:xfrm>
            <a:off x="1814806" y="1387143"/>
            <a:ext cx="2890998" cy="3284989"/>
            <a:chOff x="1814806" y="1387143"/>
            <a:chExt cx="2890998" cy="3284989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3"/>
            <a:srcRect r="17285"/>
            <a:stretch/>
          </p:blipFill>
          <p:spPr bwMode="gray">
            <a:xfrm>
              <a:off x="1881790" y="1387143"/>
              <a:ext cx="2824014" cy="32639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テキスト ボックス 27"/>
            <p:cNvSpPr txBox="1"/>
            <p:nvPr/>
          </p:nvSpPr>
          <p:spPr bwMode="gray">
            <a:xfrm>
              <a:off x="3368501" y="2019204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③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 bwMode="gray">
            <a:xfrm>
              <a:off x="2676342" y="2769601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④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 bwMode="gray">
            <a:xfrm>
              <a:off x="2676342" y="3881704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⑤</a:t>
              </a:r>
            </a:p>
          </p:txBody>
        </p:sp>
        <p:sp>
          <p:nvSpPr>
            <p:cNvPr id="35" name="正方形/長方形 34"/>
            <p:cNvSpPr/>
            <p:nvPr/>
          </p:nvSpPr>
          <p:spPr bwMode="gray">
            <a:xfrm>
              <a:off x="1817529" y="1965933"/>
              <a:ext cx="1569112" cy="383545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 bwMode="gray">
            <a:xfrm>
              <a:off x="1814806" y="2833523"/>
              <a:ext cx="794552" cy="149157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 bwMode="gray">
            <a:xfrm>
              <a:off x="1825808" y="4513633"/>
              <a:ext cx="850533" cy="158499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39" name="正方形/長方形 38"/>
            <p:cNvSpPr/>
            <p:nvPr/>
          </p:nvSpPr>
          <p:spPr bwMode="gray">
            <a:xfrm>
              <a:off x="1843153" y="3945626"/>
              <a:ext cx="794552" cy="149157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850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</a:rPr>
              <a:t>HTTP</a:t>
            </a:r>
            <a:r>
              <a:rPr lang="ja-JP" altLang="en-US" dirty="0">
                <a:latin typeface="+mn-ea"/>
              </a:rPr>
              <a:t>クライアント設定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32000" y="1116000"/>
            <a:ext cx="3863839" cy="3535060"/>
          </a:xfrm>
        </p:spPr>
        <p:txBody>
          <a:bodyPr/>
          <a:lstStyle/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① 「</a:t>
            </a:r>
            <a:r>
              <a:rPr lang="en-US" altLang="ja-JP" sz="1400" dirty="0">
                <a:latin typeface="+mn-ea"/>
              </a:rPr>
              <a:t>2.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TARGET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PORT</a:t>
            </a:r>
            <a:r>
              <a:rPr lang="ja-JP" altLang="en-US" sz="1400" dirty="0">
                <a:latin typeface="+mn-ea"/>
              </a:rPr>
              <a:t>」（送信先ポート）については任意で設定してください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② 「</a:t>
            </a:r>
            <a:r>
              <a:rPr lang="en-US" altLang="ja-JP" sz="1400" dirty="0">
                <a:latin typeface="+mn-ea"/>
              </a:rPr>
              <a:t>3</a:t>
            </a:r>
            <a:r>
              <a:rPr lang="ja-JP" altLang="en-US" sz="1400" dirty="0">
                <a:latin typeface="+mn-ea"/>
              </a:rPr>
              <a:t>」を入力</a:t>
            </a:r>
            <a:r>
              <a:rPr lang="ja-JP" altLang="en-US" sz="1100" dirty="0">
                <a:latin typeface="+mn-ea"/>
              </a:rPr>
              <a:t>、</a:t>
            </a:r>
            <a:r>
              <a:rPr lang="en-US" altLang="ja-JP" sz="1100" dirty="0">
                <a:latin typeface="+mn-ea"/>
              </a:rPr>
              <a:t>Enter </a:t>
            </a:r>
            <a:r>
              <a:rPr lang="ja-JP" altLang="en-US" sz="1100" dirty="0">
                <a:latin typeface="+mn-ea"/>
              </a:rPr>
              <a:t>キー押下（</a:t>
            </a:r>
            <a:r>
              <a:rPr lang="en-US" altLang="ja-JP" sz="1100" dirty="0">
                <a:latin typeface="+mn-ea"/>
              </a:rPr>
              <a:t>USER NAME</a:t>
            </a:r>
            <a:r>
              <a:rPr lang="ja-JP" altLang="en-US" sz="1100" dirty="0">
                <a:latin typeface="+mn-ea"/>
              </a:rPr>
              <a:t>）</a:t>
            </a:r>
            <a:endParaRPr lang="en-US" altLang="ja-JP" sz="11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+mn-ea"/>
              </a:rPr>
              <a:t>　送信先のログイン</a:t>
            </a:r>
            <a:r>
              <a:rPr lang="en-US" altLang="ja-JP" sz="1400" dirty="0">
                <a:latin typeface="+mn-ea"/>
              </a:rPr>
              <a:t>ID</a:t>
            </a:r>
            <a:r>
              <a:rPr lang="ja-JP" altLang="en-US" sz="1400" dirty="0">
                <a:latin typeface="+mn-ea"/>
              </a:rPr>
              <a:t>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③ 「</a:t>
            </a:r>
            <a:r>
              <a:rPr lang="en-US" altLang="ja-JP" sz="1400" dirty="0">
                <a:latin typeface="+mn-ea"/>
              </a:rPr>
              <a:t>4</a:t>
            </a:r>
            <a:r>
              <a:rPr lang="ja-JP" altLang="en-US" sz="1400" dirty="0">
                <a:latin typeface="+mn-ea"/>
              </a:rPr>
              <a:t>」を入力</a:t>
            </a:r>
            <a:r>
              <a:rPr lang="ja-JP" altLang="en-US" sz="1100" dirty="0">
                <a:latin typeface="+mn-ea"/>
              </a:rPr>
              <a:t>、</a:t>
            </a:r>
            <a:r>
              <a:rPr lang="en-US" altLang="ja-JP" sz="1100" dirty="0">
                <a:latin typeface="+mn-ea"/>
              </a:rPr>
              <a:t>Enter </a:t>
            </a:r>
            <a:r>
              <a:rPr lang="ja-JP" altLang="en-US" sz="1100" dirty="0">
                <a:latin typeface="+mn-ea"/>
              </a:rPr>
              <a:t>キー押下（</a:t>
            </a:r>
            <a:r>
              <a:rPr lang="en-US" altLang="ja-JP" sz="1100" dirty="0">
                <a:latin typeface="+mn-ea"/>
              </a:rPr>
              <a:t>PASSWORD</a:t>
            </a:r>
            <a:r>
              <a:rPr lang="ja-JP" altLang="en-US" sz="1100" dirty="0">
                <a:latin typeface="+mn-ea"/>
              </a:rPr>
              <a:t>）</a:t>
            </a:r>
            <a:endParaRPr lang="en-US" altLang="ja-JP" sz="11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+mn-ea"/>
              </a:rPr>
              <a:t>　送信先のログインパスワードを入力、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キー押下（</a:t>
            </a:r>
            <a:r>
              <a:rPr lang="en-US" altLang="ja-JP" sz="1400" dirty="0">
                <a:latin typeface="+mn-ea"/>
              </a:rPr>
              <a:t>2</a:t>
            </a:r>
            <a:r>
              <a:rPr lang="ja-JP" altLang="en-US" sz="1400" dirty="0">
                <a:latin typeface="+mn-ea"/>
              </a:rPr>
              <a:t>回入力）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kumimoji="1" lang="ja-JP" altLang="en-US" sz="1400" dirty="0">
              <a:latin typeface="+mn-ea"/>
            </a:endParaRPr>
          </a:p>
        </p:txBody>
      </p:sp>
      <p:grpSp>
        <p:nvGrpSpPr>
          <p:cNvPr id="4" name="グループ化 3"/>
          <p:cNvGrpSpPr/>
          <p:nvPr/>
        </p:nvGrpSpPr>
        <p:grpSpPr bwMode="gray">
          <a:xfrm>
            <a:off x="192862" y="1116000"/>
            <a:ext cx="3782508" cy="3257042"/>
            <a:chOff x="192862" y="1116000"/>
            <a:chExt cx="3782508" cy="3257042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248998" y="1116000"/>
              <a:ext cx="3726372" cy="32570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テキスト ボックス 12"/>
            <p:cNvSpPr txBox="1"/>
            <p:nvPr/>
          </p:nvSpPr>
          <p:spPr bwMode="gray">
            <a:xfrm>
              <a:off x="1264596" y="1886698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①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 bwMode="gray">
            <a:xfrm>
              <a:off x="1603150" y="2795895"/>
              <a:ext cx="317143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②</a:t>
              </a:r>
            </a:p>
          </p:txBody>
        </p:sp>
        <p:sp>
          <p:nvSpPr>
            <p:cNvPr id="18" name="正方形/長方形 17"/>
            <p:cNvSpPr/>
            <p:nvPr/>
          </p:nvSpPr>
          <p:spPr bwMode="gray">
            <a:xfrm>
              <a:off x="192862" y="2613164"/>
              <a:ext cx="1410288" cy="545083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 bwMode="gray">
            <a:xfrm>
              <a:off x="192862" y="1886698"/>
              <a:ext cx="1071734" cy="156111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 bwMode="gray">
          <a:xfrm>
            <a:off x="1956973" y="1370573"/>
            <a:ext cx="2478840" cy="3257042"/>
            <a:chOff x="1956973" y="1370573"/>
            <a:chExt cx="2478840" cy="3257042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/>
            <a:srcRect r="36681"/>
            <a:stretch/>
          </p:blipFill>
          <p:spPr bwMode="gray">
            <a:xfrm>
              <a:off x="2000200" y="1370573"/>
              <a:ext cx="2435613" cy="32570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テキスト ボックス 14"/>
            <p:cNvSpPr txBox="1"/>
            <p:nvPr/>
          </p:nvSpPr>
          <p:spPr bwMode="gray">
            <a:xfrm>
              <a:off x="3729990" y="2780874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③</a:t>
              </a:r>
            </a:p>
          </p:txBody>
        </p:sp>
        <p:sp>
          <p:nvSpPr>
            <p:cNvPr id="19" name="正方形/長方形 18"/>
            <p:cNvSpPr/>
            <p:nvPr/>
          </p:nvSpPr>
          <p:spPr bwMode="gray">
            <a:xfrm>
              <a:off x="1956973" y="2460301"/>
              <a:ext cx="1714521" cy="918146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328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</a:rPr>
              <a:t>HTTP</a:t>
            </a:r>
            <a:r>
              <a:rPr lang="ja-JP" altLang="en-US" dirty="0">
                <a:latin typeface="+mn-ea"/>
              </a:rPr>
              <a:t>クライアント設定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93800" y="1116000"/>
            <a:ext cx="4864346" cy="3610857"/>
          </a:xfrm>
        </p:spPr>
        <p:txBody>
          <a:bodyPr/>
          <a:lstStyle/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① 「</a:t>
            </a:r>
            <a:r>
              <a:rPr lang="en-US" altLang="ja-JP" sz="1400" dirty="0">
                <a:latin typeface="+mn-ea"/>
              </a:rPr>
              <a:t>5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r>
              <a:rPr lang="ja-JP" altLang="en-US" sz="1100" dirty="0">
                <a:latin typeface="+mn-ea"/>
              </a:rPr>
              <a:t>（</a:t>
            </a:r>
            <a:r>
              <a:rPr lang="en-US" altLang="ja-JP" sz="1100" dirty="0">
                <a:latin typeface="+mn-ea"/>
              </a:rPr>
              <a:t>ON</a:t>
            </a:r>
            <a:r>
              <a:rPr lang="ja-JP" altLang="en-US" sz="1100" dirty="0">
                <a:latin typeface="+mn-ea"/>
              </a:rPr>
              <a:t> </a:t>
            </a:r>
            <a:r>
              <a:rPr lang="en-US" altLang="ja-JP" sz="1100" dirty="0">
                <a:latin typeface="+mn-ea"/>
              </a:rPr>
              <a:t>URL</a:t>
            </a:r>
            <a:r>
              <a:rPr lang="ja-JP" altLang="en-US" sz="1100" dirty="0">
                <a:latin typeface="+mn-ea"/>
              </a:rPr>
              <a:t>）</a:t>
            </a:r>
            <a:endParaRPr lang="en-US" altLang="ja-JP" sz="11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+mn-ea"/>
              </a:rPr>
              <a:t>　端子が 「</a:t>
            </a:r>
            <a:r>
              <a:rPr lang="en-US" altLang="ja-JP" sz="1400" dirty="0">
                <a:latin typeface="+mn-ea"/>
              </a:rPr>
              <a:t>ON</a:t>
            </a:r>
            <a:r>
              <a:rPr lang="ja-JP" altLang="en-US" sz="1400" dirty="0">
                <a:latin typeface="+mn-ea"/>
              </a:rPr>
              <a:t>」 状態になった場合に送信する</a:t>
            </a:r>
            <a:r>
              <a:rPr lang="en-US" altLang="ja-JP" sz="1400" dirty="0">
                <a:latin typeface="+mn-ea"/>
              </a:rPr>
              <a:t>HTTP</a:t>
            </a:r>
            <a:r>
              <a:rPr lang="ja-JP" altLang="en-US" sz="1400" dirty="0">
                <a:latin typeface="+mn-ea"/>
              </a:rPr>
              <a:t>コマンドの電文を入力、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en-US" sz="1000" dirty="0">
                <a:latin typeface="+mn-ea"/>
              </a:rPr>
              <a:t>＊入力例：</a:t>
            </a:r>
            <a:r>
              <a:rPr lang="en-US" altLang="ja-JP" sz="1000" b="1" dirty="0">
                <a:solidFill>
                  <a:srgbClr val="000000"/>
                </a:solidFill>
                <a:latin typeface="+mn-ea"/>
              </a:rPr>
              <a:t>/</a:t>
            </a:r>
            <a:r>
              <a:rPr lang="en-US" altLang="ja-JP" sz="1000" b="1" dirty="0" err="1">
                <a:solidFill>
                  <a:srgbClr val="000000"/>
                </a:solidFill>
                <a:latin typeface="+mn-ea"/>
              </a:rPr>
              <a:t>cgi</a:t>
            </a:r>
            <a:r>
              <a:rPr lang="en-US" altLang="ja-JP" sz="1000" b="1" dirty="0">
                <a:solidFill>
                  <a:srgbClr val="000000"/>
                </a:solidFill>
                <a:latin typeface="+mn-ea"/>
              </a:rPr>
              <a:t>-bin/</a:t>
            </a:r>
            <a:r>
              <a:rPr lang="en-US" altLang="ja-JP" sz="1000" b="1" dirty="0" err="1">
                <a:solidFill>
                  <a:srgbClr val="000000"/>
                </a:solidFill>
                <a:latin typeface="+mn-ea"/>
              </a:rPr>
              <a:t>camctrl?preset</a:t>
            </a:r>
            <a:r>
              <a:rPr lang="en-US" altLang="ja-JP" sz="1000" b="1" dirty="0">
                <a:solidFill>
                  <a:srgbClr val="000000"/>
                </a:solidFill>
                <a:latin typeface="+mn-ea"/>
              </a:rPr>
              <a:t>=1 </a:t>
            </a:r>
            <a:r>
              <a:rPr lang="ja-JP" altLang="en-US" sz="1000" dirty="0">
                <a:latin typeface="+mn-ea"/>
              </a:rPr>
              <a:t>（カメラの</a:t>
            </a:r>
            <a:r>
              <a:rPr lang="en-US" altLang="ja-JP" sz="1000" dirty="0">
                <a:latin typeface="+mn-ea"/>
              </a:rPr>
              <a:t>AI</a:t>
            </a:r>
            <a:r>
              <a:rPr lang="ja-JP" altLang="en-US" sz="1000" dirty="0">
                <a:latin typeface="+mn-ea"/>
              </a:rPr>
              <a:t>検知スケジュールを 「</a:t>
            </a:r>
            <a:r>
              <a:rPr lang="en-US" altLang="ja-JP" sz="1000" b="1" dirty="0">
                <a:latin typeface="+mn-ea"/>
              </a:rPr>
              <a:t>ON</a:t>
            </a:r>
            <a:r>
              <a:rPr lang="ja-JP" altLang="en-US" sz="1000" dirty="0">
                <a:latin typeface="+mn-ea"/>
              </a:rPr>
              <a:t>」 ）</a:t>
            </a:r>
            <a:endParaRPr lang="en-US" altLang="ja-JP" sz="10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1200"/>
              </a:spcBef>
              <a:buNone/>
            </a:pPr>
            <a:r>
              <a:rPr lang="ja-JP" altLang="en-US" sz="1400" dirty="0">
                <a:latin typeface="+mn-ea"/>
              </a:rPr>
              <a:t>② 「</a:t>
            </a:r>
            <a:r>
              <a:rPr lang="en-US" altLang="ja-JP" sz="1400" dirty="0">
                <a:latin typeface="+mn-ea"/>
              </a:rPr>
              <a:t>6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r>
              <a:rPr lang="ja-JP" altLang="en-US" sz="1100" dirty="0">
                <a:latin typeface="+mn-ea"/>
              </a:rPr>
              <a:t>（</a:t>
            </a:r>
            <a:r>
              <a:rPr lang="en-US" altLang="ja-JP" sz="1100" dirty="0">
                <a:latin typeface="+mn-ea"/>
              </a:rPr>
              <a:t>OFF</a:t>
            </a:r>
            <a:r>
              <a:rPr lang="ja-JP" altLang="en-US" sz="1100" dirty="0">
                <a:latin typeface="+mn-ea"/>
              </a:rPr>
              <a:t> </a:t>
            </a:r>
            <a:r>
              <a:rPr lang="en-US" altLang="ja-JP" sz="1100" dirty="0">
                <a:latin typeface="+mn-ea"/>
              </a:rPr>
              <a:t>URL</a:t>
            </a:r>
            <a:r>
              <a:rPr lang="ja-JP" altLang="en-US" sz="1100" dirty="0">
                <a:latin typeface="+mn-ea"/>
              </a:rPr>
              <a:t>）</a:t>
            </a:r>
            <a:endParaRPr lang="en-US" altLang="ja-JP" sz="11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+mn-ea"/>
              </a:rPr>
              <a:t>　端子が 「</a:t>
            </a:r>
            <a:r>
              <a:rPr lang="en-US" altLang="ja-JP" sz="1400" dirty="0">
                <a:latin typeface="+mn-ea"/>
              </a:rPr>
              <a:t>OFF</a:t>
            </a:r>
            <a:r>
              <a:rPr lang="ja-JP" altLang="en-US" sz="1400" dirty="0">
                <a:latin typeface="+mn-ea"/>
              </a:rPr>
              <a:t>」 状態になった場合に送信する</a:t>
            </a:r>
            <a:r>
              <a:rPr lang="en-US" altLang="ja-JP" sz="1400" dirty="0">
                <a:latin typeface="+mn-ea"/>
              </a:rPr>
              <a:t>HTTP</a:t>
            </a:r>
            <a:r>
              <a:rPr lang="ja-JP" altLang="en-US" sz="1400" dirty="0">
                <a:latin typeface="+mn-ea"/>
              </a:rPr>
              <a:t>コマンドの電文を入力、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endParaRPr lang="en-US" altLang="ja-JP" sz="1400" dirty="0">
              <a:latin typeface="+mn-ea"/>
            </a:endParaRPr>
          </a:p>
          <a:p>
            <a:pPr marL="180975" lvl="0" indent="-180975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Yu Gothic UI"/>
              </a:rPr>
              <a:t>　</a:t>
            </a:r>
            <a:r>
              <a:rPr lang="ja-JP" altLang="en-US" sz="1000" dirty="0">
                <a:solidFill>
                  <a:srgbClr val="000000"/>
                </a:solidFill>
                <a:latin typeface="+mn-ea"/>
              </a:rPr>
              <a:t>＊入力例：</a:t>
            </a:r>
            <a:r>
              <a:rPr lang="en-US" altLang="ja-JP" sz="1000" b="1" dirty="0">
                <a:solidFill>
                  <a:srgbClr val="000000"/>
                </a:solidFill>
                <a:latin typeface="+mn-ea"/>
              </a:rPr>
              <a:t>/</a:t>
            </a:r>
            <a:r>
              <a:rPr lang="en-US" altLang="ja-JP" sz="1000" b="1" dirty="0" err="1">
                <a:solidFill>
                  <a:srgbClr val="000000"/>
                </a:solidFill>
                <a:latin typeface="+mn-ea"/>
              </a:rPr>
              <a:t>cgi</a:t>
            </a:r>
            <a:r>
              <a:rPr lang="en-US" altLang="ja-JP" sz="1000" b="1" dirty="0">
                <a:solidFill>
                  <a:srgbClr val="000000"/>
                </a:solidFill>
                <a:latin typeface="+mn-ea"/>
              </a:rPr>
              <a:t>-bin/</a:t>
            </a:r>
            <a:r>
              <a:rPr lang="en-US" altLang="ja-JP" sz="1000" b="1" dirty="0" err="1">
                <a:solidFill>
                  <a:srgbClr val="000000"/>
                </a:solidFill>
                <a:latin typeface="+mn-ea"/>
              </a:rPr>
              <a:t>camctrl?preset</a:t>
            </a:r>
            <a:r>
              <a:rPr lang="en-US" altLang="ja-JP" sz="1000" b="1" dirty="0">
                <a:solidFill>
                  <a:srgbClr val="000000"/>
                </a:solidFill>
                <a:latin typeface="+mn-ea"/>
              </a:rPr>
              <a:t>=2 </a:t>
            </a:r>
            <a:r>
              <a:rPr lang="ja-JP" altLang="en-US" sz="1000" dirty="0">
                <a:solidFill>
                  <a:srgbClr val="000000"/>
                </a:solidFill>
                <a:latin typeface="Yu Gothic UI"/>
              </a:rPr>
              <a:t>（</a:t>
            </a:r>
            <a:r>
              <a:rPr lang="ja-JP" altLang="en-US" sz="1000" dirty="0">
                <a:solidFill>
                  <a:srgbClr val="000000"/>
                </a:solidFill>
                <a:latin typeface="+mn-ea"/>
              </a:rPr>
              <a:t>カメラの</a:t>
            </a:r>
            <a:r>
              <a:rPr lang="en-US" altLang="ja-JP" sz="1000" dirty="0">
                <a:solidFill>
                  <a:srgbClr val="000000"/>
                </a:solidFill>
                <a:latin typeface="+mn-ea"/>
              </a:rPr>
              <a:t>AI</a:t>
            </a:r>
            <a:r>
              <a:rPr lang="ja-JP" altLang="en-US" sz="1000" dirty="0">
                <a:solidFill>
                  <a:srgbClr val="000000"/>
                </a:solidFill>
                <a:latin typeface="+mn-ea"/>
              </a:rPr>
              <a:t>検知スケジュールを 「</a:t>
            </a:r>
            <a:r>
              <a:rPr lang="en-US" altLang="ja-JP" sz="1000" b="1" dirty="0">
                <a:solidFill>
                  <a:srgbClr val="000000"/>
                </a:solidFill>
                <a:latin typeface="+mn-ea"/>
              </a:rPr>
              <a:t>OFF</a:t>
            </a:r>
            <a:r>
              <a:rPr lang="ja-JP" altLang="en-US" sz="1000" dirty="0">
                <a:solidFill>
                  <a:srgbClr val="000000"/>
                </a:solidFill>
                <a:latin typeface="+mn-ea"/>
              </a:rPr>
              <a:t>」 </a:t>
            </a:r>
            <a:r>
              <a:rPr lang="ja-JP" altLang="en-US" sz="1000" dirty="0">
                <a:solidFill>
                  <a:srgbClr val="000000"/>
                </a:solidFill>
                <a:latin typeface="Yu Gothic UI"/>
              </a:rPr>
              <a:t>）</a:t>
            </a:r>
            <a:endParaRPr lang="en-US" altLang="ja-JP" sz="12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③ 設定内容を確認</a:t>
            </a: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kumimoji="1" lang="ja-JP" altLang="en-US" sz="1400" dirty="0">
              <a:latin typeface="+mn-ea"/>
            </a:endParaRPr>
          </a:p>
        </p:txBody>
      </p:sp>
      <p:grpSp>
        <p:nvGrpSpPr>
          <p:cNvPr id="3" name="グループ化 2"/>
          <p:cNvGrpSpPr/>
          <p:nvPr/>
        </p:nvGrpSpPr>
        <p:grpSpPr bwMode="gray">
          <a:xfrm>
            <a:off x="199345" y="1116001"/>
            <a:ext cx="3387899" cy="3468970"/>
            <a:chOff x="199345" y="1116001"/>
            <a:chExt cx="3387899" cy="346897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245064" y="1116001"/>
              <a:ext cx="3342180" cy="34689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テキスト ボックス 10"/>
            <p:cNvSpPr txBox="1"/>
            <p:nvPr/>
          </p:nvSpPr>
          <p:spPr bwMode="gray">
            <a:xfrm>
              <a:off x="2762977" y="1670610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①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 bwMode="gray">
            <a:xfrm>
              <a:off x="2784388" y="3127790"/>
              <a:ext cx="317143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②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 bwMode="gray">
            <a:xfrm>
              <a:off x="3101531" y="3916496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③</a:t>
              </a:r>
            </a:p>
          </p:txBody>
        </p:sp>
        <p:sp>
          <p:nvSpPr>
            <p:cNvPr id="15" name="正方形/長方形 14"/>
            <p:cNvSpPr/>
            <p:nvPr/>
          </p:nvSpPr>
          <p:spPr bwMode="gray">
            <a:xfrm>
              <a:off x="199345" y="2982815"/>
              <a:ext cx="2517913" cy="558053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gray">
            <a:xfrm>
              <a:off x="199345" y="3661543"/>
              <a:ext cx="2816229" cy="786906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 bwMode="gray">
            <a:xfrm>
              <a:off x="199346" y="1542987"/>
              <a:ext cx="2517913" cy="532247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4176288" y="3217061"/>
            <a:ext cx="4662912" cy="13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ja-JP" altLang="en-US" sz="1100" b="1" dirty="0">
                <a:solidFill>
                  <a:srgbClr val="000000"/>
                </a:solidFill>
                <a:latin typeface="+mn-ea"/>
              </a:rPr>
              <a:t>■</a:t>
            </a:r>
            <a:r>
              <a:rPr lang="en-US" altLang="ja-JP" sz="1100" b="1" dirty="0">
                <a:solidFill>
                  <a:srgbClr val="000000"/>
                </a:solidFill>
                <a:latin typeface="+mn-ea"/>
              </a:rPr>
              <a:t>CGI</a:t>
            </a:r>
            <a:r>
              <a:rPr lang="ja-JP" altLang="en-US" sz="1100" b="1" dirty="0">
                <a:solidFill>
                  <a:srgbClr val="000000"/>
                </a:solidFill>
                <a:latin typeface="+mn-ea"/>
              </a:rPr>
              <a:t>コマンドの説明</a:t>
            </a:r>
            <a:endParaRPr lang="en-US" altLang="ja-JP" sz="1100" b="1" dirty="0">
              <a:solidFill>
                <a:srgbClr val="000000"/>
              </a:solidFill>
              <a:latin typeface="+mn-ea"/>
            </a:endParaRPr>
          </a:p>
          <a:p>
            <a:pPr marL="90488" lvl="0">
              <a:lnSpc>
                <a:spcPct val="150000"/>
              </a:lnSpc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＜</a:t>
            </a:r>
            <a:r>
              <a:rPr lang="en-US" altLang="ja-JP" sz="900" dirty="0">
                <a:solidFill>
                  <a:srgbClr val="000000"/>
                </a:solidFill>
                <a:latin typeface="+mn-ea"/>
              </a:rPr>
              <a:t>PTZ</a:t>
            </a: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カメラのプリセット移動＞　</a:t>
            </a:r>
            <a:endParaRPr lang="en-US" altLang="ja-JP" sz="800" dirty="0">
              <a:solidFill>
                <a:srgbClr val="000000"/>
              </a:solidFill>
              <a:latin typeface="+mn-ea"/>
            </a:endParaRPr>
          </a:p>
          <a:p>
            <a:pPr marL="90488" lvl="0">
              <a:lnSpc>
                <a:spcPct val="120000"/>
              </a:lnSpc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　①プリセットポジション１へ移動：</a:t>
            </a:r>
            <a:r>
              <a:rPr lang="en-US" altLang="ja-JP" sz="900" b="1" dirty="0">
                <a:solidFill>
                  <a:srgbClr val="000000"/>
                </a:solidFill>
                <a:latin typeface="+mn-ea"/>
              </a:rPr>
              <a:t>http://192.168.0.xxx/cgi-bin/camctrl?preset=1</a:t>
            </a:r>
          </a:p>
          <a:p>
            <a:pPr marL="90488" lvl="0">
              <a:lnSpc>
                <a:spcPct val="120000"/>
              </a:lnSpc>
            </a:pPr>
            <a:r>
              <a:rPr lang="ja-JP" altLang="en-US" sz="900" dirty="0">
                <a:solidFill>
                  <a:srgbClr val="000000"/>
                </a:solidFill>
                <a:latin typeface="+mn-ea"/>
              </a:rPr>
              <a:t>　②プリセットポジション１へ移動：</a:t>
            </a:r>
            <a:r>
              <a:rPr lang="en-US" altLang="ja-JP" sz="900" b="1" dirty="0">
                <a:solidFill>
                  <a:srgbClr val="000000"/>
                </a:solidFill>
                <a:latin typeface="+mn-ea"/>
              </a:rPr>
              <a:t>http://192.168.0.xxx/cgi-bin/camctrl?preset=2</a:t>
            </a:r>
          </a:p>
          <a:p>
            <a:pPr marL="180975" lvl="0">
              <a:lnSpc>
                <a:spcPct val="120000"/>
              </a:lnSpc>
              <a:spcBef>
                <a:spcPts val="300"/>
              </a:spcBef>
            </a:pPr>
            <a:r>
              <a:rPr lang="ja-JP" altLang="en-US" sz="800" dirty="0">
                <a:solidFill>
                  <a:srgbClr val="000000"/>
                </a:solidFill>
                <a:latin typeface="+mn-ea"/>
              </a:rPr>
              <a:t>＊ </a:t>
            </a:r>
            <a:r>
              <a:rPr lang="en-US" altLang="ja-JP" sz="800" dirty="0">
                <a:solidFill>
                  <a:srgbClr val="000000"/>
                </a:solidFill>
                <a:latin typeface="+mn-ea"/>
              </a:rPr>
              <a:t>CGI</a:t>
            </a:r>
            <a:r>
              <a:rPr lang="ja-JP" altLang="en-US" sz="800" dirty="0">
                <a:solidFill>
                  <a:srgbClr val="000000"/>
                </a:solidFill>
                <a:latin typeface="+mn-ea"/>
              </a:rPr>
              <a:t>コマンドインターフェース仕様書 「</a:t>
            </a:r>
            <a:r>
              <a:rPr lang="en-US" altLang="ja-JP" sz="800" dirty="0">
                <a:solidFill>
                  <a:srgbClr val="000000"/>
                </a:solidFill>
                <a:latin typeface="+mn-ea"/>
              </a:rPr>
              <a:t>6.5.1.</a:t>
            </a:r>
            <a:r>
              <a:rPr lang="ja-JP" altLang="en-US" sz="800" dirty="0">
                <a:solidFill>
                  <a:srgbClr val="000000"/>
                </a:solidFill>
                <a:latin typeface="+mn-ea"/>
              </a:rPr>
              <a:t> プリセットポジション移動」 をご参照ください。</a:t>
            </a:r>
            <a:endParaRPr lang="en-US" altLang="ja-JP" sz="800" dirty="0">
              <a:solidFill>
                <a:srgbClr val="000000"/>
              </a:solidFill>
              <a:latin typeface="+mn-ea"/>
            </a:endParaRPr>
          </a:p>
          <a:p>
            <a:pPr marL="180975" lvl="0">
              <a:lnSpc>
                <a:spcPct val="120000"/>
              </a:lnSpc>
            </a:pPr>
            <a:r>
              <a:rPr lang="ja-JP" altLang="en-US" sz="800" dirty="0">
                <a:solidFill>
                  <a:srgbClr val="000000"/>
                </a:solidFill>
                <a:latin typeface="+mn-ea"/>
              </a:rPr>
              <a:t>＊上記コマンドの</a:t>
            </a:r>
            <a:r>
              <a:rPr lang="en-US" altLang="ja-JP" sz="800" dirty="0">
                <a:solidFill>
                  <a:srgbClr val="000000"/>
                </a:solidFill>
                <a:latin typeface="+mn-ea"/>
              </a:rPr>
              <a:t>IP</a:t>
            </a:r>
            <a:r>
              <a:rPr lang="ja-JP" altLang="en-US" sz="800" dirty="0">
                <a:solidFill>
                  <a:srgbClr val="000000"/>
                </a:solidFill>
                <a:latin typeface="+mn-ea"/>
              </a:rPr>
              <a:t>アドレス部分には、カメラの</a:t>
            </a:r>
            <a:r>
              <a:rPr lang="en-US" altLang="ja-JP" sz="800" dirty="0">
                <a:solidFill>
                  <a:srgbClr val="000000"/>
                </a:solidFill>
                <a:latin typeface="+mn-ea"/>
              </a:rPr>
              <a:t>IP</a:t>
            </a:r>
            <a:r>
              <a:rPr lang="ja-JP" altLang="en-US" sz="800" dirty="0">
                <a:solidFill>
                  <a:srgbClr val="000000"/>
                </a:solidFill>
                <a:latin typeface="+mn-ea"/>
              </a:rPr>
              <a:t>アドレスを入力してください。</a:t>
            </a:r>
          </a:p>
          <a:p>
            <a:pPr marL="180975" lvl="0">
              <a:lnSpc>
                <a:spcPct val="120000"/>
              </a:lnSpc>
              <a:spcBef>
                <a:spcPts val="600"/>
              </a:spcBef>
            </a:pPr>
            <a:endParaRPr lang="ja-JP" altLang="en-US" sz="8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83007" y="3387660"/>
            <a:ext cx="2259471" cy="11862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10800">
            <a:spAutoFit/>
          </a:bodyPr>
          <a:lstStyle/>
          <a:p>
            <a:r>
              <a:rPr lang="en-US" altLang="ja-JP" sz="7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/</a:t>
            </a:r>
            <a:r>
              <a:rPr lang="en-US" altLang="ja-JP" sz="700" dirty="0" err="1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cgi</a:t>
            </a:r>
            <a:r>
              <a:rPr lang="en-US" altLang="ja-JP" sz="7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-bin/</a:t>
            </a:r>
            <a:r>
              <a:rPr lang="en-US" altLang="ja-JP" sz="700" dirty="0" err="1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camctrl?preset</a:t>
            </a:r>
            <a:r>
              <a:rPr lang="en-US" altLang="ja-JP" sz="7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=2</a:t>
            </a:r>
            <a:endParaRPr lang="ja-JP" altLang="en-US" sz="700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0598" y="4118847"/>
            <a:ext cx="2728658" cy="193899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7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5.ON URL(/</a:t>
            </a:r>
            <a:r>
              <a:rPr lang="en-US" altLang="ja-JP" sz="700" dirty="0" err="1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cgi</a:t>
            </a:r>
            <a:r>
              <a:rPr lang="en-US" altLang="ja-JP" sz="7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-bin/</a:t>
            </a:r>
            <a:r>
              <a:rPr lang="en-US" altLang="ja-JP" sz="700" dirty="0" err="1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camctrl?preset</a:t>
            </a:r>
            <a:r>
              <a:rPr lang="en-US" altLang="ja-JP" sz="7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=1)</a:t>
            </a:r>
          </a:p>
          <a:p>
            <a:pPr>
              <a:lnSpc>
                <a:spcPct val="90000"/>
              </a:lnSpc>
            </a:pPr>
            <a:r>
              <a:rPr lang="en-US" altLang="ja-JP" sz="7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6.OFF URL(/</a:t>
            </a:r>
            <a:r>
              <a:rPr lang="en-US" altLang="ja-JP" sz="700" dirty="0" err="1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cgi</a:t>
            </a:r>
            <a:r>
              <a:rPr lang="en-US" altLang="ja-JP" sz="7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-bin/</a:t>
            </a:r>
            <a:r>
              <a:rPr lang="en-US" altLang="ja-JP" sz="700" dirty="0" err="1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camctrl?preset</a:t>
            </a:r>
            <a:r>
              <a:rPr lang="en-US" altLang="ja-JP" sz="7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=2)</a:t>
            </a:r>
            <a:endParaRPr lang="ja-JP" altLang="en-US" sz="700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83006" y="1934955"/>
            <a:ext cx="2259471" cy="11862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10800">
            <a:spAutoFit/>
          </a:bodyPr>
          <a:lstStyle/>
          <a:p>
            <a:r>
              <a:rPr lang="en-US" altLang="ja-JP" sz="7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/</a:t>
            </a:r>
            <a:r>
              <a:rPr lang="en-US" altLang="ja-JP" sz="700" dirty="0" err="1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cgi</a:t>
            </a:r>
            <a:r>
              <a:rPr lang="en-US" altLang="ja-JP" sz="7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-bin/</a:t>
            </a:r>
            <a:r>
              <a:rPr lang="en-US" altLang="ja-JP" sz="700" dirty="0" err="1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camctrl?preset</a:t>
            </a:r>
            <a:r>
              <a:rPr lang="en-US" altLang="ja-JP" sz="7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=1</a:t>
            </a:r>
            <a:endParaRPr lang="ja-JP" altLang="en-US" sz="700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68647" y="2654649"/>
            <a:ext cx="2610609" cy="107722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ja-JP" sz="700" dirty="0">
                <a:solidFill>
                  <a:schemeClr val="bg1">
                    <a:lumMod val="75000"/>
                  </a:schemeClr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ON URL(/</a:t>
            </a:r>
            <a:r>
              <a:rPr lang="en-US" altLang="ja-JP" sz="700" dirty="0" err="1">
                <a:solidFill>
                  <a:schemeClr val="bg1">
                    <a:lumMod val="75000"/>
                  </a:schemeClr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cgi</a:t>
            </a:r>
            <a:r>
              <a:rPr lang="en-US" altLang="ja-JP" sz="700" dirty="0">
                <a:solidFill>
                  <a:schemeClr val="bg1">
                    <a:lumMod val="75000"/>
                  </a:schemeClr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-bin/</a:t>
            </a:r>
            <a:r>
              <a:rPr lang="en-US" altLang="ja-JP" sz="700" dirty="0" err="1">
                <a:solidFill>
                  <a:schemeClr val="bg1">
                    <a:lumMod val="75000"/>
                  </a:schemeClr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camctrl?preset</a:t>
            </a:r>
            <a:r>
              <a:rPr lang="en-US" altLang="ja-JP" sz="700" dirty="0">
                <a:solidFill>
                  <a:schemeClr val="bg1">
                    <a:lumMod val="75000"/>
                  </a:schemeClr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=1)</a:t>
            </a:r>
            <a:endParaRPr lang="ja-JP" altLang="en-US" sz="700" dirty="0">
              <a:solidFill>
                <a:schemeClr val="bg1">
                  <a:lumMod val="75000"/>
                </a:schemeClr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6788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設定保存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32000" y="1116000"/>
            <a:ext cx="4056357" cy="3535060"/>
          </a:xfrm>
        </p:spPr>
        <p:txBody>
          <a:bodyPr/>
          <a:lstStyle/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① </a:t>
            </a:r>
            <a:r>
              <a:rPr lang="en-US" altLang="ja-JP" sz="1400" dirty="0">
                <a:latin typeface="+mn-ea"/>
              </a:rPr>
              <a:t>MAIN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MENU</a:t>
            </a:r>
            <a:r>
              <a:rPr lang="ja-JP" altLang="en-US" sz="1400" dirty="0">
                <a:latin typeface="+mn-ea"/>
              </a:rPr>
              <a:t> で 「</a:t>
            </a:r>
            <a:r>
              <a:rPr lang="en-US" altLang="ja-JP" sz="1400" dirty="0">
                <a:latin typeface="+mn-ea"/>
              </a:rPr>
              <a:t>0</a:t>
            </a:r>
            <a:r>
              <a:rPr lang="ja-JP" altLang="en-US" sz="1400" dirty="0">
                <a:latin typeface="+mn-ea"/>
              </a:rPr>
              <a:t>」 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r>
              <a:rPr lang="ja-JP" altLang="en-US" sz="1100" dirty="0">
                <a:latin typeface="+mn-ea"/>
              </a:rPr>
              <a:t>（</a:t>
            </a:r>
            <a:r>
              <a:rPr lang="en-US" altLang="ja-JP" sz="1100" dirty="0">
                <a:latin typeface="+mn-ea"/>
              </a:rPr>
              <a:t>END/SAVE</a:t>
            </a:r>
            <a:r>
              <a:rPr lang="ja-JP" altLang="en-US" sz="1100" dirty="0">
                <a:latin typeface="+mn-ea"/>
              </a:rPr>
              <a:t>）</a:t>
            </a:r>
            <a:endParaRPr lang="en-US" altLang="ja-JP" sz="11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　　⇒「</a:t>
            </a:r>
            <a:r>
              <a:rPr lang="en-US" altLang="ja-JP" sz="1400" dirty="0">
                <a:latin typeface="+mn-ea"/>
              </a:rPr>
              <a:t>END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MENU</a:t>
            </a:r>
            <a:r>
              <a:rPr lang="ja-JP" altLang="en-US" sz="1400" dirty="0">
                <a:latin typeface="+mn-ea"/>
              </a:rPr>
              <a:t>」 を表示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② 「</a:t>
            </a:r>
            <a:r>
              <a:rPr lang="en-US" altLang="ja-JP" sz="1400" dirty="0">
                <a:latin typeface="+mn-ea"/>
              </a:rPr>
              <a:t>19</a:t>
            </a:r>
            <a:r>
              <a:rPr lang="ja-JP" altLang="en-US" sz="1400" dirty="0">
                <a:latin typeface="+mn-ea"/>
              </a:rPr>
              <a:t>」を入力、</a:t>
            </a:r>
            <a:r>
              <a:rPr lang="en-US" altLang="ja-JP" sz="1400" dirty="0">
                <a:latin typeface="+mn-ea"/>
              </a:rPr>
              <a:t>Enter </a:t>
            </a:r>
            <a:r>
              <a:rPr lang="ja-JP" altLang="en-US" sz="1400" dirty="0">
                <a:latin typeface="+mn-ea"/>
              </a:rPr>
              <a:t>キー押下</a:t>
            </a:r>
            <a:r>
              <a:rPr lang="ja-JP" altLang="en-US" sz="1100" dirty="0">
                <a:latin typeface="+mn-ea"/>
              </a:rPr>
              <a:t>（</a:t>
            </a:r>
            <a:r>
              <a:rPr lang="en-US" altLang="ja-JP" sz="1100" dirty="0">
                <a:latin typeface="+mn-ea"/>
              </a:rPr>
              <a:t>SAVE</a:t>
            </a:r>
            <a:r>
              <a:rPr lang="ja-JP" altLang="en-US" sz="1100" dirty="0">
                <a:latin typeface="+mn-ea"/>
              </a:rPr>
              <a:t> </a:t>
            </a:r>
            <a:r>
              <a:rPr lang="en-US" altLang="ja-JP" sz="1100" dirty="0">
                <a:latin typeface="+mn-ea"/>
              </a:rPr>
              <a:t>AND</a:t>
            </a:r>
            <a:r>
              <a:rPr lang="ja-JP" altLang="en-US" sz="1100" dirty="0">
                <a:latin typeface="+mn-ea"/>
              </a:rPr>
              <a:t> </a:t>
            </a:r>
            <a:r>
              <a:rPr lang="en-US" altLang="ja-JP" sz="1100" dirty="0">
                <a:latin typeface="+mn-ea"/>
              </a:rPr>
              <a:t>REBOOT</a:t>
            </a:r>
            <a:r>
              <a:rPr lang="ja-JP" altLang="en-US" sz="1100" dirty="0">
                <a:latin typeface="+mn-ea"/>
              </a:rPr>
              <a:t>）</a:t>
            </a:r>
            <a:endParaRPr lang="en-US" altLang="ja-JP" sz="11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+mn-ea"/>
              </a:rPr>
              <a:t>　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メモ</a:t>
            </a:r>
            <a:r>
              <a:rPr lang="en-US" altLang="ja-JP" sz="1400" dirty="0">
                <a:latin typeface="+mn-ea"/>
              </a:rPr>
              <a:t>】</a:t>
            </a:r>
            <a:r>
              <a:rPr lang="ja-JP" altLang="en-US" sz="1400" dirty="0">
                <a:latin typeface="+mn-ea"/>
              </a:rPr>
              <a:t> 設定を保存後、</a:t>
            </a:r>
            <a:r>
              <a:rPr lang="ja-JP" altLang="en-US" sz="1400" dirty="0">
                <a:solidFill>
                  <a:srgbClr val="C00000"/>
                </a:solidFill>
                <a:latin typeface="+mn-ea"/>
              </a:rPr>
              <a:t>本体がリブートされるため、</a:t>
            </a:r>
          </a:p>
          <a:p>
            <a:pPr marL="180975" indent="-180975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srgbClr val="C00000"/>
                </a:solidFill>
                <a:latin typeface="+mn-ea"/>
              </a:rPr>
              <a:t>　　　</a:t>
            </a:r>
            <a:r>
              <a:rPr lang="en-US" altLang="ja-JP" sz="1400" dirty="0">
                <a:solidFill>
                  <a:srgbClr val="C00000"/>
                </a:solidFill>
                <a:latin typeface="+mn-ea"/>
              </a:rPr>
              <a:t>Telnet</a:t>
            </a:r>
            <a:r>
              <a:rPr lang="ja-JP" altLang="en-US" sz="1400" dirty="0">
                <a:solidFill>
                  <a:srgbClr val="C00000"/>
                </a:solidFill>
                <a:latin typeface="+mn-ea"/>
              </a:rPr>
              <a:t>接続が切断されます</a:t>
            </a:r>
            <a:endParaRPr lang="en-US" altLang="ja-JP" sz="1400" dirty="0">
              <a:solidFill>
                <a:srgbClr val="C00000"/>
              </a:solidFill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+mn-ea"/>
              </a:rPr>
              <a:t>基本設定は以上です</a:t>
            </a: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100" dirty="0">
                <a:latin typeface="+mn-ea"/>
              </a:rPr>
              <a:t>＊その他詳細の設定内容については、取扱説明書等をご参照ください</a:t>
            </a:r>
            <a:endParaRPr lang="en-US" altLang="ja-JP" sz="11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kumimoji="1" lang="ja-JP" altLang="en-US" sz="1400" dirty="0">
              <a:latin typeface="+mn-ea"/>
            </a:endParaRPr>
          </a:p>
        </p:txBody>
      </p:sp>
      <p:grpSp>
        <p:nvGrpSpPr>
          <p:cNvPr id="3" name="グループ化 2"/>
          <p:cNvGrpSpPr/>
          <p:nvPr/>
        </p:nvGrpSpPr>
        <p:grpSpPr bwMode="gray">
          <a:xfrm>
            <a:off x="199346" y="1116000"/>
            <a:ext cx="3814935" cy="3461585"/>
            <a:chOff x="199346" y="1116000"/>
            <a:chExt cx="3814935" cy="3461585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r="15548" b="13646"/>
            <a:stretch/>
          </p:blipFill>
          <p:spPr bwMode="gray">
            <a:xfrm>
              <a:off x="245064" y="1116000"/>
              <a:ext cx="3769217" cy="34549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テキスト ボックス 5"/>
            <p:cNvSpPr txBox="1"/>
            <p:nvPr/>
          </p:nvSpPr>
          <p:spPr bwMode="gray">
            <a:xfrm>
              <a:off x="1186877" y="3343654"/>
              <a:ext cx="338554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①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 bwMode="gray">
            <a:xfrm>
              <a:off x="1197582" y="4300586"/>
              <a:ext cx="317143" cy="276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C000"/>
                  </a:solidFill>
                  <a:latin typeface="+mn-ea"/>
                </a:rPr>
                <a:t>②</a:t>
              </a:r>
            </a:p>
          </p:txBody>
        </p:sp>
        <p:sp>
          <p:nvSpPr>
            <p:cNvPr id="9" name="正方形/長方形 8"/>
            <p:cNvSpPr/>
            <p:nvPr/>
          </p:nvSpPr>
          <p:spPr bwMode="gray">
            <a:xfrm>
              <a:off x="199346" y="4339608"/>
              <a:ext cx="929064" cy="198957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gray">
            <a:xfrm>
              <a:off x="199346" y="3384528"/>
              <a:ext cx="941813" cy="195252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411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【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参考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】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動作確認手順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275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ea"/>
                <a:ea typeface="+mn-ea"/>
              </a:rPr>
              <a:t>I/O</a:t>
            </a:r>
            <a:r>
              <a:rPr lang="ja-JP" altLang="en-US" dirty="0">
                <a:latin typeface="+mn-ea"/>
                <a:ea typeface="+mn-ea"/>
              </a:rPr>
              <a:t>ユニットの各部説明</a:t>
            </a:r>
            <a:endParaRPr kumimoji="1" lang="ja-JP" altLang="en-US" dirty="0">
              <a:latin typeface="+mn-ea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72" y="1293373"/>
            <a:ext cx="8009197" cy="2111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正方形/長方形 4"/>
          <p:cNvSpPr/>
          <p:nvPr/>
        </p:nvSpPr>
        <p:spPr>
          <a:xfrm>
            <a:off x="592823" y="3482502"/>
            <a:ext cx="784049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+mn-ea"/>
              </a:rPr>
              <a:t>インターフェイス</a:t>
            </a:r>
          </a:p>
          <a:p>
            <a:pPr>
              <a:spcBef>
                <a:spcPts val="600"/>
              </a:spcBef>
            </a:pPr>
            <a:r>
              <a:rPr lang="en-US" altLang="ja-JP" sz="1400" b="1" dirty="0">
                <a:latin typeface="+mn-ea"/>
              </a:rPr>
              <a:t>1</a:t>
            </a:r>
            <a:r>
              <a:rPr lang="ja-JP" altLang="en-US" sz="1400" b="1" dirty="0">
                <a:latin typeface="+mn-ea"/>
              </a:rPr>
              <a:t>：</a:t>
            </a:r>
            <a:r>
              <a:rPr lang="en-US" altLang="ja-JP" sz="1400" b="1" dirty="0">
                <a:latin typeface="+mn-ea"/>
              </a:rPr>
              <a:t>LAN</a:t>
            </a:r>
            <a:r>
              <a:rPr lang="ja-JP" altLang="en-US" sz="1400" b="1" dirty="0">
                <a:latin typeface="+mn-ea"/>
              </a:rPr>
              <a:t>ポート　　</a:t>
            </a:r>
            <a:r>
              <a:rPr lang="en-US" altLang="ja-JP" sz="1400" b="1" dirty="0">
                <a:latin typeface="+mn-ea"/>
              </a:rPr>
              <a:t>2: RS-232C</a:t>
            </a:r>
            <a:r>
              <a:rPr lang="ja-JP" altLang="en-US" sz="1400" b="1" dirty="0">
                <a:latin typeface="+mn-ea"/>
              </a:rPr>
              <a:t>ポート　　</a:t>
            </a:r>
            <a:r>
              <a:rPr lang="en-US" altLang="ja-JP" sz="1400" b="1" dirty="0">
                <a:latin typeface="+mn-ea"/>
              </a:rPr>
              <a:t>3: </a:t>
            </a:r>
            <a:r>
              <a:rPr lang="ja-JP" altLang="en-US" sz="1400" b="1" dirty="0">
                <a:latin typeface="+mn-ea"/>
              </a:rPr>
              <a:t>動作モード設定ロータリースイッチ　　</a:t>
            </a:r>
            <a:r>
              <a:rPr lang="en-US" altLang="ja-JP" sz="1400" b="1" dirty="0">
                <a:latin typeface="+mn-ea"/>
              </a:rPr>
              <a:t>4: </a:t>
            </a:r>
            <a:r>
              <a:rPr lang="ja-JP" altLang="en-US" sz="1400" b="1" dirty="0">
                <a:latin typeface="+mn-ea"/>
              </a:rPr>
              <a:t>デジタル状態表示</a:t>
            </a:r>
            <a:r>
              <a:rPr lang="en-US" altLang="ja-JP" sz="1400" b="1" dirty="0">
                <a:latin typeface="+mn-ea"/>
              </a:rPr>
              <a:t>LED</a:t>
            </a:r>
            <a:r>
              <a:rPr lang="ja-JP" altLang="en-US" sz="1400" b="1" dirty="0">
                <a:latin typeface="+mn-ea"/>
              </a:rPr>
              <a:t>　　</a:t>
            </a:r>
            <a:r>
              <a:rPr lang="en-US" altLang="ja-JP" sz="1400" b="1" dirty="0">
                <a:latin typeface="+mn-ea"/>
              </a:rPr>
              <a:t>5: LAN LINK</a:t>
            </a:r>
            <a:r>
              <a:rPr lang="ja-JP" altLang="en-US" sz="1400" b="1" dirty="0">
                <a:latin typeface="+mn-ea"/>
              </a:rPr>
              <a:t>表示</a:t>
            </a:r>
            <a:r>
              <a:rPr lang="en-US" altLang="ja-JP" sz="1400" b="1" dirty="0">
                <a:latin typeface="+mn-ea"/>
              </a:rPr>
              <a:t>LED</a:t>
            </a:r>
            <a:r>
              <a:rPr lang="ja-JP" altLang="en-US" sz="1400" b="1" dirty="0">
                <a:latin typeface="+mn-ea"/>
              </a:rPr>
              <a:t>　　</a:t>
            </a:r>
            <a:r>
              <a:rPr lang="en-US" altLang="ja-JP" sz="1400" b="1" dirty="0">
                <a:latin typeface="+mn-ea"/>
              </a:rPr>
              <a:t>6: LAN </a:t>
            </a:r>
            <a:r>
              <a:rPr lang="ja-JP" altLang="en-US" sz="1400" b="1" dirty="0">
                <a:latin typeface="+mn-ea"/>
              </a:rPr>
              <a:t>送受信表示</a:t>
            </a:r>
            <a:r>
              <a:rPr lang="en-US" altLang="ja-JP" sz="1400" b="1" dirty="0">
                <a:latin typeface="+mn-ea"/>
              </a:rPr>
              <a:t>LED</a:t>
            </a:r>
            <a:r>
              <a:rPr lang="ja-JP" altLang="en-US" sz="1400" b="1" dirty="0">
                <a:latin typeface="+mn-ea"/>
              </a:rPr>
              <a:t>　　</a:t>
            </a:r>
            <a:r>
              <a:rPr lang="en-US" altLang="ja-JP" sz="1400" b="1" dirty="0">
                <a:latin typeface="+mn-ea"/>
              </a:rPr>
              <a:t>7: RS-232C</a:t>
            </a:r>
            <a:r>
              <a:rPr lang="ja-JP" altLang="en-US" sz="1400" b="1" dirty="0">
                <a:latin typeface="+mn-ea"/>
              </a:rPr>
              <a:t>状態表示</a:t>
            </a:r>
            <a:r>
              <a:rPr lang="en-US" altLang="ja-JP" sz="1400" b="1" dirty="0">
                <a:latin typeface="+mn-ea"/>
              </a:rPr>
              <a:t>LED</a:t>
            </a:r>
            <a:r>
              <a:rPr lang="ja-JP" altLang="en-US" sz="1400" b="1" dirty="0">
                <a:latin typeface="+mn-ea"/>
              </a:rPr>
              <a:t>　　</a:t>
            </a:r>
            <a:r>
              <a:rPr lang="en-US" altLang="ja-JP" sz="1400" b="1" dirty="0">
                <a:latin typeface="+mn-ea"/>
              </a:rPr>
              <a:t>8: </a:t>
            </a:r>
            <a:r>
              <a:rPr lang="ja-JP" altLang="en-US" sz="1400" b="1" dirty="0">
                <a:latin typeface="+mn-ea"/>
              </a:rPr>
              <a:t>電源表示</a:t>
            </a:r>
            <a:r>
              <a:rPr lang="en-US" altLang="ja-JP" sz="1400" b="1" dirty="0">
                <a:latin typeface="+mn-ea"/>
              </a:rPr>
              <a:t>LED</a:t>
            </a:r>
            <a:r>
              <a:rPr lang="ja-JP" altLang="en-US" sz="1400" b="1" dirty="0">
                <a:latin typeface="+mn-ea"/>
              </a:rPr>
              <a:t>　　</a:t>
            </a:r>
            <a:r>
              <a:rPr lang="en-US" altLang="ja-JP" sz="1400" b="1" dirty="0">
                <a:latin typeface="+mn-ea"/>
              </a:rPr>
              <a:t>9: </a:t>
            </a:r>
            <a:r>
              <a:rPr lang="ja-JP" altLang="en-US" sz="1400" b="1" dirty="0">
                <a:latin typeface="+mn-ea"/>
              </a:rPr>
              <a:t>電源入力ジャック　　</a:t>
            </a:r>
            <a:r>
              <a:rPr lang="en-US" altLang="ja-JP" sz="1400" b="1" dirty="0">
                <a:latin typeface="+mn-ea"/>
              </a:rPr>
              <a:t>10: </a:t>
            </a:r>
            <a:r>
              <a:rPr lang="ja-JP" altLang="en-US" sz="1400" b="1" dirty="0">
                <a:latin typeface="+mn-ea"/>
              </a:rPr>
              <a:t>電源スイッチ　　</a:t>
            </a:r>
            <a:r>
              <a:rPr lang="en-US" altLang="ja-JP" sz="1400" b="1" dirty="0">
                <a:latin typeface="+mn-ea"/>
              </a:rPr>
              <a:t>11: FUSE</a:t>
            </a:r>
            <a:r>
              <a:rPr lang="ja-JP" altLang="en-US" sz="1400" b="1" dirty="0">
                <a:latin typeface="+mn-ea"/>
              </a:rPr>
              <a:t>　　</a:t>
            </a:r>
            <a:r>
              <a:rPr lang="en-US" altLang="ja-JP" sz="1400" b="1" dirty="0">
                <a:latin typeface="+mn-ea"/>
              </a:rPr>
              <a:t>12: </a:t>
            </a:r>
            <a:r>
              <a:rPr lang="ja-JP" altLang="en-US" sz="1400" b="1" dirty="0">
                <a:latin typeface="+mn-ea"/>
              </a:rPr>
              <a:t>端子台</a:t>
            </a:r>
          </a:p>
        </p:txBody>
      </p:sp>
    </p:spTree>
    <p:extLst>
      <p:ext uri="{BB962C8B-B14F-4D97-AF65-F5344CB8AC3E}">
        <p14:creationId xmlns:p14="http://schemas.microsoft.com/office/powerpoint/2010/main" val="3260130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動作確認のためのシステム構成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912688" y="1857740"/>
            <a:ext cx="97277" cy="952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42" b="92823" l="2655" r="94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5613" r="8267" b="18221"/>
          <a:stretch/>
        </p:blipFill>
        <p:spPr>
          <a:xfrm>
            <a:off x="561475" y="1808506"/>
            <a:ext cx="1433209" cy="35421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97721" y="153150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+mn-ea"/>
              </a:rPr>
              <a:t>PE01A</a:t>
            </a:r>
            <a:endParaRPr kumimoji="1" lang="ja-JP" altLang="en-US" sz="1200" b="1" dirty="0">
              <a:latin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93308" y="1993526"/>
            <a:ext cx="127477" cy="106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17906" t="18470" r="17906" b="14160"/>
          <a:stretch/>
        </p:blipFill>
        <p:spPr>
          <a:xfrm>
            <a:off x="1997775" y="3198757"/>
            <a:ext cx="753942" cy="791327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3155678" y="1501143"/>
            <a:ext cx="789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00" b="1" dirty="0">
                <a:latin typeface="+mn-ea"/>
              </a:rPr>
              <a:t>ネットワーク</a:t>
            </a:r>
            <a:endParaRPr lang="en-US" altLang="ja-JP" sz="1000" b="1" dirty="0">
              <a:latin typeface="+mn-ea"/>
            </a:endParaRPr>
          </a:p>
          <a:p>
            <a:pPr algn="ctr"/>
            <a:r>
              <a:rPr lang="ja-JP" altLang="en-US" sz="1000" b="1" dirty="0">
                <a:latin typeface="+mn-ea"/>
              </a:rPr>
              <a:t>スイッチ</a:t>
            </a:r>
          </a:p>
        </p:txBody>
      </p:sp>
      <p:cxnSp>
        <p:nvCxnSpPr>
          <p:cNvPr id="43" name="カギ線コネクタ 42"/>
          <p:cNvCxnSpPr>
            <a:stCxn id="45" idx="2"/>
            <a:endCxn id="27" idx="0"/>
          </p:cNvCxnSpPr>
          <p:nvPr/>
        </p:nvCxnSpPr>
        <p:spPr>
          <a:xfrm rot="5400000">
            <a:off x="2513941" y="2006979"/>
            <a:ext cx="1052583" cy="1330972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カギ線コネクタ 46"/>
          <p:cNvCxnSpPr>
            <a:stCxn id="12" idx="2"/>
            <a:endCxn id="35" idx="2"/>
          </p:cNvCxnSpPr>
          <p:nvPr/>
        </p:nvCxnSpPr>
        <p:spPr>
          <a:xfrm rot="16200000" flipH="1">
            <a:off x="2100638" y="756885"/>
            <a:ext cx="45698" cy="2732880"/>
          </a:xfrm>
          <a:prstGeom prst="bentConnector3">
            <a:avLst>
              <a:gd name="adj1" fmla="val 60024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18"/>
          <p:cNvGrpSpPr/>
          <p:nvPr/>
        </p:nvGrpSpPr>
        <p:grpSpPr>
          <a:xfrm>
            <a:off x="3136360" y="1871438"/>
            <a:ext cx="793495" cy="291283"/>
            <a:chOff x="2944438" y="2537414"/>
            <a:chExt cx="793495" cy="291283"/>
          </a:xfrm>
        </p:grpSpPr>
        <p:sp>
          <p:nvSpPr>
            <p:cNvPr id="35" name="正方形/長方形 34"/>
            <p:cNvSpPr/>
            <p:nvPr/>
          </p:nvSpPr>
          <p:spPr>
            <a:xfrm>
              <a:off x="3237498" y="2708996"/>
              <a:ext cx="121014" cy="10315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3453289" y="2708996"/>
              <a:ext cx="121014" cy="10315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38" y="2537414"/>
              <a:ext cx="793495" cy="291283"/>
            </a:xfrm>
            <a:prstGeom prst="rect">
              <a:avLst/>
            </a:prstGeom>
          </p:spPr>
        </p:pic>
      </p:grpSp>
      <p:sp>
        <p:nvSpPr>
          <p:cNvPr id="38" name="テキスト ボックス 37"/>
          <p:cNvSpPr txBox="1"/>
          <p:nvPr/>
        </p:nvSpPr>
        <p:spPr>
          <a:xfrm>
            <a:off x="1210279" y="3455920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+mn-ea"/>
              </a:rPr>
              <a:t>PTZ</a:t>
            </a:r>
            <a:r>
              <a:rPr kumimoji="1" lang="ja-JP" altLang="en-US" sz="1200" b="1" dirty="0">
                <a:latin typeface="+mn-ea"/>
              </a:rPr>
              <a:t>カメラ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309" y="3198757"/>
            <a:ext cx="4203487" cy="12900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正方形/長方形 21"/>
          <p:cNvSpPr/>
          <p:nvPr/>
        </p:nvSpPr>
        <p:spPr>
          <a:xfrm>
            <a:off x="4420221" y="1022682"/>
            <a:ext cx="446675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ja-JP" altLang="en-US" sz="1400" b="1" dirty="0">
                <a:solidFill>
                  <a:srgbClr val="C00000"/>
                </a:solidFill>
                <a:latin typeface="Yu Gothic UI"/>
              </a:rPr>
              <a:t>■重要■</a:t>
            </a:r>
            <a:endParaRPr lang="en-US" altLang="ja-JP" sz="1400" b="1" dirty="0">
              <a:solidFill>
                <a:srgbClr val="C00000"/>
              </a:solidFill>
              <a:latin typeface="Yu Gothic UI"/>
            </a:endParaRPr>
          </a:p>
          <a:p>
            <a:pPr marL="180975" lvl="0">
              <a:lnSpc>
                <a:spcPct val="120000"/>
              </a:lnSpc>
            </a:pP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I/O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ユニット の 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HTTP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通信認証方式は 「</a:t>
            </a:r>
            <a:r>
              <a:rPr lang="en-US" altLang="ja-JP" sz="1200" b="1" dirty="0">
                <a:solidFill>
                  <a:srgbClr val="C00000"/>
                </a:solidFill>
                <a:latin typeface="Yu Gothic UI"/>
              </a:rPr>
              <a:t>BASIC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」 のみとなっており、</a:t>
            </a:r>
            <a:endParaRPr lang="en-US" altLang="ja-JP" sz="1200" dirty="0">
              <a:solidFill>
                <a:srgbClr val="000000"/>
              </a:solidFill>
              <a:latin typeface="Yu Gothic UI"/>
            </a:endParaRPr>
          </a:p>
          <a:p>
            <a:pPr marL="180975" lvl="0">
              <a:lnSpc>
                <a:spcPct val="120000"/>
              </a:lnSpc>
            </a:pP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カメラとの接続の際は、カメラ側の認証方式を 「</a:t>
            </a:r>
            <a:r>
              <a:rPr lang="en-US" altLang="ja-JP" sz="1200" b="1" dirty="0">
                <a:solidFill>
                  <a:srgbClr val="C00000"/>
                </a:solidFill>
                <a:latin typeface="Yu Gothic UI"/>
              </a:rPr>
              <a:t>Digest or Basic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」に設定する必要があります。 </a:t>
            </a:r>
            <a:endParaRPr lang="en-US" altLang="ja-JP" sz="1400" b="1" dirty="0">
              <a:solidFill>
                <a:srgbClr val="000000"/>
              </a:solidFill>
              <a:latin typeface="Yu Gothic UI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altLang="ja-JP" sz="1400" b="1" dirty="0">
                <a:solidFill>
                  <a:srgbClr val="000000"/>
                </a:solidFill>
                <a:latin typeface="Yu Gothic UI"/>
              </a:rPr>
              <a:t>【</a:t>
            </a:r>
            <a:r>
              <a:rPr lang="ja-JP" altLang="en-US" sz="1400" b="1" dirty="0">
                <a:solidFill>
                  <a:srgbClr val="000000"/>
                </a:solidFill>
                <a:latin typeface="Yu Gothic UI"/>
              </a:rPr>
              <a:t>設定手順</a:t>
            </a:r>
            <a:r>
              <a:rPr lang="en-US" altLang="ja-JP" sz="1400" b="1" dirty="0">
                <a:solidFill>
                  <a:srgbClr val="000000"/>
                </a:solidFill>
                <a:latin typeface="Yu Gothic UI"/>
              </a:rPr>
              <a:t>】</a:t>
            </a:r>
          </a:p>
          <a:p>
            <a:pPr marL="90488" lvl="0">
              <a:lnSpc>
                <a:spcPct val="120000"/>
              </a:lnSpc>
              <a:defRPr/>
            </a:pP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カメラのブラウザ画面より 「設定」⇒「ユーザー認証」画面に遷移し、</a:t>
            </a:r>
            <a:endParaRPr lang="en-US" altLang="ja-JP" sz="1200" dirty="0">
              <a:solidFill>
                <a:srgbClr val="000000"/>
              </a:solidFill>
              <a:latin typeface="Yu Gothic UI"/>
            </a:endParaRPr>
          </a:p>
          <a:p>
            <a:pPr marL="90488" lvl="0">
              <a:lnSpc>
                <a:spcPct val="120000"/>
              </a:lnSpc>
              <a:defRPr/>
            </a:pP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「ユーザー認証」タブの「認証方式」で「</a:t>
            </a:r>
            <a:r>
              <a:rPr lang="en-US" altLang="ja-JP" sz="1200" b="1" dirty="0">
                <a:solidFill>
                  <a:srgbClr val="C00000"/>
                </a:solidFill>
                <a:latin typeface="Yu Gothic UI"/>
              </a:rPr>
              <a:t>Digest or Basic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」を選択し</a:t>
            </a:r>
            <a:endParaRPr lang="en-US" altLang="ja-JP" sz="1200" dirty="0">
              <a:solidFill>
                <a:srgbClr val="000000"/>
              </a:solidFill>
              <a:latin typeface="Yu Gothic UI"/>
            </a:endParaRPr>
          </a:p>
          <a:p>
            <a:pPr marL="90488" lvl="0">
              <a:lnSpc>
                <a:spcPct val="120000"/>
              </a:lnSpc>
              <a:defRPr/>
            </a:pP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「設定」ボタンをクリックします。</a:t>
            </a:r>
            <a:endParaRPr lang="en-US" altLang="ja-JP" sz="1200" dirty="0">
              <a:solidFill>
                <a:srgbClr val="000000"/>
              </a:solidFill>
              <a:latin typeface="Yu Gothic UI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15957" y="1076262"/>
            <a:ext cx="1290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1400" b="1" dirty="0">
                <a:solidFill>
                  <a:srgbClr val="000000"/>
                </a:solidFill>
                <a:latin typeface="Yu Gothic UI"/>
              </a:rPr>
              <a:t>【</a:t>
            </a:r>
            <a:r>
              <a:rPr lang="ja-JP" altLang="en-US" sz="1400" b="1" dirty="0">
                <a:solidFill>
                  <a:srgbClr val="000000"/>
                </a:solidFill>
                <a:latin typeface="Yu Gothic UI"/>
              </a:rPr>
              <a:t>システム構成</a:t>
            </a:r>
            <a:r>
              <a:rPr lang="en-US" altLang="ja-JP" sz="1400" b="1" dirty="0">
                <a:solidFill>
                  <a:srgbClr val="000000"/>
                </a:solidFill>
                <a:latin typeface="Yu Gothic UI"/>
              </a:rPr>
              <a:t>】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5819862" y="3990084"/>
            <a:ext cx="2078997" cy="225235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7341140" y="4261606"/>
            <a:ext cx="875490" cy="174207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97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317659"/>
              </p:ext>
            </p:extLst>
          </p:nvPr>
        </p:nvGraphicFramePr>
        <p:xfrm>
          <a:off x="2468813" y="1741489"/>
          <a:ext cx="2328866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405">
                  <a:extLst>
                    <a:ext uri="{9D8B030D-6E8A-4147-A177-3AD203B41FA5}">
                      <a16:colId xmlns:a16="http://schemas.microsoft.com/office/drawing/2014/main" val="3179965632"/>
                    </a:ext>
                  </a:extLst>
                </a:gridCol>
                <a:gridCol w="1501461">
                  <a:extLst>
                    <a:ext uri="{9D8B030D-6E8A-4147-A177-3AD203B41FA5}">
                      <a16:colId xmlns:a16="http://schemas.microsoft.com/office/drawing/2014/main" val="1902102162"/>
                    </a:ext>
                  </a:extLst>
                </a:gridCol>
              </a:tblGrid>
              <a:tr h="310335"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端子状態</a:t>
                      </a:r>
                      <a:endParaRPr kumimoji="1" lang="en-US" altLang="ja-JP" sz="1200" b="1" dirty="0"/>
                    </a:p>
                    <a:p>
                      <a:r>
                        <a:rPr kumimoji="1" lang="ja-JP" altLang="en-US" sz="800" b="1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800" b="1" dirty="0">
                          <a:latin typeface="+mn-ea"/>
                          <a:ea typeface="+mn-ea"/>
                        </a:rPr>
                        <a:t>A16</a:t>
                      </a:r>
                      <a:r>
                        <a:rPr kumimoji="1" lang="ja-JP" altLang="en-US" sz="800" b="1" dirty="0">
                          <a:latin typeface="+mn-ea"/>
                          <a:ea typeface="+mn-ea"/>
                        </a:rPr>
                        <a:t>⇔</a:t>
                      </a:r>
                      <a:r>
                        <a:rPr kumimoji="1" lang="en-US" altLang="ja-JP" sz="800" b="1" dirty="0">
                          <a:latin typeface="+mn-ea"/>
                          <a:ea typeface="+mn-ea"/>
                        </a:rPr>
                        <a:t>B16</a:t>
                      </a:r>
                      <a:r>
                        <a:rPr kumimoji="1" lang="ja-JP" altLang="en-US" sz="800" b="1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b="1" dirty="0"/>
                        <a:t>プリセット移動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291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短絡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kumimoji="1" lang="en-US" altLang="ja-JP" sz="1200" b="1" dirty="0"/>
                    </a:p>
                    <a:p>
                      <a:endParaRPr kumimoji="1" lang="en-US" altLang="ja-JP" sz="1200" b="1" dirty="0"/>
                    </a:p>
                    <a:p>
                      <a:endParaRPr kumimoji="1" lang="en-US" altLang="ja-JP" sz="1200" b="1" dirty="0"/>
                    </a:p>
                    <a:p>
                      <a:endParaRPr kumimoji="1" lang="en-US" altLang="ja-JP" sz="1200" b="1" dirty="0"/>
                    </a:p>
                    <a:p>
                      <a:endParaRPr kumimoji="1" lang="en-US" altLang="ja-JP" sz="1200" b="1" dirty="0"/>
                    </a:p>
                    <a:p>
                      <a:endParaRPr kumimoji="1" lang="ja-JP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810065"/>
                  </a:ext>
                </a:extLst>
              </a:tr>
              <a:tr h="1445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解放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kumimoji="1" lang="en-US" altLang="ja-JP" sz="1200" b="1" dirty="0"/>
                    </a:p>
                    <a:p>
                      <a:endParaRPr kumimoji="1" lang="en-US" altLang="ja-JP" sz="1200" b="1" dirty="0"/>
                    </a:p>
                    <a:p>
                      <a:endParaRPr kumimoji="1" lang="en-US" altLang="ja-JP" sz="1200" b="1" dirty="0"/>
                    </a:p>
                    <a:p>
                      <a:endParaRPr kumimoji="1" lang="en-US" altLang="ja-JP" sz="1200" b="1" dirty="0"/>
                    </a:p>
                    <a:p>
                      <a:endParaRPr kumimoji="1" lang="en-US" altLang="ja-JP" sz="1200" b="1" dirty="0"/>
                    </a:p>
                    <a:p>
                      <a:endParaRPr kumimoji="1" lang="ja-JP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54960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動作確認手順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32000" y="1116000"/>
            <a:ext cx="4004477" cy="3353588"/>
          </a:xfrm>
        </p:spPr>
        <p:txBody>
          <a:bodyPr/>
          <a:lstStyle/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① 設定済みの端子（</a:t>
            </a:r>
            <a:r>
              <a:rPr lang="en-US" altLang="ja-JP" sz="1400" dirty="0">
                <a:latin typeface="+mn-ea"/>
              </a:rPr>
              <a:t>A16</a:t>
            </a:r>
            <a:r>
              <a:rPr lang="ja-JP" altLang="en-US" sz="1400" dirty="0">
                <a:latin typeface="+mn-ea"/>
              </a:rPr>
              <a:t>と</a:t>
            </a:r>
            <a:r>
              <a:rPr lang="en-US" altLang="ja-JP" sz="1400" dirty="0">
                <a:latin typeface="+mn-ea"/>
              </a:rPr>
              <a:t>B16</a:t>
            </a:r>
            <a:r>
              <a:rPr lang="ja-JP" altLang="en-US" sz="1400" dirty="0">
                <a:latin typeface="+mn-ea"/>
              </a:rPr>
              <a:t>）をピンセットなどの導電体で短絡（ショート）させます。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② </a:t>
            </a:r>
            <a:r>
              <a:rPr lang="en-US" altLang="ja-JP" sz="1400" dirty="0">
                <a:latin typeface="+mn-ea"/>
              </a:rPr>
              <a:t>PTZ</a:t>
            </a:r>
            <a:r>
              <a:rPr lang="ja-JP" altLang="en-US" sz="1400" dirty="0">
                <a:latin typeface="+mn-ea"/>
              </a:rPr>
              <a:t>カメラの画角が「プリセットポジション１」に移動、端子が短絡状態の間、「プリセットポジション１」に停止します。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③ 端子の短絡状態を開放（オープン）します。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④ </a:t>
            </a:r>
            <a:r>
              <a:rPr lang="en-US" altLang="ja-JP" sz="1400" dirty="0">
                <a:latin typeface="+mn-ea"/>
              </a:rPr>
              <a:t>PTZ</a:t>
            </a:r>
            <a:r>
              <a:rPr lang="ja-JP" altLang="en-US" sz="1400" dirty="0">
                <a:latin typeface="+mn-ea"/>
              </a:rPr>
              <a:t>カメラの画角が「プリセットポジション２」に移動、端子が短絡状態の間、「プリセットポジション２」に停止します。</a:t>
            </a:r>
            <a:endParaRPr lang="en-US" altLang="ja-JP" sz="1400" dirty="0">
              <a:latin typeface="+mn-ea"/>
            </a:endParaRPr>
          </a:p>
          <a:p>
            <a:pPr marL="180975" indent="-180975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メモ</a:t>
            </a:r>
            <a:r>
              <a:rPr lang="en-US" altLang="ja-JP" sz="1400" dirty="0">
                <a:latin typeface="+mn-ea"/>
              </a:rPr>
              <a:t>】</a:t>
            </a:r>
          </a:p>
          <a:p>
            <a:pPr marL="90488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dirty="0">
                <a:latin typeface="+mn-ea"/>
              </a:rPr>
              <a:t>プリセットポジション設定は、</a:t>
            </a:r>
            <a:r>
              <a:rPr lang="en-US" altLang="ja-JP" sz="1400" dirty="0">
                <a:latin typeface="+mn-ea"/>
              </a:rPr>
              <a:t>PTZ</a:t>
            </a:r>
            <a:r>
              <a:rPr lang="ja-JP" altLang="en-US" sz="1400" dirty="0">
                <a:latin typeface="+mn-ea"/>
              </a:rPr>
              <a:t>カメラの取扱説明書をご参照ください。</a:t>
            </a:r>
            <a:endParaRPr lang="en-US" altLang="ja-JP" sz="1400" dirty="0">
              <a:latin typeface="+mn-ea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r="3620"/>
          <a:stretch/>
        </p:blipFill>
        <p:spPr>
          <a:xfrm>
            <a:off x="112120" y="1330935"/>
            <a:ext cx="2176448" cy="478638"/>
          </a:xfrm>
          <a:prstGeom prst="rect">
            <a:avLst/>
          </a:prstGeom>
        </p:spPr>
      </p:pic>
      <p:cxnSp>
        <p:nvCxnSpPr>
          <p:cNvPr id="22" name="カギ線コネクタ 21"/>
          <p:cNvCxnSpPr>
            <a:stCxn id="17" idx="3"/>
            <a:endCxn id="15" idx="0"/>
          </p:cNvCxnSpPr>
          <p:nvPr/>
        </p:nvCxnSpPr>
        <p:spPr>
          <a:xfrm>
            <a:off x="2288568" y="1570254"/>
            <a:ext cx="1481805" cy="599396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50" y="2337473"/>
            <a:ext cx="1753087" cy="173385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5" name="正方形/長方形 24"/>
          <p:cNvSpPr/>
          <p:nvPr/>
        </p:nvSpPr>
        <p:spPr>
          <a:xfrm>
            <a:off x="1366785" y="2505307"/>
            <a:ext cx="401444" cy="53292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r"/>
            <a:r>
              <a:rPr kumimoji="1" lang="en-US" altLang="ja-JP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A16</a:t>
            </a:r>
            <a:endParaRPr kumimoji="1" lang="ja-JP" alt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6" name="八角形 25"/>
          <p:cNvSpPr/>
          <p:nvPr/>
        </p:nvSpPr>
        <p:spPr>
          <a:xfrm>
            <a:off x="1955182" y="1434790"/>
            <a:ext cx="284240" cy="309870"/>
          </a:xfrm>
          <a:prstGeom prst="octagon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八角形 26"/>
          <p:cNvSpPr/>
          <p:nvPr/>
        </p:nvSpPr>
        <p:spPr>
          <a:xfrm>
            <a:off x="362850" y="2337472"/>
            <a:ext cx="1753086" cy="1733853"/>
          </a:xfrm>
          <a:prstGeom prst="octagon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>
            <a:stCxn id="26" idx="3"/>
            <a:endCxn id="27" idx="5"/>
          </p:cNvCxnSpPr>
          <p:nvPr/>
        </p:nvCxnSpPr>
        <p:spPr>
          <a:xfrm flipH="1">
            <a:off x="362850" y="1744660"/>
            <a:ext cx="1592332" cy="59281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26" idx="1"/>
            <a:endCxn id="27" idx="0"/>
          </p:cNvCxnSpPr>
          <p:nvPr/>
        </p:nvCxnSpPr>
        <p:spPr>
          <a:xfrm flipH="1">
            <a:off x="2115936" y="1744660"/>
            <a:ext cx="123486" cy="59281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492" y="2169650"/>
            <a:ext cx="825762" cy="868579"/>
          </a:xfrm>
          <a:prstGeom prst="rect">
            <a:avLst/>
          </a:prstGeom>
        </p:spPr>
      </p:pic>
      <p:sp>
        <p:nvSpPr>
          <p:cNvPr id="23" name="円弧 22"/>
          <p:cNvSpPr/>
          <p:nvPr/>
        </p:nvSpPr>
        <p:spPr>
          <a:xfrm>
            <a:off x="3505796" y="2888104"/>
            <a:ext cx="498143" cy="300250"/>
          </a:xfrm>
          <a:prstGeom prst="arc">
            <a:avLst>
              <a:gd name="adj1" fmla="val 2261653"/>
              <a:gd name="adj2" fmla="val 8532454"/>
            </a:avLst>
          </a:prstGeom>
          <a:ln w="19050">
            <a:solidFill>
              <a:schemeClr val="accent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18877" y="4216719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 dirty="0"/>
              <a:t>プリセット</a:t>
            </a:r>
            <a:endParaRPr lang="en-US" altLang="ja-JP" sz="800" b="1" dirty="0"/>
          </a:p>
          <a:p>
            <a:r>
              <a:rPr lang="ja-JP" altLang="en-US" sz="800" b="1" dirty="0"/>
              <a:t>ポジション２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3949591" y="3040744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 dirty="0"/>
              <a:t>プリセット</a:t>
            </a:r>
            <a:endParaRPr lang="en-US" altLang="ja-JP" sz="800" b="1" dirty="0"/>
          </a:p>
          <a:p>
            <a:r>
              <a:rPr lang="ja-JP" altLang="en-US" sz="800" b="1" dirty="0"/>
              <a:t>ポジション１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17906" t="18470" r="17906" b="14160"/>
          <a:stretch/>
        </p:blipFill>
        <p:spPr>
          <a:xfrm>
            <a:off x="3794026" y="3405091"/>
            <a:ext cx="827544" cy="868579"/>
          </a:xfrm>
          <a:prstGeom prst="rect">
            <a:avLst/>
          </a:prstGeom>
        </p:spPr>
      </p:pic>
      <p:sp>
        <p:nvSpPr>
          <p:cNvPr id="33" name="円弧 32"/>
          <p:cNvSpPr/>
          <p:nvPr/>
        </p:nvSpPr>
        <p:spPr>
          <a:xfrm>
            <a:off x="3949591" y="4090424"/>
            <a:ext cx="498143" cy="300250"/>
          </a:xfrm>
          <a:prstGeom prst="arc">
            <a:avLst>
              <a:gd name="adj1" fmla="val 2261653"/>
              <a:gd name="adj2" fmla="val 8532454"/>
            </a:avLst>
          </a:prstGeom>
          <a:ln w="19050">
            <a:solidFill>
              <a:schemeClr val="accent1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1397508" y="3097190"/>
            <a:ext cx="401444" cy="56041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 anchorCtr="0"/>
          <a:lstStyle/>
          <a:p>
            <a:pPr algn="r"/>
            <a:r>
              <a:rPr kumimoji="1" lang="en-US" altLang="ja-JP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B16</a:t>
            </a:r>
            <a:endParaRPr kumimoji="1" lang="ja-JP" alt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0215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75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3558359" y="2712550"/>
            <a:ext cx="121014" cy="1031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3237498" y="2708996"/>
            <a:ext cx="121014" cy="1031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3453289" y="2708996"/>
            <a:ext cx="121014" cy="1031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本手順で実現するシステム機能紹介</a:t>
            </a:r>
            <a:r>
              <a:rPr kumimoji="1" lang="ja-JP" altLang="en-US" sz="2400" dirty="0"/>
              <a:t>（一例）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5064" y="947658"/>
            <a:ext cx="8542732" cy="28717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1600" dirty="0"/>
              <a:t>◆本手順を一通り実施することで</a:t>
            </a:r>
            <a:r>
              <a:rPr lang="ja-JP" altLang="en-US" sz="1600" dirty="0"/>
              <a:t>、以下</a:t>
            </a:r>
            <a:r>
              <a:rPr kumimoji="1" lang="ja-JP" altLang="en-US" sz="1600" dirty="0"/>
              <a:t>システム</a:t>
            </a:r>
            <a:r>
              <a:rPr kumimoji="1" lang="ja-JP" altLang="en-US" sz="1100" dirty="0"/>
              <a:t>（赤線枠内）</a:t>
            </a:r>
            <a:r>
              <a:rPr lang="ja-JP" altLang="en-US" sz="1600" dirty="0"/>
              <a:t>が</a:t>
            </a:r>
            <a:r>
              <a:rPr kumimoji="1" lang="ja-JP" altLang="en-US" sz="1600" dirty="0"/>
              <a:t>構築され、機能が使用できるようになります</a:t>
            </a:r>
          </a:p>
        </p:txBody>
      </p:sp>
      <p:graphicFrame>
        <p:nvGraphicFramePr>
          <p:cNvPr id="4" name="コンテンツ プレースホルダー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571746"/>
              </p:ext>
            </p:extLst>
          </p:nvPr>
        </p:nvGraphicFramePr>
        <p:xfrm>
          <a:off x="77821" y="1324560"/>
          <a:ext cx="8975388" cy="3291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315444">
                  <a:extLst>
                    <a:ext uri="{9D8B030D-6E8A-4147-A177-3AD203B41FA5}">
                      <a16:colId xmlns:a16="http://schemas.microsoft.com/office/drawing/2014/main" val="3160703873"/>
                    </a:ext>
                  </a:extLst>
                </a:gridCol>
                <a:gridCol w="4659944">
                  <a:extLst>
                    <a:ext uri="{9D8B030D-6E8A-4147-A177-3AD203B41FA5}">
                      <a16:colId xmlns:a16="http://schemas.microsoft.com/office/drawing/2014/main" val="40629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【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システム構成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】</a:t>
                      </a: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6980" marR="869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【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実現機能例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】</a:t>
                      </a:r>
                    </a:p>
                    <a:p>
                      <a:pPr marL="180975" indent="0">
                        <a:lnSpc>
                          <a:spcPct val="120000"/>
                        </a:lnSpc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I/O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ユニットへのセンサー入力の状態変化（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⇔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）で、別々の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80975" indent="0">
                        <a:lnSpc>
                          <a:spcPct val="12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HTTP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コマンド 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を 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AI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カメラへ送信、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送信先の設定・動作を切換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【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備考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】</a:t>
                      </a:r>
                    </a:p>
                    <a:p>
                      <a:pPr marL="90488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・入力状態検知：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N.O.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200" b="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*</a:t>
                      </a:r>
                      <a:r>
                        <a:rPr kumimoji="1" lang="en-US" altLang="ja-JP" sz="1200" b="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N.C.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200" b="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*</a:t>
                      </a:r>
                      <a:r>
                        <a:rPr kumimoji="1" lang="en-US" altLang="ja-JP" sz="1200" b="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の選択可能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90488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HTTP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コマンド出力先は４つまで指定可能　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90488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*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N.O.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ノーマリーオープン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）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：通常、回路が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解放状態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で 「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OFF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」、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短絡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すると 「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 となる</a:t>
                      </a:r>
                      <a:endParaRPr kumimoji="1" lang="en-US" altLang="ja-JP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90488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*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N.C.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（ノーマリークローズ）：通常、回路が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短絡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状態で 「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OFF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」、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解放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すると 「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 となる</a:t>
                      </a:r>
                      <a:endParaRPr kumimoji="1" lang="en-US" altLang="ja-JP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90488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＊上表の例は、端子入力設定が「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N.O.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」での動作となります。</a:t>
                      </a:r>
                      <a:endParaRPr kumimoji="1" lang="en-US" altLang="ja-JP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6980" marR="869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225041"/>
                  </a:ext>
                </a:extLst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7288" t="6825" r="9270" b="8962"/>
          <a:stretch/>
        </p:blipFill>
        <p:spPr>
          <a:xfrm>
            <a:off x="570688" y="1848256"/>
            <a:ext cx="525973" cy="53084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673547" y="2587765"/>
            <a:ext cx="97277" cy="952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42" b="92823" l="2655" r="94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5613" r="8267" b="18221"/>
          <a:stretch/>
        </p:blipFill>
        <p:spPr>
          <a:xfrm>
            <a:off x="1322334" y="2538531"/>
            <a:ext cx="1433209" cy="35421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780456" y="2831981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+mn-ea"/>
              </a:rPr>
              <a:t>PE01A</a:t>
            </a:r>
            <a:endParaRPr kumimoji="1" lang="ja-JP" altLang="en-US" sz="1200" b="1" dirty="0">
              <a:latin typeface="+mn-ea"/>
            </a:endParaRPr>
          </a:p>
        </p:txBody>
      </p:sp>
      <p:cxnSp>
        <p:nvCxnSpPr>
          <p:cNvPr id="10" name="カギ線コネクタ 9"/>
          <p:cNvCxnSpPr>
            <a:stCxn id="6" idx="3"/>
            <a:endCxn id="7" idx="0"/>
          </p:cNvCxnSpPr>
          <p:nvPr/>
        </p:nvCxnSpPr>
        <p:spPr>
          <a:xfrm>
            <a:off x="1096661" y="2113677"/>
            <a:ext cx="625525" cy="474088"/>
          </a:xfrm>
          <a:prstGeom prst="bentConnector2">
            <a:avLst/>
          </a:prstGeom>
          <a:ln w="127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454167" y="2723551"/>
            <a:ext cx="127477" cy="106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0624" y="2247964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背面端子入力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05903" y="3134099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solidFill>
                  <a:schemeClr val="accent1"/>
                </a:solidFill>
                <a:latin typeface="+mn-ea"/>
              </a:rPr>
              <a:t>HTTP</a:t>
            </a:r>
            <a:r>
              <a:rPr kumimoji="1" lang="ja-JP" altLang="en-US" sz="900" b="1" dirty="0">
                <a:solidFill>
                  <a:schemeClr val="accent1"/>
                </a:solidFill>
                <a:latin typeface="+mn-ea"/>
              </a:rPr>
              <a:t>コマンド送信</a:t>
            </a:r>
            <a:endParaRPr kumimoji="1" lang="en-US" altLang="ja-JP" sz="900" b="1" dirty="0">
              <a:solidFill>
                <a:schemeClr val="accent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accent1"/>
                </a:solidFill>
                <a:latin typeface="+mn-ea"/>
              </a:rPr>
              <a:t>（</a:t>
            </a:r>
            <a:r>
              <a:rPr lang="ja-JP" altLang="en-US" sz="900" b="1" dirty="0">
                <a:solidFill>
                  <a:schemeClr val="accent1"/>
                </a:solidFill>
                <a:latin typeface="+mn-ea"/>
              </a:rPr>
              <a:t>カメラ</a:t>
            </a:r>
            <a:r>
              <a:rPr lang="en-US" altLang="ja-JP" sz="900" b="1" dirty="0">
                <a:solidFill>
                  <a:schemeClr val="accent1"/>
                </a:solidFill>
                <a:latin typeface="+mn-ea"/>
              </a:rPr>
              <a:t>CGI</a:t>
            </a:r>
            <a:r>
              <a:rPr lang="ja-JP" altLang="en-US" sz="900" b="1" dirty="0">
                <a:solidFill>
                  <a:schemeClr val="accent1"/>
                </a:solidFill>
                <a:latin typeface="+mn-ea"/>
              </a:rPr>
              <a:t>コマンド）</a:t>
            </a:r>
            <a:endParaRPr kumimoji="1" lang="ja-JP" altLang="en-US" sz="9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5064" y="1627060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latin typeface="+mn-ea"/>
              </a:rPr>
              <a:t>カメラやセンサー機器の端子出力</a:t>
            </a:r>
            <a:endParaRPr lang="en-US" altLang="ja-JP" sz="1000" b="1" dirty="0">
              <a:latin typeface="+mn-ea"/>
            </a:endParaRPr>
          </a:p>
          <a:p>
            <a:pPr algn="r"/>
            <a:r>
              <a:rPr lang="ja-JP" altLang="en-US" sz="1000" b="1" dirty="0">
                <a:latin typeface="+mn-ea"/>
              </a:rPr>
              <a:t>（無電圧接点）</a:t>
            </a:r>
            <a:endParaRPr kumimoji="1" lang="ja-JP" altLang="en-US" sz="1000" b="1" dirty="0"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95836" y="3198342"/>
            <a:ext cx="125569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>
                <a:latin typeface="+mn-ea"/>
              </a:rPr>
              <a:t>PTZ</a:t>
            </a:r>
            <a:r>
              <a:rPr lang="ja-JP" altLang="en-US" sz="1000" b="1" dirty="0">
                <a:latin typeface="+mn-ea"/>
              </a:rPr>
              <a:t>カメラ</a:t>
            </a:r>
            <a:endParaRPr lang="en-US" altLang="ja-JP" sz="1000" b="1" dirty="0">
              <a:latin typeface="+mn-ea"/>
            </a:endParaRPr>
          </a:p>
          <a:p>
            <a:r>
              <a:rPr lang="ja-JP" altLang="en-US" sz="900" b="1" dirty="0">
                <a:latin typeface="+mn-ea"/>
              </a:rPr>
              <a:t>⇒プリセット切替</a:t>
            </a:r>
            <a:endParaRPr lang="en-US" altLang="ja-JP" sz="900" b="1" dirty="0">
              <a:latin typeface="+mn-ea"/>
            </a:endParaRPr>
          </a:p>
          <a:p>
            <a:pPr>
              <a:spcBef>
                <a:spcPts val="300"/>
              </a:spcBef>
            </a:pPr>
            <a:r>
              <a:rPr kumimoji="1" lang="ja-JP" altLang="en-US" sz="800" b="1" dirty="0">
                <a:latin typeface="+mn-ea"/>
              </a:rPr>
              <a:t> ・コマンド </a:t>
            </a:r>
            <a:r>
              <a:rPr kumimoji="1" lang="en-US" altLang="ja-JP" sz="800" b="1" dirty="0">
                <a:latin typeface="+mn-ea"/>
              </a:rPr>
              <a:t>A</a:t>
            </a:r>
            <a:r>
              <a:rPr lang="ja-JP" altLang="en-US" sz="800" b="1" dirty="0">
                <a:latin typeface="+mn-ea"/>
              </a:rPr>
              <a:t>：プリセット</a:t>
            </a:r>
            <a:r>
              <a:rPr kumimoji="1" lang="ja-JP" altLang="en-US" sz="800" b="1" dirty="0">
                <a:latin typeface="+mn-ea"/>
              </a:rPr>
              <a:t>１</a:t>
            </a:r>
            <a:endParaRPr kumimoji="1" lang="en-US" altLang="ja-JP" sz="800" b="1" dirty="0">
              <a:latin typeface="+mn-ea"/>
            </a:endParaRPr>
          </a:p>
          <a:p>
            <a:r>
              <a:rPr lang="ja-JP" altLang="en-US" sz="800" b="1" dirty="0">
                <a:latin typeface="+mn-ea"/>
              </a:rPr>
              <a:t> ・コマンド </a:t>
            </a:r>
            <a:r>
              <a:rPr lang="en-US" altLang="ja-JP" sz="800" b="1" dirty="0">
                <a:latin typeface="+mn-ea"/>
              </a:rPr>
              <a:t>B</a:t>
            </a:r>
            <a:r>
              <a:rPr lang="ja-JP" altLang="en-US" sz="800" b="1" dirty="0">
                <a:latin typeface="+mn-ea"/>
              </a:rPr>
              <a:t>：プリセット２</a:t>
            </a:r>
            <a:endParaRPr kumimoji="1" lang="ja-JP" altLang="en-US" sz="800" b="1" dirty="0">
              <a:latin typeface="+mn-ea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22861"/>
              </p:ext>
            </p:extLst>
          </p:nvPr>
        </p:nvGraphicFramePr>
        <p:xfrm>
          <a:off x="4655921" y="2113677"/>
          <a:ext cx="3497897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79980">
                  <a:extLst>
                    <a:ext uri="{9D8B030D-6E8A-4147-A177-3AD203B41FA5}">
                      <a16:colId xmlns:a16="http://schemas.microsoft.com/office/drawing/2014/main" val="3332851501"/>
                    </a:ext>
                  </a:extLst>
                </a:gridCol>
                <a:gridCol w="1117917">
                  <a:extLst>
                    <a:ext uri="{9D8B030D-6E8A-4147-A177-3AD203B41FA5}">
                      <a16:colId xmlns:a16="http://schemas.microsoft.com/office/drawing/2014/main" val="1009850565"/>
                    </a:ext>
                  </a:extLst>
                </a:gridCol>
              </a:tblGrid>
              <a:tr h="2533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端子入力状態変化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送信コマンド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04065"/>
                  </a:ext>
                </a:extLst>
              </a:tr>
              <a:tr h="16212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センサー出力 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Close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H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⇒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L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コマンド 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A</a:t>
                      </a:r>
                      <a:endParaRPr kumimoji="1" lang="ja-JP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80516"/>
                  </a:ext>
                </a:extLst>
              </a:tr>
              <a:tr h="14771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センサー出力 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Open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L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⇒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H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コマンド 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B</a:t>
                      </a:r>
                      <a:endParaRPr kumimoji="1" lang="ja-JP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55506"/>
                  </a:ext>
                </a:extLst>
              </a:tr>
            </a:tbl>
          </a:graphicData>
        </a:graphic>
      </p:graphicFrame>
      <p:sp>
        <p:nvSpPr>
          <p:cNvPr id="25" name="正方形/長方形 24"/>
          <p:cNvSpPr/>
          <p:nvPr/>
        </p:nvSpPr>
        <p:spPr>
          <a:xfrm>
            <a:off x="298315" y="2465605"/>
            <a:ext cx="4022962" cy="20957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kumimoji="1" lang="ja-JP" altLang="en-US" sz="1200" b="1" dirty="0">
                <a:solidFill>
                  <a:schemeClr val="tx1"/>
                </a:solidFill>
                <a:latin typeface="+mn-ea"/>
              </a:rPr>
              <a:t>本手順での設定説明範囲</a:t>
            </a:r>
            <a:endParaRPr kumimoji="1" lang="en-US" altLang="ja-JP" sz="1200" b="1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9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lang="ja-JP" altLang="en-US" sz="900" b="1" dirty="0">
                <a:solidFill>
                  <a:srgbClr val="FF0000"/>
                </a:solidFill>
                <a:latin typeface="+mn-ea"/>
              </a:rPr>
              <a:t>赤枠内</a:t>
            </a:r>
            <a:r>
              <a:rPr lang="ja-JP" altLang="en-US" sz="900" b="1" dirty="0">
                <a:solidFill>
                  <a:schemeClr val="tx1"/>
                </a:solidFill>
                <a:latin typeface="+mn-ea"/>
              </a:rPr>
              <a:t>）</a:t>
            </a:r>
            <a:endParaRPr kumimoji="1" lang="en-US" altLang="ja-JP" sz="9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ja-JP" altLang="en-US" sz="800" b="1" dirty="0">
                <a:solidFill>
                  <a:schemeClr val="tx1"/>
                </a:solidFill>
                <a:latin typeface="+mn-ea"/>
              </a:rPr>
              <a:t>＊カメラやセンサーの端子出力</a:t>
            </a:r>
            <a:endParaRPr lang="en-US" altLang="ja-JP" sz="800" b="1" dirty="0">
              <a:solidFill>
                <a:schemeClr val="tx1"/>
              </a:solidFill>
              <a:latin typeface="+mn-ea"/>
            </a:endParaRPr>
          </a:p>
          <a:p>
            <a:pPr marL="88900"/>
            <a:r>
              <a:rPr lang="ja-JP" altLang="en-US" sz="800" b="1" dirty="0">
                <a:solidFill>
                  <a:schemeClr val="tx1"/>
                </a:solidFill>
                <a:latin typeface="+mn-ea"/>
              </a:rPr>
              <a:t>設定については、それぞれの</a:t>
            </a:r>
            <a:endParaRPr lang="en-US" altLang="ja-JP" sz="800" b="1" dirty="0">
              <a:solidFill>
                <a:schemeClr val="tx1"/>
              </a:solidFill>
              <a:latin typeface="+mn-ea"/>
            </a:endParaRPr>
          </a:p>
          <a:p>
            <a:pPr marL="88900"/>
            <a:r>
              <a:rPr lang="ja-JP" altLang="en-US" sz="800" b="1" dirty="0">
                <a:solidFill>
                  <a:schemeClr val="tx1"/>
                </a:solidFill>
                <a:latin typeface="+mn-ea"/>
              </a:rPr>
              <a:t>取扱説明書を参照ください</a:t>
            </a:r>
            <a:endParaRPr kumimoji="1" lang="ja-JP" altLang="en-US" sz="8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17906" t="18470" r="17906" b="14160"/>
          <a:stretch/>
        </p:blipFill>
        <p:spPr>
          <a:xfrm>
            <a:off x="2415214" y="3448236"/>
            <a:ext cx="753942" cy="791327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2621531" y="1379757"/>
            <a:ext cx="10760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+mn-ea"/>
              </a:rPr>
              <a:t>パトランプ</a:t>
            </a:r>
            <a:endParaRPr lang="en-US" altLang="ja-JP" sz="1000" b="1" dirty="0">
              <a:latin typeface="+mn-ea"/>
            </a:endParaRPr>
          </a:p>
          <a:p>
            <a:pPr marL="88900" indent="-88900"/>
            <a:r>
              <a:rPr lang="ja-JP" altLang="en-US" sz="900" b="1" dirty="0">
                <a:latin typeface="+mn-ea"/>
              </a:rPr>
              <a:t>⇒</a:t>
            </a:r>
            <a:r>
              <a:rPr lang="en-US" altLang="ja-JP" sz="900" b="1" dirty="0">
                <a:latin typeface="+mn-ea"/>
              </a:rPr>
              <a:t>LED</a:t>
            </a:r>
            <a:r>
              <a:rPr lang="ja-JP" altLang="en-US" sz="900" b="1" dirty="0">
                <a:latin typeface="+mn-ea"/>
              </a:rPr>
              <a:t>点灯</a:t>
            </a:r>
            <a:r>
              <a:rPr lang="en-US" altLang="ja-JP" sz="900" b="1" dirty="0">
                <a:latin typeface="+mn-ea"/>
              </a:rPr>
              <a:t>/</a:t>
            </a:r>
            <a:r>
              <a:rPr lang="ja-JP" altLang="en-US" sz="900" b="1" dirty="0">
                <a:latin typeface="+mn-ea"/>
              </a:rPr>
              <a:t>消灯</a:t>
            </a:r>
            <a:endParaRPr lang="en-US" altLang="ja-JP" sz="900" b="1" dirty="0">
              <a:latin typeface="+mn-ea"/>
            </a:endParaRPr>
          </a:p>
          <a:p>
            <a:pPr marL="176213" indent="-88900">
              <a:spcBef>
                <a:spcPts val="300"/>
              </a:spcBef>
            </a:pPr>
            <a:r>
              <a:rPr lang="ja-JP" altLang="en-US" sz="800" b="1" dirty="0">
                <a:latin typeface="+mn-ea"/>
              </a:rPr>
              <a:t>・コマンド </a:t>
            </a:r>
            <a:r>
              <a:rPr lang="en-US" altLang="ja-JP" sz="800" b="1" dirty="0">
                <a:latin typeface="+mn-ea"/>
              </a:rPr>
              <a:t>A</a:t>
            </a:r>
            <a:r>
              <a:rPr lang="ja-JP" altLang="en-US" sz="800" b="1" dirty="0">
                <a:latin typeface="+mn-ea"/>
              </a:rPr>
              <a:t>：点灯</a:t>
            </a:r>
            <a:endParaRPr lang="en-US" altLang="ja-JP" sz="800" b="1" dirty="0">
              <a:latin typeface="+mn-ea"/>
            </a:endParaRPr>
          </a:p>
          <a:p>
            <a:pPr marL="176213" indent="-88900"/>
            <a:r>
              <a:rPr kumimoji="1" lang="ja-JP" altLang="en-US" sz="800" b="1" dirty="0">
                <a:latin typeface="+mn-ea"/>
              </a:rPr>
              <a:t>・コマンド </a:t>
            </a:r>
            <a:r>
              <a:rPr kumimoji="1" lang="en-US" altLang="ja-JP" sz="800" b="1" dirty="0">
                <a:latin typeface="+mn-ea"/>
              </a:rPr>
              <a:t>B</a:t>
            </a:r>
            <a:r>
              <a:rPr kumimoji="1" lang="ja-JP" altLang="en-US" sz="800" b="1" dirty="0">
                <a:latin typeface="+mn-ea"/>
              </a:rPr>
              <a:t>：消灯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768513" y="2160251"/>
            <a:ext cx="10743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solidFill>
                  <a:schemeClr val="accent1"/>
                </a:solidFill>
                <a:latin typeface="+mn-ea"/>
              </a:rPr>
              <a:t>HTTP</a:t>
            </a:r>
            <a:r>
              <a:rPr kumimoji="1" lang="ja-JP" altLang="en-US" sz="900" b="1" dirty="0">
                <a:solidFill>
                  <a:schemeClr val="accent1"/>
                </a:solidFill>
                <a:latin typeface="+mn-ea"/>
              </a:rPr>
              <a:t>コマンド送信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3771105" y="1899823"/>
            <a:ext cx="127477" cy="106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弧 49"/>
          <p:cNvSpPr/>
          <p:nvPr/>
        </p:nvSpPr>
        <p:spPr>
          <a:xfrm>
            <a:off x="2543113" y="4038049"/>
            <a:ext cx="498143" cy="300250"/>
          </a:xfrm>
          <a:prstGeom prst="arc">
            <a:avLst>
              <a:gd name="adj1" fmla="val 2261653"/>
              <a:gd name="adj2" fmla="val 8532454"/>
            </a:avLst>
          </a:prstGeom>
          <a:ln w="190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2044250" y="4187939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 dirty="0"/>
              <a:t>プリセット</a:t>
            </a:r>
            <a:endParaRPr lang="en-US" altLang="ja-JP" sz="800" b="1" dirty="0"/>
          </a:p>
          <a:p>
            <a:r>
              <a:rPr lang="ja-JP" altLang="en-US" sz="800" b="1" dirty="0"/>
              <a:t>ポジション２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2923947" y="4187939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 dirty="0"/>
              <a:t>プリセット</a:t>
            </a:r>
            <a:endParaRPr lang="en-US" altLang="ja-JP" sz="800" b="1" dirty="0"/>
          </a:p>
          <a:p>
            <a:r>
              <a:rPr lang="ja-JP" altLang="en-US" sz="800" b="1" dirty="0"/>
              <a:t>ポジション１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3602424" y="2473396"/>
            <a:ext cx="789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00" b="1" dirty="0">
                <a:latin typeface="+mn-ea"/>
              </a:rPr>
              <a:t>ネットワーク</a:t>
            </a:r>
            <a:endParaRPr lang="en-US" altLang="ja-JP" sz="1000" b="1" dirty="0">
              <a:latin typeface="+mn-ea"/>
            </a:endParaRPr>
          </a:p>
          <a:p>
            <a:pPr algn="ctr"/>
            <a:r>
              <a:rPr lang="ja-JP" altLang="en-US" sz="1000" b="1" dirty="0">
                <a:latin typeface="+mn-ea"/>
              </a:rPr>
              <a:t>スイッチ</a:t>
            </a: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78" y="2563355"/>
            <a:ext cx="793495" cy="291283"/>
          </a:xfrm>
          <a:prstGeom prst="rect">
            <a:avLst/>
          </a:prstGeom>
        </p:spPr>
      </p:pic>
      <p:cxnSp>
        <p:nvCxnSpPr>
          <p:cNvPr id="43" name="カギ線コネクタ 42"/>
          <p:cNvCxnSpPr>
            <a:stCxn id="45" idx="2"/>
            <a:endCxn id="27" idx="0"/>
          </p:cNvCxnSpPr>
          <p:nvPr/>
        </p:nvCxnSpPr>
        <p:spPr>
          <a:xfrm rot="5400000">
            <a:off x="2834948" y="2769388"/>
            <a:ext cx="636086" cy="72161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カギ線コネクタ 46"/>
          <p:cNvCxnSpPr>
            <a:stCxn id="12" idx="2"/>
            <a:endCxn id="35" idx="2"/>
          </p:cNvCxnSpPr>
          <p:nvPr/>
        </p:nvCxnSpPr>
        <p:spPr>
          <a:xfrm rot="5400000" flipH="1" flipV="1">
            <a:off x="2398779" y="1931276"/>
            <a:ext cx="18351" cy="1780099"/>
          </a:xfrm>
          <a:prstGeom prst="bentConnector3">
            <a:avLst>
              <a:gd name="adj1" fmla="val -124570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図 53" descr="パトランプのイラスト（消灯・赤）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91" y="1568221"/>
            <a:ext cx="576651" cy="496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カギ線コネクタ 31"/>
          <p:cNvCxnSpPr>
            <a:stCxn id="34" idx="0"/>
            <a:endCxn id="44" idx="2"/>
          </p:cNvCxnSpPr>
          <p:nvPr/>
        </p:nvCxnSpPr>
        <p:spPr>
          <a:xfrm rot="5400000" flipH="1" flipV="1">
            <a:off x="3373967" y="2251673"/>
            <a:ext cx="705777" cy="21597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7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参考</a:t>
            </a:r>
            <a:r>
              <a:rPr kumimoji="1" lang="en-US" altLang="ja-JP" dirty="0"/>
              <a:t>】</a:t>
            </a:r>
            <a:r>
              <a:rPr kumimoji="1" lang="ja-JP" altLang="en-US" dirty="0">
                <a:latin typeface="+mn-ea"/>
                <a:ea typeface="+mn-ea"/>
              </a:rPr>
              <a:t>カメラ</a:t>
            </a:r>
            <a:r>
              <a:rPr kumimoji="1" lang="en-US" altLang="ja-JP" dirty="0">
                <a:latin typeface="+mn-ea"/>
                <a:ea typeface="+mn-ea"/>
              </a:rPr>
              <a:t>CGI</a:t>
            </a:r>
            <a:r>
              <a:rPr kumimoji="1" lang="ja-JP" altLang="en-US" dirty="0">
                <a:latin typeface="+mn-ea"/>
                <a:ea typeface="+mn-ea"/>
              </a:rPr>
              <a:t>コマンドについて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5064" y="935513"/>
            <a:ext cx="8542732" cy="100246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600" dirty="0">
                <a:latin typeface="+mn-ea"/>
              </a:rPr>
              <a:t>ネットワークカメラ</a:t>
            </a:r>
            <a:r>
              <a:rPr lang="en-US" altLang="ja-JP" sz="1600" dirty="0">
                <a:latin typeface="+mn-ea"/>
              </a:rPr>
              <a:t>CGI</a:t>
            </a:r>
            <a:r>
              <a:rPr lang="ja-JP" altLang="en-US" sz="1600" dirty="0">
                <a:latin typeface="+mn-ea"/>
              </a:rPr>
              <a:t>コマンドインターフェース仕様書を参考に </a:t>
            </a:r>
            <a:r>
              <a:rPr lang="en-US" altLang="ja-JP" sz="1600" dirty="0">
                <a:latin typeface="+mn-ea"/>
              </a:rPr>
              <a:t>CGI</a:t>
            </a:r>
            <a:r>
              <a:rPr lang="ja-JP" altLang="en-US" sz="1600" dirty="0">
                <a:latin typeface="+mn-ea"/>
              </a:rPr>
              <a:t>コマンドを発行することで、カメラの様々な機能をプログラムから制御（例えば、ウェブページに、ライブ画像を取り込んだり、カメラの操作等をプログラムで行ったりすること）することができます。</a:t>
            </a:r>
            <a:endParaRPr lang="en-US" altLang="ja-JP" sz="1600" dirty="0">
              <a:latin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1600" dirty="0">
              <a:latin typeface="+mn-ea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745522" y="1817991"/>
            <a:ext cx="5305907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+mn-ea"/>
              </a:rPr>
              <a:t>■</a:t>
            </a:r>
            <a:r>
              <a:rPr lang="en-US" altLang="ja-JP" sz="1200" b="1" dirty="0">
                <a:latin typeface="+mn-ea"/>
              </a:rPr>
              <a:t>CGI</a:t>
            </a:r>
            <a:r>
              <a:rPr lang="ja-JP" altLang="en-US" sz="1200" b="1" dirty="0">
                <a:latin typeface="+mn-ea"/>
              </a:rPr>
              <a:t>コマンドインターフェース仕様書 掲載</a:t>
            </a:r>
            <a:r>
              <a:rPr lang="en-US" altLang="ja-JP" sz="1200" b="1" dirty="0">
                <a:latin typeface="+mn-ea"/>
              </a:rPr>
              <a:t>URL</a:t>
            </a:r>
            <a:r>
              <a:rPr lang="ja-JP" altLang="en-US" sz="1200" b="1" dirty="0">
                <a:latin typeface="+mn-ea"/>
              </a:rPr>
              <a:t>：</a:t>
            </a:r>
            <a:endParaRPr lang="en-US" altLang="ja-JP" sz="1200" b="1" dirty="0">
              <a:latin typeface="+mn-ea"/>
            </a:endParaRPr>
          </a:p>
          <a:p>
            <a:pPr marL="92075">
              <a:spcBef>
                <a:spcPts val="300"/>
              </a:spcBef>
            </a:pPr>
            <a:r>
              <a:rPr lang="en-US" altLang="ja-JP" sz="900" b="1" dirty="0">
                <a:solidFill>
                  <a:srgbClr val="0000FF"/>
                </a:solidFill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https://i-pro.com/products_and_solutions/ja/surveillance/learning-and-support/device-integration/cgi-itg-camera</a:t>
            </a:r>
            <a:endParaRPr lang="en-US" altLang="ja-JP" sz="9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" y="1882140"/>
            <a:ext cx="3387382" cy="27813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正方形/長方形 18"/>
          <p:cNvSpPr/>
          <p:nvPr/>
        </p:nvSpPr>
        <p:spPr>
          <a:xfrm>
            <a:off x="708660" y="4274820"/>
            <a:ext cx="1592580" cy="1981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928154" y="2367744"/>
            <a:ext cx="51232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>
                <a:latin typeface="+mn-ea"/>
              </a:rPr>
              <a:t>「ネットワークカメラ</a:t>
            </a:r>
            <a:r>
              <a:rPr lang="en-US" altLang="ja-JP" sz="900" dirty="0">
                <a:latin typeface="+mn-ea"/>
              </a:rPr>
              <a:t>CGI</a:t>
            </a:r>
            <a:r>
              <a:rPr lang="ja-JP" altLang="en-US" sz="900" dirty="0">
                <a:latin typeface="+mn-ea"/>
              </a:rPr>
              <a:t>コマンドインターフェース仕様書」 をダウンロードしてご活用ください。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745521" y="2792317"/>
            <a:ext cx="53059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+mn-ea"/>
              </a:rPr>
              <a:t>■本書手順使用例の</a:t>
            </a:r>
            <a:r>
              <a:rPr lang="en-US" altLang="ja-JP" sz="1200" b="1" dirty="0">
                <a:latin typeface="+mn-ea"/>
              </a:rPr>
              <a:t>CGI</a:t>
            </a:r>
            <a:r>
              <a:rPr lang="ja-JP" altLang="en-US" sz="1200" b="1" dirty="0">
                <a:latin typeface="+mn-ea"/>
              </a:rPr>
              <a:t>コマンド</a:t>
            </a:r>
            <a:endParaRPr lang="en-US" altLang="ja-JP" sz="1200" b="1" dirty="0">
              <a:latin typeface="+mn-ea"/>
            </a:endParaRPr>
          </a:p>
          <a:p>
            <a:pPr marL="90488">
              <a:lnSpc>
                <a:spcPct val="120000"/>
              </a:lnSpc>
              <a:spcBef>
                <a:spcPts val="600"/>
              </a:spcBef>
            </a:pPr>
            <a:r>
              <a:rPr lang="ja-JP" altLang="en-US" sz="900" dirty="0">
                <a:latin typeface="+mn-ea"/>
              </a:rPr>
              <a:t>＜</a:t>
            </a:r>
            <a:r>
              <a:rPr lang="en-US" altLang="ja-JP" sz="900" dirty="0">
                <a:latin typeface="+mn-ea"/>
              </a:rPr>
              <a:t>PTZ</a:t>
            </a:r>
            <a:r>
              <a:rPr lang="ja-JP" altLang="en-US" sz="900" dirty="0">
                <a:latin typeface="+mn-ea"/>
              </a:rPr>
              <a:t>カメラのプリセット移動＞　</a:t>
            </a:r>
            <a:r>
              <a:rPr lang="ja-JP" altLang="en-US" sz="800" dirty="0">
                <a:latin typeface="+mn-ea"/>
              </a:rPr>
              <a:t>＊</a:t>
            </a:r>
            <a:r>
              <a:rPr lang="en-US" altLang="ja-JP" sz="800" dirty="0">
                <a:latin typeface="+mn-ea"/>
              </a:rPr>
              <a:t>CGI</a:t>
            </a:r>
            <a:r>
              <a:rPr lang="ja-JP" altLang="en-US" sz="800" dirty="0">
                <a:latin typeface="+mn-ea"/>
              </a:rPr>
              <a:t>コマンドインターフェース仕様書 「</a:t>
            </a:r>
            <a:r>
              <a:rPr lang="en-US" altLang="ja-JP" sz="800" dirty="0">
                <a:latin typeface="+mn-ea"/>
              </a:rPr>
              <a:t>6.5.1.</a:t>
            </a:r>
            <a:r>
              <a:rPr lang="ja-JP" altLang="en-US" sz="800" dirty="0">
                <a:latin typeface="+mn-ea"/>
              </a:rPr>
              <a:t> プリセットポジション移動」 をご参照ください。</a:t>
            </a:r>
            <a:endParaRPr lang="en-US" altLang="ja-JP" sz="800" dirty="0">
              <a:latin typeface="+mn-ea"/>
            </a:endParaRPr>
          </a:p>
          <a:p>
            <a:pPr marL="90488">
              <a:lnSpc>
                <a:spcPct val="120000"/>
              </a:lnSpc>
            </a:pPr>
            <a:r>
              <a:rPr lang="ja-JP" altLang="en-US" sz="900" dirty="0">
                <a:latin typeface="+mn-ea"/>
              </a:rPr>
              <a:t>　①プリセットポジション１へ移動：</a:t>
            </a:r>
            <a:r>
              <a:rPr lang="en-US" altLang="ja-JP" sz="900" b="1" dirty="0">
                <a:latin typeface="+mn-ea"/>
              </a:rPr>
              <a:t>http://192.168.0.xxx/cgi-bin/camctrl?preset=1</a:t>
            </a:r>
          </a:p>
          <a:p>
            <a:pPr marL="90488">
              <a:lnSpc>
                <a:spcPct val="120000"/>
              </a:lnSpc>
            </a:pPr>
            <a:r>
              <a:rPr lang="ja-JP" altLang="en-US" sz="900" dirty="0">
                <a:latin typeface="+mn-ea"/>
              </a:rPr>
              <a:t>　②プリセットポジション１へ移動：</a:t>
            </a:r>
            <a:r>
              <a:rPr lang="en-US" altLang="ja-JP" sz="900" b="1" dirty="0">
                <a:latin typeface="+mn-ea"/>
              </a:rPr>
              <a:t>http://192.168.0.xxx/cgi-bin/camctrl?preset=2</a:t>
            </a:r>
          </a:p>
          <a:p>
            <a:pPr marL="361950">
              <a:lnSpc>
                <a:spcPct val="120000"/>
              </a:lnSpc>
              <a:spcBef>
                <a:spcPts val="600"/>
              </a:spcBef>
            </a:pPr>
            <a:r>
              <a:rPr lang="ja-JP" altLang="en-US" sz="900" b="1" dirty="0">
                <a:latin typeface="+mn-ea"/>
              </a:rPr>
              <a:t>＊上記コマンドの</a:t>
            </a:r>
            <a:r>
              <a:rPr lang="en-US" altLang="ja-JP" sz="900" b="1" dirty="0">
                <a:latin typeface="+mn-ea"/>
              </a:rPr>
              <a:t>IP</a:t>
            </a:r>
            <a:r>
              <a:rPr lang="ja-JP" altLang="en-US" sz="900" b="1" dirty="0">
                <a:latin typeface="+mn-ea"/>
              </a:rPr>
              <a:t>アドレス部分には、カメラの</a:t>
            </a:r>
            <a:r>
              <a:rPr lang="en-US" altLang="ja-JP" sz="900" b="1" dirty="0">
                <a:latin typeface="+mn-ea"/>
              </a:rPr>
              <a:t>IP</a:t>
            </a:r>
            <a:r>
              <a:rPr lang="ja-JP" altLang="en-US" sz="900" b="1" dirty="0">
                <a:latin typeface="+mn-ea"/>
              </a:rPr>
              <a:t>アドレスを入力してください。</a:t>
            </a:r>
            <a:endParaRPr lang="en-US" altLang="ja-JP" sz="900" b="1" dirty="0">
              <a:latin typeface="+mn-ea"/>
            </a:endParaRPr>
          </a:p>
          <a:p>
            <a:pPr marL="90488">
              <a:lnSpc>
                <a:spcPct val="120000"/>
              </a:lnSpc>
            </a:pPr>
            <a:endParaRPr lang="en-US" altLang="ja-JP" sz="900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sz="1000" dirty="0">
                <a:latin typeface="+mn-ea"/>
              </a:rPr>
              <a:t>【</a:t>
            </a:r>
            <a:r>
              <a:rPr lang="ja-JP" altLang="en-US" sz="1000" dirty="0">
                <a:latin typeface="+mn-ea"/>
              </a:rPr>
              <a:t>メモ</a:t>
            </a:r>
            <a:r>
              <a:rPr lang="en-US" altLang="ja-JP" sz="1000" dirty="0">
                <a:latin typeface="+mn-ea"/>
              </a:rPr>
              <a:t>】</a:t>
            </a:r>
            <a:r>
              <a:rPr lang="ja-JP" altLang="en-US" sz="1000" dirty="0">
                <a:latin typeface="+mn-ea"/>
              </a:rPr>
              <a:t>パトランプの製品仕様やコマンド詳細については、各メーカーのサイトや取扱説明書をご参照ください。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92969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2025" y="1126582"/>
            <a:ext cx="8145769" cy="343531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ja-JP" altLang="en-US" sz="2800" dirty="0">
                <a:latin typeface="+mn-ea"/>
              </a:rPr>
              <a:t>１．機材準備</a:t>
            </a:r>
            <a:endParaRPr lang="en-US" altLang="ja-JP" sz="2800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800" dirty="0">
                <a:latin typeface="+mn-ea"/>
              </a:rPr>
              <a:t>２．本体設定</a:t>
            </a:r>
            <a:endParaRPr lang="en-US" altLang="ja-JP" sz="2800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800" dirty="0">
                <a:latin typeface="+mn-ea"/>
              </a:rPr>
              <a:t>３．端子入力設定</a:t>
            </a:r>
            <a:endParaRPr lang="en-US" altLang="ja-JP" sz="2800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800" dirty="0">
                <a:latin typeface="+mn-ea"/>
              </a:rPr>
              <a:t>４．</a:t>
            </a:r>
            <a:r>
              <a:rPr lang="en-US" altLang="ja-JP" sz="2800" dirty="0">
                <a:latin typeface="+mn-ea"/>
              </a:rPr>
              <a:t>HTTP</a:t>
            </a:r>
            <a:r>
              <a:rPr lang="ja-JP" altLang="en-US" sz="2800" dirty="0">
                <a:latin typeface="+mn-ea"/>
              </a:rPr>
              <a:t>クライアント設定</a:t>
            </a:r>
            <a:endParaRPr lang="en-US" altLang="ja-JP" sz="2800" dirty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altLang="ja-JP" sz="2800" dirty="0">
                <a:latin typeface="+mn-ea"/>
              </a:rPr>
              <a:t>【</a:t>
            </a:r>
            <a:r>
              <a:rPr lang="ja-JP" altLang="en-US" sz="2800" dirty="0">
                <a:latin typeface="+mn-ea"/>
              </a:rPr>
              <a:t>参考</a:t>
            </a:r>
            <a:r>
              <a:rPr lang="en-US" altLang="ja-JP" sz="2800" dirty="0">
                <a:latin typeface="+mn-ea"/>
              </a:rPr>
              <a:t>】</a:t>
            </a:r>
            <a:r>
              <a:rPr lang="ja-JP" altLang="en-US" sz="2800" dirty="0">
                <a:latin typeface="+mn-ea"/>
              </a:rPr>
              <a:t>動作確認手順</a:t>
            </a:r>
          </a:p>
        </p:txBody>
      </p:sp>
    </p:spTree>
    <p:extLst>
      <p:ext uri="{BB962C8B-B14F-4D97-AF65-F5344CB8AC3E}">
        <p14:creationId xmlns:p14="http://schemas.microsoft.com/office/powerpoint/2010/main" val="30017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kumimoji="1" lang="ja-JP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．</a:t>
            </a:r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機材準備</a:t>
            </a:r>
          </a:p>
        </p:txBody>
      </p:sp>
    </p:spTree>
    <p:extLst>
      <p:ext uri="{BB962C8B-B14F-4D97-AF65-F5344CB8AC3E}">
        <p14:creationId xmlns:p14="http://schemas.microsoft.com/office/powerpoint/2010/main" val="271278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必要な機材・ツール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12574"/>
            <a:ext cx="8542732" cy="332567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800" dirty="0"/>
              <a:t>■本機を設定する際に必要な機器とツール</a:t>
            </a:r>
            <a:endParaRPr kumimoji="1" lang="ja-JP" altLang="en-US" sz="1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793373"/>
              </p:ext>
            </p:extLst>
          </p:nvPr>
        </p:nvGraphicFramePr>
        <p:xfrm>
          <a:off x="304800" y="1245141"/>
          <a:ext cx="8546784" cy="31649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27518">
                  <a:extLst>
                    <a:ext uri="{9D8B030D-6E8A-4147-A177-3AD203B41FA5}">
                      <a16:colId xmlns:a16="http://schemas.microsoft.com/office/drawing/2014/main" val="176664486"/>
                    </a:ext>
                  </a:extLst>
                </a:gridCol>
                <a:gridCol w="635318">
                  <a:extLst>
                    <a:ext uri="{9D8B030D-6E8A-4147-A177-3AD203B41FA5}">
                      <a16:colId xmlns:a16="http://schemas.microsoft.com/office/drawing/2014/main" val="1168289215"/>
                    </a:ext>
                  </a:extLst>
                </a:gridCol>
                <a:gridCol w="3181930">
                  <a:extLst>
                    <a:ext uri="{9D8B030D-6E8A-4147-A177-3AD203B41FA5}">
                      <a16:colId xmlns:a16="http://schemas.microsoft.com/office/drawing/2014/main" val="4151085785"/>
                    </a:ext>
                  </a:extLst>
                </a:gridCol>
                <a:gridCol w="3002018">
                  <a:extLst>
                    <a:ext uri="{9D8B030D-6E8A-4147-A177-3AD203B41FA5}">
                      <a16:colId xmlns:a16="http://schemas.microsoft.com/office/drawing/2014/main" val="2832342565"/>
                    </a:ext>
                  </a:extLst>
                </a:gridCol>
              </a:tblGrid>
              <a:tr h="2140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アイテム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台数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説明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備考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58940"/>
                  </a:ext>
                </a:extLst>
              </a:tr>
              <a:tr h="141483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①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I/O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ユニット</a:t>
                      </a:r>
                      <a:endParaRPr kumimoji="1" lang="en-US" altLang="ja-JP" sz="1400" b="1" dirty="0">
                        <a:latin typeface="+mn-ea"/>
                        <a:ea typeface="+mn-ea"/>
                      </a:endParaRPr>
                    </a:p>
                    <a:p>
                      <a:pPr marL="180975" indent="0"/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PE01A/PE02A</a:t>
                      </a:r>
                      <a:endParaRPr kumimoji="1" lang="ja-JP" altLang="en-US" sz="11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１台</a:t>
                      </a:r>
                      <a:endParaRPr kumimoji="1" lang="en-US" altLang="ja-JP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本機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取扱説明書などのダウンロードサイト</a:t>
                      </a:r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URL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：</a:t>
                      </a:r>
                      <a:endParaRPr kumimoji="1" lang="en-US" altLang="ja-JP" sz="1200" dirty="0">
                        <a:latin typeface="+mn-ea"/>
                        <a:ea typeface="+mn-ea"/>
                      </a:endParaRPr>
                    </a:p>
                    <a:p>
                      <a:pPr marL="90488" indent="0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200" dirty="0">
                          <a:latin typeface="+mn-ea"/>
                          <a:ea typeface="+mn-ea"/>
                          <a:hlinkClick r:id="rId2"/>
                        </a:rPr>
                        <a:t>https://how.jp/downloads</a:t>
                      </a:r>
                      <a:endParaRPr kumimoji="1" lang="en-US" altLang="ja-JP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98145"/>
                  </a:ext>
                </a:extLst>
              </a:tr>
              <a:tr h="241894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②パソコン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１台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本機を設定する際に使用します。</a:t>
                      </a:r>
                      <a:endParaRPr kumimoji="1" lang="en-US" altLang="ja-JP" sz="1200" dirty="0"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⑤</a:t>
                      </a:r>
                      <a:r>
                        <a:rPr kumimoji="1" lang="en-US" altLang="ja-JP" sz="1200" b="1" dirty="0">
                          <a:latin typeface="+mn-ea"/>
                          <a:ea typeface="+mn-ea"/>
                        </a:rPr>
                        <a:t>Telnet</a:t>
                      </a: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通信ソフト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を事前にインストールします。</a:t>
                      </a:r>
                      <a:endParaRPr kumimoji="1" lang="en-US" altLang="ja-JP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Microsoft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Windows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OS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10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もしくは</a:t>
                      </a:r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11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が稼働するパソコンをご準備ください。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361470"/>
                  </a:ext>
                </a:extLst>
              </a:tr>
              <a:tr h="144617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③ネットワークスイッチ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１台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①</a:t>
                      </a:r>
                      <a:r>
                        <a:rPr kumimoji="1" lang="en-US" altLang="ja-JP" sz="1200" b="1" dirty="0">
                          <a:latin typeface="+mn-ea"/>
                          <a:ea typeface="+mn-ea"/>
                        </a:rPr>
                        <a:t>I/O</a:t>
                      </a:r>
                      <a:r>
                        <a:rPr kumimoji="1" lang="ja-JP" altLang="en-US" sz="1200" b="1">
                          <a:latin typeface="+mn-ea"/>
                          <a:ea typeface="+mn-ea"/>
                        </a:rPr>
                        <a:t>ユニット と ②</a:t>
                      </a: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パソコン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のネットワーク接続に使用します。</a:t>
                      </a:r>
                      <a:endParaRPr kumimoji="1" lang="ja-JP" altLang="en-US" sz="105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100Base-TX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 もしくは </a:t>
                      </a:r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1000Base-T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の規格に準拠した、ネットワークスイッチをご準備ください。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64759"/>
                  </a:ext>
                </a:extLst>
              </a:tr>
              <a:tr h="183528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④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LAN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ケーブル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２本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本機と</a:t>
                      </a: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②パソコン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のネットワーク接続に使用します。</a:t>
                      </a:r>
                      <a:endParaRPr kumimoji="1" lang="ja-JP" altLang="en-US" sz="105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055494"/>
                  </a:ext>
                </a:extLst>
              </a:tr>
              <a:tr h="17055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⑤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Telnet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通信ソフト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１本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本機の各種設定の際に使用します。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別途、ご準備ください。（詳細は後述）</a:t>
                      </a:r>
                      <a:endParaRPr kumimoji="1" lang="en-US" altLang="ja-JP" sz="1200" dirty="0"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2022</a:t>
                      </a:r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6</a:t>
                      </a:r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月現在サポートされている</a:t>
                      </a: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Windows</a:t>
                      </a:r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OS</a:t>
                      </a:r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8.1</a:t>
                      </a:r>
                      <a:r>
                        <a:rPr kumimoji="1" lang="ja-JP" altLang="en-US" sz="1000" dirty="0" err="1"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10</a:t>
                      </a:r>
                      <a:r>
                        <a:rPr kumimoji="1" lang="ja-JP" altLang="en-US" sz="1000" dirty="0" err="1"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11</a:t>
                      </a:r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）には、</a:t>
                      </a:r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Telnet</a:t>
                      </a:r>
                      <a:r>
                        <a:rPr kumimoji="1" lang="ja-JP" altLang="en-US" sz="1000" dirty="0">
                          <a:latin typeface="+mn-ea"/>
                          <a:ea typeface="+mn-ea"/>
                        </a:rPr>
                        <a:t>通信ソフト「ハイパーターミナル」がバンドルされていません。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26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6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機器準備　～パソコン設定～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19059"/>
            <a:ext cx="8542732" cy="29365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b="1" dirty="0">
                <a:latin typeface="+mn-ea"/>
              </a:rPr>
              <a:t>【</a:t>
            </a:r>
            <a:r>
              <a:rPr lang="ja-JP" altLang="en-US" sz="1600" b="1" dirty="0">
                <a:latin typeface="+mn-ea"/>
              </a:rPr>
              <a:t>参考</a:t>
            </a:r>
            <a:r>
              <a:rPr lang="en-US" altLang="ja-JP" sz="1600" b="1" dirty="0">
                <a:latin typeface="+mn-ea"/>
              </a:rPr>
              <a:t>】Telnet</a:t>
            </a:r>
            <a:r>
              <a:rPr lang="ja-JP" altLang="en-US" sz="1600" b="1" dirty="0">
                <a:latin typeface="+mn-ea"/>
              </a:rPr>
              <a:t>通信ソフト 「</a:t>
            </a:r>
            <a:r>
              <a:rPr lang="en-US" altLang="ja-JP" sz="1600" b="1" dirty="0" err="1">
                <a:latin typeface="+mn-ea"/>
              </a:rPr>
              <a:t>Tera</a:t>
            </a:r>
            <a:r>
              <a:rPr lang="en-US" altLang="ja-JP" sz="1600" b="1" dirty="0">
                <a:latin typeface="+mn-ea"/>
              </a:rPr>
              <a:t> Term</a:t>
            </a:r>
            <a:r>
              <a:rPr lang="ja-JP" altLang="en-US" sz="1600" b="1" dirty="0">
                <a:latin typeface="+mn-ea"/>
              </a:rPr>
              <a:t>」 のインストール手順（</a:t>
            </a:r>
            <a:r>
              <a:rPr lang="en-US" altLang="ja-JP" sz="1600" b="1" dirty="0">
                <a:latin typeface="+mn-ea"/>
              </a:rPr>
              <a:t>1/2</a:t>
            </a:r>
            <a:r>
              <a:rPr lang="ja-JP" altLang="en-US" sz="1600" b="1" dirty="0">
                <a:latin typeface="+mn-ea"/>
              </a:rPr>
              <a:t>）</a:t>
            </a:r>
            <a:endParaRPr kumimoji="1" lang="ja-JP" altLang="en-US" sz="1600" b="1" dirty="0"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5332" y="1228588"/>
            <a:ext cx="8222464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パソコン上で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Web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ブラウザ</a:t>
            </a:r>
            <a:r>
              <a:rPr lang="ja-JP" altLang="en-US" sz="900" dirty="0">
                <a:solidFill>
                  <a:srgbClr val="000000"/>
                </a:solidFill>
                <a:latin typeface="Yu Gothic UI"/>
              </a:rPr>
              <a:t>（</a:t>
            </a:r>
            <a:r>
              <a:rPr lang="en-US" altLang="ja-JP" sz="900" dirty="0">
                <a:solidFill>
                  <a:srgbClr val="000000"/>
                </a:solidFill>
                <a:latin typeface="Yu Gothic UI"/>
              </a:rPr>
              <a:t>Microsoft</a:t>
            </a:r>
            <a:r>
              <a:rPr lang="ja-JP" altLang="en-US" sz="900" dirty="0">
                <a:solidFill>
                  <a:srgbClr val="000000"/>
                </a:solidFill>
                <a:latin typeface="Yu Gothic UI"/>
              </a:rPr>
              <a:t> </a:t>
            </a:r>
            <a:r>
              <a:rPr lang="en-US" altLang="ja-JP" sz="900" dirty="0">
                <a:solidFill>
                  <a:srgbClr val="000000"/>
                </a:solidFill>
                <a:latin typeface="Yu Gothic UI"/>
              </a:rPr>
              <a:t>Edge</a:t>
            </a:r>
            <a:r>
              <a:rPr lang="ja-JP" altLang="en-US" sz="900" dirty="0" err="1">
                <a:solidFill>
                  <a:srgbClr val="000000"/>
                </a:solidFill>
                <a:latin typeface="Yu Gothic UI"/>
              </a:rPr>
              <a:t>、</a:t>
            </a:r>
            <a:r>
              <a:rPr lang="en-US" altLang="ja-JP" sz="900" dirty="0">
                <a:solidFill>
                  <a:srgbClr val="000000"/>
                </a:solidFill>
                <a:latin typeface="Yu Gothic UI"/>
              </a:rPr>
              <a:t>Google</a:t>
            </a:r>
            <a:r>
              <a:rPr lang="ja-JP" altLang="en-US" sz="900" dirty="0">
                <a:solidFill>
                  <a:srgbClr val="000000"/>
                </a:solidFill>
                <a:latin typeface="Yu Gothic UI"/>
              </a:rPr>
              <a:t> </a:t>
            </a:r>
            <a:r>
              <a:rPr lang="en-US" altLang="ja-JP" sz="900" dirty="0">
                <a:solidFill>
                  <a:srgbClr val="000000"/>
                </a:solidFill>
                <a:latin typeface="Yu Gothic UI"/>
              </a:rPr>
              <a:t>Chrome</a:t>
            </a:r>
            <a:r>
              <a:rPr lang="ja-JP" altLang="en-US" sz="900" dirty="0">
                <a:solidFill>
                  <a:srgbClr val="000000"/>
                </a:solidFill>
                <a:latin typeface="Yu Gothic UI"/>
              </a:rPr>
              <a:t>など）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を起動し、</a:t>
            </a:r>
            <a:r>
              <a:rPr lang="ja-JP" altLang="en-US" sz="1200" b="1" dirty="0">
                <a:solidFill>
                  <a:srgbClr val="000000"/>
                </a:solidFill>
                <a:latin typeface="Yu Gothic UI"/>
              </a:rPr>
              <a:t>アドレスバー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に上記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URL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をコピーして 「</a:t>
            </a:r>
            <a:r>
              <a:rPr lang="en-US" altLang="ja-JP" sz="1200" dirty="0">
                <a:solidFill>
                  <a:srgbClr val="000000"/>
                </a:solidFill>
                <a:latin typeface="Yu Gothic UI"/>
              </a:rPr>
              <a:t>Enter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」キーを押下します。</a:t>
            </a:r>
            <a:endParaRPr lang="en-US" altLang="ja-JP" sz="1200" dirty="0">
              <a:solidFill>
                <a:srgbClr val="000000"/>
              </a:solidFill>
              <a:latin typeface="Yu Gothic UI"/>
            </a:endParaRPr>
          </a:p>
          <a:p>
            <a:pPr lvl="0">
              <a:lnSpc>
                <a:spcPct val="120000"/>
              </a:lnSpc>
            </a:pP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＊パソコンを外部インターネットへ接続する必要があります。　本資料では、</a:t>
            </a:r>
            <a:r>
              <a:rPr lang="en-US" altLang="ja-JP" sz="1200" b="1" dirty="0">
                <a:solidFill>
                  <a:srgbClr val="000000"/>
                </a:solidFill>
                <a:latin typeface="+mn-ea"/>
              </a:rPr>
              <a:t>Telnet</a:t>
            </a:r>
            <a:r>
              <a:rPr lang="ja-JP" altLang="en-US" sz="1200" b="1" dirty="0">
                <a:solidFill>
                  <a:srgbClr val="000000"/>
                </a:solidFill>
                <a:latin typeface="+mn-ea"/>
              </a:rPr>
              <a:t>通信ソフト 「</a:t>
            </a:r>
            <a:r>
              <a:rPr lang="en-US" altLang="ja-JP" sz="1200" b="1" dirty="0" err="1">
                <a:solidFill>
                  <a:srgbClr val="000000"/>
                </a:solidFill>
                <a:latin typeface="+mn-ea"/>
              </a:rPr>
              <a:t>Tera</a:t>
            </a:r>
            <a:r>
              <a:rPr lang="ja-JP" altLang="en-US" sz="1200" b="1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ja-JP" sz="1200" b="1" dirty="0">
                <a:solidFill>
                  <a:srgbClr val="000000"/>
                </a:solidFill>
                <a:latin typeface="+mn-ea"/>
              </a:rPr>
              <a:t>Term</a:t>
            </a:r>
            <a:r>
              <a:rPr lang="ja-JP" altLang="en-US" sz="1200" b="1" dirty="0">
                <a:solidFill>
                  <a:srgbClr val="000000"/>
                </a:solidFill>
                <a:latin typeface="+mn-ea"/>
              </a:rPr>
              <a:t>」 </a:t>
            </a:r>
            <a:r>
              <a:rPr lang="ja-JP" altLang="en-US" sz="1200" dirty="0">
                <a:solidFill>
                  <a:srgbClr val="000000"/>
                </a:solidFill>
                <a:latin typeface="Yu Gothic UI"/>
              </a:rPr>
              <a:t>での説明となります。</a:t>
            </a:r>
            <a:endParaRPr lang="en-US" altLang="ja-JP" sz="1400" dirty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en-US" altLang="ja-JP" sz="1200" dirty="0">
                <a:latin typeface="+mn-ea"/>
              </a:rPr>
              <a:t>【</a:t>
            </a:r>
            <a:r>
              <a:rPr lang="ja-JP" altLang="en-US" sz="1200" dirty="0">
                <a:latin typeface="+mn-ea"/>
              </a:rPr>
              <a:t>ダウンロードサイトリンク</a:t>
            </a:r>
            <a:r>
              <a:rPr lang="en-US" altLang="ja-JP" sz="1200" dirty="0">
                <a:latin typeface="+mn-ea"/>
              </a:rPr>
              <a:t>】</a:t>
            </a:r>
            <a:endParaRPr lang="en-US" altLang="ja-JP" sz="1200" dirty="0">
              <a:latin typeface="+mn-ea"/>
              <a:hlinkClick r:id="rId2"/>
            </a:endParaRPr>
          </a:p>
          <a:p>
            <a:pPr marL="179388"/>
            <a:r>
              <a:rPr lang="en-US" altLang="ja-JP" sz="1200" dirty="0">
                <a:hlinkClick r:id="rId2"/>
              </a:rPr>
              <a:t>https://ja.osdn.net/projects/ttssh2/releases/74780</a:t>
            </a:r>
            <a:endParaRPr lang="en-US" altLang="ja-JP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50586" y="4336771"/>
            <a:ext cx="249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＊左の例は、</a:t>
            </a:r>
            <a:r>
              <a:rPr lang="en-US" altLang="ja-JP" sz="1000" dirty="0">
                <a:latin typeface="+mn-ea"/>
              </a:rPr>
              <a:t>Google</a:t>
            </a:r>
            <a:r>
              <a:rPr lang="ja-JP" altLang="en-US" sz="1000" dirty="0">
                <a:latin typeface="+mn-ea"/>
              </a:rPr>
              <a:t> </a:t>
            </a:r>
            <a:r>
              <a:rPr lang="en-US" altLang="ja-JP" sz="1000" dirty="0">
                <a:latin typeface="+mn-ea"/>
              </a:rPr>
              <a:t>Chrome</a:t>
            </a:r>
            <a:r>
              <a:rPr lang="ja-JP" altLang="en-US" sz="1000" dirty="0">
                <a:latin typeface="+mn-ea"/>
              </a:rPr>
              <a:t> での</a:t>
            </a:r>
            <a:endParaRPr lang="en-US" altLang="ja-JP" sz="1000" dirty="0">
              <a:latin typeface="+mn-ea"/>
            </a:endParaRPr>
          </a:p>
          <a:p>
            <a:pPr marL="88900"/>
            <a:r>
              <a:rPr lang="ja-JP" altLang="en-US" sz="1000" dirty="0">
                <a:latin typeface="+mn-ea"/>
              </a:rPr>
              <a:t> </a:t>
            </a:r>
            <a:r>
              <a:rPr lang="en-US" altLang="ja-JP" sz="1000" dirty="0" err="1">
                <a:latin typeface="+mn-ea"/>
              </a:rPr>
              <a:t>Tera</a:t>
            </a:r>
            <a:r>
              <a:rPr lang="ja-JP" altLang="en-US" sz="1000" dirty="0">
                <a:latin typeface="+mn-ea"/>
              </a:rPr>
              <a:t> </a:t>
            </a:r>
            <a:r>
              <a:rPr lang="en-US" altLang="ja-JP" sz="1000" dirty="0">
                <a:latin typeface="+mn-ea"/>
              </a:rPr>
              <a:t>Term</a:t>
            </a:r>
            <a:r>
              <a:rPr lang="ja-JP" altLang="en-US" sz="1000" dirty="0">
                <a:latin typeface="+mn-ea"/>
              </a:rPr>
              <a:t> のダウンロードサイト画面です。</a:t>
            </a:r>
            <a:endParaRPr kumimoji="1" lang="ja-JP" altLang="en-US" sz="1000" dirty="0">
              <a:latin typeface="+mn-ea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750586" y="2177182"/>
            <a:ext cx="5400000" cy="2469159"/>
            <a:chOff x="750586" y="2177182"/>
            <a:chExt cx="5400000" cy="2469159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3"/>
            <a:srcRect t="3984" b="23750"/>
            <a:stretch/>
          </p:blipFill>
          <p:spPr>
            <a:xfrm>
              <a:off x="750586" y="2224792"/>
              <a:ext cx="5400000" cy="242154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正方形/長方形 8"/>
            <p:cNvSpPr/>
            <p:nvPr/>
          </p:nvSpPr>
          <p:spPr>
            <a:xfrm>
              <a:off x="1129990" y="2215998"/>
              <a:ext cx="4267200" cy="15549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429328" y="2177182"/>
              <a:ext cx="7056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b="1" dirty="0">
                  <a:solidFill>
                    <a:srgbClr val="FF0000"/>
                  </a:solidFill>
                </a:rPr>
                <a:t>アドレスバー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323885"/>
      </p:ext>
    </p:extLst>
  </p:cSld>
  <p:clrMapOvr>
    <a:masterClrMapping/>
  </p:clrMapOvr>
</p:sld>
</file>

<file path=ppt/theme/theme1.xml><?xml version="1.0" encoding="utf-8"?>
<a:theme xmlns:a="http://schemas.openxmlformats.org/drawingml/2006/main" name="タイトル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0547EFCE-8FFC-4DE7-8A53-65D6050BE3A7}" vid="{44591D59-C4BA-4D44-AE24-DB74C38804FB}"/>
    </a:ext>
  </a:extLst>
</a:theme>
</file>

<file path=ppt/theme/theme2.xml><?xml version="1.0" encoding="utf-8"?>
<a:theme xmlns:a="http://schemas.openxmlformats.org/drawingml/2006/main" name="メイン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0547EFCE-8FFC-4DE7-8A53-65D6050BE3A7}" vid="{2A06367C-CED2-4226-9E94-4D1652FAC510}"/>
    </a:ext>
  </a:extLst>
</a:theme>
</file>

<file path=ppt/theme/theme3.xml><?xml version="1.0" encoding="utf-8"?>
<a:theme xmlns:a="http://schemas.openxmlformats.org/drawingml/2006/main" name="デバイダー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1920163D-763C-4FA2-8C21-3C4C0FE0627D}"/>
    </a:ext>
  </a:extLst>
</a:theme>
</file>

<file path=ppt/theme/theme4.xml><?xml version="1.0" encoding="utf-8"?>
<a:theme xmlns:a="http://schemas.openxmlformats.org/drawingml/2006/main" name="エンド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CF074C11-697F-48B1-95CC-C684841BE1A1}"/>
    </a:ext>
  </a:extLst>
</a:theme>
</file>

<file path=ppt/theme/theme5.xml><?xml version="1.0" encoding="utf-8"?>
<a:theme xmlns:a="http://schemas.openxmlformats.org/drawingml/2006/main" name="その他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901FD198-E59D-4716-B679-A042CDBE39A1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同軸LANコンバータ検証結果報告_20220404</Template>
  <TotalTime>0</TotalTime>
  <Words>2959</Words>
  <Application>Microsoft Office PowerPoint</Application>
  <PresentationFormat>画面に合わせる (16:9)</PresentationFormat>
  <Paragraphs>408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32</vt:i4>
      </vt:variant>
    </vt:vector>
  </HeadingPairs>
  <TitlesOfParts>
    <vt:vector size="42" baseType="lpstr">
      <vt:lpstr>HGｺﾞｼｯｸM</vt:lpstr>
      <vt:lpstr>Yu Gothic UI</vt:lpstr>
      <vt:lpstr>游ゴシック</vt:lpstr>
      <vt:lpstr>Arial</vt:lpstr>
      <vt:lpstr>Calibri</vt:lpstr>
      <vt:lpstr>タイトルスライド</vt:lpstr>
      <vt:lpstr>メインスライド</vt:lpstr>
      <vt:lpstr>デバイダー</vt:lpstr>
      <vt:lpstr>エンドスライド</vt:lpstr>
      <vt:lpstr>その他</vt:lpstr>
      <vt:lpstr>【他社機器接続】 (株)HOW製 I/O de LANシリーズ　 端子入力⇒HTTPコマンド送信機能  設定手順書 </vt:lpstr>
      <vt:lpstr>はじめに</vt:lpstr>
      <vt:lpstr>I/Oユニットの各部説明</vt:lpstr>
      <vt:lpstr>本手順で実現するシステム機能紹介（一例）</vt:lpstr>
      <vt:lpstr>【参考】カメラCGIコマンドについて</vt:lpstr>
      <vt:lpstr>目次</vt:lpstr>
      <vt:lpstr>1．機材準備</vt:lpstr>
      <vt:lpstr>必要な機材・ツール</vt:lpstr>
      <vt:lpstr>機器準備　～パソコン設定～</vt:lpstr>
      <vt:lpstr>機器準備　～パソコン設定～</vt:lpstr>
      <vt:lpstr>機器準備　～パソコン設定～</vt:lpstr>
      <vt:lpstr>機器準備　～パソコン設定～</vt:lpstr>
      <vt:lpstr>機器準備　～パソコン設定～</vt:lpstr>
      <vt:lpstr>機器準備　～パソコン設定～</vt:lpstr>
      <vt:lpstr>機材接続・準備</vt:lpstr>
      <vt:lpstr>2．本体設定</vt:lpstr>
      <vt:lpstr>本体通信設定</vt:lpstr>
      <vt:lpstr>本体通信設定</vt:lpstr>
      <vt:lpstr>本体通信設定</vt:lpstr>
      <vt:lpstr>3．端子入力設定</vt:lpstr>
      <vt:lpstr>端子入力設定</vt:lpstr>
      <vt:lpstr>端子入力設定</vt:lpstr>
      <vt:lpstr>端子入力設定</vt:lpstr>
      <vt:lpstr>4．HTTPクライアント設定</vt:lpstr>
      <vt:lpstr>HTTPクライアント設定</vt:lpstr>
      <vt:lpstr>HTTPクライアント設定</vt:lpstr>
      <vt:lpstr>HTTPクライアント設定</vt:lpstr>
      <vt:lpstr>設定保存</vt:lpstr>
      <vt:lpstr>【参考】動作確認手順</vt:lpstr>
      <vt:lpstr>動作確認のためのシステム構成</vt:lpstr>
      <vt:lpstr>動作確認手順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2023-09-11T10:02:32Z</dcterms:created>
  <dcterms:modified xsi:type="dcterms:W3CDTF">2023-09-12T08:47:29Z</dcterms:modified>
</cp:coreProperties>
</file>