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  <p:sldMasterId id="2147483749" r:id="rId2"/>
    <p:sldMasterId id="2147483741" r:id="rId3"/>
    <p:sldMasterId id="2147483654" r:id="rId4"/>
    <p:sldMasterId id="2147483755" r:id="rId5"/>
  </p:sldMasterIdLst>
  <p:notesMasterIdLst>
    <p:notesMasterId r:id="rId15"/>
  </p:notesMasterIdLst>
  <p:sldIdLst>
    <p:sldId id="266" r:id="rId6"/>
    <p:sldId id="278" r:id="rId7"/>
    <p:sldId id="261" r:id="rId8"/>
    <p:sldId id="273" r:id="rId9"/>
    <p:sldId id="262" r:id="rId10"/>
    <p:sldId id="271" r:id="rId11"/>
    <p:sldId id="257" r:id="rId12"/>
    <p:sldId id="260" r:id="rId13"/>
    <p:sldId id="259" r:id="rId14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9F4"/>
    <a:srgbClr val="E9FDCF"/>
    <a:srgbClr val="CCFF99"/>
    <a:srgbClr val="CCFFCC"/>
    <a:srgbClr val="6464E6"/>
    <a:srgbClr val="D36163"/>
    <a:srgbClr val="7F7F7F"/>
    <a:srgbClr val="E2E3E3"/>
    <a:srgbClr val="BDC0BF"/>
    <a:srgbClr val="10A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6C38A-E988-453D-AF9B-D60EEE127EEE}" v="35" dt="2020-05-13T06:48:55.213"/>
    <p1510:client id="{17E92CEC-7727-4D42-BF6B-CFBF6DD56F68}" v="66" dt="2020-05-13T06:26:18.929"/>
    <p1510:client id="{1A6257CA-AFF0-4D6F-B0D6-48F428E34765}" v="90" dt="2020-05-14T05:21:23.223"/>
    <p1510:client id="{FD2DF105-C64B-4464-A3C2-5763EE3FBBF8}" v="40" dt="2020-05-13T05:56:37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3369" autoAdjust="0"/>
  </p:normalViewPr>
  <p:slideViewPr>
    <p:cSldViewPr snapToGrid="0">
      <p:cViewPr varScale="1">
        <p:scale>
          <a:sx n="167" d="100"/>
          <a:sy n="167" d="100"/>
        </p:scale>
        <p:origin x="22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07D67-6971-4886-89F1-96D67763A78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3CC11-6E21-4044-95B8-92AE9556A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21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31800" y="1735742"/>
            <a:ext cx="7886700" cy="99377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058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42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25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04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2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3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94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26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5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5063" y="1126582"/>
            <a:ext cx="8542732" cy="3435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1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5063" y="1126582"/>
            <a:ext cx="8542732" cy="3435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7779364" y="88071"/>
            <a:ext cx="1180290" cy="741594"/>
            <a:chOff x="6121940" y="28394"/>
            <a:chExt cx="1180290" cy="74159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121940" y="28394"/>
              <a:ext cx="118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(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株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)HOW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製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kumimoji="1" lang="en-US" altLang="ja-JP" sz="900" b="1" dirty="0">
                  <a:solidFill>
                    <a:schemeClr val="accent1"/>
                  </a:solidFill>
                  <a:latin typeface="+mn-ea"/>
                </a:rPr>
                <a:t>I/O de LAN</a:t>
              </a:r>
              <a:r>
                <a:rPr kumimoji="1" lang="ja-JP" altLang="en-US" sz="900" b="1" dirty="0">
                  <a:solidFill>
                    <a:schemeClr val="accent1"/>
                  </a:solidFill>
                  <a:latin typeface="+mn-ea"/>
                </a:rPr>
                <a:t> シリーズ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PE-01A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/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PE02A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124" t="22982" r="14543" b="28390"/>
            <a:stretch/>
          </p:blipFill>
          <p:spPr>
            <a:xfrm>
              <a:off x="6121940" y="399701"/>
              <a:ext cx="1180289" cy="37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872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・サブ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9905" y="1725138"/>
            <a:ext cx="8557890" cy="28367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229905" y="1107203"/>
            <a:ext cx="855789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1745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527" y="1106518"/>
            <a:ext cx="4289631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875" y="1106518"/>
            <a:ext cx="4289631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905" y="1107203"/>
            <a:ext cx="4276419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905" y="1725137"/>
            <a:ext cx="4276419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774" y="1107203"/>
            <a:ext cx="4336732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4774" y="1725137"/>
            <a:ext cx="4336732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5064" y="101041"/>
            <a:ext cx="8542732" cy="727478"/>
          </a:xfrm>
          <a:prstGeom prst="rect">
            <a:avLst/>
          </a:prstGeom>
        </p:spPr>
        <p:txBody>
          <a:bodyPr bIns="0"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400" baseline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9640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ページ・ロゴ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6" name="正方形/長方形 45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7" name="正方形/長方形 46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8" name="正方形/長方形 47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9" name="正方形/長方形 48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50" name="正方形/長方形 49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0" name="グループ化 9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2" name="正方形/長方形 11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4" name="正方形/長方形 13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7" name="グループ化 16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8" name="グループ化 17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1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4" y="425093"/>
            <a:ext cx="1965764" cy="45769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337406" y="4876459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8738647" y="4713"/>
            <a:ext cx="405353" cy="40535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13164" y="410066"/>
            <a:ext cx="1225484" cy="122548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6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7540392" y="4883453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847754"/>
            <a:ext cx="845445" cy="196849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73190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7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90" y="4506743"/>
            <a:ext cx="1507770" cy="3510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158496" y="46932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/>
            </a:pPr>
            <a:r>
              <a:rPr kumimoji="1" lang="en-US" altLang="ja-JP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5" userDrawn="1">
          <p15:clr>
            <a:srgbClr val="F26B43"/>
          </p15:clr>
        </p15:guide>
        <p15:guide id="2" pos="462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547088" y="4869996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6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A256-7458-49F8-A21E-DBE7FBCEB601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B38F-1E14-41B5-A53C-FC469F7649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7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ow.jp/download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w.jp/downloads" TargetMode="External"/><Relationship Id="rId2" Type="http://schemas.openxmlformats.org/officeDocument/2006/relationships/hyperlink" Target="https://how.jp/wp-content/uploads/2019/01/pe_pam-1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0" y="1735742"/>
            <a:ext cx="8477932" cy="1494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en-US" altLang="ja-JP" sz="2400" b="1" dirty="0">
                <a:latin typeface="+mj-ea"/>
              </a:rPr>
              <a:t>【</a:t>
            </a:r>
            <a:r>
              <a:rPr kumimoji="1" lang="ja-JP" altLang="en-US" sz="2400" b="1" dirty="0">
                <a:latin typeface="+mj-ea"/>
              </a:rPr>
              <a:t>他社機器接続検証レポート</a:t>
            </a:r>
            <a:r>
              <a:rPr kumimoji="1" lang="en-US" altLang="ja-JP" sz="2400" b="1" dirty="0">
                <a:latin typeface="+mj-ea"/>
              </a:rPr>
              <a:t>】</a:t>
            </a:r>
            <a:br>
              <a:rPr lang="en-US" altLang="ja-JP" dirty="0">
                <a:latin typeface="+mj-ea"/>
              </a:rPr>
            </a:br>
            <a:r>
              <a:rPr lang="en-US" altLang="ja-JP" dirty="0">
                <a:latin typeface="+mj-ea"/>
              </a:rPr>
              <a:t> </a:t>
            </a:r>
            <a:r>
              <a:rPr lang="ja-JP" altLang="en-US" sz="3200" dirty="0">
                <a:latin typeface="+mj-ea"/>
              </a:rPr>
              <a:t>端子入出力⇔</a:t>
            </a:r>
            <a:r>
              <a:rPr lang="en-US" altLang="ja-JP" sz="3200" dirty="0">
                <a:latin typeface="+mj-ea"/>
              </a:rPr>
              <a:t>HTTP</a:t>
            </a:r>
            <a:r>
              <a:rPr lang="ja-JP" altLang="en-US" sz="3200" dirty="0">
                <a:latin typeface="+mj-ea"/>
              </a:rPr>
              <a:t>コマンド送受信機器</a:t>
            </a:r>
            <a:br>
              <a:rPr lang="en-US" altLang="ja-JP" sz="3200" dirty="0">
                <a:latin typeface="+mj-ea"/>
              </a:rPr>
            </a:br>
            <a:r>
              <a:rPr lang="en-US" altLang="ja-JP" sz="3200" dirty="0">
                <a:latin typeface="+mj-ea"/>
              </a:rPr>
              <a:t>  (</a:t>
            </a:r>
            <a:r>
              <a:rPr lang="ja-JP" altLang="en-US" sz="3200" dirty="0">
                <a:latin typeface="+mj-ea"/>
              </a:rPr>
              <a:t>株</a:t>
            </a:r>
            <a:r>
              <a:rPr lang="en-US" altLang="ja-JP" sz="3200" dirty="0">
                <a:latin typeface="+mj-ea"/>
              </a:rPr>
              <a:t>)HOW</a:t>
            </a:r>
            <a:r>
              <a:rPr lang="ja-JP" altLang="en-US" sz="3200" dirty="0">
                <a:latin typeface="+mj-ea"/>
              </a:rPr>
              <a:t>製 </a:t>
            </a:r>
            <a:r>
              <a:rPr lang="en-US" altLang="ja-JP" sz="3200" dirty="0">
                <a:latin typeface="+mj-ea"/>
              </a:rPr>
              <a:t>I/O</a:t>
            </a:r>
            <a:r>
              <a:rPr lang="ja-JP" altLang="en-US" sz="3200" dirty="0">
                <a:latin typeface="+mj-ea"/>
              </a:rPr>
              <a:t> </a:t>
            </a:r>
            <a:r>
              <a:rPr lang="en-US" altLang="ja-JP" sz="3200" dirty="0">
                <a:latin typeface="+mj-ea"/>
              </a:rPr>
              <a:t>de</a:t>
            </a:r>
            <a:r>
              <a:rPr lang="ja-JP" altLang="en-US" sz="3200" dirty="0">
                <a:latin typeface="+mj-ea"/>
              </a:rPr>
              <a:t> </a:t>
            </a:r>
            <a:r>
              <a:rPr lang="en-US" altLang="ja-JP" sz="3200" dirty="0">
                <a:latin typeface="+mj-ea"/>
              </a:rPr>
              <a:t>LAN</a:t>
            </a:r>
            <a:r>
              <a:rPr lang="ja-JP" altLang="en-US" sz="3200" dirty="0">
                <a:latin typeface="+mj-ea"/>
              </a:rPr>
              <a:t>シリーズ</a:t>
            </a:r>
            <a:br>
              <a:rPr lang="en-US" altLang="ja-JP" sz="3200" dirty="0">
                <a:latin typeface="+mj-ea"/>
              </a:rPr>
            </a:br>
            <a:endParaRPr kumimoji="1" lang="ja-JP" altLang="en-US" sz="3200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5179" y="3645526"/>
            <a:ext cx="455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2022.7.1</a:t>
            </a:r>
          </a:p>
          <a:p>
            <a:r>
              <a:rPr kumimoji="1" lang="en-US" altLang="ja-JP" sz="1800" dirty="0" err="1"/>
              <a:t>i</a:t>
            </a:r>
            <a:r>
              <a:rPr kumimoji="1" lang="en-US" altLang="ja-JP" sz="1800" dirty="0"/>
              <a:t>-PRO</a:t>
            </a:r>
            <a:r>
              <a:rPr kumimoji="1" lang="ja-JP" altLang="en-US" sz="1800" dirty="0"/>
              <a:t>株式会社　ジャパンリージョン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281305" y="3355710"/>
            <a:ext cx="1180290" cy="741594"/>
            <a:chOff x="6121940" y="28394"/>
            <a:chExt cx="1180290" cy="74159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121940" y="28394"/>
              <a:ext cx="118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(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株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)HOW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製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kumimoji="1" lang="en-US" altLang="ja-JP" sz="900" b="1" dirty="0">
                  <a:solidFill>
                    <a:schemeClr val="accent1"/>
                  </a:solidFill>
                  <a:latin typeface="+mn-ea"/>
                </a:rPr>
                <a:t>I/O de LAN</a:t>
              </a:r>
              <a:r>
                <a:rPr kumimoji="1" lang="ja-JP" altLang="en-US" sz="900" b="1" dirty="0">
                  <a:solidFill>
                    <a:schemeClr val="accent1"/>
                  </a:solidFill>
                  <a:latin typeface="+mn-ea"/>
                </a:rPr>
                <a:t> シリーズ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PE-01A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/</a:t>
              </a:r>
              <a:r>
                <a:rPr lang="ja-JP" altLang="en-US" sz="900" b="1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ja-JP" sz="900" b="1" dirty="0">
                  <a:solidFill>
                    <a:schemeClr val="accent1"/>
                  </a:solidFill>
                  <a:latin typeface="+mn-ea"/>
                </a:rPr>
                <a:t>PE02A</a:t>
              </a:r>
              <a:endParaRPr kumimoji="1" lang="en-US" altLang="ja-JP" sz="900" b="1" dirty="0">
                <a:solidFill>
                  <a:schemeClr val="accent1"/>
                </a:solidFill>
                <a:latin typeface="+mn-ea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124" t="22982" r="14543" b="28390"/>
            <a:stretch/>
          </p:blipFill>
          <p:spPr>
            <a:xfrm>
              <a:off x="6121940" y="399701"/>
              <a:ext cx="1180289" cy="37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ターゲット機器の検証背景</a:t>
            </a:r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5338681" y="1126582"/>
            <a:ext cx="3449113" cy="3435314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1" lang="ja-JP" altLang="en-US" sz="1800" dirty="0">
                <a:latin typeface="+mn-ea"/>
              </a:rPr>
              <a:t>複数センサーの出力条件により、カメラ動作の</a:t>
            </a:r>
            <a:r>
              <a:rPr kumimoji="1" lang="en-US" altLang="ja-JP" sz="1800" dirty="0">
                <a:latin typeface="+mn-ea"/>
              </a:rPr>
              <a:t>On/Off</a:t>
            </a:r>
            <a:r>
              <a:rPr kumimoji="1" lang="ja-JP" altLang="en-US" sz="1800" dirty="0">
                <a:latin typeface="+mn-ea"/>
              </a:rPr>
              <a:t>や切換を、自動で行いたい。</a:t>
            </a:r>
            <a:endParaRPr kumimoji="1" lang="en-US" altLang="ja-JP" sz="18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8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kumimoji="1" lang="ja-JP" altLang="en-US" sz="1800" dirty="0">
                <a:latin typeface="+mn-ea"/>
              </a:rPr>
              <a:t>左図の例では、作業車両が作業中のみ、侵入検知による通行者への注意喚起を行ない、非作業中は侵入検知を</a:t>
            </a:r>
            <a:r>
              <a:rPr kumimoji="1" lang="en-US" altLang="ja-JP" sz="1800" dirty="0">
                <a:latin typeface="+mn-ea"/>
              </a:rPr>
              <a:t>Off</a:t>
            </a:r>
            <a:r>
              <a:rPr kumimoji="1" lang="ja-JP" altLang="en-US" sz="1800" dirty="0">
                <a:latin typeface="+mn-ea"/>
              </a:rPr>
              <a:t>し、通行可能とすることを、目的としている。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111250" y="1427770"/>
            <a:ext cx="4908574" cy="3087957"/>
            <a:chOff x="245064" y="1554151"/>
            <a:chExt cx="4908574" cy="3087957"/>
          </a:xfrm>
        </p:grpSpPr>
        <p:sp>
          <p:nvSpPr>
            <p:cNvPr id="5" name="正方形/長方形 4"/>
            <p:cNvSpPr/>
            <p:nvPr/>
          </p:nvSpPr>
          <p:spPr>
            <a:xfrm>
              <a:off x="3909655" y="2289450"/>
              <a:ext cx="103922" cy="112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245064" y="3122776"/>
              <a:ext cx="3723485" cy="666779"/>
            </a:xfrm>
            <a:custGeom>
              <a:avLst/>
              <a:gdLst>
                <a:gd name="connsiteX0" fmla="*/ 0 w 4617720"/>
                <a:gd name="connsiteY0" fmla="*/ 36576 h 859536"/>
                <a:gd name="connsiteX1" fmla="*/ 2816352 w 4617720"/>
                <a:gd name="connsiteY1" fmla="*/ 0 h 859536"/>
                <a:gd name="connsiteX2" fmla="*/ 4617720 w 4617720"/>
                <a:gd name="connsiteY2" fmla="*/ 822960 h 859536"/>
                <a:gd name="connsiteX3" fmla="*/ 649224 w 4617720"/>
                <a:gd name="connsiteY3" fmla="*/ 859536 h 859536"/>
                <a:gd name="connsiteX4" fmla="*/ 54864 w 4617720"/>
                <a:gd name="connsiteY4" fmla="*/ 54864 h 859536"/>
                <a:gd name="connsiteX5" fmla="*/ 64008 w 4617720"/>
                <a:gd name="connsiteY5" fmla="*/ 27432 h 8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7720" h="859536">
                  <a:moveTo>
                    <a:pt x="0" y="36576"/>
                  </a:moveTo>
                  <a:lnTo>
                    <a:pt x="2816352" y="0"/>
                  </a:lnTo>
                  <a:lnTo>
                    <a:pt x="4617720" y="822960"/>
                  </a:lnTo>
                  <a:lnTo>
                    <a:pt x="649224" y="859536"/>
                  </a:lnTo>
                  <a:lnTo>
                    <a:pt x="54864" y="54864"/>
                  </a:lnTo>
                  <a:lnTo>
                    <a:pt x="64008" y="27432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7" name="直線コネクタ 6"/>
            <p:cNvCxnSpPr>
              <a:stCxn id="9" idx="1"/>
            </p:cNvCxnSpPr>
            <p:nvPr/>
          </p:nvCxnSpPr>
          <p:spPr>
            <a:xfrm>
              <a:off x="661082" y="3240478"/>
              <a:ext cx="1223612" cy="530790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B6142C9-F25B-4DC6-AECF-08B84429A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7449" y="2269746"/>
              <a:ext cx="684368" cy="422175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082" y="2788479"/>
              <a:ext cx="1063819" cy="903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506" y="2885861"/>
              <a:ext cx="707075" cy="7070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フリーフォーム 10"/>
            <p:cNvSpPr/>
            <p:nvPr/>
          </p:nvSpPr>
          <p:spPr>
            <a:xfrm>
              <a:off x="668542" y="2097916"/>
              <a:ext cx="1179576" cy="1673352"/>
            </a:xfrm>
            <a:custGeom>
              <a:avLst/>
              <a:gdLst>
                <a:gd name="connsiteX0" fmla="*/ 630936 w 1179576"/>
                <a:gd name="connsiteY0" fmla="*/ 0 h 1673352"/>
                <a:gd name="connsiteX1" fmla="*/ 0 w 1179576"/>
                <a:gd name="connsiteY1" fmla="*/ 1124712 h 1673352"/>
                <a:gd name="connsiteX2" fmla="*/ 1179576 w 1179576"/>
                <a:gd name="connsiteY2" fmla="*/ 1673352 h 1673352"/>
                <a:gd name="connsiteX3" fmla="*/ 630936 w 1179576"/>
                <a:gd name="connsiteY3" fmla="*/ 0 h 16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9576" h="1673352">
                  <a:moveTo>
                    <a:pt x="630936" y="0"/>
                  </a:moveTo>
                  <a:lnTo>
                    <a:pt x="0" y="1124712"/>
                  </a:lnTo>
                  <a:lnTo>
                    <a:pt x="1179576" y="1673352"/>
                  </a:lnTo>
                  <a:lnTo>
                    <a:pt x="630936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162318" y="1969900"/>
              <a:ext cx="265176" cy="128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1FD9F88-6544-4D08-B913-ED0EA5B108BA}"/>
                </a:ext>
              </a:extLst>
            </p:cNvPr>
            <p:cNvSpPr txBox="1"/>
            <p:nvPr/>
          </p:nvSpPr>
          <p:spPr>
            <a:xfrm>
              <a:off x="381056" y="1825943"/>
              <a:ext cx="7809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00" b="1" dirty="0">
                  <a:latin typeface="+mn-ea"/>
                  <a:ea typeface="+mn-ea"/>
                </a:rPr>
                <a:t>センサー</a:t>
              </a:r>
              <a:endParaRPr lang="en-US" altLang="ja-JP" sz="900" b="1" dirty="0">
                <a:latin typeface="+mn-ea"/>
                <a:ea typeface="+mn-ea"/>
              </a:endParaRPr>
            </a:p>
            <a:p>
              <a:pPr algn="ctr"/>
              <a:r>
                <a:rPr lang="en-US" altLang="ja-JP" sz="800" b="1" dirty="0">
                  <a:latin typeface="+mn-ea"/>
                  <a:ea typeface="+mn-ea"/>
                </a:rPr>
                <a:t>(</a:t>
              </a:r>
              <a:r>
                <a:rPr lang="ja-JP" altLang="en-US" sz="800" b="1" dirty="0">
                  <a:latin typeface="+mn-ea"/>
                  <a:ea typeface="+mn-ea"/>
                </a:rPr>
                <a:t>赤外線など</a:t>
              </a:r>
              <a:r>
                <a:rPr lang="en-US" altLang="ja-JP" sz="800" b="1" dirty="0">
                  <a:latin typeface="+mn-ea"/>
                  <a:ea typeface="+mn-ea"/>
                </a:rPr>
                <a:t>)</a:t>
              </a:r>
              <a:endParaRPr kumimoji="1" lang="ja-JP" altLang="en-US" sz="800" b="1" dirty="0">
                <a:latin typeface="+mn-ea"/>
                <a:ea typeface="+mn-ea"/>
              </a:endParaRPr>
            </a:p>
          </p:txBody>
        </p:sp>
        <p:sp>
          <p:nvSpPr>
            <p:cNvPr id="14" name="円柱 13"/>
            <p:cNvSpPr/>
            <p:nvPr/>
          </p:nvSpPr>
          <p:spPr>
            <a:xfrm>
              <a:off x="3937878" y="3048550"/>
              <a:ext cx="76264" cy="72473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16" name="カギ線コネクタ 15"/>
            <p:cNvCxnSpPr>
              <a:stCxn id="8" idx="3"/>
              <a:endCxn id="42" idx="3"/>
            </p:cNvCxnSpPr>
            <p:nvPr/>
          </p:nvCxnSpPr>
          <p:spPr>
            <a:xfrm>
              <a:off x="4091817" y="2480834"/>
              <a:ext cx="33682" cy="408651"/>
            </a:xfrm>
            <a:prstGeom prst="bentConnector3">
              <a:avLst>
                <a:gd name="adj1" fmla="val 77870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カギ線コネクタ 16"/>
            <p:cNvCxnSpPr>
              <a:stCxn id="8" idx="3"/>
              <a:endCxn id="18" idx="3"/>
            </p:cNvCxnSpPr>
            <p:nvPr/>
          </p:nvCxnSpPr>
          <p:spPr>
            <a:xfrm>
              <a:off x="4091817" y="2480834"/>
              <a:ext cx="325765" cy="1931594"/>
            </a:xfrm>
            <a:prstGeom prst="bentConnector3">
              <a:avLst>
                <a:gd name="adj1" fmla="val 24541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t="-464" r="10260"/>
            <a:stretch/>
          </p:blipFill>
          <p:spPr>
            <a:xfrm>
              <a:off x="3334321" y="4182748"/>
              <a:ext cx="1083261" cy="45936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7587" y="3769993"/>
              <a:ext cx="746263" cy="746263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2548506" y="4379512"/>
              <a:ext cx="10548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 dirty="0">
                  <a:latin typeface="+mn-ea"/>
                  <a:ea typeface="+mn-ea"/>
                </a:rPr>
                <a:t>HDMI</a:t>
              </a:r>
              <a:r>
                <a:rPr kumimoji="1" lang="ja-JP" altLang="en-US" sz="900" b="1" dirty="0">
                  <a:latin typeface="+mn-ea"/>
                  <a:ea typeface="+mn-ea"/>
                </a:rPr>
                <a:t>モニター</a:t>
              </a:r>
              <a:endParaRPr kumimoji="1" lang="en-US" altLang="ja-JP" sz="900" b="1" dirty="0">
                <a:latin typeface="+mn-ea"/>
                <a:ea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94307" y="4101422"/>
              <a:ext cx="792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+mn-ea"/>
                  <a:ea typeface="+mn-ea"/>
                </a:rPr>
                <a:t>レコーダー</a:t>
              </a:r>
              <a:endParaRPr kumimoji="1" lang="en-US" altLang="ja-JP" sz="900" b="1" dirty="0">
                <a:latin typeface="+mn-ea"/>
                <a:ea typeface="+mn-e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941751" y="2237737"/>
              <a:ext cx="792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 dirty="0">
                  <a:latin typeface="+mn-ea"/>
                  <a:ea typeface="+mn-ea"/>
                </a:rPr>
                <a:t>AI</a:t>
              </a:r>
              <a:r>
                <a:rPr kumimoji="1" lang="ja-JP" altLang="en-US" sz="900" b="1" dirty="0">
                  <a:latin typeface="+mn-ea"/>
                  <a:ea typeface="+mn-ea"/>
                </a:rPr>
                <a:t>カメラ</a:t>
              </a:r>
              <a:endParaRPr kumimoji="1" lang="en-US" altLang="ja-JP" sz="900" b="1" dirty="0">
                <a:latin typeface="+mn-ea"/>
                <a:ea typeface="+mn-e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79260" y="3058684"/>
              <a:ext cx="792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+mn-ea"/>
                  <a:ea typeface="+mn-ea"/>
                </a:rPr>
                <a:t>パトランプ</a:t>
              </a:r>
              <a:endParaRPr kumimoji="1" lang="en-US" altLang="ja-JP" sz="900" b="1" dirty="0">
                <a:latin typeface="+mn-ea"/>
                <a:ea typeface="+mn-e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760615" y="3904658"/>
              <a:ext cx="12530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b="1" dirty="0">
                  <a:solidFill>
                    <a:srgbClr val="FF0000"/>
                  </a:solidFill>
                  <a:latin typeface="+mn-ea"/>
                  <a:ea typeface="+mn-ea"/>
                </a:rPr>
                <a:t>④</a:t>
              </a:r>
              <a:r>
                <a:rPr kumimoji="1" lang="ja-JP" altLang="en-US" sz="900" b="1" dirty="0">
                  <a:solidFill>
                    <a:srgbClr val="FF0000"/>
                  </a:solidFill>
                  <a:latin typeface="+mn-ea"/>
                  <a:ea typeface="+mn-ea"/>
                </a:rPr>
                <a:t>独自アラーム通知</a:t>
              </a:r>
              <a:endParaRPr kumimoji="1" lang="en-US" altLang="ja-JP" sz="9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024239" y="2979118"/>
              <a:ext cx="877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/>
              <a:r>
                <a:rPr kumimoji="1" lang="ja-JP" altLang="en-US" sz="900" b="1" dirty="0">
                  <a:solidFill>
                    <a:srgbClr val="FF0000"/>
                  </a:solidFill>
                  <a:latin typeface="+mn-ea"/>
                  <a:ea typeface="+mn-ea"/>
                </a:rPr>
                <a:t>③端子アラーム出力</a:t>
              </a:r>
              <a:endParaRPr kumimoji="1" lang="en-US" altLang="ja-JP" sz="9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474839" y="1554151"/>
              <a:ext cx="1102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rgbClr val="0066FF"/>
                  </a:solidFill>
                  <a:latin typeface="+mn-ea"/>
                  <a:ea typeface="+mn-ea"/>
                </a:rPr>
                <a:t>I/O de LAN</a:t>
              </a:r>
            </a:p>
          </p:txBody>
        </p:sp>
        <p:cxnSp>
          <p:nvCxnSpPr>
            <p:cNvPr id="27" name="カギ線コネクタ 26"/>
            <p:cNvCxnSpPr>
              <a:cxnSpLocks/>
              <a:stCxn id="12" idx="0"/>
              <a:endCxn id="34" idx="1"/>
            </p:cNvCxnSpPr>
            <p:nvPr/>
          </p:nvCxnSpPr>
          <p:spPr>
            <a:xfrm rot="5400000" flipH="1" flipV="1">
              <a:off x="2390089" y="765683"/>
              <a:ext cx="109034" cy="2299401"/>
            </a:xfrm>
            <a:prstGeom prst="bentConnector2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カギ線コネクタ 27"/>
            <p:cNvCxnSpPr>
              <a:cxnSpLocks/>
              <a:stCxn id="34" idx="2"/>
              <a:endCxn id="5" idx="0"/>
            </p:cNvCxnSpPr>
            <p:nvPr/>
          </p:nvCxnSpPr>
          <p:spPr>
            <a:xfrm rot="5400000">
              <a:off x="3843953" y="2087564"/>
              <a:ext cx="319550" cy="8422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1762842" y="1637133"/>
              <a:ext cx="22373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/>
              <a:r>
                <a:rPr lang="ja-JP" altLang="en-US" sz="1000" b="1" dirty="0">
                  <a:solidFill>
                    <a:srgbClr val="0066FF"/>
                  </a:solidFill>
                  <a:latin typeface="+mn-ea"/>
                  <a:ea typeface="+mn-ea"/>
                </a:rPr>
                <a:t>①</a:t>
              </a:r>
              <a:r>
                <a:rPr kumimoji="1" lang="ja-JP" altLang="en-US" sz="1000" b="1" dirty="0">
                  <a:solidFill>
                    <a:srgbClr val="0066FF"/>
                  </a:solidFill>
                  <a:latin typeface="+mn-ea"/>
                  <a:ea typeface="+mn-ea"/>
                </a:rPr>
                <a:t>センサー出力（</a:t>
              </a:r>
              <a:r>
                <a:rPr kumimoji="1" lang="en-US" altLang="ja-JP" sz="1000" b="1" dirty="0">
                  <a:solidFill>
                    <a:srgbClr val="0066FF"/>
                  </a:solidFill>
                  <a:latin typeface="+mn-ea"/>
                  <a:ea typeface="+mn-ea"/>
                </a:rPr>
                <a:t>On/Off</a:t>
              </a:r>
              <a:r>
                <a:rPr kumimoji="1" lang="ja-JP" altLang="en-US" sz="1000" b="1" dirty="0">
                  <a:solidFill>
                    <a:srgbClr val="0066FF"/>
                  </a:solidFill>
                  <a:latin typeface="+mn-ea"/>
                  <a:ea typeface="+mn-ea"/>
                </a:rPr>
                <a:t>）</a:t>
              </a:r>
              <a:endParaRPr kumimoji="1" lang="en-US" altLang="ja-JP" sz="1000" b="1" dirty="0">
                <a:solidFill>
                  <a:srgbClr val="0066FF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025925" y="1937517"/>
              <a:ext cx="11277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/>
              <a:r>
                <a:rPr lang="ja-JP" altLang="en-US" sz="1000" b="1" dirty="0">
                  <a:solidFill>
                    <a:srgbClr val="0066FF"/>
                  </a:solidFill>
                  <a:latin typeface="+mn-ea"/>
                  <a:ea typeface="+mn-ea"/>
                </a:rPr>
                <a:t>②</a:t>
              </a:r>
              <a:r>
                <a:rPr kumimoji="1" lang="en-US" altLang="ja-JP" sz="1000" b="1" dirty="0">
                  <a:solidFill>
                    <a:srgbClr val="0066FF"/>
                  </a:solidFill>
                  <a:latin typeface="+mn-ea"/>
                  <a:ea typeface="+mn-ea"/>
                </a:rPr>
                <a:t>CGI</a:t>
              </a:r>
              <a:r>
                <a:rPr kumimoji="1" lang="ja-JP" altLang="en-US" sz="1000" b="1" dirty="0">
                  <a:solidFill>
                    <a:srgbClr val="0066FF"/>
                  </a:solidFill>
                  <a:latin typeface="+mn-ea"/>
                  <a:ea typeface="+mn-ea"/>
                </a:rPr>
                <a:t>コマンド</a:t>
              </a:r>
              <a:endParaRPr kumimoji="1" lang="en-US" altLang="ja-JP" sz="1000" b="1" dirty="0">
                <a:solidFill>
                  <a:srgbClr val="0066FF"/>
                </a:solidFill>
                <a:latin typeface="+mn-ea"/>
                <a:ea typeface="+mn-ea"/>
              </a:endParaRPr>
            </a:p>
            <a:p>
              <a:pPr marL="84138" indent="-84138"/>
              <a:r>
                <a:rPr lang="ja-JP" altLang="en-US" sz="800" b="1" dirty="0">
                  <a:solidFill>
                    <a:srgbClr val="0066FF"/>
                  </a:solidFill>
                  <a:latin typeface="+mn-ea"/>
                  <a:ea typeface="+mn-ea"/>
                </a:rPr>
                <a:t>・</a:t>
              </a:r>
              <a:r>
                <a:rPr lang="en-US" altLang="ja-JP" sz="800" b="1" dirty="0">
                  <a:solidFill>
                    <a:srgbClr val="0066FF"/>
                  </a:solidFill>
                  <a:latin typeface="+mn-ea"/>
                  <a:ea typeface="+mn-ea"/>
                </a:rPr>
                <a:t>AI-VMD</a:t>
              </a:r>
            </a:p>
            <a:p>
              <a:pPr marL="84138" indent="-84138"/>
              <a:r>
                <a:rPr lang="ja-JP" altLang="en-US" sz="800" b="1" dirty="0">
                  <a:solidFill>
                    <a:srgbClr val="0066FF"/>
                  </a:solidFill>
                  <a:latin typeface="+mn-ea"/>
                  <a:ea typeface="+mn-ea"/>
                </a:rPr>
                <a:t>　 </a:t>
              </a:r>
              <a:r>
                <a:rPr lang="en-US" altLang="ja-JP" sz="800" b="1" dirty="0">
                  <a:solidFill>
                    <a:srgbClr val="0066FF"/>
                  </a:solidFill>
                  <a:latin typeface="+mn-ea"/>
                  <a:ea typeface="+mn-ea"/>
                </a:rPr>
                <a:t>SCH</a:t>
              </a:r>
              <a:r>
                <a:rPr lang="ja-JP" altLang="en-US" sz="800" b="1" dirty="0">
                  <a:solidFill>
                    <a:srgbClr val="0066FF"/>
                  </a:solidFill>
                  <a:latin typeface="+mn-ea"/>
                  <a:ea typeface="+mn-ea"/>
                </a:rPr>
                <a:t>：</a:t>
              </a:r>
              <a:r>
                <a:rPr lang="en-US" altLang="ja-JP" sz="800" b="1" dirty="0">
                  <a:solidFill>
                    <a:srgbClr val="0066FF"/>
                  </a:solidFill>
                  <a:latin typeface="+mn-ea"/>
                  <a:ea typeface="+mn-ea"/>
                </a:rPr>
                <a:t>On/Off</a:t>
              </a:r>
            </a:p>
            <a:p>
              <a:pPr marL="84138" indent="-84138"/>
              <a:endParaRPr kumimoji="1" lang="en-US" altLang="ja-JP" sz="800" b="1" dirty="0">
                <a:solidFill>
                  <a:srgbClr val="0066FF"/>
                </a:solidFill>
                <a:latin typeface="+mn-ea"/>
                <a:ea typeface="+mn-ea"/>
              </a:endParaRPr>
            </a:p>
            <a:p>
              <a:pPr marL="84138" indent="-84138"/>
              <a:endParaRPr kumimoji="1" lang="en-US" altLang="ja-JP" sz="1000" b="1" dirty="0">
                <a:solidFill>
                  <a:srgbClr val="0066FF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2643646" y="2600836"/>
              <a:ext cx="704088" cy="457200"/>
            </a:xfrm>
            <a:custGeom>
              <a:avLst/>
              <a:gdLst>
                <a:gd name="connsiteX0" fmla="*/ 704088 w 704088"/>
                <a:gd name="connsiteY0" fmla="*/ 0 h 457200"/>
                <a:gd name="connsiteX1" fmla="*/ 301752 w 704088"/>
                <a:gd name="connsiteY1" fmla="*/ 164592 h 457200"/>
                <a:gd name="connsiteX2" fmla="*/ 566928 w 704088"/>
                <a:gd name="connsiteY2" fmla="*/ 228600 h 457200"/>
                <a:gd name="connsiteX3" fmla="*/ 0 w 704088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088" h="457200">
                  <a:moveTo>
                    <a:pt x="704088" y="0"/>
                  </a:moveTo>
                  <a:lnTo>
                    <a:pt x="301752" y="164592"/>
                  </a:lnTo>
                  <a:lnTo>
                    <a:pt x="566928" y="228600"/>
                  </a:lnTo>
                  <a:lnTo>
                    <a:pt x="0" y="457200"/>
                  </a:lnTo>
                </a:path>
              </a:pathLst>
            </a:custGeom>
            <a:noFill/>
            <a:ln w="28575"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135504" y="2885861"/>
              <a:ext cx="348015" cy="6373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082474" y="2486029"/>
              <a:ext cx="1090619" cy="420463"/>
            </a:xfrm>
            <a:prstGeom prst="star24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侵入検知</a:t>
              </a:r>
              <a:endParaRPr kumimoji="1"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E065EE5-A88A-4BE0-BB6B-8DB81527F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307" y="1751831"/>
              <a:ext cx="903064" cy="218069"/>
            </a:xfrm>
            <a:prstGeom prst="rect">
              <a:avLst/>
            </a:prstGeom>
          </p:spPr>
        </p:pic>
        <p:sp>
          <p:nvSpPr>
            <p:cNvPr id="35" name="正方形/長方形 34"/>
            <p:cNvSpPr/>
            <p:nvPr/>
          </p:nvSpPr>
          <p:spPr>
            <a:xfrm>
              <a:off x="1527753" y="2025820"/>
              <a:ext cx="265176" cy="128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36" name="カギ線コネクタ 35"/>
            <p:cNvCxnSpPr>
              <a:cxnSpLocks/>
              <a:stCxn id="35" idx="0"/>
            </p:cNvCxnSpPr>
            <p:nvPr/>
          </p:nvCxnSpPr>
          <p:spPr>
            <a:xfrm rot="5400000" flipH="1" flipV="1">
              <a:off x="2599564" y="1011373"/>
              <a:ext cx="75224" cy="1953671"/>
            </a:xfrm>
            <a:prstGeom prst="bentConnector2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>
              <a:off x="1055916" y="2096718"/>
              <a:ext cx="4491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latin typeface="+mn-ea"/>
                  <a:ea typeface="+mn-ea"/>
                </a:rPr>
                <a:t>FL-A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439670" y="2123899"/>
              <a:ext cx="43954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latin typeface="+mn-ea"/>
                  <a:ea typeface="+mn-ea"/>
                </a:rPr>
                <a:t>FL-B</a:t>
              </a:r>
            </a:p>
          </p:txBody>
        </p:sp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2707" y="2559019"/>
            <a:ext cx="298978" cy="4081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278" y="989930"/>
            <a:ext cx="3222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+mn-ea"/>
              </a:rPr>
              <a:t>【</a:t>
            </a:r>
            <a:r>
              <a:rPr kumimoji="1" lang="ja-JP" altLang="en-US" sz="1600" b="1" dirty="0">
                <a:latin typeface="+mn-ea"/>
              </a:rPr>
              <a:t>某件名向けシステム提案の構成図</a:t>
            </a:r>
            <a:r>
              <a:rPr kumimoji="1" lang="en-US" altLang="ja-JP" sz="1600" b="1" dirty="0">
                <a:latin typeface="+mn-ea"/>
              </a:rPr>
              <a:t>】</a:t>
            </a:r>
            <a:endParaRPr kumimoji="1" lang="ja-JP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885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PE01A</a:t>
            </a:r>
            <a:r>
              <a:rPr lang="ja-JP" altLang="en-US" dirty="0">
                <a:latin typeface="+mj-ea"/>
              </a:rPr>
              <a:t> の評価内容と結果①</a:t>
            </a:r>
            <a:endParaRPr kumimoji="1" lang="ja-JP" altLang="en-US" dirty="0">
              <a:latin typeface="+mj-ea"/>
            </a:endParaRPr>
          </a:p>
        </p:txBody>
      </p:sp>
      <p:graphicFrame>
        <p:nvGraphicFramePr>
          <p:cNvPr id="12" name="コンテンツ プレースホルダー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00688"/>
              </p:ext>
            </p:extLst>
          </p:nvPr>
        </p:nvGraphicFramePr>
        <p:xfrm>
          <a:off x="77821" y="953097"/>
          <a:ext cx="8975388" cy="3662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15444">
                  <a:extLst>
                    <a:ext uri="{9D8B030D-6E8A-4147-A177-3AD203B41FA5}">
                      <a16:colId xmlns:a16="http://schemas.microsoft.com/office/drawing/2014/main" val="3160703873"/>
                    </a:ext>
                  </a:extLst>
                </a:gridCol>
                <a:gridCol w="1668148">
                  <a:extLst>
                    <a:ext uri="{9D8B030D-6E8A-4147-A177-3AD203B41FA5}">
                      <a16:colId xmlns:a16="http://schemas.microsoft.com/office/drawing/2014/main" val="40629502"/>
                    </a:ext>
                  </a:extLst>
                </a:gridCol>
                <a:gridCol w="2991796">
                  <a:extLst>
                    <a:ext uri="{9D8B030D-6E8A-4147-A177-3AD203B41FA5}">
                      <a16:colId xmlns:a16="http://schemas.microsoft.com/office/drawing/2014/main" val="4017228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端子入力条件による</a:t>
                      </a:r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コマンド送信（基本動作）</a:t>
                      </a:r>
                    </a:p>
                  </a:txBody>
                  <a:tcPr marL="86980" marR="8698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評価結果：　</a:t>
                      </a:r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OK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6980" marR="869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7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接続構成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980" marR="8698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評価内容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センサー入力の状態変化（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⇔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）で、別々の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CGI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コマンドを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カメラへ送信、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検知スケジュールの 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On/Off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切換動作を確認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考察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・動作：上記内容は問題なく制御可能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・設定：入力状態検知（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N.O. /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N.C.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）の選択可能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62865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コマンド出力先は４つ指定可能　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980" marR="869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7225041"/>
                  </a:ext>
                </a:extLst>
              </a:tr>
            </a:tbl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98" l="0" r="100000"/>
                    </a14:imgEffect>
                  </a14:imgLayer>
                </a14:imgProps>
              </a:ext>
            </a:extLst>
          </a:blip>
          <a:srcRect l="6602" t="17470" r="8112" b="14323"/>
          <a:stretch/>
        </p:blipFill>
        <p:spPr>
          <a:xfrm>
            <a:off x="2905328" y="3414506"/>
            <a:ext cx="1005192" cy="8038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/>
          <a:srcRect l="7288" t="6825" r="9270" b="8962"/>
          <a:stretch/>
        </p:blipFill>
        <p:spPr>
          <a:xfrm>
            <a:off x="570688" y="1848255"/>
            <a:ext cx="700393" cy="70687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732539" y="2587765"/>
            <a:ext cx="97277" cy="95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2" b="92823" l="2655" r="94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5613" r="8267" b="18221"/>
          <a:stretch/>
        </p:blipFill>
        <p:spPr>
          <a:xfrm>
            <a:off x="1381326" y="2538531"/>
            <a:ext cx="1433209" cy="35421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839448" y="283198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PE-01A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27" name="カギ線コネクタ 26"/>
          <p:cNvCxnSpPr>
            <a:stCxn id="17" idx="3"/>
            <a:endCxn id="21" idx="0"/>
          </p:cNvCxnSpPr>
          <p:nvPr/>
        </p:nvCxnSpPr>
        <p:spPr>
          <a:xfrm>
            <a:off x="1271081" y="2201694"/>
            <a:ext cx="510097" cy="3860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stCxn id="22" idx="2"/>
            <a:endCxn id="16" idx="0"/>
          </p:cNvCxnSpPr>
          <p:nvPr/>
        </p:nvCxnSpPr>
        <p:spPr>
          <a:xfrm rot="16200000" flipH="1">
            <a:off x="2200409" y="2206990"/>
            <a:ext cx="584005" cy="18310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513159" y="2723551"/>
            <a:ext cx="127477" cy="10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38203" y="225970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背面端子入力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81177" y="3137570"/>
            <a:ext cx="1455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schemeClr val="accent1"/>
                </a:solidFill>
                <a:latin typeface="+mn-ea"/>
              </a:rPr>
              <a:t>HTTP</a:t>
            </a:r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送信（</a:t>
            </a:r>
            <a:r>
              <a:rPr lang="en-US" altLang="ja-JP" sz="900" b="1" dirty="0">
                <a:solidFill>
                  <a:schemeClr val="accent1"/>
                </a:solidFill>
                <a:latin typeface="+mn-ea"/>
              </a:rPr>
              <a:t>CGI</a:t>
            </a:r>
            <a:r>
              <a:rPr lang="ja-JP" altLang="en-US" sz="900" b="1" dirty="0">
                <a:solidFill>
                  <a:schemeClr val="accent1"/>
                </a:solidFill>
                <a:latin typeface="+mn-ea"/>
              </a:rPr>
              <a:t>コマンド）</a:t>
            </a:r>
            <a:endParaRPr kumimoji="1" lang="ja-JP" altLang="en-US" sz="9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8025" y="1606057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+mn-ea"/>
              </a:rPr>
              <a:t>AI</a:t>
            </a:r>
            <a:r>
              <a:rPr lang="ja-JP" altLang="en-US" sz="1200" b="1" dirty="0">
                <a:latin typeface="+mn-ea"/>
              </a:rPr>
              <a:t>カメラ（センサー入力）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725555" y="4154112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+mn-ea"/>
              </a:rPr>
              <a:t>AI</a:t>
            </a:r>
            <a:r>
              <a:rPr lang="ja-JP" altLang="en-US" sz="1200" b="1" dirty="0">
                <a:latin typeface="+mn-ea"/>
              </a:rPr>
              <a:t>カメラ（侵入検知）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　</a:t>
            </a:r>
            <a:r>
              <a:rPr lang="ja-JP" altLang="en-US" sz="900" b="1" dirty="0">
                <a:latin typeface="+mn-ea"/>
              </a:rPr>
              <a:t>⇒スケジュールで</a:t>
            </a:r>
            <a:r>
              <a:rPr lang="en-US" altLang="ja-JP" sz="900" b="1" dirty="0">
                <a:latin typeface="+mn-ea"/>
              </a:rPr>
              <a:t>On/Off</a:t>
            </a:r>
            <a:r>
              <a:rPr lang="ja-JP" altLang="en-US" sz="900" b="1" dirty="0">
                <a:latin typeface="+mn-ea"/>
              </a:rPr>
              <a:t>切替）</a:t>
            </a:r>
            <a:endParaRPr kumimoji="1" lang="ja-JP" altLang="en-US" sz="900" b="1" dirty="0">
              <a:latin typeface="+mn-ea"/>
            </a:endParaRPr>
          </a:p>
        </p:txBody>
      </p:sp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49284"/>
              </p:ext>
            </p:extLst>
          </p:nvPr>
        </p:nvGraphicFramePr>
        <p:xfrm>
          <a:off x="4662329" y="2225418"/>
          <a:ext cx="4032885" cy="980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24430">
                  <a:extLst>
                    <a:ext uri="{9D8B030D-6E8A-4147-A177-3AD203B41FA5}">
                      <a16:colId xmlns:a16="http://schemas.microsoft.com/office/drawing/2014/main" val="3332851501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1009850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端子入力状態変化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送信</a:t>
                      </a:r>
                      <a:r>
                        <a:rPr kumimoji="1" lang="en-US" altLang="ja-JP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CGI</a:t>
                      </a:r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コマンド例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04065"/>
                  </a:ext>
                </a:extLst>
              </a:tr>
              <a:tr h="1621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センサー出力 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Close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 （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⇒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スケジュール：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On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80516"/>
                  </a:ext>
                </a:extLst>
              </a:tr>
              <a:tr h="147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センサー出力 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Open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⇒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スケジュール：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Off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5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9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608213" y="2565932"/>
            <a:ext cx="97277" cy="95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ea"/>
              </a:rPr>
              <a:t>PE01A</a:t>
            </a:r>
            <a:r>
              <a:rPr lang="ja-JP" altLang="en-US" dirty="0">
                <a:latin typeface="+mj-ea"/>
              </a:rPr>
              <a:t> の評価内容と結果②</a:t>
            </a:r>
            <a:endParaRPr kumimoji="1" lang="ja-JP" altLang="en-US" dirty="0">
              <a:latin typeface="+mj-ea"/>
            </a:endParaRPr>
          </a:p>
        </p:txBody>
      </p:sp>
      <p:graphicFrame>
        <p:nvGraphicFramePr>
          <p:cNvPr id="12" name="コンテンツ プレースホルダー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067719"/>
              </p:ext>
            </p:extLst>
          </p:nvPr>
        </p:nvGraphicFramePr>
        <p:xfrm>
          <a:off x="77820" y="926090"/>
          <a:ext cx="8981875" cy="3790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18562">
                  <a:extLst>
                    <a:ext uri="{9D8B030D-6E8A-4147-A177-3AD203B41FA5}">
                      <a16:colId xmlns:a16="http://schemas.microsoft.com/office/drawing/2014/main" val="3160703873"/>
                    </a:ext>
                  </a:extLst>
                </a:gridCol>
                <a:gridCol w="1669354">
                  <a:extLst>
                    <a:ext uri="{9D8B030D-6E8A-4147-A177-3AD203B41FA5}">
                      <a16:colId xmlns:a16="http://schemas.microsoft.com/office/drawing/2014/main" val="40629502"/>
                    </a:ext>
                  </a:extLst>
                </a:gridCol>
                <a:gridCol w="2993959">
                  <a:extLst>
                    <a:ext uri="{9D8B030D-6E8A-4147-A177-3AD203B41FA5}">
                      <a16:colId xmlns:a16="http://schemas.microsoft.com/office/drawing/2014/main" val="4017228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端子入力条件による</a:t>
                      </a:r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コマンド送信（応用動作）</a:t>
                      </a:r>
                    </a:p>
                  </a:txBody>
                  <a:tcPr marL="86980" marR="8698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評価結果：　</a:t>
                      </a:r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OK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6980" marR="869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7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接続構成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980" marR="8698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評価内容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２つのセンサー入力の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OR/AND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条件状態変化で、別々の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CGI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コマンドを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カメラへ送信、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検知スケジュールの 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On/Off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切換動作を確認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考察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・動作：上記内容は問題なく制御可能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・連続動作：上記動作を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日（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3000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回）ループ動作問題なし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・設定：基本動作確認（前ページと同様）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980" marR="869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7225041"/>
                  </a:ext>
                </a:extLst>
              </a:tr>
            </a:tbl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98" l="0" r="100000"/>
                    </a14:imgEffect>
                  </a14:imgLayer>
                </a14:imgProps>
              </a:ext>
            </a:extLst>
          </a:blip>
          <a:srcRect l="6602" t="17470" r="8112" b="14323"/>
          <a:stretch/>
        </p:blipFill>
        <p:spPr>
          <a:xfrm>
            <a:off x="2905328" y="3388566"/>
            <a:ext cx="1005192" cy="8038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/>
          <a:srcRect l="7288" t="6825" r="9270" b="8962"/>
          <a:stretch/>
        </p:blipFill>
        <p:spPr>
          <a:xfrm>
            <a:off x="638448" y="1725283"/>
            <a:ext cx="700393" cy="70687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732539" y="2561825"/>
            <a:ext cx="97277" cy="95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2" b="92823" l="2655" r="94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5613" r="8267" b="18221"/>
          <a:stretch/>
        </p:blipFill>
        <p:spPr>
          <a:xfrm>
            <a:off x="1381326" y="2512591"/>
            <a:ext cx="1433209" cy="35421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839448" y="280604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PE-01A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27" name="カギ線コネクタ 26"/>
          <p:cNvCxnSpPr>
            <a:stCxn id="17" idx="3"/>
            <a:endCxn id="21" idx="0"/>
          </p:cNvCxnSpPr>
          <p:nvPr/>
        </p:nvCxnSpPr>
        <p:spPr>
          <a:xfrm>
            <a:off x="1338841" y="2078722"/>
            <a:ext cx="442337" cy="4831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stCxn id="22" idx="2"/>
            <a:endCxn id="16" idx="0"/>
          </p:cNvCxnSpPr>
          <p:nvPr/>
        </p:nvCxnSpPr>
        <p:spPr>
          <a:xfrm rot="16200000" flipH="1">
            <a:off x="2200409" y="2181050"/>
            <a:ext cx="584005" cy="18310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513159" y="2697611"/>
            <a:ext cx="127477" cy="10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38203" y="223376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背面端子入力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81177" y="3111630"/>
            <a:ext cx="1455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solidFill>
                  <a:schemeClr val="accent1"/>
                </a:solidFill>
                <a:latin typeface="+mn-ea"/>
              </a:rPr>
              <a:t>HTTP</a:t>
            </a:r>
            <a:r>
              <a:rPr kumimoji="1" lang="ja-JP" altLang="en-US" sz="900" b="1" dirty="0">
                <a:solidFill>
                  <a:schemeClr val="accent1"/>
                </a:solidFill>
                <a:latin typeface="+mn-ea"/>
              </a:rPr>
              <a:t>送信（</a:t>
            </a:r>
            <a:r>
              <a:rPr lang="en-US" altLang="ja-JP" sz="900" b="1" dirty="0">
                <a:solidFill>
                  <a:schemeClr val="accent1"/>
                </a:solidFill>
                <a:latin typeface="+mn-ea"/>
              </a:rPr>
              <a:t>CGI</a:t>
            </a:r>
            <a:r>
              <a:rPr lang="ja-JP" altLang="en-US" sz="900" b="1" dirty="0">
                <a:solidFill>
                  <a:schemeClr val="accent1"/>
                </a:solidFill>
                <a:latin typeface="+mn-ea"/>
              </a:rPr>
              <a:t>コマンド）</a:t>
            </a:r>
            <a:endParaRPr kumimoji="1" lang="ja-JP" altLang="en-US" sz="9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51210" y="1510082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+mn-ea"/>
              </a:rPr>
              <a:t>AI</a:t>
            </a:r>
            <a:r>
              <a:rPr lang="ja-JP" altLang="en-US" sz="1200" b="1" dirty="0">
                <a:latin typeface="+mn-ea"/>
              </a:rPr>
              <a:t>カメラ（センサー入力）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725555" y="4128172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+mn-ea"/>
              </a:rPr>
              <a:t>AI</a:t>
            </a:r>
            <a:r>
              <a:rPr lang="ja-JP" altLang="en-US" sz="1200" b="1" dirty="0">
                <a:latin typeface="+mn-ea"/>
              </a:rPr>
              <a:t>カメラ（侵入検知）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　</a:t>
            </a:r>
            <a:r>
              <a:rPr lang="ja-JP" altLang="en-US" sz="900" b="1" dirty="0">
                <a:latin typeface="+mn-ea"/>
              </a:rPr>
              <a:t>⇒スケジュールで</a:t>
            </a:r>
            <a:r>
              <a:rPr lang="en-US" altLang="ja-JP" sz="900" b="1" dirty="0">
                <a:latin typeface="+mn-ea"/>
              </a:rPr>
              <a:t>On/Off</a:t>
            </a:r>
            <a:r>
              <a:rPr lang="ja-JP" altLang="en-US" sz="900" b="1" dirty="0">
                <a:latin typeface="+mn-ea"/>
              </a:rPr>
              <a:t>切替）</a:t>
            </a:r>
            <a:endParaRPr kumimoji="1" lang="ja-JP" altLang="en-US" sz="900" b="1" dirty="0">
              <a:latin typeface="+mn-ea"/>
            </a:endParaRPr>
          </a:p>
        </p:txBody>
      </p:sp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02088"/>
              </p:ext>
            </p:extLst>
          </p:nvPr>
        </p:nvGraphicFramePr>
        <p:xfrm>
          <a:off x="4534560" y="2475937"/>
          <a:ext cx="4263072" cy="980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54617">
                  <a:extLst>
                    <a:ext uri="{9D8B030D-6E8A-4147-A177-3AD203B41FA5}">
                      <a16:colId xmlns:a16="http://schemas.microsoft.com/office/drawing/2014/main" val="3332851501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1009850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端子入力状態変化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送信</a:t>
                      </a:r>
                      <a:r>
                        <a:rPr kumimoji="1" lang="en-US" altLang="ja-JP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CGI</a:t>
                      </a:r>
                      <a:r>
                        <a:rPr kumimoji="1" lang="ja-JP" alt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コマンド例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04065"/>
                  </a:ext>
                </a:extLst>
              </a:tr>
              <a:tr h="1621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センサー 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A/B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 のいずれかが 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Close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⇒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スケジュール：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On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80516"/>
                  </a:ext>
                </a:extLst>
              </a:tr>
              <a:tr h="147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センサー 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A/B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 いずれも 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Open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L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⇒</a:t>
                      </a:r>
                      <a:r>
                        <a:rPr kumimoji="1" lang="en-US" altLang="ja-JP" sz="1100" b="1" dirty="0">
                          <a:latin typeface="+mn-ea"/>
                          <a:ea typeface="+mn-ea"/>
                        </a:rPr>
                        <a:t>H</a:t>
                      </a:r>
                      <a:r>
                        <a:rPr kumimoji="1" lang="ja-JP" altLang="en-US" sz="1100" b="1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AI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スケジュール：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Off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5506"/>
                  </a:ext>
                </a:extLst>
              </a:tr>
            </a:tbl>
          </a:graphicData>
        </a:graphic>
      </p:graphicFrame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/>
          <a:srcRect l="7288" t="6825" r="9270" b="8962"/>
          <a:stretch/>
        </p:blipFill>
        <p:spPr>
          <a:xfrm>
            <a:off x="202260" y="2003854"/>
            <a:ext cx="700393" cy="70687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93" y="3456377"/>
            <a:ext cx="1937715" cy="1124567"/>
          </a:xfrm>
          <a:prstGeom prst="rect">
            <a:avLst/>
          </a:prstGeom>
        </p:spPr>
      </p:pic>
      <p:cxnSp>
        <p:nvCxnSpPr>
          <p:cNvPr id="26" name="カギ線コネクタ 25"/>
          <p:cNvCxnSpPr>
            <a:stCxn id="23" idx="3"/>
            <a:endCxn id="28" idx="0"/>
          </p:cNvCxnSpPr>
          <p:nvPr/>
        </p:nvCxnSpPr>
        <p:spPr>
          <a:xfrm>
            <a:off x="902653" y="2357293"/>
            <a:ext cx="754199" cy="2086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7820" y="324806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+mn-ea"/>
              </a:rPr>
              <a:t>【</a:t>
            </a:r>
            <a:r>
              <a:rPr kumimoji="1" lang="ja-JP" altLang="en-US" sz="1000" b="1" dirty="0">
                <a:latin typeface="+mn-ea"/>
              </a:rPr>
              <a:t>接点入力イメージ</a:t>
            </a:r>
            <a:r>
              <a:rPr kumimoji="1" lang="en-US" altLang="ja-JP" sz="1000" b="1" dirty="0">
                <a:latin typeface="+mn-ea"/>
              </a:rPr>
              <a:t>】</a:t>
            </a:r>
            <a:endParaRPr kumimoji="1" lang="ja-JP" alt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7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留意事項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ja-JP" altLang="en-US" sz="1600" b="1" dirty="0">
                <a:latin typeface="+mn-ea"/>
              </a:rPr>
              <a:t>本機の設定は</a:t>
            </a:r>
            <a:r>
              <a:rPr lang="en-US" altLang="ja-JP" sz="1600" b="1" dirty="0">
                <a:latin typeface="+mn-ea"/>
              </a:rPr>
              <a:t>Telnet</a:t>
            </a:r>
            <a:r>
              <a:rPr lang="ja-JP" altLang="en-US" sz="1600" b="1" dirty="0">
                <a:latin typeface="+mn-ea"/>
              </a:rPr>
              <a:t>接続にて行います。</a:t>
            </a:r>
            <a:endParaRPr lang="en-US" altLang="ja-JP" sz="1600" b="1" dirty="0">
              <a:latin typeface="+mn-ea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ja-JP" sz="1600" b="1" dirty="0">
                <a:latin typeface="+mn-ea"/>
              </a:rPr>
              <a:t>HTTP</a:t>
            </a:r>
            <a:r>
              <a:rPr lang="ja-JP" altLang="en-US" sz="1600" b="1" dirty="0">
                <a:latin typeface="+mn-ea"/>
              </a:rPr>
              <a:t>通信の認証方式は、</a:t>
            </a:r>
            <a:r>
              <a:rPr lang="en-US" altLang="ja-JP" sz="1600" b="1" dirty="0">
                <a:latin typeface="+mn-ea"/>
              </a:rPr>
              <a:t>Basic</a:t>
            </a:r>
            <a:r>
              <a:rPr lang="ja-JP" altLang="en-US" sz="1600" b="1" dirty="0">
                <a:latin typeface="+mn-ea"/>
              </a:rPr>
              <a:t> のみ、となります。</a:t>
            </a:r>
            <a:endParaRPr lang="en-US" altLang="ja-JP" sz="1600" b="1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+mn-ea"/>
              </a:rPr>
              <a:t>　⇒カメラなど受信側の機器にて、「</a:t>
            </a:r>
            <a:r>
              <a:rPr lang="en-US" altLang="ja-JP" sz="1600" b="1" dirty="0">
                <a:latin typeface="+mn-ea"/>
              </a:rPr>
              <a:t>Basic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en-US" altLang="ja-JP" sz="1600" b="1" dirty="0">
                <a:latin typeface="+mn-ea"/>
              </a:rPr>
              <a:t>or Digest</a:t>
            </a:r>
            <a:r>
              <a:rPr lang="ja-JP" altLang="en-US" sz="1600" b="1" dirty="0">
                <a:latin typeface="+mn-ea"/>
              </a:rPr>
              <a:t>」を指定してください。</a:t>
            </a:r>
            <a:endParaRPr lang="en-US" altLang="ja-JP" sz="1600" b="1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1600" b="1" dirty="0">
              <a:latin typeface="+mn-ea"/>
            </a:endParaRPr>
          </a:p>
          <a:p>
            <a:pPr marL="180975">
              <a:lnSpc>
                <a:spcPct val="120000"/>
              </a:lnSpc>
              <a:spcBef>
                <a:spcPts val="0"/>
              </a:spcBef>
            </a:pPr>
            <a:r>
              <a:rPr lang="ja-JP" altLang="en-US" sz="1600" b="1" dirty="0">
                <a:latin typeface="+mn-ea"/>
              </a:rPr>
              <a:t>本資料と併せて、下記</a:t>
            </a:r>
            <a:r>
              <a:rPr lang="en-US" altLang="ja-JP" sz="1600" b="1" dirty="0">
                <a:latin typeface="+mn-ea"/>
              </a:rPr>
              <a:t>URL</a:t>
            </a:r>
            <a:r>
              <a:rPr lang="ja-JP" altLang="en-US" sz="1600" b="1" dirty="0">
                <a:latin typeface="+mn-ea"/>
              </a:rPr>
              <a:t>より、取扱説明書をダウンロードの上、ご参照ください。</a:t>
            </a:r>
            <a:endParaRPr lang="en-US" altLang="ja-JP" sz="1600" b="1" dirty="0">
              <a:latin typeface="+mn-ea"/>
            </a:endParaRPr>
          </a:p>
          <a:p>
            <a:pPr marL="3571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b="1" dirty="0">
                <a:latin typeface="+mn-ea"/>
                <a:hlinkClick r:id="rId2"/>
              </a:rPr>
              <a:t>https://how.jp/downloads</a:t>
            </a:r>
            <a:endParaRPr lang="en-US" altLang="ja-JP" sz="1600" b="1" dirty="0">
              <a:latin typeface="+mn-ea"/>
            </a:endParaRPr>
          </a:p>
          <a:p>
            <a:endParaRPr lang="en-US" altLang="ja-JP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84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28552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145277" y="3547353"/>
            <a:ext cx="1371153" cy="64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機器概要</a:t>
            </a:r>
          </a:p>
        </p:txBody>
      </p:sp>
      <p:sp>
        <p:nvSpPr>
          <p:cNvPr id="1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5064" y="1001220"/>
            <a:ext cx="4171294" cy="343531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1200" b="1" dirty="0">
                <a:latin typeface="+mn-ea"/>
              </a:rPr>
              <a:t>【</a:t>
            </a:r>
            <a:r>
              <a:rPr lang="ja-JP" altLang="en-US" sz="1200" b="1" dirty="0">
                <a:latin typeface="+mn-ea"/>
              </a:rPr>
              <a:t>特　長</a:t>
            </a:r>
            <a:r>
              <a:rPr lang="en-US" altLang="ja-JP" sz="1200" b="1" dirty="0">
                <a:latin typeface="+mn-ea"/>
              </a:rPr>
              <a:t>】</a:t>
            </a:r>
          </a:p>
          <a:p>
            <a:pPr marL="358775" indent="-182563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1000" b="1" dirty="0">
                <a:latin typeface="+mn-ea"/>
              </a:rPr>
              <a:t>1</a:t>
            </a:r>
            <a:r>
              <a:rPr lang="ja-JP" altLang="en-US" sz="1000" b="1" dirty="0" err="1">
                <a:latin typeface="+mn-ea"/>
              </a:rPr>
              <a:t>．</a:t>
            </a:r>
            <a:r>
              <a:rPr lang="en-US" altLang="ja-JP" sz="1000" b="1" dirty="0">
                <a:latin typeface="+mn-ea"/>
              </a:rPr>
              <a:t>VCCI class A</a:t>
            </a:r>
            <a:r>
              <a:rPr lang="ja-JP" altLang="en-US" sz="1000" b="1" dirty="0">
                <a:latin typeface="+mn-ea"/>
              </a:rPr>
              <a:t>準拠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各種ノイズ試験・環境試験クリア（</a:t>
            </a:r>
            <a:r>
              <a:rPr lang="en-US" altLang="ja-JP" sz="1000" b="1" dirty="0">
                <a:latin typeface="+mn-ea"/>
              </a:rPr>
              <a:t>IEC61000</a:t>
            </a:r>
            <a:r>
              <a:rPr lang="ja-JP" altLang="en-US" sz="1000" b="1" dirty="0">
                <a:latin typeface="+mn-ea"/>
              </a:rPr>
              <a:t>シリーズ、</a:t>
            </a:r>
            <a:r>
              <a:rPr lang="en-US" altLang="ja-JP" sz="1000" b="1" dirty="0">
                <a:latin typeface="+mn-ea"/>
              </a:rPr>
              <a:t>JISO704</a:t>
            </a:r>
            <a:r>
              <a:rPr lang="ja-JP" altLang="en-US" sz="1000" b="1" dirty="0">
                <a:latin typeface="+mn-ea"/>
              </a:rPr>
              <a:t>等）</a:t>
            </a:r>
          </a:p>
          <a:p>
            <a:pPr marL="358775" indent="-182563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1000" b="1" dirty="0">
                <a:latin typeface="+mn-ea"/>
              </a:rPr>
              <a:t>2</a:t>
            </a:r>
            <a:r>
              <a:rPr lang="ja-JP" altLang="en-US" sz="1000" b="1" dirty="0" err="1">
                <a:latin typeface="+mn-ea"/>
              </a:rPr>
              <a:t>．</a:t>
            </a:r>
            <a:r>
              <a:rPr lang="en-US" altLang="ja-JP" sz="1000" b="1" dirty="0">
                <a:latin typeface="+mn-ea"/>
              </a:rPr>
              <a:t>SNMP</a:t>
            </a:r>
            <a:r>
              <a:rPr lang="ja-JP" altLang="en-US" sz="1000" b="1" dirty="0">
                <a:latin typeface="+mn-ea"/>
              </a:rPr>
              <a:t>対応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</a:t>
            </a:r>
            <a:r>
              <a:rPr lang="en-US" altLang="ja-JP" sz="1000" b="1" dirty="0">
                <a:latin typeface="+mn-ea"/>
              </a:rPr>
              <a:t>SNMP</a:t>
            </a:r>
            <a:r>
              <a:rPr lang="ja-JP" altLang="en-US" sz="1000" b="1" dirty="0">
                <a:latin typeface="+mn-ea"/>
              </a:rPr>
              <a:t>エージェント機能をサポートしており、</a:t>
            </a:r>
            <a:r>
              <a:rPr lang="en-US" altLang="ja-JP" sz="1000" b="1" dirty="0">
                <a:latin typeface="+mn-ea"/>
              </a:rPr>
              <a:t>SNMP</a:t>
            </a:r>
            <a:r>
              <a:rPr lang="ja-JP" altLang="en-US" sz="1000" b="1" dirty="0">
                <a:latin typeface="+mn-ea"/>
              </a:rPr>
              <a:t>マネージャによる監視／制御が可能。イベント（本機器の電源投入やデジタル入力状態変化等）発生時に</a:t>
            </a:r>
            <a:r>
              <a:rPr lang="en-US" altLang="ja-JP" sz="1000" b="1" dirty="0">
                <a:latin typeface="+mn-ea"/>
              </a:rPr>
              <a:t>SNMP</a:t>
            </a:r>
            <a:r>
              <a:rPr lang="ja-JP" altLang="en-US" sz="1000" b="1" dirty="0">
                <a:latin typeface="+mn-ea"/>
              </a:rPr>
              <a:t>トラップを発生させることも可能</a:t>
            </a:r>
          </a:p>
          <a:p>
            <a:pPr marL="358775" indent="-182563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1000" b="1" dirty="0">
                <a:latin typeface="+mn-ea"/>
              </a:rPr>
              <a:t>3</a:t>
            </a:r>
            <a:r>
              <a:rPr lang="ja-JP" altLang="en-US" sz="1000" b="1" dirty="0" err="1">
                <a:latin typeface="+mn-ea"/>
              </a:rPr>
              <a:t>．</a:t>
            </a:r>
            <a:r>
              <a:rPr lang="ja-JP" altLang="en-US" sz="1000" b="1" dirty="0">
                <a:latin typeface="+mn-ea"/>
              </a:rPr>
              <a:t>メール対応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イベント発生時に、指定されたアドレスヘのメール送信が可能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メールの本文は任意の文字列が設定可能</a:t>
            </a:r>
          </a:p>
          <a:p>
            <a:pPr marL="358775" indent="-182563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1000" b="1" dirty="0">
                <a:latin typeface="+mn-ea"/>
              </a:rPr>
              <a:t>4</a:t>
            </a:r>
            <a:r>
              <a:rPr lang="ja-JP" altLang="en-US" sz="1000" b="1" dirty="0" err="1">
                <a:latin typeface="+mn-ea"/>
              </a:rPr>
              <a:t>．</a:t>
            </a:r>
            <a:r>
              <a:rPr lang="en-US" altLang="ja-JP" sz="1000" b="1" dirty="0">
                <a:latin typeface="+mn-ea"/>
              </a:rPr>
              <a:t>LAN</a:t>
            </a:r>
            <a:r>
              <a:rPr lang="ja-JP" altLang="en-US" sz="1000" b="1" dirty="0">
                <a:latin typeface="+mn-ea"/>
              </a:rPr>
              <a:t>ポート及びシリアルポートによる監視／制御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パソコン等の</a:t>
            </a:r>
            <a:r>
              <a:rPr lang="en-US" altLang="ja-JP" sz="1000" b="1" dirty="0">
                <a:latin typeface="+mn-ea"/>
              </a:rPr>
              <a:t>LAN</a:t>
            </a:r>
            <a:r>
              <a:rPr lang="ja-JP" altLang="en-US" sz="1000" b="1" dirty="0">
                <a:latin typeface="+mn-ea"/>
              </a:rPr>
              <a:t>ポートまたはシリアルポートから、本機器のデジタル入力監視／デジタル出力制御が可能</a:t>
            </a:r>
          </a:p>
          <a:p>
            <a:pPr marL="358775" indent="-182563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1000" b="1" dirty="0">
                <a:latin typeface="+mn-ea"/>
              </a:rPr>
              <a:t>5</a:t>
            </a:r>
            <a:r>
              <a:rPr lang="ja-JP" altLang="en-US" sz="1000" b="1" dirty="0" err="1">
                <a:latin typeface="+mn-ea"/>
              </a:rPr>
              <a:t>．</a:t>
            </a:r>
            <a:r>
              <a:rPr lang="en-US" altLang="ja-JP" sz="1000" b="1" dirty="0">
                <a:latin typeface="+mn-ea"/>
              </a:rPr>
              <a:t>Web</a:t>
            </a:r>
            <a:r>
              <a:rPr lang="ja-JP" altLang="en-US" sz="1000" b="1" dirty="0">
                <a:latin typeface="+mn-ea"/>
              </a:rPr>
              <a:t>対応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インターネットを通じて、パソコンの</a:t>
            </a:r>
            <a:r>
              <a:rPr lang="en-US" altLang="ja-JP" sz="1000" b="1" dirty="0">
                <a:latin typeface="+mn-ea"/>
              </a:rPr>
              <a:t>Web</a:t>
            </a:r>
            <a:r>
              <a:rPr lang="ja-JP" altLang="en-US" sz="1000" b="1" dirty="0">
                <a:latin typeface="+mn-ea"/>
              </a:rPr>
              <a:t>ブラウザでの監視／制御が可能</a:t>
            </a:r>
          </a:p>
          <a:p>
            <a:pPr marL="358775" indent="-182563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1000" b="1" dirty="0">
                <a:latin typeface="+mn-ea"/>
              </a:rPr>
              <a:t>6</a:t>
            </a:r>
            <a:r>
              <a:rPr lang="ja-JP" altLang="en-US" sz="1000" b="1" dirty="0" err="1">
                <a:latin typeface="+mn-ea"/>
              </a:rPr>
              <a:t>．</a:t>
            </a:r>
            <a:r>
              <a:rPr lang="en-US" altLang="ja-JP" sz="1000" b="1" dirty="0">
                <a:latin typeface="+mn-ea"/>
              </a:rPr>
              <a:t>syslog</a:t>
            </a:r>
            <a:r>
              <a:rPr lang="ja-JP" altLang="en-US" sz="1000" b="1" dirty="0">
                <a:latin typeface="+mn-ea"/>
              </a:rPr>
              <a:t>対応</a:t>
            </a:r>
          </a:p>
          <a:p>
            <a:pPr marL="358775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1000" b="1" dirty="0">
                <a:latin typeface="+mn-ea"/>
              </a:rPr>
              <a:t>　　本機器の各種イベントを</a:t>
            </a:r>
            <a:r>
              <a:rPr lang="en-US" altLang="ja-JP" sz="1000" b="1" dirty="0">
                <a:latin typeface="+mn-ea"/>
              </a:rPr>
              <a:t>syslog</a:t>
            </a:r>
            <a:r>
              <a:rPr lang="ja-JP" altLang="en-US" sz="1000" b="1" dirty="0">
                <a:latin typeface="+mn-ea"/>
              </a:rPr>
              <a:t>サーバーに送信可能</a:t>
            </a:r>
            <a:endParaRPr lang="en-US" altLang="ja-JP" sz="1000" b="1" dirty="0">
              <a:latin typeface="+mn-ea"/>
            </a:endParaRPr>
          </a:p>
          <a:p>
            <a:pPr marL="0" indent="0">
              <a:buNone/>
            </a:pPr>
            <a:endParaRPr kumimoji="1" lang="ja-JP" altLang="en-US" dirty="0">
              <a:latin typeface="+mn-ea"/>
            </a:endParaRPr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>
          <a:xfrm>
            <a:off x="4603949" y="1001220"/>
            <a:ext cx="4183847" cy="1689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1200" dirty="0"/>
              <a:t>【</a:t>
            </a:r>
            <a:r>
              <a:rPr lang="ja-JP" altLang="en-US" sz="1200" dirty="0"/>
              <a:t>用　途</a:t>
            </a:r>
            <a:r>
              <a:rPr lang="en-US" altLang="ja-JP" sz="1200" dirty="0"/>
              <a:t>】</a:t>
            </a:r>
          </a:p>
          <a:p>
            <a:pPr marL="358775" indent="-18256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ja-JP" sz="1000" dirty="0"/>
              <a:t>1</a:t>
            </a:r>
            <a:r>
              <a:rPr lang="ja-JP" altLang="en-US" sz="1000" dirty="0" err="1"/>
              <a:t>．</a:t>
            </a:r>
            <a:r>
              <a:rPr lang="ja-JP" altLang="en-US" sz="1000" dirty="0"/>
              <a:t>デジタル入出力を備えた機器に接続し、</a:t>
            </a:r>
            <a:r>
              <a:rPr lang="en-US" altLang="ja-JP" sz="1000" dirty="0"/>
              <a:t>SNMP</a:t>
            </a:r>
            <a:r>
              <a:rPr lang="ja-JP" altLang="en-US" sz="1000" dirty="0"/>
              <a:t>マネージャから監視／制御</a:t>
            </a:r>
          </a:p>
          <a:p>
            <a:pPr marL="358775" indent="-1825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dirty="0"/>
              <a:t>　 （</a:t>
            </a:r>
            <a:r>
              <a:rPr lang="en-US" altLang="ja-JP" sz="1000" dirty="0"/>
              <a:t>TCP</a:t>
            </a:r>
            <a:r>
              <a:rPr lang="ja-JP" altLang="en-US" sz="1000" dirty="0" err="1"/>
              <a:t>、</a:t>
            </a:r>
            <a:r>
              <a:rPr lang="en-US" altLang="ja-JP" sz="1000" dirty="0"/>
              <a:t>UDP</a:t>
            </a:r>
            <a:r>
              <a:rPr lang="ja-JP" altLang="en-US" sz="1000" dirty="0" err="1"/>
              <a:t>、</a:t>
            </a:r>
            <a:r>
              <a:rPr lang="ja-JP" altLang="en-US" sz="1000" dirty="0"/>
              <a:t>シリアルポートを使用した監視／制御も可能）</a:t>
            </a:r>
          </a:p>
          <a:p>
            <a:pPr marL="358775" indent="-1825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000" dirty="0"/>
              <a:t>2</a:t>
            </a:r>
            <a:r>
              <a:rPr lang="ja-JP" altLang="en-US" sz="1000" dirty="0" err="1"/>
              <a:t>．</a:t>
            </a:r>
            <a:r>
              <a:rPr lang="ja-JP" altLang="en-US" sz="1000" dirty="0"/>
              <a:t>ブザーや警報灯を制御している既存のシステムに接続し、携帯電話等へのメール送信機能を追加</a:t>
            </a:r>
          </a:p>
          <a:p>
            <a:pPr marL="358775" indent="-1825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000" dirty="0"/>
              <a:t>3</a:t>
            </a:r>
            <a:r>
              <a:rPr lang="ja-JP" altLang="en-US" sz="1000" dirty="0" err="1"/>
              <a:t>．</a:t>
            </a:r>
            <a:r>
              <a:rPr lang="ja-JP" altLang="en-US" sz="1000" dirty="0"/>
              <a:t>本機器を対にして設置し、スイッチの入力を対向側のブザーヘ出力</a:t>
            </a:r>
          </a:p>
          <a:p>
            <a:pPr marL="358775" indent="-1825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000" dirty="0"/>
              <a:t>4</a:t>
            </a:r>
            <a:r>
              <a:rPr lang="ja-JP" altLang="en-US" sz="1000" dirty="0" err="1"/>
              <a:t>．</a:t>
            </a:r>
            <a:r>
              <a:rPr lang="en-US" altLang="ja-JP" sz="1000" dirty="0"/>
              <a:t>LAN</a:t>
            </a:r>
            <a:r>
              <a:rPr lang="ja-JP" altLang="en-US" sz="1000" dirty="0"/>
              <a:t>ポートまたはシリアルポートを持つパソコンに接続し、デジタル入出力ポートとして使用（</a:t>
            </a:r>
            <a:r>
              <a:rPr lang="en-US" altLang="ja-JP" sz="1000" dirty="0"/>
              <a:t>PCI</a:t>
            </a:r>
            <a:r>
              <a:rPr lang="ja-JP" altLang="en-US" sz="1000" dirty="0"/>
              <a:t>接続や</a:t>
            </a:r>
            <a:r>
              <a:rPr lang="en-US" altLang="ja-JP" sz="1000" dirty="0"/>
              <a:t>ISA</a:t>
            </a:r>
            <a:r>
              <a:rPr lang="ja-JP" altLang="en-US" sz="1000" dirty="0"/>
              <a:t>接続と異なり、</a:t>
            </a:r>
            <a:r>
              <a:rPr lang="en-US" altLang="ja-JP" sz="1000" dirty="0"/>
              <a:t>OS</a:t>
            </a:r>
            <a:r>
              <a:rPr lang="ja-JP" altLang="en-US" sz="1000" dirty="0" err="1"/>
              <a:t>に依</a:t>
            </a:r>
            <a:r>
              <a:rPr lang="ja-JP" altLang="en-US" sz="1000" dirty="0"/>
              <a:t>存するようなドライバソフトは一切不要）</a:t>
            </a:r>
          </a:p>
          <a:p>
            <a:pPr marL="358775" indent="-1825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000" dirty="0"/>
              <a:t>5</a:t>
            </a:r>
            <a:r>
              <a:rPr lang="ja-JP" altLang="en-US" sz="1000" dirty="0" err="1"/>
              <a:t>．</a:t>
            </a:r>
            <a:r>
              <a:rPr lang="en-US" altLang="ja-JP" sz="1000" dirty="0"/>
              <a:t>LAN</a:t>
            </a:r>
            <a:r>
              <a:rPr lang="ja-JP" altLang="en-US" sz="1000" dirty="0"/>
              <a:t>ポートまたはシリアルポートを持つ既存の機器に接続し、絶縁型デジタル入出力ポートとして使用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601716" y="3868366"/>
            <a:ext cx="3367187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sz="900" b="1" dirty="0">
                <a:latin typeface="+mn-ea"/>
                <a:ea typeface="+mn-ea"/>
              </a:rPr>
              <a:t>PE01A/PE02A</a:t>
            </a:r>
            <a:r>
              <a:rPr lang="ja-JP" altLang="en-US" sz="900" b="1" dirty="0">
                <a:latin typeface="+mn-ea"/>
                <a:ea typeface="+mn-ea"/>
              </a:rPr>
              <a:t>カタログより抜粋：</a:t>
            </a:r>
            <a:endParaRPr lang="en-US" altLang="ja-JP" sz="900" b="1" dirty="0">
              <a:latin typeface="+mn-ea"/>
              <a:ea typeface="+mn-ea"/>
            </a:endParaRPr>
          </a:p>
          <a:p>
            <a:pPr marL="92075">
              <a:lnSpc>
                <a:spcPct val="120000"/>
              </a:lnSpc>
            </a:pPr>
            <a:r>
              <a:rPr lang="en-US" altLang="ja-JP" sz="900" b="1" dirty="0">
                <a:latin typeface="+mn-ea"/>
                <a:ea typeface="+mn-ea"/>
                <a:hlinkClick r:id="rId2"/>
              </a:rPr>
              <a:t>https://how.jp/wp-content/uploads/2019/01/pe_pam-1.pdf</a:t>
            </a:r>
            <a:endParaRPr lang="en-US" altLang="ja-JP" sz="9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900" b="1" dirty="0">
                <a:latin typeface="+mn-ea"/>
                <a:ea typeface="+mn-ea"/>
              </a:rPr>
              <a:t>各種ダウンロードページ（ファームウェア </a:t>
            </a:r>
            <a:r>
              <a:rPr lang="en-US" altLang="ja-JP" sz="900" b="1" dirty="0">
                <a:latin typeface="+mn-ea"/>
                <a:ea typeface="+mn-ea"/>
              </a:rPr>
              <a:t>/</a:t>
            </a:r>
            <a:r>
              <a:rPr lang="ja-JP" altLang="en-US" sz="900" b="1" dirty="0">
                <a:latin typeface="+mn-ea"/>
                <a:ea typeface="+mn-ea"/>
              </a:rPr>
              <a:t> カタログ </a:t>
            </a:r>
            <a:r>
              <a:rPr lang="en-US" altLang="ja-JP" sz="900" b="1" dirty="0">
                <a:latin typeface="+mn-ea"/>
                <a:ea typeface="+mn-ea"/>
              </a:rPr>
              <a:t>/</a:t>
            </a:r>
            <a:r>
              <a:rPr lang="ja-JP" altLang="en-US" sz="900" b="1" dirty="0">
                <a:latin typeface="+mn-ea"/>
                <a:ea typeface="+mn-ea"/>
              </a:rPr>
              <a:t> マニュアル）：</a:t>
            </a:r>
            <a:endParaRPr lang="en-US" altLang="ja-JP" sz="900" b="1" dirty="0">
              <a:latin typeface="+mn-ea"/>
              <a:ea typeface="+mn-ea"/>
            </a:endParaRPr>
          </a:p>
          <a:p>
            <a:pPr marL="92075">
              <a:lnSpc>
                <a:spcPct val="120000"/>
              </a:lnSpc>
              <a:spcBef>
                <a:spcPts val="0"/>
              </a:spcBef>
            </a:pPr>
            <a:r>
              <a:rPr lang="en-US" altLang="ja-JP" sz="900" b="1" dirty="0">
                <a:latin typeface="+mn-ea"/>
                <a:ea typeface="+mn-ea"/>
                <a:hlinkClick r:id="rId3"/>
              </a:rPr>
              <a:t>https://how.jp/downloads</a:t>
            </a:r>
            <a:endParaRPr lang="en-US" altLang="ja-JP" sz="9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357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仕様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19" y="1033451"/>
            <a:ext cx="5458769" cy="35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756174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0547EFCE-8FFC-4DE7-8A53-65D6050BE3A7}" vid="{44591D59-C4BA-4D44-AE24-DB74C38804FB}"/>
    </a:ext>
  </a:extLst>
</a:theme>
</file>

<file path=ppt/theme/theme2.xml><?xml version="1.0" encoding="utf-8"?>
<a:theme xmlns:a="http://schemas.openxmlformats.org/drawingml/2006/main" name="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3.xml><?xml version="1.0" encoding="utf-8"?>
<a:theme xmlns:a="http://schemas.openxmlformats.org/drawingml/2006/main" name="デバイダー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1920163D-763C-4FA2-8C21-3C4C0FE0627D}"/>
    </a:ext>
  </a:extLst>
</a:theme>
</file>

<file path=ppt/theme/theme4.xml><?xml version="1.0" encoding="utf-8"?>
<a:theme xmlns:a="http://schemas.openxmlformats.org/drawingml/2006/main" name="エンド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CF074C11-697F-48B1-95CC-C684841BE1A1}"/>
    </a:ext>
  </a:extLst>
</a:theme>
</file>

<file path=ppt/theme/theme5.xml><?xml version="1.0" encoding="utf-8"?>
<a:theme xmlns:a="http://schemas.openxmlformats.org/drawingml/2006/main" name="その他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901FD198-E59D-4716-B679-A042CDBE39A1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同軸LANコンバータ検証結果報告_20220404</Template>
  <TotalTime>0</TotalTime>
  <Words>952</Words>
  <Application>Microsoft Office PowerPoint</Application>
  <PresentationFormat>画面に合わせる (16:9)</PresentationFormat>
  <Paragraphs>141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Yu Gothic UI</vt:lpstr>
      <vt:lpstr>游ゴシック</vt:lpstr>
      <vt:lpstr>Arial</vt:lpstr>
      <vt:lpstr>Calibri</vt:lpstr>
      <vt:lpstr>タイトルスライド</vt:lpstr>
      <vt:lpstr>メインスライド</vt:lpstr>
      <vt:lpstr>デバイダー</vt:lpstr>
      <vt:lpstr>エンドスライド</vt:lpstr>
      <vt:lpstr>その他</vt:lpstr>
      <vt:lpstr>【他社機器接続検証レポート】  端子入出力⇔HTTPコマンド送受信機器   (株)HOW製 I/O de LANシリーズ </vt:lpstr>
      <vt:lpstr>ターゲット機器の検証背景</vt:lpstr>
      <vt:lpstr>PE01A の評価内容と結果①</vt:lpstr>
      <vt:lpstr>PE01A の評価内容と結果②</vt:lpstr>
      <vt:lpstr>留意事項</vt:lpstr>
      <vt:lpstr>参考</vt:lpstr>
      <vt:lpstr>機器概要</vt:lpstr>
      <vt:lpstr>仕様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2023-09-11T10:01:17Z</dcterms:created>
  <dcterms:modified xsi:type="dcterms:W3CDTF">2023-09-11T10:01:48Z</dcterms:modified>
</cp:coreProperties>
</file>