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1"/>
    <p:sldMasterId id="2147483749" r:id="rId2"/>
    <p:sldMasterId id="2147483741" r:id="rId3"/>
    <p:sldMasterId id="2147483654" r:id="rId4"/>
    <p:sldMasterId id="2147483755" r:id="rId5"/>
  </p:sldMasterIdLst>
  <p:notesMasterIdLst>
    <p:notesMasterId r:id="rId12"/>
  </p:notesMasterIdLst>
  <p:sldIdLst>
    <p:sldId id="256" r:id="rId6"/>
    <p:sldId id="257" r:id="rId7"/>
    <p:sldId id="260" r:id="rId8"/>
    <p:sldId id="261" r:id="rId9"/>
    <p:sldId id="262" r:id="rId10"/>
    <p:sldId id="259" r:id="rId11"/>
  </p:sldIdLst>
  <p:sldSz cx="9144000" cy="5143500" type="screen16x9"/>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0BF"/>
    <a:srgbClr val="D36163"/>
    <a:srgbClr val="7F7F7F"/>
    <a:srgbClr val="E2E3E3"/>
    <a:srgbClr val="6464E6"/>
    <a:srgbClr val="10A99A"/>
    <a:srgbClr val="2F5597"/>
    <a:srgbClr val="2E75B6"/>
    <a:srgbClr val="5B9BD5"/>
    <a:srgbClr val="76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6C38A-E988-453D-AF9B-D60EEE127EEE}" v="35" dt="2020-05-13T06:48:55.213"/>
    <p1510:client id="{17E92CEC-7727-4D42-BF6B-CFBF6DD56F68}" v="66" dt="2020-05-13T06:26:18.929"/>
    <p1510:client id="{1A6257CA-AFF0-4D6F-B0D6-48F428E34765}" v="90" dt="2020-05-14T05:21:23.223"/>
    <p1510:client id="{FD2DF105-C64B-4464-A3C2-5763EE3FBBF8}" v="40" dt="2020-05-13T05:56:37.03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369" autoAdjust="0"/>
  </p:normalViewPr>
  <p:slideViewPr>
    <p:cSldViewPr snapToGrid="0">
      <p:cViewPr varScale="1">
        <p:scale>
          <a:sx n="157" d="100"/>
          <a:sy n="157" d="100"/>
        </p:scale>
        <p:origin x="138" y="30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07D67-6971-4886-89F1-96D67763A782}" type="datetimeFigureOut">
              <a:rPr kumimoji="1" lang="ja-JP" altLang="en-US" smtClean="0"/>
              <a:t>2023/9/11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3CC11-6E21-4044-95B8-92AE9556A3AE}" type="slidenum">
              <a:rPr kumimoji="1" lang="ja-JP" altLang="en-US" smtClean="0"/>
              <a:t>‹#›</a:t>
            </a:fld>
            <a:endParaRPr kumimoji="1" lang="ja-JP" altLang="en-US"/>
          </a:p>
        </p:txBody>
      </p:sp>
    </p:spTree>
    <p:extLst>
      <p:ext uri="{BB962C8B-B14F-4D97-AF65-F5344CB8AC3E}">
        <p14:creationId xmlns:p14="http://schemas.microsoft.com/office/powerpoint/2010/main" val="1293217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431800" y="1735742"/>
            <a:ext cx="7886700" cy="993775"/>
          </a:xfrm>
          <a:prstGeom prst="rect">
            <a:avLst/>
          </a:prstGeom>
        </p:spPr>
        <p:txBody>
          <a:bodyPr/>
          <a:lstStyle>
            <a:lvl1pPr algn="l">
              <a:defRPr/>
            </a:lvl1pPr>
          </a:lstStyle>
          <a:p>
            <a:r>
              <a:rPr kumimoji="1" lang="ja-JP" altLang="en-US"/>
              <a:t>マスター タイトルの書式設定</a:t>
            </a:r>
          </a:p>
        </p:txBody>
      </p:sp>
    </p:spTree>
    <p:extLst>
      <p:ext uri="{BB962C8B-B14F-4D97-AF65-F5344CB8AC3E}">
        <p14:creationId xmlns:p14="http://schemas.microsoft.com/office/powerpoint/2010/main" val="107058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68442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82700"/>
            <a:ext cx="7886700" cy="2139950"/>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146825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370013"/>
            <a:ext cx="3867150" cy="32623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370013"/>
            <a:ext cx="3867150" cy="32623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255804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74638"/>
            <a:ext cx="7886700" cy="99377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1879600"/>
            <a:ext cx="3868737" cy="27622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1879600"/>
            <a:ext cx="3887788" cy="27622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299302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3517837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3775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4038940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42900"/>
            <a:ext cx="2949575" cy="120015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2255268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78775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274638"/>
            <a:ext cx="1971675" cy="435768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274638"/>
            <a:ext cx="5762625" cy="435768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52110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
        <p:nvSpPr>
          <p:cNvPr id="8" name="Content Placeholder 2"/>
          <p:cNvSpPr>
            <a:spLocks noGrp="1"/>
          </p:cNvSpPr>
          <p:nvPr>
            <p:ph idx="1"/>
          </p:nvPr>
        </p:nvSpPr>
        <p:spPr>
          <a:xfrm>
            <a:off x="245063" y="1126582"/>
            <a:ext cx="8542732" cy="343531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5332796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サブ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
        <p:nvSpPr>
          <p:cNvPr id="8" name="Content Placeholder 2"/>
          <p:cNvSpPr>
            <a:spLocks noGrp="1"/>
          </p:cNvSpPr>
          <p:nvPr>
            <p:ph idx="1"/>
          </p:nvPr>
        </p:nvSpPr>
        <p:spPr>
          <a:xfrm>
            <a:off x="229905" y="1725138"/>
            <a:ext cx="8557890" cy="283675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2"/>
          <p:cNvSpPr>
            <a:spLocks noGrp="1"/>
          </p:cNvSpPr>
          <p:nvPr>
            <p:ph type="body" idx="10"/>
          </p:nvPr>
        </p:nvSpPr>
        <p:spPr>
          <a:xfrm>
            <a:off x="229905" y="1107203"/>
            <a:ext cx="855789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Tree>
    <p:extLst>
      <p:ext uri="{BB962C8B-B14F-4D97-AF65-F5344CB8AC3E}">
        <p14:creationId xmlns:p14="http://schemas.microsoft.com/office/powerpoint/2010/main" val="39174574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527"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11875"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341606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905" y="1107203"/>
            <a:ext cx="4276419"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229905" y="1725137"/>
            <a:ext cx="4276419"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564774" y="1107203"/>
            <a:ext cx="4336732"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564774" y="1725137"/>
            <a:ext cx="4336732"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396521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131174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タイトル 1"/>
          <p:cNvSpPr>
            <a:spLocks noGrp="1"/>
          </p:cNvSpPr>
          <p:nvPr>
            <p:ph type="ctrTitle"/>
          </p:nvPr>
        </p:nvSpPr>
        <p:spPr>
          <a:xfrm>
            <a:off x="0" y="0"/>
            <a:ext cx="9144000" cy="5143500"/>
          </a:xfrm>
          <a:prstGeom prst="rect">
            <a:avLst/>
          </a:prstGeom>
        </p:spPr>
        <p:txBody>
          <a:bodyPr anchor="ctr" anchorCtr="0"/>
          <a:lstStyle>
            <a:lvl1pPr algn="ctr">
              <a:defRPr sz="4400" baseline="0">
                <a:solidFill>
                  <a:schemeClr val="bg1"/>
                </a:solidFill>
                <a:latin typeface="Calibri" panose="020F0502020204030204" pitchFamily="34" charset="0"/>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49640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771501" y="390780"/>
            <a:ext cx="7605760" cy="4344710"/>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205417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375"/>
            <a:ext cx="6858000" cy="17907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321514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8644" y="425093"/>
            <a:ext cx="1965764" cy="457698"/>
          </a:xfrm>
          <a:prstGeom prst="rect">
            <a:avLst/>
          </a:prstGeom>
        </p:spPr>
      </p:pic>
      <p:sp>
        <p:nvSpPr>
          <p:cNvPr id="6" name="テキスト ボックス 5"/>
          <p:cNvSpPr txBox="1"/>
          <p:nvPr userDrawn="1"/>
        </p:nvSpPr>
        <p:spPr>
          <a:xfrm>
            <a:off x="337406" y="4876459"/>
            <a:ext cx="1596912" cy="230832"/>
          </a:xfrm>
          <a:prstGeom prst="rect">
            <a:avLst/>
          </a:prstGeom>
          <a:noFill/>
        </p:spPr>
        <p:txBody>
          <a:bodyPr wrap="none" rtlCol="0">
            <a:spAutoFit/>
          </a:bodyPr>
          <a:lstStyle/>
          <a:p>
            <a:pPr algn="l"/>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
        <p:nvSpPr>
          <p:cNvPr id="5" name="正方形/長方形 4"/>
          <p:cNvSpPr/>
          <p:nvPr userDrawn="1"/>
        </p:nvSpPr>
        <p:spPr>
          <a:xfrm>
            <a:off x="8738647" y="4713"/>
            <a:ext cx="405353" cy="40535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7513164" y="410066"/>
            <a:ext cx="1225484" cy="12254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5666971"/>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914400"/>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sp>
        <p:nvSpPr>
          <p:cNvPr id="17" name="テキスト ボックス 16"/>
          <p:cNvSpPr txBox="1"/>
          <p:nvPr userDrawn="1"/>
        </p:nvSpPr>
        <p:spPr>
          <a:xfrm>
            <a:off x="7540392" y="4883453"/>
            <a:ext cx="1596912" cy="230832"/>
          </a:xfrm>
          <a:prstGeom prst="rect">
            <a:avLst/>
          </a:prstGeom>
          <a:noFill/>
        </p:spPr>
        <p:txBody>
          <a:bodyPr wrap="none" rtlCol="0">
            <a:spAutoFit/>
          </a:bodyPr>
          <a:lstStyle/>
          <a:p>
            <a:pPr algn="r"/>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pic>
        <p:nvPicPr>
          <p:cNvPr id="24" name="図 2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3850" y="4847754"/>
            <a:ext cx="845445" cy="196849"/>
          </a:xfrm>
          <a:prstGeom prst="rect">
            <a:avLst/>
          </a:prstGeom>
        </p:spPr>
      </p:pic>
      <p:cxnSp>
        <p:nvCxnSpPr>
          <p:cNvPr id="26" name="直線コネクタ 25"/>
          <p:cNvCxnSpPr/>
          <p:nvPr userDrawn="1"/>
        </p:nvCxnSpPr>
        <p:spPr>
          <a:xfrm>
            <a:off x="0" y="473190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348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5143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4290" y="4506743"/>
            <a:ext cx="1507770" cy="351061"/>
          </a:xfrm>
          <a:prstGeom prst="rect">
            <a:avLst/>
          </a:prstGeom>
        </p:spPr>
      </p:pic>
      <p:sp>
        <p:nvSpPr>
          <p:cNvPr id="4" name="テキスト ボックス 3"/>
          <p:cNvSpPr txBox="1"/>
          <p:nvPr userDrawn="1"/>
        </p:nvSpPr>
        <p:spPr>
          <a:xfrm>
            <a:off x="158496" y="4693212"/>
            <a:ext cx="1596912" cy="230832"/>
          </a:xfrm>
          <a:prstGeom prst="rect">
            <a:avLst/>
          </a:prstGeom>
          <a:noFill/>
        </p:spPr>
        <p:txBody>
          <a:bodyPr wrap="none" rtlCol="0">
            <a:spAutoFit/>
          </a:bodyPr>
          <a:lstStyle/>
          <a:p>
            <a:pPr algn="l">
              <a:tabLst/>
            </a:pPr>
            <a:r>
              <a:rPr kumimoji="1" lang="en-US" altLang="ja-JP" sz="900" dirty="0">
                <a:solidFill>
                  <a:schemeClr val="bg1"/>
                </a:solidFill>
                <a:latin typeface="Calibri" panose="020F0502020204030204" pitchFamily="34" charset="0"/>
                <a:cs typeface="Calibri" panose="020F0502020204030204" pitchFamily="34" charset="0"/>
              </a:rPr>
              <a:t>© i-PRO | All Rights</a:t>
            </a:r>
            <a:r>
              <a:rPr kumimoji="1" lang="en-US" altLang="ja-JP" sz="900" baseline="0" dirty="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0496942"/>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55" userDrawn="1">
          <p15:clr>
            <a:srgbClr val="F26B43"/>
          </p15:clr>
        </p15:guide>
        <p15:guide id="2" pos="462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013"/>
          </a:p>
        </p:txBody>
      </p:sp>
      <p:sp>
        <p:nvSpPr>
          <p:cNvPr id="3" name="テキスト ボックス 2"/>
          <p:cNvSpPr txBox="1"/>
          <p:nvPr userDrawn="1"/>
        </p:nvSpPr>
        <p:spPr>
          <a:xfrm>
            <a:off x="7547088" y="4869996"/>
            <a:ext cx="1596912" cy="230832"/>
          </a:xfrm>
          <a:prstGeom prst="rect">
            <a:avLst/>
          </a:prstGeom>
          <a:noFill/>
        </p:spPr>
        <p:txBody>
          <a:bodyPr wrap="none" rtlCol="0">
            <a:spAutoFit/>
          </a:bodyPr>
          <a:lstStyle/>
          <a:p>
            <a:pPr algn="l"/>
            <a:r>
              <a:rPr kumimoji="1" lang="en-US" altLang="ja-JP" sz="900" dirty="0">
                <a:solidFill>
                  <a:schemeClr val="bg1"/>
                </a:solidFill>
                <a:latin typeface="Calibri" panose="020F0502020204030204" pitchFamily="34" charset="0"/>
                <a:cs typeface="Calibri" panose="020F0502020204030204" pitchFamily="34" charset="0"/>
              </a:rPr>
              <a:t>© i-PRO | All Rights</a:t>
            </a:r>
            <a:r>
              <a:rPr kumimoji="1" lang="en-US" altLang="ja-JP" sz="900" baseline="0" dirty="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86053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C7DA256-7458-49F8-A21E-DBE7FBCEB601}" type="datetimeFigureOut">
              <a:rPr kumimoji="1" lang="ja-JP" altLang="en-US" smtClean="0"/>
              <a:t>2023/9/11</a:t>
            </a:fld>
            <a:endParaRPr kumimoji="1" lang="ja-JP" altLang="en-US"/>
          </a:p>
        </p:txBody>
      </p:sp>
      <p:sp>
        <p:nvSpPr>
          <p:cNvPr id="5" name="フッター プレースホルダー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21BB38F-1E14-41B5-A53C-FC469F7649E4}" type="slidenum">
              <a:rPr kumimoji="1" lang="ja-JP" altLang="en-US" smtClean="0"/>
              <a:t>‹#›</a:t>
            </a:fld>
            <a:endParaRPr kumimoji="1" lang="ja-JP" altLang="en-US"/>
          </a:p>
        </p:txBody>
      </p:sp>
    </p:spTree>
    <p:extLst>
      <p:ext uri="{BB962C8B-B14F-4D97-AF65-F5344CB8AC3E}">
        <p14:creationId xmlns:p14="http://schemas.microsoft.com/office/powerpoint/2010/main" val="281073864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同軸</a:t>
            </a:r>
            <a:r>
              <a:rPr lang="en-US" altLang="ja-JP" dirty="0">
                <a:latin typeface="+mj-ea"/>
              </a:rPr>
              <a:t>LAN</a:t>
            </a:r>
            <a:r>
              <a:rPr lang="ja-JP" altLang="en-US" dirty="0">
                <a:latin typeface="+mj-ea"/>
              </a:rPr>
              <a:t>コンバータ</a:t>
            </a:r>
            <a:br>
              <a:rPr lang="en-US" altLang="ja-JP" dirty="0">
                <a:latin typeface="+mj-ea"/>
              </a:rPr>
            </a:br>
            <a:r>
              <a:rPr lang="ja-JP" altLang="en-US" dirty="0">
                <a:latin typeface="+mj-ea"/>
              </a:rPr>
              <a:t>代替モデル検証レポート</a:t>
            </a:r>
            <a:r>
              <a:rPr lang="en-US" altLang="ja-JP" dirty="0">
                <a:latin typeface="+mj-ea"/>
              </a:rPr>
              <a:t>_vol.1</a:t>
            </a:r>
            <a:endParaRPr kumimoji="1" lang="ja-JP" altLang="en-US" dirty="0">
              <a:latin typeface="+mj-ea"/>
            </a:endParaRPr>
          </a:p>
        </p:txBody>
      </p:sp>
      <p:sp>
        <p:nvSpPr>
          <p:cNvPr id="3" name="テキスト ボックス 2"/>
          <p:cNvSpPr txBox="1"/>
          <p:nvPr/>
        </p:nvSpPr>
        <p:spPr>
          <a:xfrm>
            <a:off x="517358" y="3230479"/>
            <a:ext cx="4553952" cy="646331"/>
          </a:xfrm>
          <a:prstGeom prst="rect">
            <a:avLst/>
          </a:prstGeom>
          <a:noFill/>
        </p:spPr>
        <p:txBody>
          <a:bodyPr wrap="square" rtlCol="0">
            <a:spAutoFit/>
          </a:bodyPr>
          <a:lstStyle/>
          <a:p>
            <a:r>
              <a:rPr kumimoji="1" lang="en-US" altLang="ja-JP" sz="1800" dirty="0"/>
              <a:t>2022.4.4</a:t>
            </a:r>
          </a:p>
          <a:p>
            <a:r>
              <a:rPr kumimoji="1" lang="en-US" altLang="ja-JP" sz="1800" dirty="0" err="1"/>
              <a:t>i</a:t>
            </a:r>
            <a:r>
              <a:rPr kumimoji="1" lang="en-US" altLang="ja-JP" sz="1800" dirty="0"/>
              <a:t>-PRO</a:t>
            </a:r>
            <a:r>
              <a:rPr kumimoji="1" lang="ja-JP" altLang="en-US" sz="1800" dirty="0"/>
              <a:t>株式会社　ジャパンリージョン</a:t>
            </a:r>
          </a:p>
        </p:txBody>
      </p:sp>
    </p:spTree>
    <p:extLst>
      <p:ext uri="{BB962C8B-B14F-4D97-AF65-F5344CB8AC3E}">
        <p14:creationId xmlns:p14="http://schemas.microsoft.com/office/powerpoint/2010/main" val="229405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目的</a:t>
            </a:r>
          </a:p>
        </p:txBody>
      </p:sp>
      <p:sp>
        <p:nvSpPr>
          <p:cNvPr id="3" name="コンテンツ プレースホルダー 2"/>
          <p:cNvSpPr>
            <a:spLocks noGrp="1"/>
          </p:cNvSpPr>
          <p:nvPr>
            <p:ph idx="1"/>
          </p:nvPr>
        </p:nvSpPr>
        <p:spPr>
          <a:xfrm>
            <a:off x="245064" y="940091"/>
            <a:ext cx="8542732" cy="3420312"/>
          </a:xfrm>
        </p:spPr>
        <p:txBody>
          <a:bodyPr/>
          <a:lstStyle/>
          <a:p>
            <a:r>
              <a:rPr kumimoji="1" lang="en-US" altLang="ja-JP" sz="1400" dirty="0"/>
              <a:t>Panasonic</a:t>
            </a:r>
            <a:r>
              <a:rPr lang="ja-JP" altLang="en-US" sz="1400" dirty="0"/>
              <a:t>製同軸</a:t>
            </a:r>
            <a:r>
              <a:rPr lang="en-US" altLang="ja-JP" sz="1400" dirty="0"/>
              <a:t>LAN</a:t>
            </a:r>
            <a:r>
              <a:rPr lang="ja-JP" altLang="en-US" sz="1400" dirty="0"/>
              <a:t>コンバータ（</a:t>
            </a:r>
            <a:r>
              <a:rPr lang="en-US" altLang="ja-JP" sz="1400" dirty="0"/>
              <a:t>WJ-PC200,</a:t>
            </a:r>
            <a:r>
              <a:rPr lang="ja-JP" altLang="en-US" sz="1400" dirty="0"/>
              <a:t> </a:t>
            </a:r>
            <a:r>
              <a:rPr lang="en-US" altLang="ja-JP" sz="1400" dirty="0"/>
              <a:t>WJ-PR201,</a:t>
            </a:r>
            <a:r>
              <a:rPr lang="ja-JP" altLang="en-US" sz="1400" dirty="0"/>
              <a:t> </a:t>
            </a:r>
            <a:r>
              <a:rPr lang="en-US" altLang="ja-JP" sz="1400" dirty="0"/>
              <a:t>WJ-PR204</a:t>
            </a:r>
            <a:r>
              <a:rPr lang="ja-JP" altLang="en-US" sz="1400" dirty="0"/>
              <a:t>）が部品調達問題のため生産困難となったため、サン電子製およびエレコム製の下記モデルにて動作検証を行っております。</a:t>
            </a:r>
            <a:endParaRPr lang="en-US" altLang="ja-JP" sz="1400" dirty="0"/>
          </a:p>
          <a:p>
            <a:pPr marL="0" indent="0">
              <a:buNone/>
            </a:pPr>
            <a:r>
              <a:rPr lang="ja-JP" altLang="en-US" sz="1400" dirty="0"/>
              <a:t>    </a:t>
            </a:r>
            <a:r>
              <a:rPr lang="ja-JP" altLang="en-US" sz="1200" dirty="0"/>
              <a:t>サン電子</a:t>
            </a:r>
            <a:r>
              <a:rPr lang="en-US" altLang="ja-JP" sz="1200" dirty="0"/>
              <a:t>:</a:t>
            </a:r>
            <a:r>
              <a:rPr lang="ja-JP" altLang="en-US" sz="1200" dirty="0"/>
              <a:t>　</a:t>
            </a:r>
            <a:r>
              <a:rPr lang="en-US" altLang="ja-JP" sz="1200" dirty="0"/>
              <a:t>TLC-20PTA-B</a:t>
            </a:r>
            <a:r>
              <a:rPr lang="ja-JP" altLang="en-US" sz="1200" dirty="0"/>
              <a:t>（ターミナル機）</a:t>
            </a:r>
            <a:endParaRPr lang="en-US" altLang="ja-JP" sz="1200" dirty="0"/>
          </a:p>
          <a:p>
            <a:pPr marL="0" indent="0">
              <a:lnSpc>
                <a:spcPct val="100000"/>
              </a:lnSpc>
              <a:spcBef>
                <a:spcPts val="0"/>
              </a:spcBef>
              <a:buNone/>
              <a:defRPr/>
            </a:pPr>
            <a:r>
              <a:rPr lang="ja-JP" altLang="en-US" sz="1200" dirty="0"/>
              <a:t>　　　　　　</a:t>
            </a:r>
            <a:r>
              <a:rPr lang="en-US" altLang="ja-JP" sz="1200" dirty="0"/>
              <a:t>TLC-20PTA-B</a:t>
            </a:r>
            <a:r>
              <a:rPr lang="ja-JP" altLang="en-US" sz="1200" dirty="0"/>
              <a:t>（ターミナル機 </a:t>
            </a:r>
            <a:r>
              <a:rPr lang="en-US" altLang="ja-JP" sz="1200" dirty="0" err="1"/>
              <a:t>PoE</a:t>
            </a:r>
            <a:r>
              <a:rPr lang="en-US" altLang="ja-JP" sz="1200" dirty="0"/>
              <a:t>+</a:t>
            </a:r>
            <a:r>
              <a:rPr lang="ja-JP" altLang="en-US" sz="1200" dirty="0"/>
              <a:t>対応）</a:t>
            </a:r>
            <a:br>
              <a:rPr lang="en-US" altLang="ja-JP" sz="1200" dirty="0"/>
            </a:br>
            <a:r>
              <a:rPr lang="en-US" altLang="ja-JP" sz="1200" dirty="0"/>
              <a:t>                          TLC-10PC2A-B</a:t>
            </a:r>
            <a:r>
              <a:rPr lang="ja-JP" altLang="en-US" sz="1200" dirty="0"/>
              <a:t>（センター機</a:t>
            </a:r>
            <a:r>
              <a:rPr lang="en-US" altLang="ja-JP" sz="1200" dirty="0"/>
              <a:t>2ch</a:t>
            </a:r>
            <a:r>
              <a:rPr lang="ja-JP" altLang="en-US" sz="1200" dirty="0"/>
              <a:t>）</a:t>
            </a:r>
            <a:br>
              <a:rPr lang="en-US" altLang="ja-JP" sz="1200" dirty="0"/>
            </a:br>
            <a:r>
              <a:rPr lang="en-US" altLang="ja-JP" sz="1200" dirty="0"/>
              <a:t>                          TLC-10PC4A-B</a:t>
            </a:r>
            <a:r>
              <a:rPr lang="ja-JP" altLang="en-US" sz="1200" dirty="0"/>
              <a:t>（センター機</a:t>
            </a:r>
            <a:r>
              <a:rPr lang="en-US" altLang="ja-JP" sz="1200" dirty="0"/>
              <a:t>4ch</a:t>
            </a:r>
            <a:r>
              <a:rPr lang="ja-JP" altLang="en-US" sz="1200" dirty="0"/>
              <a:t>）</a:t>
            </a:r>
            <a:br>
              <a:rPr lang="en-US" altLang="ja-JP" sz="1200" dirty="0"/>
            </a:br>
            <a:br>
              <a:rPr lang="en-US" altLang="ja-JP" sz="1200" dirty="0"/>
            </a:br>
            <a:r>
              <a:rPr lang="ja-JP" altLang="en-US" sz="1200" dirty="0"/>
              <a:t>　エレコム  </a:t>
            </a:r>
            <a:r>
              <a:rPr lang="en-US" altLang="ja-JP" sz="1200" dirty="0"/>
              <a:t>:</a:t>
            </a:r>
            <a:r>
              <a:rPr lang="ja-JP" altLang="en-US" sz="1200" dirty="0"/>
              <a:t>　 </a:t>
            </a:r>
            <a:r>
              <a:rPr lang="en-US" altLang="ja-JP" sz="1200" dirty="0"/>
              <a:t>ECB-G01CX-HJP</a:t>
            </a:r>
            <a:r>
              <a:rPr lang="ja-JP" altLang="en-US" sz="1200" dirty="0"/>
              <a:t>（対向）</a:t>
            </a:r>
          </a:p>
        </p:txBody>
      </p:sp>
      <p:pic>
        <p:nvPicPr>
          <p:cNvPr id="6" name="図 5"/>
          <p:cNvPicPr>
            <a:picLocks noChangeAspect="1"/>
          </p:cNvPicPr>
          <p:nvPr/>
        </p:nvPicPr>
        <p:blipFill>
          <a:blip r:embed="rId2"/>
          <a:stretch>
            <a:fillRect/>
          </a:stretch>
        </p:blipFill>
        <p:spPr>
          <a:xfrm>
            <a:off x="3748284" y="1571934"/>
            <a:ext cx="5342817" cy="3096772"/>
          </a:xfrm>
          <a:prstGeom prst="rect">
            <a:avLst/>
          </a:prstGeom>
          <a:ln>
            <a:solidFill>
              <a:srgbClr val="BDC0BF"/>
            </a:solidFill>
          </a:ln>
        </p:spPr>
      </p:pic>
      <p:sp>
        <p:nvSpPr>
          <p:cNvPr id="4" name="正方形/長方形 3"/>
          <p:cNvSpPr/>
          <p:nvPr/>
        </p:nvSpPr>
        <p:spPr>
          <a:xfrm>
            <a:off x="3645989" y="1386718"/>
            <a:ext cx="1043876" cy="215444"/>
          </a:xfrm>
          <a:prstGeom prst="rect">
            <a:avLst/>
          </a:prstGeom>
        </p:spPr>
        <p:txBody>
          <a:bodyPr wrap="none">
            <a:spAutoFit/>
          </a:bodyPr>
          <a:lstStyle/>
          <a:p>
            <a:r>
              <a:rPr lang="ja-JP" altLang="en-US" sz="800" dirty="0"/>
              <a:t>サン電子製の接続例</a:t>
            </a:r>
          </a:p>
        </p:txBody>
      </p:sp>
      <p:pic>
        <p:nvPicPr>
          <p:cNvPr id="5" name="図 4"/>
          <p:cNvPicPr>
            <a:picLocks noChangeAspect="1"/>
          </p:cNvPicPr>
          <p:nvPr/>
        </p:nvPicPr>
        <p:blipFill>
          <a:blip r:embed="rId3"/>
          <a:stretch>
            <a:fillRect/>
          </a:stretch>
        </p:blipFill>
        <p:spPr>
          <a:xfrm>
            <a:off x="2288120" y="2788057"/>
            <a:ext cx="1006449" cy="786416"/>
          </a:xfrm>
          <a:prstGeom prst="rect">
            <a:avLst/>
          </a:prstGeom>
        </p:spPr>
      </p:pic>
    </p:spTree>
    <p:extLst>
      <p:ext uri="{BB962C8B-B14F-4D97-AF65-F5344CB8AC3E}">
        <p14:creationId xmlns:p14="http://schemas.microsoft.com/office/powerpoint/2010/main" val="252357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他社同等品のスペック</a:t>
            </a:r>
            <a:endParaRPr kumimoji="1" lang="ja-JP" altLang="en-US" dirty="0"/>
          </a:p>
        </p:txBody>
      </p:sp>
      <p:sp>
        <p:nvSpPr>
          <p:cNvPr id="3" name="コンテンツ プレースホルダー 2"/>
          <p:cNvSpPr>
            <a:spLocks noGrp="1"/>
          </p:cNvSpPr>
          <p:nvPr>
            <p:ph idx="1"/>
          </p:nvPr>
        </p:nvSpPr>
        <p:spPr>
          <a:xfrm>
            <a:off x="65769" y="929360"/>
            <a:ext cx="8994561" cy="779912"/>
          </a:xfrm>
        </p:spPr>
        <p:txBody>
          <a:bodyPr/>
          <a:lstStyle/>
          <a:p>
            <a:r>
              <a:rPr lang="ja-JP" altLang="en-US" sz="1400" dirty="0"/>
              <a:t>サン電子、エレコム共に使用温度範囲の制約があるため注意が必要。</a:t>
            </a:r>
            <a:endParaRPr lang="en-US" altLang="ja-JP" sz="1400" dirty="0"/>
          </a:p>
          <a:p>
            <a:r>
              <a:rPr lang="ja-JP" altLang="en-US" sz="1400" dirty="0"/>
              <a:t>エレコム製は、</a:t>
            </a:r>
            <a:r>
              <a:rPr lang="en-US" altLang="ja-JP" sz="1400" dirty="0"/>
              <a:t>Panasonic</a:t>
            </a:r>
            <a:r>
              <a:rPr lang="ja-JP" altLang="en-US" sz="1400" dirty="0"/>
              <a:t>製ネットワークカメラとの接続動作確認をメーカー側で実施済み。</a:t>
            </a:r>
            <a:br>
              <a:rPr lang="en-US" altLang="ja-JP" sz="1400" dirty="0"/>
            </a:br>
            <a:r>
              <a:rPr lang="ja-JP" altLang="en-US" sz="1400" dirty="0"/>
              <a:t>サン電子製について、実機接続評価を行った結果を次頁に示す。</a:t>
            </a:r>
            <a:endParaRPr lang="en-US" altLang="ja-JP" sz="1400" dirty="0"/>
          </a:p>
        </p:txBody>
      </p:sp>
      <p:graphicFrame>
        <p:nvGraphicFramePr>
          <p:cNvPr id="4" name="表 3"/>
          <p:cNvGraphicFramePr>
            <a:graphicFrameLocks noGrp="1"/>
          </p:cNvGraphicFramePr>
          <p:nvPr>
            <p:extLst>
              <p:ext uri="{D42A27DB-BD31-4B8C-83A1-F6EECF244321}">
                <p14:modId xmlns:p14="http://schemas.microsoft.com/office/powerpoint/2010/main" val="706467940"/>
              </p:ext>
            </p:extLst>
          </p:nvPr>
        </p:nvGraphicFramePr>
        <p:xfrm>
          <a:off x="429128" y="1745130"/>
          <a:ext cx="8231983" cy="2926080"/>
        </p:xfrm>
        <a:graphic>
          <a:graphicData uri="http://schemas.openxmlformats.org/drawingml/2006/table">
            <a:tbl>
              <a:tblPr firstRow="1" bandRow="1">
                <a:tableStyleId>{5C22544A-7EE6-4342-B048-85BDC9FD1C3A}</a:tableStyleId>
              </a:tblPr>
              <a:tblGrid>
                <a:gridCol w="1011202">
                  <a:extLst>
                    <a:ext uri="{9D8B030D-6E8A-4147-A177-3AD203B41FA5}">
                      <a16:colId xmlns:a16="http://schemas.microsoft.com/office/drawing/2014/main" val="83070755"/>
                    </a:ext>
                  </a:extLst>
                </a:gridCol>
                <a:gridCol w="2406927">
                  <a:extLst>
                    <a:ext uri="{9D8B030D-6E8A-4147-A177-3AD203B41FA5}">
                      <a16:colId xmlns:a16="http://schemas.microsoft.com/office/drawing/2014/main" val="3724219696"/>
                    </a:ext>
                  </a:extLst>
                </a:gridCol>
                <a:gridCol w="2406927">
                  <a:extLst>
                    <a:ext uri="{9D8B030D-6E8A-4147-A177-3AD203B41FA5}">
                      <a16:colId xmlns:a16="http://schemas.microsoft.com/office/drawing/2014/main" val="1932634400"/>
                    </a:ext>
                  </a:extLst>
                </a:gridCol>
                <a:gridCol w="2406927">
                  <a:extLst>
                    <a:ext uri="{9D8B030D-6E8A-4147-A177-3AD203B41FA5}">
                      <a16:colId xmlns:a16="http://schemas.microsoft.com/office/drawing/2014/main" val="2528881881"/>
                    </a:ext>
                  </a:extLst>
                </a:gridCol>
              </a:tblGrid>
              <a:tr h="215913">
                <a:tc>
                  <a:txBody>
                    <a:bodyPr/>
                    <a:lstStyle/>
                    <a:p>
                      <a:r>
                        <a:rPr kumimoji="1" lang="ja-JP" altLang="en-US" sz="1000" dirty="0"/>
                        <a:t>メーカー</a:t>
                      </a:r>
                    </a:p>
                  </a:txBody>
                  <a:tcPr/>
                </a:tc>
                <a:tc>
                  <a:txBody>
                    <a:bodyPr/>
                    <a:lstStyle/>
                    <a:p>
                      <a:r>
                        <a:rPr kumimoji="1" lang="en-US" altLang="ja-JP" sz="1000" dirty="0"/>
                        <a:t>Panasonic</a:t>
                      </a:r>
                      <a:endParaRPr kumimoji="1" lang="ja-JP" altLang="en-US" sz="1000" dirty="0"/>
                    </a:p>
                  </a:txBody>
                  <a:tcPr/>
                </a:tc>
                <a:tc>
                  <a:txBody>
                    <a:bodyPr/>
                    <a:lstStyle/>
                    <a:p>
                      <a:r>
                        <a:rPr kumimoji="1" lang="ja-JP" altLang="en-US" sz="1000" dirty="0"/>
                        <a:t>サン電子</a:t>
                      </a:r>
                    </a:p>
                  </a:txBody>
                  <a:tcPr/>
                </a:tc>
                <a:tc>
                  <a:txBody>
                    <a:bodyPr/>
                    <a:lstStyle/>
                    <a:p>
                      <a:r>
                        <a:rPr kumimoji="1" lang="ja-JP" altLang="en-US" sz="1000" dirty="0"/>
                        <a:t>エレコム</a:t>
                      </a:r>
                    </a:p>
                  </a:txBody>
                  <a:tcPr/>
                </a:tc>
                <a:extLst>
                  <a:ext uri="{0D108BD9-81ED-4DB2-BD59-A6C34878D82A}">
                    <a16:rowId xmlns:a16="http://schemas.microsoft.com/office/drawing/2014/main" val="4015463036"/>
                  </a:ext>
                </a:extLst>
              </a:tr>
              <a:tr h="119841">
                <a:tc>
                  <a:txBody>
                    <a:bodyPr/>
                    <a:lstStyle/>
                    <a:p>
                      <a:r>
                        <a:rPr kumimoji="1" lang="ja-JP" altLang="en-US" sz="1000" dirty="0"/>
                        <a:t>品名</a:t>
                      </a:r>
                    </a:p>
                  </a:txBody>
                  <a:tcPr/>
                </a:tc>
                <a:tc>
                  <a:txBody>
                    <a:bodyPr/>
                    <a:lstStyle/>
                    <a:p>
                      <a:r>
                        <a:rPr kumimoji="1" lang="en-US" altLang="ja-JP" sz="1000" dirty="0" err="1"/>
                        <a:t>PoE</a:t>
                      </a:r>
                      <a:r>
                        <a:rPr kumimoji="1" lang="ja-JP" altLang="en-US" sz="1000" dirty="0"/>
                        <a:t>給電機能付 同軸</a:t>
                      </a:r>
                      <a:r>
                        <a:rPr kumimoji="1" lang="en-US" altLang="ja-JP" sz="1000" dirty="0"/>
                        <a:t>-LAN</a:t>
                      </a:r>
                      <a:r>
                        <a:rPr kumimoji="1" lang="ja-JP" altLang="en-US" sz="1000" dirty="0"/>
                        <a:t>コンバーター</a:t>
                      </a:r>
                    </a:p>
                  </a:txBody>
                  <a:tcPr/>
                </a:tc>
                <a:tc>
                  <a:txBody>
                    <a:bodyPr/>
                    <a:lstStyle/>
                    <a:p>
                      <a:r>
                        <a:rPr kumimoji="1" lang="en-US" altLang="ja-JP" sz="1000" dirty="0" err="1"/>
                        <a:t>PoE</a:t>
                      </a:r>
                      <a:r>
                        <a:rPr kumimoji="1" lang="ja-JP" altLang="en-US" sz="1000" dirty="0"/>
                        <a:t>対応</a:t>
                      </a:r>
                      <a:r>
                        <a:rPr kumimoji="1" lang="en-US" altLang="ja-JP" sz="1000" dirty="0"/>
                        <a:t>TLC</a:t>
                      </a:r>
                      <a:r>
                        <a:rPr kumimoji="1" lang="ja-JP" altLang="en-US" sz="1000" dirty="0"/>
                        <a:t>モデム</a:t>
                      </a:r>
                    </a:p>
                  </a:txBody>
                  <a:tcPr/>
                </a:tc>
                <a:tc>
                  <a:txBody>
                    <a:bodyPr/>
                    <a:lstStyle/>
                    <a:p>
                      <a:r>
                        <a:rPr kumimoji="1" lang="en-US" altLang="ja-JP" sz="1000" dirty="0" err="1"/>
                        <a:t>PoE</a:t>
                      </a:r>
                      <a:r>
                        <a:rPr kumimoji="1" lang="ja-JP" altLang="en-US" sz="1000" dirty="0"/>
                        <a:t>対応ギガビット同軸コンバーター</a:t>
                      </a:r>
                    </a:p>
                  </a:txBody>
                  <a:tcPr/>
                </a:tc>
                <a:extLst>
                  <a:ext uri="{0D108BD9-81ED-4DB2-BD59-A6C34878D82A}">
                    <a16:rowId xmlns:a16="http://schemas.microsoft.com/office/drawing/2014/main" val="2046513490"/>
                  </a:ext>
                </a:extLst>
              </a:tr>
              <a:tr h="119841">
                <a:tc>
                  <a:txBody>
                    <a:bodyPr/>
                    <a:lstStyle/>
                    <a:p>
                      <a:r>
                        <a:rPr kumimoji="1" lang="ja-JP" altLang="en-US" sz="1000" dirty="0"/>
                        <a:t>品番</a:t>
                      </a:r>
                    </a:p>
                  </a:txBody>
                  <a:tcPr/>
                </a:tc>
                <a:tc>
                  <a:txBody>
                    <a:bodyPr/>
                    <a:lstStyle/>
                    <a:p>
                      <a:r>
                        <a:rPr kumimoji="1" lang="en-US" altLang="ja-JP" sz="1000" dirty="0"/>
                        <a:t>WJ-PC200</a:t>
                      </a:r>
                      <a:r>
                        <a:rPr kumimoji="1" lang="ja-JP" altLang="en-US" sz="1000" dirty="0"/>
                        <a:t>（カメラ側）</a:t>
                      </a:r>
                      <a:r>
                        <a:rPr kumimoji="1" lang="en-US" altLang="ja-JP" sz="1000" dirty="0"/>
                        <a:t> </a:t>
                      </a:r>
                    </a:p>
                    <a:p>
                      <a:r>
                        <a:rPr kumimoji="1" lang="en-US" altLang="ja-JP" sz="1000" dirty="0"/>
                        <a:t>WJ-PR201</a:t>
                      </a:r>
                      <a:r>
                        <a:rPr kumimoji="1" lang="ja-JP" altLang="en-US" sz="1000" dirty="0"/>
                        <a:t>（レシーバ側</a:t>
                      </a:r>
                      <a:r>
                        <a:rPr kumimoji="1" lang="en-US" altLang="ja-JP" sz="1000" dirty="0"/>
                        <a:t>2ch</a:t>
                      </a:r>
                      <a:r>
                        <a:rPr kumimoji="1" lang="ja-JP" altLang="en-US" sz="1000" dirty="0"/>
                        <a:t>）</a:t>
                      </a:r>
                      <a:r>
                        <a:rPr kumimoji="1" lang="en-US" altLang="ja-JP" sz="1000" dirty="0"/>
                        <a:t> </a:t>
                      </a:r>
                    </a:p>
                    <a:p>
                      <a:r>
                        <a:rPr kumimoji="1" lang="en-US" altLang="ja-JP" sz="1000" dirty="0"/>
                        <a:t>WJ-PR204</a:t>
                      </a:r>
                      <a:r>
                        <a:rPr kumimoji="1" lang="ja-JP" altLang="en-US" sz="1000" dirty="0"/>
                        <a:t>（レシーバ側</a:t>
                      </a:r>
                      <a:r>
                        <a:rPr kumimoji="1" lang="en-US" altLang="ja-JP" sz="1000" dirty="0"/>
                        <a:t>4ch</a:t>
                      </a:r>
                      <a:r>
                        <a:rPr kumimoji="1" lang="ja-JP" altLang="en-US" sz="1000" dirty="0"/>
                        <a:t>）</a:t>
                      </a:r>
                    </a:p>
                  </a:txBody>
                  <a:tcPr/>
                </a:tc>
                <a:tc>
                  <a:txBody>
                    <a:bodyPr/>
                    <a:lstStyle/>
                    <a:p>
                      <a:r>
                        <a:rPr kumimoji="1" lang="en-US" altLang="ja-JP" sz="1000" dirty="0"/>
                        <a:t>TLC-20PTA-B</a:t>
                      </a:r>
                      <a:r>
                        <a:rPr kumimoji="1" lang="ja-JP" altLang="en-US" sz="1000" dirty="0"/>
                        <a:t>（ターミナル機）</a:t>
                      </a:r>
                      <a:endParaRPr kumimoji="1" lang="en-US" altLang="ja-JP" sz="10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dirty="0"/>
                        <a:t>TLC-20PTA-B</a:t>
                      </a:r>
                      <a:r>
                        <a:rPr kumimoji="1" lang="ja-JP" altLang="en-US" sz="1000" dirty="0"/>
                        <a:t>（ターミナル機 </a:t>
                      </a:r>
                      <a:r>
                        <a:rPr kumimoji="1" lang="en-US" altLang="ja-JP" sz="1000" dirty="0" err="1"/>
                        <a:t>PoE</a:t>
                      </a:r>
                      <a:r>
                        <a:rPr kumimoji="1" lang="en-US" altLang="ja-JP" sz="1000" dirty="0"/>
                        <a:t>+</a:t>
                      </a:r>
                      <a:r>
                        <a:rPr kumimoji="1" lang="ja-JP" altLang="en-US" sz="1000" dirty="0"/>
                        <a:t>対応）</a:t>
                      </a:r>
                      <a:endParaRPr kumimoji="1" lang="en-US" altLang="ja-JP" sz="1000" dirty="0"/>
                    </a:p>
                    <a:p>
                      <a:r>
                        <a:rPr kumimoji="1" lang="en-US" altLang="ja-JP" sz="1000" dirty="0"/>
                        <a:t>TLC-10PC2A-B</a:t>
                      </a:r>
                      <a:r>
                        <a:rPr kumimoji="1" lang="ja-JP" altLang="en-US" sz="1000" dirty="0"/>
                        <a:t>（センター機</a:t>
                      </a:r>
                      <a:r>
                        <a:rPr kumimoji="1" lang="en-US" altLang="ja-JP" sz="1000" dirty="0"/>
                        <a:t>2ch</a:t>
                      </a:r>
                      <a:r>
                        <a:rPr kumimoji="1" lang="ja-JP" altLang="en-US" sz="1000" dirty="0"/>
                        <a:t>）</a:t>
                      </a:r>
                      <a:endParaRPr kumimoji="1" lang="en-US" altLang="ja-JP" sz="1000" dirty="0"/>
                    </a:p>
                    <a:p>
                      <a:r>
                        <a:rPr kumimoji="1" lang="en-US" altLang="ja-JP" sz="1000" dirty="0"/>
                        <a:t>TLC-10PC4A-B</a:t>
                      </a:r>
                      <a:r>
                        <a:rPr kumimoji="1" lang="ja-JP" altLang="en-US" sz="1000" dirty="0"/>
                        <a:t>（センター機</a:t>
                      </a:r>
                      <a:r>
                        <a:rPr kumimoji="1" lang="en-US" altLang="ja-JP" sz="1000" dirty="0"/>
                        <a:t>4ch</a:t>
                      </a:r>
                      <a:r>
                        <a:rPr kumimoji="1" lang="ja-JP" altLang="en-US" sz="1000" dirty="0"/>
                        <a:t>）</a:t>
                      </a:r>
                    </a:p>
                  </a:txBody>
                  <a:tcPr/>
                </a:tc>
                <a:tc>
                  <a:txBody>
                    <a:bodyPr/>
                    <a:lstStyle/>
                    <a:p>
                      <a:r>
                        <a:rPr kumimoji="1" lang="en-US" altLang="ja-JP" sz="1000" dirty="0"/>
                        <a:t>ECB-G01CX-HJP</a:t>
                      </a:r>
                      <a:r>
                        <a:rPr kumimoji="1" lang="ja-JP" altLang="en-US" sz="1000" dirty="0"/>
                        <a:t>（対向）</a:t>
                      </a:r>
                    </a:p>
                  </a:txBody>
                  <a:tcPr/>
                </a:tc>
                <a:extLst>
                  <a:ext uri="{0D108BD9-81ED-4DB2-BD59-A6C34878D82A}">
                    <a16:rowId xmlns:a16="http://schemas.microsoft.com/office/drawing/2014/main" val="3596095888"/>
                  </a:ext>
                </a:extLst>
              </a:tr>
              <a:tr h="0">
                <a:tc>
                  <a:txBody>
                    <a:bodyPr/>
                    <a:lstStyle/>
                    <a:p>
                      <a:r>
                        <a:rPr kumimoji="1" lang="ja-JP" altLang="en-US" sz="1000" dirty="0"/>
                        <a:t>インタフェース</a:t>
                      </a:r>
                    </a:p>
                  </a:txBody>
                  <a:tcPr/>
                </a:tc>
                <a:tc>
                  <a:txBody>
                    <a:bodyPr/>
                    <a:lstStyle/>
                    <a:p>
                      <a:r>
                        <a:rPr kumimoji="1" lang="en-US" altLang="ja-JP" sz="1000" dirty="0"/>
                        <a:t>10Base-T/100Base-TX</a:t>
                      </a:r>
                      <a:endParaRPr kumimoji="1" lang="ja-JP" altLang="en-US" sz="1000" dirty="0"/>
                    </a:p>
                  </a:txBody>
                  <a:tcPr/>
                </a:tc>
                <a:tc>
                  <a:txBody>
                    <a:bodyPr/>
                    <a:lstStyle/>
                    <a:p>
                      <a:r>
                        <a:rPr kumimoji="1" lang="en-US" altLang="ja-JP" sz="1000" dirty="0"/>
                        <a:t>10Base-T/100Base-TX</a:t>
                      </a:r>
                      <a:endParaRPr kumimoji="1" lang="ja-JP" altLang="en-US" sz="1000" dirty="0"/>
                    </a:p>
                  </a:txBody>
                  <a:tcPr/>
                </a:tc>
                <a:tc>
                  <a:txBody>
                    <a:bodyPr/>
                    <a:lstStyle/>
                    <a:p>
                      <a:r>
                        <a:rPr kumimoji="1" lang="en-US" altLang="ja-JP" sz="1000" dirty="0"/>
                        <a:t>10Base-T/100Base-TX/1000Base-T</a:t>
                      </a:r>
                      <a:endParaRPr kumimoji="1" lang="ja-JP" altLang="en-US" sz="1000" dirty="0"/>
                    </a:p>
                  </a:txBody>
                  <a:tcPr/>
                </a:tc>
                <a:extLst>
                  <a:ext uri="{0D108BD9-81ED-4DB2-BD59-A6C34878D82A}">
                    <a16:rowId xmlns:a16="http://schemas.microsoft.com/office/drawing/2014/main" val="1802479145"/>
                  </a:ext>
                </a:extLst>
              </a:tr>
              <a:tr h="0">
                <a:tc>
                  <a:txBody>
                    <a:bodyPr/>
                    <a:lstStyle/>
                    <a:p>
                      <a:r>
                        <a:rPr kumimoji="1" lang="ja-JP" altLang="en-US" sz="1000" dirty="0"/>
                        <a:t>使用温度</a:t>
                      </a:r>
                    </a:p>
                  </a:txBody>
                  <a:tcPr/>
                </a:tc>
                <a:tc>
                  <a:txBody>
                    <a:bodyPr/>
                    <a:lstStyle/>
                    <a:p>
                      <a:r>
                        <a:rPr kumimoji="1" lang="en-US" altLang="ja-JP" sz="1000" dirty="0"/>
                        <a:t>-10°~50℃</a:t>
                      </a:r>
                      <a:r>
                        <a:rPr kumimoji="1" lang="ja-JP" altLang="en-US" sz="1000" dirty="0"/>
                        <a:t>（カメラ側）</a:t>
                      </a:r>
                      <a:endParaRPr kumimoji="1" lang="en-US" altLang="ja-JP" sz="1000" dirty="0"/>
                    </a:p>
                    <a:p>
                      <a:r>
                        <a:rPr kumimoji="1" lang="en-US" altLang="ja-JP" sz="1000" dirty="0"/>
                        <a:t>0°~50℃</a:t>
                      </a:r>
                      <a:r>
                        <a:rPr kumimoji="1" lang="ja-JP" altLang="en-US" sz="1000" dirty="0"/>
                        <a:t>（レシーバ側）</a:t>
                      </a:r>
                    </a:p>
                  </a:txBody>
                  <a:tcPr/>
                </a:tc>
                <a:tc>
                  <a:txBody>
                    <a:bodyPr/>
                    <a:lstStyle/>
                    <a:p>
                      <a:r>
                        <a:rPr kumimoji="1" lang="en-US" altLang="ja-JP" sz="1000" dirty="0"/>
                        <a:t>-10°~50℃</a:t>
                      </a:r>
                      <a:r>
                        <a:rPr kumimoji="1" lang="ja-JP" altLang="en-US" sz="1000" dirty="0"/>
                        <a:t>（ターミナル機）</a:t>
                      </a:r>
                      <a:endParaRPr kumimoji="1" lang="en-US" altLang="ja-JP" sz="1000" dirty="0"/>
                    </a:p>
                    <a:p>
                      <a:r>
                        <a:rPr kumimoji="1" lang="en-US" altLang="ja-JP" sz="1000" dirty="0">
                          <a:solidFill>
                            <a:srgbClr val="FF0000"/>
                          </a:solidFill>
                        </a:rPr>
                        <a:t>0°~40℃</a:t>
                      </a:r>
                      <a:r>
                        <a:rPr kumimoji="1" lang="ja-JP" altLang="en-US" sz="1000" dirty="0">
                          <a:solidFill>
                            <a:srgbClr val="FF0000"/>
                          </a:solidFill>
                        </a:rPr>
                        <a:t>（センター機）</a:t>
                      </a:r>
                    </a:p>
                  </a:txBody>
                  <a:tcPr/>
                </a:tc>
                <a:tc>
                  <a:txBody>
                    <a:bodyPr/>
                    <a:lstStyle/>
                    <a:p>
                      <a:r>
                        <a:rPr kumimoji="1" lang="en-US" altLang="ja-JP" sz="1000" dirty="0">
                          <a:solidFill>
                            <a:srgbClr val="FF0000"/>
                          </a:solidFill>
                        </a:rPr>
                        <a:t>0°~50℃</a:t>
                      </a:r>
                      <a:endParaRPr kumimoji="1" lang="ja-JP" altLang="en-US" sz="1000" dirty="0">
                        <a:solidFill>
                          <a:srgbClr val="FF0000"/>
                        </a:solidFill>
                      </a:endParaRPr>
                    </a:p>
                  </a:txBody>
                  <a:tcPr/>
                </a:tc>
                <a:extLst>
                  <a:ext uri="{0D108BD9-81ED-4DB2-BD59-A6C34878D82A}">
                    <a16:rowId xmlns:a16="http://schemas.microsoft.com/office/drawing/2014/main" val="2514921190"/>
                  </a:ext>
                </a:extLst>
              </a:tr>
              <a:tr h="0">
                <a:tc>
                  <a:txBody>
                    <a:bodyPr/>
                    <a:lstStyle/>
                    <a:p>
                      <a:r>
                        <a:rPr kumimoji="1" lang="ja-JP" altLang="en-US" sz="1000" dirty="0"/>
                        <a:t>同軸ケーブルの最大距離</a:t>
                      </a:r>
                    </a:p>
                  </a:txBody>
                  <a:tcPr/>
                </a:tc>
                <a:tc>
                  <a:txBody>
                    <a:bodyPr/>
                    <a:lstStyle/>
                    <a:p>
                      <a:r>
                        <a:rPr kumimoji="1" lang="en-US" altLang="ja-JP" sz="1000" dirty="0"/>
                        <a:t>200m</a:t>
                      </a:r>
                      <a:r>
                        <a:rPr kumimoji="1" lang="ja-JP" altLang="en-US" sz="1000" dirty="0"/>
                        <a:t>：</a:t>
                      </a:r>
                      <a:r>
                        <a:rPr kumimoji="1" lang="en-US" altLang="ja-JP" sz="1000" dirty="0" err="1"/>
                        <a:t>PoE</a:t>
                      </a:r>
                      <a:r>
                        <a:rPr kumimoji="1" lang="en-US" altLang="ja-JP" sz="1000" dirty="0"/>
                        <a:t>+</a:t>
                      </a:r>
                      <a:r>
                        <a:rPr kumimoji="1" lang="ja-JP" altLang="en-US" sz="1000" dirty="0"/>
                        <a:t>カメラ</a:t>
                      </a:r>
                    </a:p>
                    <a:p>
                      <a:r>
                        <a:rPr kumimoji="1" lang="en-US" altLang="ja-JP" sz="1000" dirty="0"/>
                        <a:t>300m</a:t>
                      </a:r>
                      <a:r>
                        <a:rPr kumimoji="1" lang="ja-JP" altLang="en-US" sz="1000" dirty="0"/>
                        <a:t>：</a:t>
                      </a:r>
                      <a:r>
                        <a:rPr kumimoji="1" lang="en-US" altLang="ja-JP" sz="1000" dirty="0" err="1"/>
                        <a:t>PoE</a:t>
                      </a:r>
                      <a:r>
                        <a:rPr kumimoji="1" lang="ja-JP" altLang="en-US" sz="1000" dirty="0"/>
                        <a:t>カメラ、当社指定</a:t>
                      </a:r>
                      <a:r>
                        <a:rPr kumimoji="1" lang="en-US" altLang="ja-JP" sz="1000" dirty="0" err="1"/>
                        <a:t>PoE</a:t>
                      </a:r>
                      <a:r>
                        <a:rPr kumimoji="1" lang="en-US" altLang="ja-JP" sz="1000" dirty="0"/>
                        <a:t>+</a:t>
                      </a:r>
                      <a:r>
                        <a:rPr kumimoji="1" lang="ja-JP" altLang="en-US" sz="1000" dirty="0"/>
                        <a:t>カメラ</a:t>
                      </a:r>
                    </a:p>
                    <a:p>
                      <a:r>
                        <a:rPr kumimoji="1" lang="en-US" altLang="ja-JP" sz="1000" dirty="0"/>
                        <a:t>500m</a:t>
                      </a:r>
                      <a:r>
                        <a:rPr kumimoji="1" lang="ja-JP" altLang="en-US" sz="1000" dirty="0"/>
                        <a:t>：当社指定</a:t>
                      </a:r>
                      <a:r>
                        <a:rPr kumimoji="1" lang="en-US" altLang="ja-JP" sz="1000" dirty="0" err="1"/>
                        <a:t>PoE</a:t>
                      </a:r>
                      <a:r>
                        <a:rPr kumimoji="1" lang="ja-JP" altLang="en-US" sz="1000" dirty="0"/>
                        <a:t>カメラ</a:t>
                      </a:r>
                    </a:p>
                  </a:txBody>
                  <a:tcPr/>
                </a:tc>
                <a:tc>
                  <a:txBody>
                    <a:bodyPr/>
                    <a:lstStyle/>
                    <a:p>
                      <a:r>
                        <a:rPr kumimoji="1" lang="en-US" altLang="zh-TW" sz="1000" dirty="0" err="1"/>
                        <a:t>PoE</a:t>
                      </a:r>
                      <a:r>
                        <a:rPr kumimoji="1" lang="zh-TW" altLang="en-US" sz="1000" dirty="0"/>
                        <a:t>給電機能</a:t>
                      </a:r>
                      <a:r>
                        <a:rPr kumimoji="1" lang="en-US" altLang="zh-TW" sz="1000" dirty="0"/>
                        <a:t>ON</a:t>
                      </a:r>
                      <a:r>
                        <a:rPr kumimoji="1" lang="zh-TW" altLang="en-US" sz="1000" dirty="0"/>
                        <a:t>時：　</a:t>
                      </a:r>
                      <a:r>
                        <a:rPr kumimoji="1" lang="en-US" altLang="zh-TW" sz="1000" dirty="0"/>
                        <a:t>500m</a:t>
                      </a:r>
                    </a:p>
                    <a:p>
                      <a:r>
                        <a:rPr kumimoji="1" lang="en-US" altLang="zh-TW" sz="1000" dirty="0" err="1"/>
                        <a:t>PoE</a:t>
                      </a:r>
                      <a:r>
                        <a:rPr kumimoji="1" lang="en-US" altLang="ja-JP" sz="1000" dirty="0"/>
                        <a:t>+</a:t>
                      </a:r>
                      <a:r>
                        <a:rPr kumimoji="1" lang="zh-TW" altLang="en-US" sz="1000" dirty="0"/>
                        <a:t>給電機能</a:t>
                      </a:r>
                      <a:r>
                        <a:rPr kumimoji="1" lang="en-US" altLang="zh-TW" sz="1000" dirty="0"/>
                        <a:t>ON</a:t>
                      </a:r>
                      <a:r>
                        <a:rPr kumimoji="1" lang="zh-TW" altLang="en-US" sz="1000" dirty="0"/>
                        <a:t>時：　</a:t>
                      </a:r>
                      <a:r>
                        <a:rPr kumimoji="1" lang="en-US" altLang="zh-TW" sz="1000" dirty="0"/>
                        <a:t>250m</a:t>
                      </a:r>
                      <a:endParaRPr kumimoji="1" lang="ja-JP" altLang="en-US" sz="1000" dirty="0"/>
                    </a:p>
                  </a:txBody>
                  <a:tcPr/>
                </a:tc>
                <a:tc>
                  <a:txBody>
                    <a:bodyPr/>
                    <a:lstStyle/>
                    <a:p>
                      <a:r>
                        <a:rPr kumimoji="1" lang="en-US" altLang="zh-TW" sz="1000" dirty="0" err="1"/>
                        <a:t>PoE</a:t>
                      </a:r>
                      <a:r>
                        <a:rPr kumimoji="1" lang="zh-TW" altLang="en-US" sz="1000" dirty="0"/>
                        <a:t>給電時：最大</a:t>
                      </a:r>
                      <a:r>
                        <a:rPr kumimoji="1" lang="en-US" altLang="zh-TW" sz="1000" dirty="0"/>
                        <a:t>760m</a:t>
                      </a:r>
                      <a:endParaRPr kumimoji="1" lang="ja-JP" altLang="en-US" sz="1000" dirty="0"/>
                    </a:p>
                  </a:txBody>
                  <a:tcPr/>
                </a:tc>
                <a:extLst>
                  <a:ext uri="{0D108BD9-81ED-4DB2-BD59-A6C34878D82A}">
                    <a16:rowId xmlns:a16="http://schemas.microsoft.com/office/drawing/2014/main" val="979656056"/>
                  </a:ext>
                </a:extLst>
              </a:tr>
              <a:tr h="0">
                <a:tc>
                  <a:txBody>
                    <a:bodyPr/>
                    <a:lstStyle/>
                    <a:p>
                      <a:r>
                        <a:rPr kumimoji="1" lang="ja-JP" altLang="en-US" sz="1000" dirty="0"/>
                        <a:t>通信速度</a:t>
                      </a:r>
                    </a:p>
                  </a:txBody>
                  <a:tcPr/>
                </a:tc>
                <a:tc>
                  <a:txBody>
                    <a:bodyPr/>
                    <a:lstStyle/>
                    <a:p>
                      <a:r>
                        <a:rPr kumimoji="1" lang="en-US" altLang="ja-JP" sz="1000" dirty="0"/>
                        <a:t>35Mbps</a:t>
                      </a:r>
                      <a:r>
                        <a:rPr kumimoji="1" lang="ja-JP" altLang="en-US" sz="1000" dirty="0"/>
                        <a:t>以上</a:t>
                      </a:r>
                      <a:r>
                        <a:rPr kumimoji="1" lang="en-US" altLang="ja-JP" sz="1000" dirty="0"/>
                        <a:t>(TCP)</a:t>
                      </a:r>
                      <a:r>
                        <a:rPr kumimoji="1" lang="ja-JP" altLang="en-US" sz="1000" dirty="0" err="1"/>
                        <a:t>、</a:t>
                      </a:r>
                      <a:r>
                        <a:rPr kumimoji="1" lang="en-US" altLang="ja-JP" sz="1000" dirty="0"/>
                        <a:t>45Mbps</a:t>
                      </a:r>
                      <a:r>
                        <a:rPr kumimoji="1" lang="ja-JP" altLang="en-US" sz="1000" dirty="0"/>
                        <a:t>以上</a:t>
                      </a:r>
                      <a:r>
                        <a:rPr kumimoji="1" lang="en-US" altLang="ja-JP" sz="1000" dirty="0"/>
                        <a:t>(UDP)</a:t>
                      </a:r>
                    </a:p>
                    <a:p>
                      <a:r>
                        <a:rPr kumimoji="1" lang="en-US" altLang="ja-JP" sz="1000" dirty="0"/>
                        <a:t>※4ch</a:t>
                      </a:r>
                      <a:r>
                        <a:rPr kumimoji="1" lang="ja-JP" altLang="en-US" sz="1000" dirty="0"/>
                        <a:t>の合計</a:t>
                      </a:r>
                      <a:endParaRPr kumimoji="1" lang="en-US" altLang="ja-JP" sz="1000" dirty="0"/>
                    </a:p>
                  </a:txBody>
                  <a:tcPr/>
                </a:tc>
                <a:tc>
                  <a:txBody>
                    <a:bodyPr/>
                    <a:lstStyle/>
                    <a:p>
                      <a:r>
                        <a:rPr kumimoji="1" lang="en-US" altLang="ja-JP" sz="1000" dirty="0"/>
                        <a:t>1</a:t>
                      </a:r>
                      <a:r>
                        <a:rPr kumimoji="1" lang="ja-JP" altLang="en-US" sz="1000" dirty="0"/>
                        <a:t>台接続時：</a:t>
                      </a:r>
                      <a:r>
                        <a:rPr kumimoji="1" lang="en-US" altLang="ja-JP" sz="1000" dirty="0"/>
                        <a:t>65Mbps(TCP)</a:t>
                      </a:r>
                      <a:r>
                        <a:rPr kumimoji="1" lang="ja-JP" altLang="en-US" sz="1000" dirty="0"/>
                        <a:t>・</a:t>
                      </a:r>
                      <a:r>
                        <a:rPr kumimoji="1" lang="en-US" altLang="ja-JP" sz="1000" dirty="0"/>
                        <a:t>90Mbps(UDP)</a:t>
                      </a:r>
                    </a:p>
                    <a:p>
                      <a:r>
                        <a:rPr kumimoji="1" lang="en-US" altLang="ja-JP" sz="1000" dirty="0"/>
                        <a:t>2</a:t>
                      </a:r>
                      <a:r>
                        <a:rPr kumimoji="1" lang="ja-JP" altLang="en-US" sz="1000" dirty="0"/>
                        <a:t>台接続時：</a:t>
                      </a:r>
                      <a:r>
                        <a:rPr kumimoji="1" lang="en-US" altLang="ja-JP" sz="1000" dirty="0"/>
                        <a:t>32Mbps(TCP)</a:t>
                      </a:r>
                      <a:r>
                        <a:rPr kumimoji="1" lang="ja-JP" altLang="en-US" sz="1000" dirty="0"/>
                        <a:t>・</a:t>
                      </a:r>
                      <a:r>
                        <a:rPr kumimoji="1" lang="en-US" altLang="ja-JP" sz="1000" dirty="0"/>
                        <a:t>45Mbps(UDP)</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rgbClr val="FF0000"/>
                          </a:solidFill>
                        </a:rPr>
                        <a:t>4</a:t>
                      </a:r>
                      <a:r>
                        <a:rPr kumimoji="1" lang="ja-JP" altLang="en-US" sz="1000" dirty="0">
                          <a:solidFill>
                            <a:srgbClr val="FF0000"/>
                          </a:solidFill>
                        </a:rPr>
                        <a:t>台接続時：</a:t>
                      </a:r>
                      <a:r>
                        <a:rPr kumimoji="1" lang="en-US" altLang="ja-JP" sz="1000" dirty="0">
                          <a:solidFill>
                            <a:srgbClr val="FF0000"/>
                          </a:solidFill>
                        </a:rPr>
                        <a:t>15Mbps(TCP)</a:t>
                      </a:r>
                      <a:r>
                        <a:rPr kumimoji="1" lang="ja-JP" altLang="en-US" sz="1000" dirty="0">
                          <a:solidFill>
                            <a:srgbClr val="FF0000"/>
                          </a:solidFill>
                        </a:rPr>
                        <a:t>・</a:t>
                      </a:r>
                      <a:r>
                        <a:rPr kumimoji="1" lang="en-US" altLang="ja-JP" sz="1000" dirty="0">
                          <a:solidFill>
                            <a:srgbClr val="FF0000"/>
                          </a:solidFill>
                        </a:rPr>
                        <a:t>22Mbps(UDP)</a:t>
                      </a:r>
                    </a:p>
                  </a:txBody>
                  <a:tcPr/>
                </a:tc>
                <a:tc>
                  <a:txBody>
                    <a:bodyPr/>
                    <a:lstStyle/>
                    <a:p>
                      <a:r>
                        <a:rPr kumimoji="1" lang="en-US" altLang="ja-JP" sz="1000" dirty="0"/>
                        <a:t>1000Mbps</a:t>
                      </a:r>
                      <a:r>
                        <a:rPr kumimoji="1" lang="ja-JP" altLang="en-US" sz="1000" dirty="0"/>
                        <a:t>（規格値）</a:t>
                      </a:r>
                    </a:p>
                  </a:txBody>
                  <a:tcPr/>
                </a:tc>
                <a:extLst>
                  <a:ext uri="{0D108BD9-81ED-4DB2-BD59-A6C34878D82A}">
                    <a16:rowId xmlns:a16="http://schemas.microsoft.com/office/drawing/2014/main" val="1125684079"/>
                  </a:ext>
                </a:extLst>
              </a:tr>
            </a:tbl>
          </a:graphicData>
        </a:graphic>
      </p:graphicFrame>
    </p:spTree>
    <p:extLst>
      <p:ext uri="{BB962C8B-B14F-4D97-AF65-F5344CB8AC3E}">
        <p14:creationId xmlns:p14="http://schemas.microsoft.com/office/powerpoint/2010/main" val="18991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サン電子製</a:t>
            </a:r>
            <a:r>
              <a:rPr lang="en-US" altLang="ja-JP" dirty="0" err="1"/>
              <a:t>PoE</a:t>
            </a:r>
            <a:r>
              <a:rPr lang="ja-JP" altLang="en-US" dirty="0"/>
              <a:t>対応</a:t>
            </a:r>
            <a:r>
              <a:rPr lang="en-US" altLang="ja-JP" dirty="0"/>
              <a:t>TLC</a:t>
            </a:r>
            <a:r>
              <a:rPr lang="ja-JP" altLang="en-US" dirty="0"/>
              <a:t>モデムの評価結果</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88972672"/>
              </p:ext>
            </p:extLst>
          </p:nvPr>
        </p:nvGraphicFramePr>
        <p:xfrm>
          <a:off x="159491" y="1093885"/>
          <a:ext cx="8807115" cy="2895600"/>
        </p:xfrm>
        <a:graphic>
          <a:graphicData uri="http://schemas.openxmlformats.org/drawingml/2006/table">
            <a:tbl>
              <a:tblPr firstRow="1" bandRow="1">
                <a:tableStyleId>{5C22544A-7EE6-4342-B048-85BDC9FD1C3A}</a:tableStyleId>
              </a:tblPr>
              <a:tblGrid>
                <a:gridCol w="1097809">
                  <a:extLst>
                    <a:ext uri="{9D8B030D-6E8A-4147-A177-3AD203B41FA5}">
                      <a16:colId xmlns:a16="http://schemas.microsoft.com/office/drawing/2014/main" val="83070755"/>
                    </a:ext>
                  </a:extLst>
                </a:gridCol>
                <a:gridCol w="2255921">
                  <a:extLst>
                    <a:ext uri="{9D8B030D-6E8A-4147-A177-3AD203B41FA5}">
                      <a16:colId xmlns:a16="http://schemas.microsoft.com/office/drawing/2014/main" val="1932634400"/>
                    </a:ext>
                  </a:extLst>
                </a:gridCol>
                <a:gridCol w="2117558">
                  <a:extLst>
                    <a:ext uri="{9D8B030D-6E8A-4147-A177-3AD203B41FA5}">
                      <a16:colId xmlns:a16="http://schemas.microsoft.com/office/drawing/2014/main" val="2528881881"/>
                    </a:ext>
                  </a:extLst>
                </a:gridCol>
                <a:gridCol w="619626">
                  <a:extLst>
                    <a:ext uri="{9D8B030D-6E8A-4147-A177-3AD203B41FA5}">
                      <a16:colId xmlns:a16="http://schemas.microsoft.com/office/drawing/2014/main" val="2342580227"/>
                    </a:ext>
                  </a:extLst>
                </a:gridCol>
                <a:gridCol w="2716201">
                  <a:extLst>
                    <a:ext uri="{9D8B030D-6E8A-4147-A177-3AD203B41FA5}">
                      <a16:colId xmlns:a16="http://schemas.microsoft.com/office/drawing/2014/main" val="3942271058"/>
                    </a:ext>
                  </a:extLst>
                </a:gridCol>
              </a:tblGrid>
              <a:tr h="215913">
                <a:tc>
                  <a:txBody>
                    <a:bodyPr/>
                    <a:lstStyle/>
                    <a:p>
                      <a:r>
                        <a:rPr kumimoji="1" lang="ja-JP" altLang="en-US" sz="1000" dirty="0"/>
                        <a:t>区分</a:t>
                      </a:r>
                    </a:p>
                  </a:txBody>
                  <a:tcPr/>
                </a:tc>
                <a:tc>
                  <a:txBody>
                    <a:bodyPr/>
                    <a:lstStyle/>
                    <a:p>
                      <a:r>
                        <a:rPr kumimoji="1" lang="ja-JP" altLang="en-US" sz="1000" dirty="0"/>
                        <a:t>目的</a:t>
                      </a:r>
                    </a:p>
                  </a:txBody>
                  <a:tcPr/>
                </a:tc>
                <a:tc>
                  <a:txBody>
                    <a:bodyPr/>
                    <a:lstStyle/>
                    <a:p>
                      <a:r>
                        <a:rPr kumimoji="1" lang="ja-JP" altLang="en-US" sz="1000" dirty="0"/>
                        <a:t>検証内容</a:t>
                      </a:r>
                    </a:p>
                  </a:txBody>
                  <a:tcPr/>
                </a:tc>
                <a:tc>
                  <a:txBody>
                    <a:bodyPr/>
                    <a:lstStyle/>
                    <a:p>
                      <a:r>
                        <a:rPr kumimoji="1" lang="ja-JP" altLang="en-US" sz="1000" dirty="0"/>
                        <a:t>結果</a:t>
                      </a:r>
                    </a:p>
                  </a:txBody>
                  <a:tcPr/>
                </a:tc>
                <a:tc>
                  <a:txBody>
                    <a:bodyPr/>
                    <a:lstStyle/>
                    <a:p>
                      <a:r>
                        <a:rPr kumimoji="1" lang="ja-JP" altLang="en-US" sz="1000" dirty="0"/>
                        <a:t>備考</a:t>
                      </a:r>
                    </a:p>
                  </a:txBody>
                  <a:tcPr/>
                </a:tc>
                <a:extLst>
                  <a:ext uri="{0D108BD9-81ED-4DB2-BD59-A6C34878D82A}">
                    <a16:rowId xmlns:a16="http://schemas.microsoft.com/office/drawing/2014/main" val="4015463036"/>
                  </a:ext>
                </a:extLst>
              </a:tr>
              <a:tr h="119841">
                <a:tc rowSpan="7">
                  <a:txBody>
                    <a:bodyPr/>
                    <a:lstStyle/>
                    <a:p>
                      <a:r>
                        <a:rPr kumimoji="1" lang="ja-JP" altLang="en-US" sz="1000" dirty="0"/>
                        <a:t>カメラ接続性</a:t>
                      </a:r>
                      <a:endParaRPr kumimoji="1" lang="en-US" altLang="ja-JP" sz="1000" dirty="0"/>
                    </a:p>
                    <a:p>
                      <a:r>
                        <a:rPr kumimoji="1" lang="ja-JP" altLang="en-US" sz="1000" dirty="0"/>
                        <a:t>・</a:t>
                      </a:r>
                      <a:r>
                        <a:rPr kumimoji="1" lang="en-US" altLang="ja-JP" sz="1000" dirty="0" err="1"/>
                        <a:t>PoE</a:t>
                      </a:r>
                      <a:r>
                        <a:rPr kumimoji="1" lang="ja-JP" altLang="en-US" sz="1000" dirty="0"/>
                        <a:t>給電確認</a:t>
                      </a:r>
                    </a:p>
                  </a:txBody>
                  <a:tcPr/>
                </a:tc>
                <a:tc rowSpan="7">
                  <a:txBody>
                    <a:bodyPr/>
                    <a:lstStyle/>
                    <a:p>
                      <a:r>
                        <a:rPr kumimoji="1" lang="en-US" altLang="ja-JP" sz="1000" dirty="0" err="1"/>
                        <a:t>PoE</a:t>
                      </a:r>
                      <a:r>
                        <a:rPr kumimoji="1" lang="ja-JP" altLang="en-US" sz="1000" dirty="0"/>
                        <a:t>給電回路構成</a:t>
                      </a:r>
                      <a:r>
                        <a:rPr kumimoji="1" lang="en-US" altLang="ja-JP" sz="1000" dirty="0"/>
                        <a:t>(19</a:t>
                      </a:r>
                      <a:r>
                        <a:rPr kumimoji="1" lang="ja-JP" altLang="en-US" sz="1000" dirty="0"/>
                        <a:t>種</a:t>
                      </a:r>
                      <a:r>
                        <a:rPr kumimoji="1" lang="en-US" altLang="ja-JP" sz="1000" dirty="0"/>
                        <a:t>)</a:t>
                      </a:r>
                      <a:r>
                        <a:rPr kumimoji="1" lang="ja-JP" altLang="en-US" sz="1000" dirty="0"/>
                        <a:t>の動作検証</a:t>
                      </a:r>
                      <a:endParaRPr kumimoji="1" lang="en-US" altLang="ja-JP" sz="1000" dirty="0"/>
                    </a:p>
                    <a:p>
                      <a:r>
                        <a:rPr kumimoji="1" lang="en-US" altLang="ja-JP" sz="1000" dirty="0"/>
                        <a:t>※</a:t>
                      </a:r>
                      <a:r>
                        <a:rPr kumimoji="1" lang="en-US" altLang="ja-JP" sz="1000" dirty="0" err="1"/>
                        <a:t>PoE</a:t>
                      </a:r>
                      <a:r>
                        <a:rPr kumimoji="1" lang="en-US" altLang="ja-JP" sz="1000" dirty="0"/>
                        <a:t>++</a:t>
                      </a:r>
                      <a:r>
                        <a:rPr kumimoji="1" lang="ja-JP" altLang="en-US" sz="1000" dirty="0"/>
                        <a:t>カメラはインジェクタを付けて実施</a:t>
                      </a:r>
                      <a:endParaRPr kumimoji="1" lang="en-US" altLang="ja-JP" sz="1000" dirty="0"/>
                    </a:p>
                  </a:txBody>
                  <a:tcPr/>
                </a:tc>
                <a:tc>
                  <a:txBody>
                    <a:bodyPr/>
                    <a:lstStyle/>
                    <a:p>
                      <a:r>
                        <a:rPr kumimoji="1" lang="en-US" altLang="ja-JP" sz="1000" dirty="0" err="1"/>
                        <a:t>PoE</a:t>
                      </a:r>
                      <a:r>
                        <a:rPr kumimoji="1" lang="ja-JP" altLang="en-US" sz="1000" dirty="0"/>
                        <a:t>給電動作確認</a:t>
                      </a:r>
                      <a:endParaRPr kumimoji="1" lang="en-US" altLang="ja-JP" sz="1000" dirty="0"/>
                    </a:p>
                  </a:txBody>
                  <a:tcPr/>
                </a:tc>
                <a:tc>
                  <a:txBody>
                    <a:bodyPr/>
                    <a:lstStyle/>
                    <a:p>
                      <a:r>
                        <a:rPr kumimoji="1" lang="en-US" altLang="ja-JP" sz="1000" dirty="0"/>
                        <a:t>OK</a:t>
                      </a:r>
                      <a:endParaRPr kumimoji="1" lang="ja-JP" altLang="en-US" sz="1000" dirty="0"/>
                    </a:p>
                  </a:txBody>
                  <a:tcPr/>
                </a:tc>
                <a:tc>
                  <a:txBody>
                    <a:bodyPr/>
                    <a:lstStyle/>
                    <a:p>
                      <a:r>
                        <a:rPr kumimoji="1" lang="en-US" altLang="ja-JP" sz="1000" dirty="0"/>
                        <a:t>WV-SBV131M</a:t>
                      </a:r>
                      <a:r>
                        <a:rPr kumimoji="1" lang="ja-JP" altLang="en-US" sz="1000" dirty="0"/>
                        <a:t>（バスカメラ）は給電方式が</a:t>
                      </a:r>
                      <a:r>
                        <a:rPr kumimoji="1" lang="en-US" altLang="ja-JP" sz="1000" dirty="0"/>
                        <a:t>Alternative A</a:t>
                      </a:r>
                      <a:r>
                        <a:rPr kumimoji="1" lang="ja-JP" altLang="en-US" sz="1000" dirty="0"/>
                        <a:t>のため給電不可だが、国内は対象外</a:t>
                      </a:r>
                    </a:p>
                  </a:txBody>
                  <a:tcPr/>
                </a:tc>
                <a:extLst>
                  <a:ext uri="{0D108BD9-81ED-4DB2-BD59-A6C34878D82A}">
                    <a16:rowId xmlns:a16="http://schemas.microsoft.com/office/drawing/2014/main" val="2046513490"/>
                  </a:ext>
                </a:extLst>
              </a:tr>
              <a:tr h="119841">
                <a:tc vMerge="1">
                  <a:txBody>
                    <a:bodyPr/>
                    <a:lstStyle/>
                    <a:p>
                      <a:endParaRPr kumimoji="1" lang="ja-JP" altLang="en-US" sz="1000" dirty="0"/>
                    </a:p>
                  </a:txBody>
                  <a:tcPr/>
                </a:tc>
                <a:tc vMerge="1">
                  <a:txBody>
                    <a:bodyPr/>
                    <a:lstStyle/>
                    <a:p>
                      <a:endParaRPr kumimoji="1" lang="ja-JP" altLang="en-US" sz="1000" dirty="0"/>
                    </a:p>
                  </a:txBody>
                  <a:tcPr/>
                </a:tc>
                <a:tc>
                  <a:txBody>
                    <a:bodyPr/>
                    <a:lstStyle/>
                    <a:p>
                      <a:r>
                        <a:rPr kumimoji="1" lang="ja-JP" altLang="en-US" sz="1000" dirty="0"/>
                        <a:t>ブロードキャスト通信確認</a:t>
                      </a:r>
                    </a:p>
                  </a:txBody>
                  <a:tcPr/>
                </a:tc>
                <a:tc>
                  <a:txBody>
                    <a:bodyPr/>
                    <a:lstStyle/>
                    <a:p>
                      <a:r>
                        <a:rPr kumimoji="1" lang="en-US" altLang="ja-JP" sz="1000" dirty="0"/>
                        <a:t>OK</a:t>
                      </a:r>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3596095888"/>
                  </a:ext>
                </a:extLst>
              </a:tr>
              <a:tr h="0">
                <a:tc vMerge="1">
                  <a:txBody>
                    <a:bodyPr/>
                    <a:lstStyle/>
                    <a:p>
                      <a:endParaRPr kumimoji="1" lang="ja-JP" altLang="en-US" sz="1000" dirty="0"/>
                    </a:p>
                  </a:txBody>
                  <a:tcPr/>
                </a:tc>
                <a:tc vMerge="1">
                  <a:txBody>
                    <a:bodyPr/>
                    <a:lstStyle/>
                    <a:p>
                      <a:endParaRPr kumimoji="1" lang="ja-JP" altLang="en-US" sz="1000" dirty="0"/>
                    </a:p>
                  </a:txBody>
                  <a:tcPr/>
                </a:tc>
                <a:tc>
                  <a:txBody>
                    <a:bodyPr/>
                    <a:lstStyle/>
                    <a:p>
                      <a:r>
                        <a:rPr kumimoji="1" lang="ja-JP" altLang="en-US" sz="1000" dirty="0"/>
                        <a:t>ユニキャスト通信確認</a:t>
                      </a:r>
                    </a:p>
                  </a:txBody>
                  <a:tcPr/>
                </a:tc>
                <a:tc>
                  <a:txBody>
                    <a:bodyPr/>
                    <a:lstStyle/>
                    <a:p>
                      <a:r>
                        <a:rPr kumimoji="1" lang="en-US" altLang="ja-JP" sz="1000" dirty="0"/>
                        <a:t>OK</a:t>
                      </a:r>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802479145"/>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t>マルチキャスト通信確認</a:t>
                      </a:r>
                    </a:p>
                  </a:txBody>
                  <a:tcPr/>
                </a:tc>
                <a:tc>
                  <a:txBody>
                    <a:bodyPr/>
                    <a:lstStyle/>
                    <a:p>
                      <a:r>
                        <a:rPr kumimoji="1" lang="en-US" altLang="ja-JP" sz="1000" dirty="0">
                          <a:solidFill>
                            <a:schemeClr val="tx1"/>
                          </a:solidFill>
                        </a:rPr>
                        <a:t>OK</a:t>
                      </a:r>
                      <a:endParaRPr kumimoji="1" lang="ja-JP" altLang="en-US" sz="1000" dirty="0">
                        <a:solidFill>
                          <a:schemeClr val="tx1"/>
                        </a:solidFill>
                      </a:endParaRPr>
                    </a:p>
                  </a:txBody>
                  <a:tcPr/>
                </a:tc>
                <a:tc>
                  <a:txBody>
                    <a:bodyPr/>
                    <a:lstStyle/>
                    <a:p>
                      <a:endParaRPr kumimoji="1" lang="ja-JP" altLang="en-US" sz="1000" dirty="0">
                        <a:solidFill>
                          <a:srgbClr val="FF0000"/>
                        </a:solidFill>
                      </a:endParaRPr>
                    </a:p>
                  </a:txBody>
                  <a:tcPr/>
                </a:tc>
                <a:extLst>
                  <a:ext uri="{0D108BD9-81ED-4DB2-BD59-A6C34878D82A}">
                    <a16:rowId xmlns:a16="http://schemas.microsoft.com/office/drawing/2014/main" val="2787860638"/>
                  </a:ext>
                </a:extLst>
              </a:tr>
              <a:tr h="0">
                <a:tc vMerge="1">
                  <a:txBody>
                    <a:bodyPr/>
                    <a:lstStyle/>
                    <a:p>
                      <a:endParaRPr kumimoji="1" lang="ja-JP" altLang="en-US" sz="1000" dirty="0"/>
                    </a:p>
                  </a:txBody>
                  <a:tcPr/>
                </a:tc>
                <a:tc vMerge="1">
                  <a:txBody>
                    <a:bodyPr/>
                    <a:lstStyle/>
                    <a:p>
                      <a:endParaRPr kumimoji="1" lang="ja-JP" altLang="en-US" sz="1000" dirty="0">
                        <a:solidFill>
                          <a:srgbClr val="FF0000"/>
                        </a:solidFill>
                      </a:endParaRPr>
                    </a:p>
                  </a:txBody>
                  <a:tcPr/>
                </a:tc>
                <a:tc>
                  <a:txBody>
                    <a:bodyPr/>
                    <a:lstStyle/>
                    <a:p>
                      <a:r>
                        <a:rPr kumimoji="1" lang="en-US" altLang="ja-JP" sz="1000" dirty="0"/>
                        <a:t>PTZ</a:t>
                      </a:r>
                      <a:r>
                        <a:rPr kumimoji="1" lang="ja-JP" altLang="en-US" sz="1000" dirty="0"/>
                        <a:t>等のカメラ操作確認</a:t>
                      </a:r>
                    </a:p>
                  </a:txBody>
                  <a:tcPr/>
                </a:tc>
                <a:tc>
                  <a:txBody>
                    <a:bodyPr/>
                    <a:lstStyle/>
                    <a:p>
                      <a:r>
                        <a:rPr kumimoji="1" lang="en-US" altLang="ja-JP" sz="1000" dirty="0">
                          <a:solidFill>
                            <a:schemeClr val="tx1"/>
                          </a:solidFill>
                        </a:rPr>
                        <a:t>OK</a:t>
                      </a:r>
                      <a:endParaRPr kumimoji="1" lang="ja-JP" altLang="en-US" sz="1000" dirty="0">
                        <a:solidFill>
                          <a:schemeClr val="tx1"/>
                        </a:solidFill>
                      </a:endParaRPr>
                    </a:p>
                  </a:txBody>
                  <a:tcPr/>
                </a:tc>
                <a:tc>
                  <a:txBody>
                    <a:bodyPr/>
                    <a:lstStyle/>
                    <a:p>
                      <a:endParaRPr kumimoji="1" lang="ja-JP" altLang="en-US" sz="1000" dirty="0">
                        <a:solidFill>
                          <a:srgbClr val="FF0000"/>
                        </a:solidFill>
                      </a:endParaRPr>
                    </a:p>
                  </a:txBody>
                  <a:tcPr/>
                </a:tc>
                <a:extLst>
                  <a:ext uri="{0D108BD9-81ED-4DB2-BD59-A6C34878D82A}">
                    <a16:rowId xmlns:a16="http://schemas.microsoft.com/office/drawing/2014/main" val="2514921190"/>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000" dirty="0"/>
                        <a:t>LAN</a:t>
                      </a:r>
                      <a:r>
                        <a:rPr kumimoji="1" lang="ja-JP" altLang="en-US" sz="1000" dirty="0"/>
                        <a:t>ケーブル断</a:t>
                      </a:r>
                      <a:r>
                        <a:rPr kumimoji="1" lang="en-US" altLang="ja-JP" sz="1000" dirty="0"/>
                        <a:t>/</a:t>
                      </a:r>
                      <a:r>
                        <a:rPr kumimoji="1" lang="ja-JP" altLang="en-US" sz="1000" dirty="0"/>
                        <a:t>復旧時動作確認</a:t>
                      </a:r>
                    </a:p>
                  </a:txBody>
                  <a:tcPr/>
                </a:tc>
                <a:tc>
                  <a:txBody>
                    <a:bodyPr/>
                    <a:lstStyle/>
                    <a:p>
                      <a:r>
                        <a:rPr kumimoji="1" lang="en-US" altLang="ja-JP" sz="1000" dirty="0"/>
                        <a:t>OK</a:t>
                      </a:r>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3365611647"/>
                  </a:ext>
                </a:extLst>
              </a:tr>
              <a:tr h="0">
                <a:tc vMerge="1">
                  <a:txBody>
                    <a:bodyPr/>
                    <a:lstStyle/>
                    <a:p>
                      <a:endParaRPr kumimoji="1" lang="ja-JP" altLang="en-US" sz="1000" dirty="0"/>
                    </a:p>
                  </a:txBody>
                  <a:tcPr/>
                </a:tc>
                <a:tc vMerge="1">
                  <a:txBody>
                    <a:bodyPr/>
                    <a:lstStyle/>
                    <a:p>
                      <a:endParaRPr kumimoji="1" lang="ja-JP" altLang="en-US" sz="1000" dirty="0"/>
                    </a:p>
                  </a:txBody>
                  <a:tcPr/>
                </a:tc>
                <a:tc>
                  <a:txBody>
                    <a:bodyPr/>
                    <a:lstStyle/>
                    <a:p>
                      <a:r>
                        <a:rPr kumimoji="1" lang="ja-JP" altLang="en-US" sz="1000" dirty="0"/>
                        <a:t>電源断</a:t>
                      </a:r>
                      <a:r>
                        <a:rPr kumimoji="1" lang="en-US" altLang="ja-JP" sz="1000" dirty="0"/>
                        <a:t>/</a:t>
                      </a:r>
                      <a:r>
                        <a:rPr kumimoji="1" lang="ja-JP" altLang="en-US" sz="1000" dirty="0"/>
                        <a:t>復旧時動作確認</a:t>
                      </a:r>
                    </a:p>
                  </a:txBody>
                  <a:tcPr/>
                </a:tc>
                <a:tc>
                  <a:txBody>
                    <a:bodyPr/>
                    <a:lstStyle/>
                    <a:p>
                      <a:r>
                        <a:rPr kumimoji="1" lang="en-US" altLang="ja-JP" sz="1000" dirty="0"/>
                        <a:t>OK</a:t>
                      </a:r>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979656056"/>
                  </a:ext>
                </a:extLst>
              </a:tr>
              <a:tr h="0">
                <a:tc rowSpan="2">
                  <a:txBody>
                    <a:bodyPr/>
                    <a:lstStyle/>
                    <a:p>
                      <a:r>
                        <a:rPr kumimoji="1" lang="ja-JP" altLang="en-US" sz="1000" dirty="0"/>
                        <a:t>通信性能確認</a:t>
                      </a:r>
                    </a:p>
                  </a:txBody>
                  <a:tcPr/>
                </a:tc>
                <a:tc>
                  <a:txBody>
                    <a:bodyPr/>
                    <a:lstStyle/>
                    <a:p>
                      <a:r>
                        <a:rPr kumimoji="1" lang="ja-JP" altLang="en-US" sz="1000" dirty="0">
                          <a:solidFill>
                            <a:schemeClr val="tx1"/>
                          </a:solidFill>
                        </a:rPr>
                        <a:t>センター機</a:t>
                      </a:r>
                      <a:r>
                        <a:rPr kumimoji="1" lang="en-US" altLang="ja-JP" sz="1000" dirty="0">
                          <a:solidFill>
                            <a:schemeClr val="tx1"/>
                          </a:solidFill>
                        </a:rPr>
                        <a:t>2ch</a:t>
                      </a:r>
                      <a:r>
                        <a:rPr kumimoji="1" lang="ja-JP" altLang="en-US" sz="1000" dirty="0">
                          <a:solidFill>
                            <a:schemeClr val="tx1"/>
                          </a:solidFill>
                        </a:rPr>
                        <a:t>の最大レート（</a:t>
                      </a:r>
                      <a:r>
                        <a:rPr kumimoji="1" lang="en-US" altLang="ja-JP" sz="1000" dirty="0">
                          <a:solidFill>
                            <a:schemeClr val="tx1"/>
                          </a:solidFill>
                        </a:rPr>
                        <a:t>32Mbps</a:t>
                      </a:r>
                      <a:r>
                        <a:rPr kumimoji="1" lang="ja-JP" altLang="en-US" sz="1000" dirty="0">
                          <a:solidFill>
                            <a:schemeClr val="tx1"/>
                          </a:solidFill>
                        </a:rPr>
                        <a:t>）伝送ヒートラン</a:t>
                      </a:r>
                      <a:endParaRPr kumimoji="1" lang="en-US" altLang="ja-JP" sz="1000" dirty="0">
                        <a:solidFill>
                          <a:schemeClr val="tx1"/>
                        </a:solidFill>
                      </a:endParaRPr>
                    </a:p>
                  </a:txBody>
                  <a:tcPr/>
                </a:tc>
                <a:tc>
                  <a:txBody>
                    <a:bodyPr/>
                    <a:lstStyle/>
                    <a:p>
                      <a:r>
                        <a:rPr kumimoji="1" lang="en-US" altLang="ja-JP" sz="1000" dirty="0">
                          <a:solidFill>
                            <a:schemeClr val="tx1"/>
                          </a:solidFill>
                        </a:rPr>
                        <a:t>48h</a:t>
                      </a:r>
                      <a:r>
                        <a:rPr kumimoji="1" lang="ja-JP" altLang="en-US" sz="1000" dirty="0">
                          <a:solidFill>
                            <a:schemeClr val="tx1"/>
                          </a:solidFill>
                        </a:rPr>
                        <a:t>ヒートランで、パケットロスがないこと</a:t>
                      </a:r>
                      <a:endParaRPr kumimoji="1" lang="en-US" altLang="ja-JP" sz="1000" dirty="0">
                        <a:solidFill>
                          <a:schemeClr val="tx1"/>
                        </a:solidFill>
                      </a:endParaRPr>
                    </a:p>
                    <a:p>
                      <a:r>
                        <a:rPr kumimoji="1" lang="ja-JP" altLang="en-US" sz="1000" dirty="0">
                          <a:solidFill>
                            <a:schemeClr val="tx1"/>
                          </a:solidFill>
                        </a:rPr>
                        <a:t>（ユニキャスト、マルチキャスト）</a:t>
                      </a:r>
                    </a:p>
                  </a:txBody>
                  <a:tcPr/>
                </a:tc>
                <a:tc>
                  <a:txBody>
                    <a:bodyPr/>
                    <a:lstStyle/>
                    <a:p>
                      <a:r>
                        <a:rPr kumimoji="1" lang="en-US" altLang="ja-JP" sz="1000" dirty="0">
                          <a:solidFill>
                            <a:schemeClr val="tx1"/>
                          </a:solidFill>
                        </a:rPr>
                        <a:t>OK</a:t>
                      </a:r>
                      <a:endParaRPr kumimoji="1" lang="ja-JP" altLang="en-US" sz="1000" dirty="0">
                        <a:solidFill>
                          <a:schemeClr val="tx1"/>
                        </a:solidFill>
                      </a:endParaRPr>
                    </a:p>
                  </a:txBody>
                  <a:tcPr/>
                </a:tc>
                <a:tc>
                  <a:txBody>
                    <a:bodyPr/>
                    <a:lstStyle/>
                    <a:p>
                      <a:endParaRPr kumimoji="1" lang="ja-JP" altLang="en-US" sz="1000" dirty="0">
                        <a:solidFill>
                          <a:schemeClr val="tx1"/>
                        </a:solidFill>
                      </a:endParaRPr>
                    </a:p>
                  </a:txBody>
                  <a:tcPr/>
                </a:tc>
                <a:extLst>
                  <a:ext uri="{0D108BD9-81ED-4DB2-BD59-A6C34878D82A}">
                    <a16:rowId xmlns:a16="http://schemas.microsoft.com/office/drawing/2014/main" val="1175016369"/>
                  </a:ext>
                </a:extLst>
              </a:tr>
              <a:tr h="0">
                <a:tc vMerge="1">
                  <a:txBody>
                    <a:bodyPr/>
                    <a:lstStyle/>
                    <a:p>
                      <a:endParaRPr kumimoji="1" lang="ja-JP" altLang="en-US" sz="1000" dirty="0"/>
                    </a:p>
                  </a:txBody>
                  <a:tcPr/>
                </a:tc>
                <a:tc>
                  <a:txBody>
                    <a:bodyPr/>
                    <a:lstStyle/>
                    <a:p>
                      <a:r>
                        <a:rPr kumimoji="1" lang="ja-JP" altLang="en-US" sz="1000" dirty="0">
                          <a:solidFill>
                            <a:schemeClr val="tx1"/>
                          </a:solidFill>
                        </a:rPr>
                        <a:t>センター機</a:t>
                      </a:r>
                      <a:r>
                        <a:rPr kumimoji="1" lang="en-US" altLang="ja-JP" sz="1000" dirty="0">
                          <a:solidFill>
                            <a:schemeClr val="tx1"/>
                          </a:solidFill>
                        </a:rPr>
                        <a:t>4ch</a:t>
                      </a:r>
                      <a:r>
                        <a:rPr kumimoji="1" lang="ja-JP" altLang="en-US" sz="1000" dirty="0">
                          <a:solidFill>
                            <a:schemeClr val="tx1"/>
                          </a:solidFill>
                        </a:rPr>
                        <a:t>の最大レート（</a:t>
                      </a:r>
                      <a:r>
                        <a:rPr kumimoji="1" lang="en-US" altLang="ja-JP" sz="1000" dirty="0">
                          <a:solidFill>
                            <a:schemeClr val="tx1"/>
                          </a:solidFill>
                        </a:rPr>
                        <a:t>15Mbps</a:t>
                      </a:r>
                      <a:r>
                        <a:rPr kumimoji="1" lang="ja-JP" altLang="en-US" sz="1000" dirty="0">
                          <a:solidFill>
                            <a:schemeClr val="tx1"/>
                          </a:solidFill>
                        </a:rPr>
                        <a:t>）伝送ヒートラン</a:t>
                      </a:r>
                      <a:endParaRPr kumimoji="1" lang="en-US" altLang="ja-JP" sz="1000" dirty="0">
                        <a:solidFill>
                          <a:schemeClr val="tx1"/>
                        </a:solidFill>
                      </a:endParaRPr>
                    </a:p>
                  </a:txBody>
                  <a:tcPr/>
                </a:tc>
                <a:tc>
                  <a:txBody>
                    <a:bodyPr/>
                    <a:lstStyle/>
                    <a:p>
                      <a:r>
                        <a:rPr kumimoji="1" lang="en-US" altLang="ja-JP" sz="1000" dirty="0">
                          <a:solidFill>
                            <a:schemeClr val="tx1"/>
                          </a:solidFill>
                        </a:rPr>
                        <a:t>48h</a:t>
                      </a:r>
                      <a:r>
                        <a:rPr kumimoji="1" lang="ja-JP" altLang="en-US" sz="1000" dirty="0">
                          <a:solidFill>
                            <a:schemeClr val="tx1"/>
                          </a:solidFill>
                        </a:rPr>
                        <a:t>ヒートランで、パケットロスがないこと</a:t>
                      </a:r>
                      <a:endParaRPr kumimoji="1" lang="en-US" altLang="ja-JP" sz="1000" dirty="0">
                        <a:solidFill>
                          <a:schemeClr val="tx1"/>
                        </a:solidFill>
                      </a:endParaRPr>
                    </a:p>
                    <a:p>
                      <a:r>
                        <a:rPr kumimoji="1" lang="ja-JP" altLang="en-US" sz="1000" dirty="0">
                          <a:solidFill>
                            <a:schemeClr val="tx1"/>
                          </a:solidFill>
                        </a:rPr>
                        <a:t>（ユニキャスト、マルチキャスト）</a:t>
                      </a:r>
                    </a:p>
                  </a:txBody>
                  <a:tcPr/>
                </a:tc>
                <a:tc>
                  <a:txBody>
                    <a:bodyPr/>
                    <a:lstStyle/>
                    <a:p>
                      <a:r>
                        <a:rPr kumimoji="1" lang="en-US" altLang="ja-JP" sz="1000" dirty="0">
                          <a:solidFill>
                            <a:schemeClr val="tx1"/>
                          </a:solidFill>
                        </a:rPr>
                        <a:t>OK</a:t>
                      </a:r>
                      <a:endParaRPr kumimoji="1" lang="ja-JP" altLang="en-US" sz="1000" dirty="0">
                        <a:solidFill>
                          <a:schemeClr val="tx1"/>
                        </a:solidFill>
                      </a:endParaRPr>
                    </a:p>
                  </a:txBody>
                  <a:tcPr/>
                </a:tc>
                <a:tc>
                  <a:txBody>
                    <a:bodyPr/>
                    <a:lstStyle/>
                    <a:p>
                      <a:endParaRPr kumimoji="1" lang="ja-JP" altLang="en-US" sz="1000" dirty="0">
                        <a:solidFill>
                          <a:schemeClr val="tx1"/>
                        </a:solidFill>
                      </a:endParaRPr>
                    </a:p>
                  </a:txBody>
                  <a:tcPr/>
                </a:tc>
                <a:extLst>
                  <a:ext uri="{0D108BD9-81ED-4DB2-BD59-A6C34878D82A}">
                    <a16:rowId xmlns:a16="http://schemas.microsoft.com/office/drawing/2014/main" val="1423133123"/>
                  </a:ext>
                </a:extLst>
              </a:tr>
            </a:tbl>
          </a:graphicData>
        </a:graphic>
      </p:graphicFrame>
      <p:sp>
        <p:nvSpPr>
          <p:cNvPr id="5" name="テキスト ボックス 4"/>
          <p:cNvSpPr txBox="1"/>
          <p:nvPr/>
        </p:nvSpPr>
        <p:spPr>
          <a:xfrm>
            <a:off x="128634" y="4051247"/>
            <a:ext cx="8868827" cy="577081"/>
          </a:xfrm>
          <a:prstGeom prst="rect">
            <a:avLst/>
          </a:prstGeom>
          <a:noFill/>
        </p:spPr>
        <p:txBody>
          <a:bodyPr wrap="square" rtlCol="0">
            <a:spAutoFit/>
          </a:bodyPr>
          <a:lstStyle/>
          <a:p>
            <a:r>
              <a:rPr kumimoji="1" lang="en-US" altLang="ja-JP" sz="1050" dirty="0"/>
              <a:t>【</a:t>
            </a:r>
            <a:r>
              <a:rPr kumimoji="1" lang="ja-JP" altLang="en-US" sz="1050" dirty="0"/>
              <a:t>検証使用カメラ</a:t>
            </a:r>
            <a:r>
              <a:rPr kumimoji="1" lang="en-US" altLang="ja-JP" sz="1050" dirty="0"/>
              <a:t>】</a:t>
            </a:r>
          </a:p>
          <a:p>
            <a:r>
              <a:rPr lang="en-US" altLang="ja-JP" sz="1050" dirty="0"/>
              <a:t>WV-SF135, WV-SW158, DG-SW316L, BB-SC384, WV-S2250L, WV-SPN310AV, DG-GXE100 + </a:t>
            </a:r>
            <a:r>
              <a:rPr lang="ja-JP" altLang="en-US" sz="1050" dirty="0"/>
              <a:t>アナログカメラ（</a:t>
            </a:r>
            <a:r>
              <a:rPr lang="en-US" altLang="ja-JP" sz="1050" dirty="0"/>
              <a:t>NP1000</a:t>
            </a:r>
            <a:r>
              <a:rPr lang="ja-JP" altLang="en-US" sz="1050" dirty="0"/>
              <a:t>）</a:t>
            </a:r>
            <a:r>
              <a:rPr lang="en-US" altLang="ja-JP" sz="1050" dirty="0"/>
              <a:t>, WV-SPW611LJ, WV-SPN311, WV-SMR10, WV-SP105, BB-SC364, WV-SFN130, WV-SBV131M, DG-NW484S, BL-VP101, WV-U2130LA, WV-U1132A, WV-X6533LN,</a:t>
            </a:r>
            <a:r>
              <a:rPr lang="ja-JP" altLang="en-US" sz="1050" dirty="0"/>
              <a:t> </a:t>
            </a:r>
            <a:r>
              <a:rPr lang="en-US" altLang="ja-JP" sz="1050" dirty="0"/>
              <a:t>WV-SUD638,</a:t>
            </a:r>
            <a:r>
              <a:rPr lang="ja-JP" altLang="en-US" sz="1050" dirty="0"/>
              <a:t> </a:t>
            </a:r>
            <a:r>
              <a:rPr lang="en-US" altLang="ja-JP" sz="1050" dirty="0"/>
              <a:t>WV-S8544LUX</a:t>
            </a:r>
            <a:endParaRPr kumimoji="1" lang="ja-JP" altLang="en-US" sz="1050" dirty="0"/>
          </a:p>
        </p:txBody>
      </p:sp>
    </p:spTree>
    <p:extLst>
      <p:ext uri="{BB962C8B-B14F-4D97-AF65-F5344CB8AC3E}">
        <p14:creationId xmlns:p14="http://schemas.microsoft.com/office/powerpoint/2010/main" val="15529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見解</a:t>
            </a:r>
            <a:endParaRPr kumimoji="1" lang="ja-JP" altLang="en-US" dirty="0"/>
          </a:p>
        </p:txBody>
      </p:sp>
      <p:sp>
        <p:nvSpPr>
          <p:cNvPr id="3" name="コンテンツ プレースホルダー 2"/>
          <p:cNvSpPr>
            <a:spLocks noGrp="1"/>
          </p:cNvSpPr>
          <p:nvPr>
            <p:ph idx="1"/>
          </p:nvPr>
        </p:nvSpPr>
        <p:spPr>
          <a:xfrm>
            <a:off x="65769" y="983502"/>
            <a:ext cx="8776171" cy="1892045"/>
          </a:xfrm>
        </p:spPr>
        <p:txBody>
          <a:bodyPr/>
          <a:lstStyle/>
          <a:p>
            <a:r>
              <a:rPr lang="ja-JP" altLang="en-US" sz="1600" dirty="0"/>
              <a:t>カメラ接続性・</a:t>
            </a:r>
            <a:r>
              <a:rPr lang="en-US" altLang="ja-JP" sz="1600" dirty="0" err="1"/>
              <a:t>PoE</a:t>
            </a:r>
            <a:r>
              <a:rPr lang="ja-JP" altLang="en-US" sz="1600" dirty="0"/>
              <a:t>給電機能は問題なく、ユニキャスト／マルチキャスト、</a:t>
            </a:r>
            <a:r>
              <a:rPr lang="en-US" altLang="ja-JP" sz="1600" dirty="0"/>
              <a:t>PTZ</a:t>
            </a:r>
            <a:r>
              <a:rPr lang="ja-JP" altLang="en-US" sz="1600" dirty="0"/>
              <a:t>等のカメラ操作も問題なし。</a:t>
            </a:r>
            <a:endParaRPr lang="en-US" altLang="ja-JP" sz="1600" dirty="0"/>
          </a:p>
          <a:p>
            <a:r>
              <a:rPr lang="ja-JP" altLang="en-US" sz="1600" dirty="0"/>
              <a:t>センター側</a:t>
            </a:r>
            <a:r>
              <a:rPr lang="en-US" altLang="ja-JP" sz="1600" dirty="0"/>
              <a:t>4ch</a:t>
            </a:r>
            <a:r>
              <a:rPr lang="ja-JP" altLang="en-US" sz="1600" dirty="0"/>
              <a:t>構成時の最大レート</a:t>
            </a:r>
            <a:r>
              <a:rPr lang="en-US" altLang="ja-JP" sz="1600" dirty="0"/>
              <a:t>15Mbps</a:t>
            </a:r>
            <a:r>
              <a:rPr lang="ja-JP" altLang="en-US" sz="1600" dirty="0"/>
              <a:t>だが、通常の監視カメラ件名では</a:t>
            </a:r>
            <a:r>
              <a:rPr lang="en-US" altLang="ja-JP" sz="1600" dirty="0"/>
              <a:t>1</a:t>
            </a:r>
            <a:r>
              <a:rPr lang="ja-JP" altLang="en-US" sz="1600" dirty="0"/>
              <a:t>カメラあたり</a:t>
            </a:r>
            <a:r>
              <a:rPr lang="en-US" altLang="ja-JP" sz="1600" dirty="0"/>
              <a:t>2~3Mbps</a:t>
            </a:r>
            <a:r>
              <a:rPr lang="ja-JP" altLang="en-US" sz="1600" dirty="0"/>
              <a:t>程度の帯域で充分であるため問題ないと考える。</a:t>
            </a:r>
            <a:endParaRPr lang="en-US" altLang="ja-JP" sz="1600" dirty="0"/>
          </a:p>
          <a:p>
            <a:r>
              <a:rPr lang="ja-JP" altLang="en-US" sz="1600" dirty="0"/>
              <a:t>センター機の使用温度範囲が</a:t>
            </a:r>
            <a:r>
              <a:rPr lang="en-US" altLang="ja-JP" sz="1600" dirty="0"/>
              <a:t>0°~40℃</a:t>
            </a:r>
            <a:r>
              <a:rPr lang="ja-JP" altLang="en-US" sz="1600" dirty="0"/>
              <a:t>なので、センター機を屋外</a:t>
            </a:r>
            <a:r>
              <a:rPr lang="en-US" altLang="ja-JP" sz="1600" dirty="0"/>
              <a:t>BOX</a:t>
            </a:r>
            <a:r>
              <a:rPr lang="ja-JP" altLang="en-US" sz="1600" dirty="0"/>
              <a:t>内に設置する場合には使用できないため注意が必要。</a:t>
            </a:r>
            <a:endParaRPr lang="en-US" altLang="ja-JP" sz="1600" dirty="0"/>
          </a:p>
        </p:txBody>
      </p:sp>
    </p:spTree>
    <p:extLst>
      <p:ext uri="{BB962C8B-B14F-4D97-AF65-F5344CB8AC3E}">
        <p14:creationId xmlns:p14="http://schemas.microsoft.com/office/powerpoint/2010/main" val="254484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56174"/>
      </p:ext>
    </p:extLst>
  </p:cSld>
  <p:clrMapOvr>
    <a:masterClrMapping/>
  </p:clrMapOvr>
</p:sld>
</file>

<file path=ppt/theme/theme1.xml><?xml version="1.0" encoding="utf-8"?>
<a:theme xmlns:a="http://schemas.openxmlformats.org/drawingml/2006/main" name="タイトル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0547EFCE-8FFC-4DE7-8A53-65D6050BE3A7}" vid="{44591D59-C4BA-4D44-AE24-DB74C38804FB}"/>
    </a:ext>
  </a:extLst>
</a:theme>
</file>

<file path=ppt/theme/theme2.xml><?xml version="1.0" encoding="utf-8"?>
<a:theme xmlns:a="http://schemas.openxmlformats.org/drawingml/2006/main" name="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3.xml><?xml version="1.0" encoding="utf-8"?>
<a:theme xmlns:a="http://schemas.openxmlformats.org/drawingml/2006/main" name="デバイダー">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1920163D-763C-4FA2-8C21-3C4C0FE0627D}"/>
    </a:ext>
  </a:extLst>
</a:theme>
</file>

<file path=ppt/theme/theme4.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CF074C11-697F-48B1-95CC-C684841BE1A1}"/>
    </a:ext>
  </a:extLst>
</a:theme>
</file>

<file path=ppt/theme/theme5.xml><?xml version="1.0" encoding="utf-8"?>
<a:theme xmlns:a="http://schemas.openxmlformats.org/drawingml/2006/main" name="その他">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901FD198-E59D-4716-B679-A042CDBE39A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同軸LANコンバータ検証結果報告_20220404</Template>
  <TotalTime>0</TotalTime>
  <Words>667</Words>
  <Application>Microsoft Office PowerPoint</Application>
  <PresentationFormat>画面に合わせる (16:9)</PresentationFormat>
  <Paragraphs>92</Paragraphs>
  <Slides>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5</vt:i4>
      </vt:variant>
      <vt:variant>
        <vt:lpstr>スライド タイトル</vt:lpstr>
      </vt:variant>
      <vt:variant>
        <vt:i4>6</vt:i4>
      </vt:variant>
    </vt:vector>
  </HeadingPairs>
  <TitlesOfParts>
    <vt:vector size="15" baseType="lpstr">
      <vt:lpstr>Yu Gothic UI</vt:lpstr>
      <vt:lpstr>游ゴシック</vt:lpstr>
      <vt:lpstr>Arial</vt:lpstr>
      <vt:lpstr>Calibri</vt:lpstr>
      <vt:lpstr>タイトルスライド</vt:lpstr>
      <vt:lpstr>メインスライド</vt:lpstr>
      <vt:lpstr>デバイダー</vt:lpstr>
      <vt:lpstr>エンドスライド</vt:lpstr>
      <vt:lpstr>その他</vt:lpstr>
      <vt:lpstr>同軸LANコンバータ 代替モデル検証レポート_vol.1</vt:lpstr>
      <vt:lpstr>目的</vt:lpstr>
      <vt:lpstr>他社同等品のスペック</vt:lpstr>
      <vt:lpstr>サン電子製PoE対応TLCモデムの評価結果</vt:lpstr>
      <vt:lpstr>見解</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2023-09-11T09:59:32Z</dcterms:created>
  <dcterms:modified xsi:type="dcterms:W3CDTF">2023-09-11T09:59:59Z</dcterms:modified>
</cp:coreProperties>
</file>