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theme/theme3.xml" ContentType="application/vnd.openxmlformats-officedocument.theme+xml"/>
  <Override PartName="/ppt/slideLayouts/slideLayout8.xml" ContentType="application/vnd.openxmlformats-officedocument.presentationml.slideLayout+xml"/>
  <Override PartName="/ppt/theme/theme4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2" r:id="rId1"/>
    <p:sldMasterId id="2147483749" r:id="rId2"/>
    <p:sldMasterId id="2147483741" r:id="rId3"/>
    <p:sldMasterId id="2147483654" r:id="rId4"/>
    <p:sldMasterId id="2147483755" r:id="rId5"/>
  </p:sldMasterIdLst>
  <p:notesMasterIdLst>
    <p:notesMasterId r:id="rId12"/>
  </p:notesMasterIdLst>
  <p:sldIdLst>
    <p:sldId id="256" r:id="rId6"/>
    <p:sldId id="257" r:id="rId7"/>
    <p:sldId id="260" r:id="rId8"/>
    <p:sldId id="263" r:id="rId9"/>
    <p:sldId id="262" r:id="rId10"/>
    <p:sldId id="259" r:id="rId11"/>
  </p:sldIdLst>
  <p:sldSz cx="9144000" cy="5143500" type="screen16x9"/>
  <p:notesSz cx="6858000" cy="9144000"/>
  <p:defaultTextStyle>
    <a:defPPr>
      <a:defRPr lang="ja-JP"/>
    </a:defPPr>
    <a:lvl1pPr marL="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kumimoji="1"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4F9F4"/>
    <a:srgbClr val="E9FDCF"/>
    <a:srgbClr val="CCFF99"/>
    <a:srgbClr val="CCFFCC"/>
    <a:srgbClr val="6464E6"/>
    <a:srgbClr val="D36163"/>
    <a:srgbClr val="7F7F7F"/>
    <a:srgbClr val="E2E3E3"/>
    <a:srgbClr val="BDC0BF"/>
    <a:srgbClr val="10A9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76C38A-E988-453D-AF9B-D60EEE127EEE}" v="35" dt="2020-05-13T06:48:55.213"/>
    <p1510:client id="{17E92CEC-7727-4D42-BF6B-CFBF6DD56F68}" v="66" dt="2020-05-13T06:26:18.929"/>
    <p1510:client id="{1A6257CA-AFF0-4D6F-B0D6-48F428E34765}" v="90" dt="2020-05-14T05:21:23.223"/>
    <p1510:client id="{FD2DF105-C64B-4464-A3C2-5763EE3FBBF8}" v="40" dt="2020-05-13T05:56:37.0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B4B98B0-60AC-42C2-AFA5-B58CD77FA1E5}" styleName="淡色スタイル 1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369" autoAdjust="0"/>
  </p:normalViewPr>
  <p:slideViewPr>
    <p:cSldViewPr snapToGrid="0">
      <p:cViewPr varScale="1">
        <p:scale>
          <a:sx n="157" d="100"/>
          <a:sy n="157" d="100"/>
        </p:scale>
        <p:origin x="138" y="3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007D67-6971-4886-89F1-96D67763A782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3CC11-6E21-4044-95B8-92AE9556A3A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3217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4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>
          <a:xfrm>
            <a:off x="431800" y="1735742"/>
            <a:ext cx="7886700" cy="99377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070589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425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282700"/>
            <a:ext cx="7886700" cy="2139950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3441700"/>
            <a:ext cx="7886700" cy="1125538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82503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370013"/>
            <a:ext cx="3867150" cy="3262312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80447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274638"/>
            <a:ext cx="7886700" cy="99377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260475"/>
            <a:ext cx="3868737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1879600"/>
            <a:ext cx="3868737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260475"/>
            <a:ext cx="3887788" cy="61912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1879600"/>
            <a:ext cx="3887788" cy="2762250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30266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78375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521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89409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42900"/>
            <a:ext cx="2949575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741363"/>
            <a:ext cx="4629150" cy="36544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1543050"/>
            <a:ext cx="2949575" cy="2859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526844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77567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274638"/>
            <a:ext cx="1971675" cy="4357687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274638"/>
            <a:ext cx="5762625" cy="4357687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1105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45063" y="1126582"/>
            <a:ext cx="8542732" cy="343531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2796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・サブ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29905" y="1725138"/>
            <a:ext cx="8557890" cy="28367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Text Placeholder 2"/>
          <p:cNvSpPr>
            <a:spLocks noGrp="1"/>
          </p:cNvSpPr>
          <p:nvPr>
            <p:ph type="body" idx="10"/>
          </p:nvPr>
        </p:nvSpPr>
        <p:spPr>
          <a:xfrm>
            <a:off x="229905" y="1107203"/>
            <a:ext cx="8557890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91745748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7527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1875" y="1106518"/>
            <a:ext cx="4289631" cy="326350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6067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9905" y="1107203"/>
            <a:ext cx="4276419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9905" y="1725137"/>
            <a:ext cx="4276419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4774" y="1107203"/>
            <a:ext cx="4336732" cy="617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64774" y="1725137"/>
            <a:ext cx="4336732" cy="276344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218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245064" y="101041"/>
            <a:ext cx="8542732" cy="727478"/>
          </a:xfrm>
          <a:prstGeom prst="rect">
            <a:avLst/>
          </a:prstGeom>
        </p:spPr>
        <p:txBody>
          <a:bodyPr bIns="0" anchor="ctr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74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タイトル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  <a:prstGeom prst="rect">
            <a:avLst/>
          </a:prstGeom>
        </p:spPr>
        <p:txBody>
          <a:bodyPr anchor="ctr" anchorCtr="0"/>
          <a:lstStyle>
            <a:lvl1pPr algn="ctr">
              <a:defRPr sz="4400" baseline="0">
                <a:solidFill>
                  <a:schemeClr val="bg1"/>
                </a:solidFill>
                <a:latin typeface="Calibri" panose="020F0502020204030204" pitchFamily="34" charset="0"/>
                <a:ea typeface="Yu Gothic UI" panose="020B0500000000000000" pitchFamily="50" charset="-128"/>
              </a:defRPr>
            </a:lvl1pPr>
          </a:lstStyle>
          <a:p>
            <a:r>
              <a:rPr kumimoji="1" lang="ja-JP" altLang="en-US" dirty="0"/>
              <a:t>マスター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496402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ページ・ロゴ入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/>
          <p:cNvGrpSpPr/>
          <p:nvPr userDrawn="1"/>
        </p:nvGrpSpPr>
        <p:grpSpPr>
          <a:xfrm>
            <a:off x="771501" y="390780"/>
            <a:ext cx="7605760" cy="4344710"/>
            <a:chOff x="771501" y="390780"/>
            <a:chExt cx="7605760" cy="4344710"/>
          </a:xfrm>
        </p:grpSpPr>
        <p:pic>
          <p:nvPicPr>
            <p:cNvPr id="8" name="図 7"/>
            <p:cNvPicPr>
              <a:picLocks noChangeAspect="1"/>
            </p:cNvPicPr>
            <p:nvPr userDrawn="1"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3252445" y="2264512"/>
              <a:ext cx="2639111" cy="614477"/>
            </a:xfrm>
            <a:prstGeom prst="rect">
              <a:avLst/>
            </a:prstGeom>
          </p:spPr>
        </p:pic>
        <p:grpSp>
          <p:nvGrpSpPr>
            <p:cNvPr id="9" name="グループ化 8"/>
            <p:cNvGrpSpPr/>
            <p:nvPr userDrawn="1"/>
          </p:nvGrpSpPr>
          <p:grpSpPr>
            <a:xfrm>
              <a:off x="771501" y="39078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43" name="正方形/長方形 42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4" name="正方形/長方形 43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5" name="正方形/長方形 44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6" name="正方形/長方形 45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7" name="正方形/長方形 46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8" name="正方形/長方形 47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9" name="正方形/長方形 48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50" name="正方形/長方形 49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0" name="グループ化 9"/>
            <p:cNvGrpSpPr/>
            <p:nvPr userDrawn="1"/>
          </p:nvGrpSpPr>
          <p:grpSpPr>
            <a:xfrm>
              <a:off x="771501" y="1469660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35" name="正方形/長方形 34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6" name="正方形/長方形 35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7" name="正方形/長方形 36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8" name="正方形/長方形 37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9" name="正方形/長方形 38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0" name="正方形/長方形 39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1" name="正方形/長方形 40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42" name="正方形/長方形 41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sp>
          <p:nvSpPr>
            <p:cNvPr id="11" name="正方形/長方形 10"/>
            <p:cNvSpPr>
              <a:spLocks noChangeAspect="1"/>
            </p:cNvSpPr>
            <p:nvPr userDrawn="1"/>
          </p:nvSpPr>
          <p:spPr>
            <a:xfrm flipH="1" flipV="1">
              <a:off x="771501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2" name="正方形/長方形 11"/>
            <p:cNvSpPr>
              <a:spLocks noChangeAspect="1"/>
            </p:cNvSpPr>
            <p:nvPr userDrawn="1"/>
          </p:nvSpPr>
          <p:spPr>
            <a:xfrm>
              <a:off x="1853140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4" name="正方形/長方形 13"/>
            <p:cNvSpPr>
              <a:spLocks noChangeAspect="1"/>
            </p:cNvSpPr>
            <p:nvPr userDrawn="1"/>
          </p:nvSpPr>
          <p:spPr>
            <a:xfrm>
              <a:off x="7261334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sp>
          <p:nvSpPr>
            <p:cNvPr id="15" name="正方形/長方形 14"/>
            <p:cNvSpPr>
              <a:spLocks noChangeAspect="1"/>
            </p:cNvSpPr>
            <p:nvPr userDrawn="1"/>
          </p:nvSpPr>
          <p:spPr>
            <a:xfrm>
              <a:off x="8342972" y="2554114"/>
              <a:ext cx="34289" cy="34769"/>
            </a:xfrm>
            <a:prstGeom prst="rect">
              <a:avLst/>
            </a:prstGeom>
            <a:solidFill>
              <a:srgbClr val="6464E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1013"/>
            </a:p>
          </p:txBody>
        </p:sp>
        <p:grpSp>
          <p:nvGrpSpPr>
            <p:cNvPr id="17" name="グループ化 16"/>
            <p:cNvGrpSpPr/>
            <p:nvPr userDrawn="1"/>
          </p:nvGrpSpPr>
          <p:grpSpPr>
            <a:xfrm>
              <a:off x="771501" y="3627418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27" name="正方形/長方形 26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8" name="正方形/長方形 27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9" name="正方形/長方形 28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0" name="正方形/長方形 29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1" name="正方形/長方形 30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2" name="正方形/長方形 31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3" name="正方形/長方形 32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34" name="正方形/長方形 33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  <p:grpSp>
          <p:nvGrpSpPr>
            <p:cNvPr id="18" name="グループ化 17"/>
            <p:cNvGrpSpPr/>
            <p:nvPr userDrawn="1"/>
          </p:nvGrpSpPr>
          <p:grpSpPr>
            <a:xfrm>
              <a:off x="771501" y="4700721"/>
              <a:ext cx="7605760" cy="34769"/>
              <a:chOff x="1028668" y="521040"/>
              <a:chExt cx="10141013" cy="46358"/>
            </a:xfrm>
            <a:solidFill>
              <a:srgbClr val="6464E6"/>
            </a:solidFill>
          </p:grpSpPr>
          <p:sp>
            <p:nvSpPr>
              <p:cNvPr id="19" name="正方形/長方形 18"/>
              <p:cNvSpPr>
                <a:spLocks noChangeAspect="1"/>
              </p:cNvSpPr>
              <p:nvPr userDrawn="1"/>
            </p:nvSpPr>
            <p:spPr>
              <a:xfrm flipH="1" flipV="1">
                <a:off x="102866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0" name="正方形/長方形 19"/>
              <p:cNvSpPr>
                <a:spLocks noChangeAspect="1"/>
              </p:cNvSpPr>
              <p:nvPr userDrawn="1"/>
            </p:nvSpPr>
            <p:spPr>
              <a:xfrm>
                <a:off x="247085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1" name="正方形/長方形 20"/>
              <p:cNvSpPr>
                <a:spLocks noChangeAspect="1"/>
              </p:cNvSpPr>
              <p:nvPr userDrawn="1"/>
            </p:nvSpPr>
            <p:spPr>
              <a:xfrm>
                <a:off x="679740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2" name="正方形/長方形 21"/>
              <p:cNvSpPr>
                <a:spLocks noChangeAspect="1"/>
              </p:cNvSpPr>
              <p:nvPr userDrawn="1"/>
            </p:nvSpPr>
            <p:spPr>
              <a:xfrm>
                <a:off x="823959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3" name="正方形/長方形 22"/>
              <p:cNvSpPr>
                <a:spLocks noChangeAspect="1"/>
              </p:cNvSpPr>
              <p:nvPr userDrawn="1"/>
            </p:nvSpPr>
            <p:spPr>
              <a:xfrm>
                <a:off x="968177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4" name="正方形/長方形 23"/>
              <p:cNvSpPr>
                <a:spLocks noChangeAspect="1"/>
              </p:cNvSpPr>
              <p:nvPr userDrawn="1"/>
            </p:nvSpPr>
            <p:spPr>
              <a:xfrm>
                <a:off x="11123962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5" name="正方形/長方形 24"/>
              <p:cNvSpPr>
                <a:spLocks noChangeAspect="1"/>
              </p:cNvSpPr>
              <p:nvPr userDrawn="1"/>
            </p:nvSpPr>
            <p:spPr>
              <a:xfrm>
                <a:off x="3913038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  <p:sp>
            <p:nvSpPr>
              <p:cNvPr id="26" name="正方形/長方形 25"/>
              <p:cNvSpPr>
                <a:spLocks noChangeAspect="1"/>
              </p:cNvSpPr>
              <p:nvPr userDrawn="1"/>
            </p:nvSpPr>
            <p:spPr>
              <a:xfrm>
                <a:off x="5355223" y="521040"/>
                <a:ext cx="45719" cy="46358"/>
              </a:xfrm>
              <a:prstGeom prst="rect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1013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54176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5144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6.xml"/><Relationship Id="rId4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7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644" y="425093"/>
            <a:ext cx="1965764" cy="457698"/>
          </a:xfrm>
          <a:prstGeom prst="rect">
            <a:avLst/>
          </a:prstGeom>
        </p:spPr>
      </p:pic>
      <p:sp>
        <p:nvSpPr>
          <p:cNvPr id="6" name="テキスト ボックス 5"/>
          <p:cNvSpPr txBox="1"/>
          <p:nvPr userDrawn="1"/>
        </p:nvSpPr>
        <p:spPr>
          <a:xfrm>
            <a:off x="337406" y="4876459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正方形/長方形 4"/>
          <p:cNvSpPr/>
          <p:nvPr userDrawn="1"/>
        </p:nvSpPr>
        <p:spPr>
          <a:xfrm>
            <a:off x="8738647" y="4713"/>
            <a:ext cx="405353" cy="405353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/>
          <p:cNvSpPr/>
          <p:nvPr userDrawn="1"/>
        </p:nvSpPr>
        <p:spPr>
          <a:xfrm>
            <a:off x="7513164" y="410066"/>
            <a:ext cx="1225484" cy="1225484"/>
          </a:xfrm>
          <a:prstGeom prst="rect">
            <a:avLst/>
          </a:prstGeom>
          <a:solidFill>
            <a:schemeClr val="accent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5666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0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 userDrawn="1">
          <p15:clr>
            <a:srgbClr val="F26B43"/>
          </p15:clr>
        </p15:guide>
        <p15:guide id="2" pos="27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正方形/長方形 17"/>
          <p:cNvSpPr/>
          <p:nvPr userDrawn="1"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E2E3E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n>
                <a:noFill/>
              </a:ln>
            </a:endParaRPr>
          </a:p>
        </p:txBody>
      </p:sp>
      <p:sp>
        <p:nvSpPr>
          <p:cNvPr id="17" name="テキスト ボックス 16"/>
          <p:cNvSpPr txBox="1"/>
          <p:nvPr userDrawn="1"/>
        </p:nvSpPr>
        <p:spPr>
          <a:xfrm>
            <a:off x="7540392" y="4883453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sz="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図 23"/>
          <p:cNvPicPr>
            <a:picLocks noChangeAspect="1"/>
          </p:cNvPicPr>
          <p:nvPr userDrawn="1"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3850" y="4847754"/>
            <a:ext cx="845445" cy="196849"/>
          </a:xfrm>
          <a:prstGeom prst="rect">
            <a:avLst/>
          </a:prstGeom>
        </p:spPr>
      </p:pic>
      <p:cxnSp>
        <p:nvCxnSpPr>
          <p:cNvPr id="26" name="直線コネクタ 25"/>
          <p:cNvCxnSpPr/>
          <p:nvPr userDrawn="1"/>
        </p:nvCxnSpPr>
        <p:spPr>
          <a:xfrm>
            <a:off x="0" y="4731909"/>
            <a:ext cx="9144000" cy="0"/>
          </a:xfrm>
          <a:prstGeom prst="line">
            <a:avLst/>
          </a:prstGeom>
          <a:ln w="38100">
            <a:solidFill>
              <a:srgbClr val="E2E3E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65534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04">
          <p15:clr>
            <a:srgbClr val="F26B43"/>
          </p15:clr>
        </p15:guide>
        <p15:guide id="2" orient="horz" pos="2981">
          <p15:clr>
            <a:srgbClr val="F26B43"/>
          </p15:clr>
        </p15:guide>
        <p15:guide id="3" orient="horz" pos="3049">
          <p15:clr>
            <a:srgbClr val="F26B43"/>
          </p15:clr>
        </p15:guide>
        <p15:guide id="4" orient="horz" pos="3162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8080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354290" y="4506743"/>
            <a:ext cx="1507770" cy="351061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 userDrawn="1"/>
        </p:nvSpPr>
        <p:spPr>
          <a:xfrm>
            <a:off x="158496" y="4693212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>
              <a:tabLst/>
            </a:pPr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049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055" userDrawn="1">
          <p15:clr>
            <a:srgbClr val="F26B43"/>
          </p15:clr>
        </p15:guide>
        <p15:guide id="2" pos="4627" userDrawn="1">
          <p15:clr>
            <a:srgbClr val="F26B43"/>
          </p15:clr>
        </p15:guide>
      </p15:sldGuideLst>
    </p:ext>
  </p:extLst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013"/>
          </a:p>
        </p:txBody>
      </p:sp>
      <p:sp>
        <p:nvSpPr>
          <p:cNvPr id="3" name="テキスト ボックス 2"/>
          <p:cNvSpPr txBox="1"/>
          <p:nvPr userDrawn="1"/>
        </p:nvSpPr>
        <p:spPr>
          <a:xfrm>
            <a:off x="7547088" y="4869996"/>
            <a:ext cx="15969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en-US" altLang="ja-JP" sz="9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© i-PRO | All Rights</a:t>
            </a:r>
            <a:r>
              <a:rPr kumimoji="1" lang="en-US" altLang="ja-JP" sz="900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Reserved.</a:t>
            </a:r>
            <a:endParaRPr kumimoji="1" lang="ja-JP" altLang="en-US" sz="9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860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7DA256-7458-49F8-A21E-DBE7FBCEB601}" type="datetimeFigureOut">
              <a:rPr kumimoji="1" lang="ja-JP" altLang="en-US" smtClean="0"/>
              <a:t>2023/9/11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1BB38F-1E14-41B5-A53C-FC469F7649E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0738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onnect.panasonic.com/jp-ja/products-services_security_support_technical-information#nw_option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31800" y="1735742"/>
            <a:ext cx="8477932" cy="1494737"/>
          </a:xfrm>
        </p:spPr>
        <p:txBody>
          <a:bodyPr/>
          <a:lstStyle/>
          <a:p>
            <a:r>
              <a:rPr kumimoji="1"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カメラ電源ユニット</a:t>
            </a:r>
            <a:br>
              <a:rPr lang="en-US" altLang="ja-JP" dirty="0">
                <a:latin typeface="+mj-ea"/>
              </a:rPr>
            </a:br>
            <a:r>
              <a:rPr lang="ja-JP" altLang="en-US" dirty="0">
                <a:latin typeface="+mj-ea"/>
              </a:rPr>
              <a:t>代替モデル</a:t>
            </a:r>
            <a:r>
              <a:rPr kumimoji="1" lang="ja-JP" altLang="en-US" dirty="0">
                <a:latin typeface="+mj-ea"/>
              </a:rPr>
              <a:t>検証レポート </a:t>
            </a:r>
            <a:r>
              <a:rPr lang="en-US" altLang="ja-JP">
                <a:latin typeface="+mj-ea"/>
              </a:rPr>
              <a:t>v</a:t>
            </a:r>
            <a:r>
              <a:rPr kumimoji="1" lang="en-US" altLang="ja-JP">
                <a:latin typeface="+mj-ea"/>
              </a:rPr>
              <a:t>ol.4</a:t>
            </a:r>
            <a:endParaRPr kumimoji="1" lang="ja-JP" altLang="en-US" dirty="0">
              <a:latin typeface="+mj-ea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517358" y="3230479"/>
            <a:ext cx="4553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800" dirty="0"/>
              <a:t>2022.9</a:t>
            </a:r>
          </a:p>
          <a:p>
            <a:r>
              <a:rPr kumimoji="1" lang="en-US" altLang="ja-JP" sz="1800" dirty="0" err="1"/>
              <a:t>i</a:t>
            </a:r>
            <a:r>
              <a:rPr kumimoji="1" lang="en-US" altLang="ja-JP" sz="1800" dirty="0"/>
              <a:t>-PRO</a:t>
            </a:r>
            <a:r>
              <a:rPr kumimoji="1" lang="ja-JP" altLang="en-US" sz="1800" dirty="0"/>
              <a:t>株式会社　ジャパンリージョン</a:t>
            </a:r>
          </a:p>
        </p:txBody>
      </p:sp>
    </p:spTree>
    <p:extLst>
      <p:ext uri="{BB962C8B-B14F-4D97-AF65-F5344CB8AC3E}">
        <p14:creationId xmlns:p14="http://schemas.microsoft.com/office/powerpoint/2010/main" val="229405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目的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45064" y="1174358"/>
            <a:ext cx="8542732" cy="918938"/>
          </a:xfrm>
        </p:spPr>
        <p:txBody>
          <a:bodyPr/>
          <a:lstStyle/>
          <a:p>
            <a:r>
              <a:rPr lang="en-US" altLang="ja-JP" sz="1600" dirty="0"/>
              <a:t>Panasonic</a:t>
            </a:r>
            <a:r>
              <a:rPr lang="ja-JP" altLang="en-US" sz="1600" dirty="0"/>
              <a:t>製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WJ-PU108</a:t>
            </a:r>
            <a:r>
              <a:rPr lang="ja-JP" altLang="en-US" sz="1600" dirty="0"/>
              <a:t>）が部品調達問題により生産困難と</a:t>
            </a:r>
            <a:br>
              <a:rPr lang="en-US" altLang="ja-JP" sz="1600" dirty="0"/>
            </a:br>
            <a:r>
              <a:rPr lang="ja-JP" altLang="en-US" sz="1600" dirty="0"/>
              <a:t>なったため、アライド製の下記</a:t>
            </a:r>
            <a:r>
              <a:rPr lang="en-US" altLang="ja-JP" sz="1600" dirty="0"/>
              <a:t>1</a:t>
            </a:r>
            <a:r>
              <a:rPr lang="ja-JP" altLang="en-US" sz="1600" dirty="0"/>
              <a:t>モデルにて動作検証を行っております。</a:t>
            </a:r>
            <a:endParaRPr lang="en-US" altLang="ja-JP" sz="1600" dirty="0"/>
          </a:p>
          <a:p>
            <a:pPr marL="0" indent="0">
              <a:buNone/>
            </a:pPr>
            <a:br>
              <a:rPr lang="en-US" altLang="ja-JP" sz="1600" dirty="0"/>
            </a:br>
            <a:endParaRPr lang="en-US" altLang="ja-JP" sz="1600" dirty="0"/>
          </a:p>
          <a:p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r>
              <a:rPr lang="en-US" altLang="ja-JP" sz="1600" dirty="0"/>
              <a:t>WJ-PU108</a:t>
            </a:r>
            <a:r>
              <a:rPr lang="ja-JP" altLang="en-US" sz="1600" dirty="0"/>
              <a:t>代替機：</a:t>
            </a:r>
            <a:r>
              <a:rPr lang="en-US" altLang="ja-JP" sz="1600" dirty="0" err="1"/>
              <a:t>Alied</a:t>
            </a:r>
            <a:r>
              <a:rPr lang="en-US" altLang="ja-JP" sz="1600" dirty="0"/>
              <a:t> Telesis AT-FS980M/9PS</a:t>
            </a:r>
          </a:p>
          <a:p>
            <a:pPr marL="0" indent="0">
              <a:buNone/>
            </a:pPr>
            <a:endParaRPr lang="en-US" altLang="ja-JP" sz="1600" dirty="0"/>
          </a:p>
          <a:p>
            <a:pPr marL="0" indent="0">
              <a:buNone/>
            </a:pPr>
            <a:r>
              <a:rPr lang="ja-JP" altLang="en-US" sz="1600" dirty="0"/>
              <a:t>　　</a:t>
            </a:r>
            <a:endParaRPr lang="en-US" altLang="ja-JP" sz="1600" dirty="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D3F9F73A-0E7B-14EE-B326-941B78E68F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5104" y="2662773"/>
            <a:ext cx="2555186" cy="99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357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スペック比較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1711373"/>
              </p:ext>
            </p:extLst>
          </p:nvPr>
        </p:nvGraphicFramePr>
        <p:xfrm>
          <a:off x="482454" y="1100865"/>
          <a:ext cx="7966951" cy="3414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01193">
                  <a:extLst>
                    <a:ext uri="{9D8B030D-6E8A-4147-A177-3AD203B41FA5}">
                      <a16:colId xmlns:a16="http://schemas.microsoft.com/office/drawing/2014/main" val="166591279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4247061930"/>
                    </a:ext>
                  </a:extLst>
                </a:gridCol>
                <a:gridCol w="3082879">
                  <a:extLst>
                    <a:ext uri="{9D8B030D-6E8A-4147-A177-3AD203B41FA5}">
                      <a16:colId xmlns:a16="http://schemas.microsoft.com/office/drawing/2014/main" val="2551092570"/>
                    </a:ext>
                  </a:extLst>
                </a:gridCol>
              </a:tblGrid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ja-JP" altLang="en-US" sz="9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9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ja-JP" altLang="en-US" sz="8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8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Panasonic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ja-JP" alt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u="none" strike="noStrike" dirty="0" err="1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Alied</a:t>
                      </a:r>
                      <a:r>
                        <a:rPr lang="en-US" altLang="ja-JP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 Telesis</a:t>
                      </a:r>
                      <a:r>
                        <a:rPr lang="ja-JP" alt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モデル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729933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pPr algn="l" fontAlgn="ctr"/>
                      <a:endParaRPr lang="ja-JP" altLang="en-US" sz="700" b="1" i="0" u="none" strike="noStrike" dirty="0">
                        <a:solidFill>
                          <a:schemeClr val="bg1"/>
                        </a:solidFill>
                        <a:effectLst/>
                        <a:latin typeface="Yu Gothic UI" panose="020B0500000000000000" pitchFamily="50" charset="-128"/>
                        <a:ea typeface="Yu Gothic UI" panose="020B0500000000000000" pitchFamily="50" charset="-128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1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WJ-PU108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b="1" i="0" u="none" strike="noStrike" dirty="0">
                          <a:solidFill>
                            <a:schemeClr val="bg1"/>
                          </a:solidFill>
                          <a:effectLst/>
                          <a:latin typeface="+mn-ea"/>
                          <a:ea typeface="+mn-ea"/>
                        </a:rPr>
                        <a:t>AT-FS980M/9PS</a:t>
                      </a:r>
                    </a:p>
                  </a:txBody>
                  <a:tcPr marL="6235" marR="6235" marT="6235" marB="0" anchor="ctr">
                    <a:solidFill>
                      <a:srgbClr val="6464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925400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基本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62930721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入力電圧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AC100 V、50/60 Hz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AC100 V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-240V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、50/60 Hz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36159586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入力電流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1.5 A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3.9A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63720836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消費電力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150 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19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952126321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使用環境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5 ℃ 〜 45 ℃ </a:t>
                      </a:r>
                      <a:b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10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〜 90 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温度：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0 ℃ 〜 50 ℃ </a:t>
                      </a:r>
                      <a:b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湿度：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〜 80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％（結露なきこと）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485271648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寸法</a:t>
                      </a:r>
                      <a:endParaRPr lang="en-US" altLang="ja-JP" sz="1200" u="none" strike="noStrike" dirty="0">
                        <a:effectLst/>
                        <a:latin typeface="+mn-ea"/>
                        <a:ea typeface="+mn-ea"/>
                      </a:endParaRPr>
                    </a:p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突起物を除く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265（W）×44（H）×184（D）mm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330（W）×44（H）×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204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（D）mm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6783702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質量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1.7 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約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2.5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kg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953922536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LAN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インターフェース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　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9180493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給電規格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IEEE802.3af/at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IEEE802.3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af/at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準拠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74299025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伝送速度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全二重</a:t>
                      </a:r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半二重</a:t>
                      </a:r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752174030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2525452171"/>
                  </a:ext>
                </a:extLst>
              </a:tr>
              <a:tr h="15586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最大給電能力</a:t>
                      </a:r>
                      <a:b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(1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endParaRPr lang="en-US" altLang="ja-JP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u="none" strike="noStrike" dirty="0">
                          <a:effectLst/>
                          <a:latin typeface="+mn-ea"/>
                          <a:ea typeface="+mn-ea"/>
                        </a:rPr>
                        <a:t>30W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1248491647"/>
                  </a:ext>
                </a:extLst>
              </a:tr>
              <a:tr h="274329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給電能力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120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以内</a:t>
                      </a:r>
                      <a:b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（ポート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1-4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 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ポート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5-8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60 W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）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合計 </a:t>
                      </a:r>
                      <a:r>
                        <a:rPr lang="en-US" altLang="ja-JP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W</a:t>
                      </a:r>
                      <a:r>
                        <a:rPr lang="ja-JP" alt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以内</a:t>
                      </a:r>
                      <a:endParaRPr lang="ja-JP" altLang="en-US" sz="1000" b="0" i="0" u="none" strike="noStrike" dirty="0"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01422425"/>
                  </a:ext>
                </a:extLst>
              </a:tr>
              <a:tr h="155869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(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レコーダー用</a:t>
                      </a: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)</a:t>
                      </a:r>
                      <a:b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</a:br>
                      <a:r>
                        <a:rPr lang="en-US" altLang="ja-JP" sz="1050" u="none" strike="noStrike" dirty="0">
                          <a:effectLst/>
                          <a:latin typeface="+mn-ea"/>
                          <a:ea typeface="+mn-ea"/>
                        </a:rPr>
                        <a:t>Giga</a:t>
                      </a:r>
                      <a:r>
                        <a:rPr lang="ja-JP" altLang="en-US" sz="1050" u="none" strike="noStrike" dirty="0">
                          <a:effectLst/>
                          <a:latin typeface="+mn-ea"/>
                          <a:ea typeface="+mn-ea"/>
                        </a:rPr>
                        <a:t>ポート数</a:t>
                      </a:r>
                      <a:endParaRPr lang="ja-JP" altLang="en-US" sz="1050" b="1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>
                          <a:effectLst/>
                          <a:latin typeface="+mn-ea"/>
                          <a:ea typeface="+mn-ea"/>
                        </a:rPr>
                        <a:t>2</a:t>
                      </a:r>
                      <a:r>
                        <a:rPr lang="ja-JP" altLang="en-US" sz="1000" u="none" strike="noStrike"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ポート（</a:t>
                      </a:r>
                      <a:r>
                        <a:rPr lang="en-US" sz="1000" u="none" strike="noStrike" dirty="0">
                          <a:solidFill>
                            <a:srgbClr val="FF0000"/>
                          </a:solidFill>
                          <a:effectLst/>
                          <a:latin typeface="+mn-ea"/>
                          <a:ea typeface="+mn-ea"/>
                        </a:rPr>
                        <a:t>RJ45）</a:t>
                      </a:r>
                      <a:endParaRPr lang="en-US" sz="1000" b="0" i="0" u="none" strike="noStrike" dirty="0">
                        <a:solidFill>
                          <a:srgbClr val="FF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81433170"/>
                  </a:ext>
                </a:extLst>
              </a:tr>
              <a:tr h="155869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※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レコーダーを</a:t>
                      </a:r>
                      <a:r>
                        <a:rPr lang="en-US" altLang="ja-JP" sz="1000" u="none" strike="noStrike" dirty="0">
                          <a:effectLst/>
                          <a:latin typeface="+mn-ea"/>
                          <a:ea typeface="+mn-ea"/>
                        </a:rPr>
                        <a:t>1</a:t>
                      </a:r>
                      <a:r>
                        <a:rPr lang="ja-JP" altLang="en-US" sz="1000" u="none" strike="noStrike" dirty="0">
                          <a:effectLst/>
                          <a:latin typeface="+mn-ea"/>
                          <a:ea typeface="+mn-ea"/>
                        </a:rPr>
                        <a:t>台のみ接続可能</a:t>
                      </a:r>
                      <a:endParaRPr lang="ja-JP" alt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L="6235" marR="6235" marT="6235" marB="0" anchor="ctr"/>
                </a:tc>
                <a:extLst>
                  <a:ext uri="{0D108BD9-81ED-4DB2-BD59-A6C34878D82A}">
                    <a16:rowId xmlns:a16="http://schemas.microsoft.com/office/drawing/2014/main" val="353261792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9103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>
                <a:latin typeface="+mj-ea"/>
              </a:rPr>
              <a:t>Alied</a:t>
            </a:r>
            <a:r>
              <a:rPr lang="en-US" altLang="ja-JP" dirty="0">
                <a:latin typeface="+mj-ea"/>
              </a:rPr>
              <a:t> Telesis</a:t>
            </a:r>
            <a:r>
              <a:rPr lang="ja-JP" altLang="en-US" dirty="0">
                <a:latin typeface="+mj-ea"/>
              </a:rPr>
              <a:t>製</a:t>
            </a:r>
            <a:r>
              <a:rPr lang="en-US" altLang="ja-JP" dirty="0" err="1">
                <a:latin typeface="+mj-ea"/>
              </a:rPr>
              <a:t>PoE</a:t>
            </a:r>
            <a:r>
              <a:rPr lang="ja-JP" altLang="en-US" dirty="0">
                <a:latin typeface="+mj-ea"/>
              </a:rPr>
              <a:t>スイッチの評価結果</a:t>
            </a:r>
            <a:endParaRPr kumimoji="1" lang="ja-JP" altLang="en-US" dirty="0">
              <a:latin typeface="+mj-ea"/>
            </a:endParaRPr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59491" y="980530"/>
          <a:ext cx="8807115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809">
                  <a:extLst>
                    <a:ext uri="{9D8B030D-6E8A-4147-A177-3AD203B41FA5}">
                      <a16:colId xmlns:a16="http://schemas.microsoft.com/office/drawing/2014/main" val="83070755"/>
                    </a:ext>
                  </a:extLst>
                </a:gridCol>
                <a:gridCol w="2255921">
                  <a:extLst>
                    <a:ext uri="{9D8B030D-6E8A-4147-A177-3AD203B41FA5}">
                      <a16:colId xmlns:a16="http://schemas.microsoft.com/office/drawing/2014/main" val="1932634400"/>
                    </a:ext>
                  </a:extLst>
                </a:gridCol>
                <a:gridCol w="2117558">
                  <a:extLst>
                    <a:ext uri="{9D8B030D-6E8A-4147-A177-3AD203B41FA5}">
                      <a16:colId xmlns:a16="http://schemas.microsoft.com/office/drawing/2014/main" val="2528881881"/>
                    </a:ext>
                  </a:extLst>
                </a:gridCol>
                <a:gridCol w="619626">
                  <a:extLst>
                    <a:ext uri="{9D8B030D-6E8A-4147-A177-3AD203B41FA5}">
                      <a16:colId xmlns:a16="http://schemas.microsoft.com/office/drawing/2014/main" val="2342580227"/>
                    </a:ext>
                  </a:extLst>
                </a:gridCol>
                <a:gridCol w="2716201">
                  <a:extLst>
                    <a:ext uri="{9D8B030D-6E8A-4147-A177-3AD203B41FA5}">
                      <a16:colId xmlns:a16="http://schemas.microsoft.com/office/drawing/2014/main" val="3942271058"/>
                    </a:ext>
                  </a:extLst>
                </a:gridCol>
              </a:tblGrid>
              <a:tr h="215913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区分</a:t>
                      </a:r>
                    </a:p>
                  </a:txBody>
                  <a:tcPr>
                    <a:solidFill>
                      <a:srgbClr val="6464E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目的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検証内容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結果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備考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5463036"/>
                  </a:ext>
                </a:extLst>
              </a:tr>
              <a:tr h="119841"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カメラ接続性</a:t>
                      </a:r>
                      <a:endParaRPr kumimoji="1" lang="en-US" altLang="ja-JP" sz="1000" dirty="0"/>
                    </a:p>
                    <a:p>
                      <a:r>
                        <a:rPr kumimoji="1" lang="ja-JP" altLang="en-US" sz="1000" dirty="0"/>
                        <a:t>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給電確認</a:t>
                      </a:r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給電回路構成</a:t>
                      </a:r>
                      <a:r>
                        <a:rPr kumimoji="1" lang="en-US" altLang="ja-JP" sz="1000" dirty="0"/>
                        <a:t>(i-PRO</a:t>
                      </a:r>
                      <a:r>
                        <a:rPr kumimoji="1" lang="ja-JP" altLang="en-US" sz="1000" dirty="0"/>
                        <a:t>カメラ全</a:t>
                      </a:r>
                      <a:r>
                        <a:rPr kumimoji="1" lang="en-US" altLang="ja-JP" sz="1000" dirty="0"/>
                        <a:t>19</a:t>
                      </a:r>
                      <a:r>
                        <a:rPr kumimoji="1" lang="ja-JP" altLang="en-US" sz="1000" dirty="0"/>
                        <a:t>種</a:t>
                      </a:r>
                      <a:r>
                        <a:rPr kumimoji="1" lang="en-US" altLang="ja-JP" sz="1000" dirty="0"/>
                        <a:t>)</a:t>
                      </a:r>
                      <a:r>
                        <a:rPr kumimoji="1" lang="ja-JP" altLang="en-US" sz="1000" dirty="0"/>
                        <a:t>との接続動作検証</a:t>
                      </a:r>
                      <a:endParaRPr kumimoji="1" lang="en-US" altLang="ja-JP" sz="1000" dirty="0"/>
                    </a:p>
                    <a:p>
                      <a:r>
                        <a:rPr kumimoji="1" lang="en-US" altLang="ja-JP" sz="1000" dirty="0"/>
                        <a:t>※</a:t>
                      </a:r>
                      <a:r>
                        <a:rPr kumimoji="1" lang="en-US" altLang="ja-JP" sz="1000" dirty="0" err="1"/>
                        <a:t>PoE</a:t>
                      </a:r>
                      <a:r>
                        <a:rPr kumimoji="1" lang="en-US" altLang="ja-JP" sz="1000" dirty="0"/>
                        <a:t>++</a:t>
                      </a:r>
                      <a:r>
                        <a:rPr kumimoji="1" lang="ja-JP" altLang="en-US" sz="1000" dirty="0"/>
                        <a:t>カメラはインジェクタを付けて実施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 err="1"/>
                        <a:t>PoE</a:t>
                      </a:r>
                      <a:r>
                        <a:rPr kumimoji="1" lang="ja-JP" altLang="en-US" sz="1000" dirty="0"/>
                        <a:t>給電動作確認</a:t>
                      </a:r>
                      <a:endParaRPr kumimoji="1" lang="en-US" altLang="ja-JP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rowSpan="7">
                  <a:txBody>
                    <a:bodyPr/>
                    <a:lstStyle/>
                    <a:p>
                      <a:r>
                        <a:rPr kumimoji="1" lang="ja-JP" altLang="en-US" sz="1000" dirty="0"/>
                        <a:t>カメラ単体にて実施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6513490"/>
                  </a:ext>
                </a:extLst>
              </a:tr>
              <a:tr h="119841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ブロードキャスト通信確認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6095888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ユニキャスト通信確認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2479145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PTZ</a:t>
                      </a:r>
                      <a:r>
                        <a:rPr kumimoji="1" lang="ja-JP" altLang="en-US" sz="1000" dirty="0"/>
                        <a:t>等のカメラ操作確認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492119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61164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スイッチ電源断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0103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省電力型イーサネット動作検証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7965605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通信性能確認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Giga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ポート最大出力レート（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）でのトラフィック負荷検証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出力レート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の状態でヒートランを実施し、パケットロスがないこと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（ユニキャスト）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OK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最大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192Mbps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に対し約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1.5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倍の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300Mbps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で検証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  <a:p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75016369"/>
                  </a:ext>
                </a:extLst>
              </a:tr>
              <a:tr h="0">
                <a:tc rowSpan="2"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システム障害確認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電源切断時からの復旧状態を確認</a:t>
                      </a: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LAN</a:t>
                      </a:r>
                      <a:r>
                        <a:rPr kumimoji="1" lang="ja-JP" altLang="en-US" sz="1000" dirty="0"/>
                        <a:t>ケーブル断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LAN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ケーブルを切断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各機器間のケーブル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4035949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 sz="10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/>
                        <a:t>システム電源断</a:t>
                      </a:r>
                      <a:r>
                        <a:rPr kumimoji="1" lang="en-US" altLang="ja-JP" sz="1000" dirty="0"/>
                        <a:t>/</a:t>
                      </a:r>
                      <a:r>
                        <a:rPr kumimoji="1" lang="ja-JP" altLang="en-US" sz="1000" dirty="0"/>
                        <a:t>復旧時動作確認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dirty="0"/>
                        <a:t>OK</a:t>
                      </a:r>
                      <a:endParaRPr kumimoji="1" lang="ja-JP" alt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スイッチ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レコーダ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カメラの電源を切断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(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個別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/</a:t>
                      </a:r>
                      <a:r>
                        <a:rPr kumimoji="1" lang="ja-JP" altLang="en-US" sz="1000" dirty="0">
                          <a:solidFill>
                            <a:schemeClr val="tx1"/>
                          </a:solidFill>
                        </a:rPr>
                        <a:t>全体</a:t>
                      </a:r>
                      <a:r>
                        <a:rPr kumimoji="1" lang="en-US" altLang="ja-JP" sz="1000" dirty="0">
                          <a:solidFill>
                            <a:schemeClr val="tx1"/>
                          </a:solidFill>
                        </a:rPr>
                        <a:t>)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8551230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128634" y="3968120"/>
            <a:ext cx="886882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【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検証使用カメラ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】</a:t>
            </a:r>
          </a:p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WV-SF135, WV-SW158, DG-SW316L, BB-SC384, WV-S2250L, WV-SPN310AV, DG-GXE100 + 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アナログカメラ（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NP1000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）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, WV-SPW611LJ, WV-SPN311, WV-X6533LN, WV-SMR10, WV-SP105, BB-SC364, WV-SFN130, DG-NW484S, BL-VP101, WV-SUD638,</a:t>
            </a:r>
            <a:r>
              <a:rPr kumimoji="1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 </a:t>
            </a:r>
            <a:r>
              <a:rPr kumimoji="1" lang="en-US" altLang="ja-JP" sz="105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ea typeface="Yu Gothic UI"/>
                <a:cs typeface="+mn-cs"/>
              </a:rPr>
              <a:t>WV-SP304, WV-SFN480, WV-SPN311A, WV-U2132LA, WV-U1132A, WV-S1131, WV-S1135V, WV-S1536L, WV-X2232LJ, WV-S6130, WV-S4176J, WV-S4150, WV-S4151, WV-S3131L, WV-S8544LUX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ea typeface="Yu Gothic U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279786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見解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5769" y="983502"/>
            <a:ext cx="8776171" cy="2318918"/>
          </a:xfrm>
        </p:spPr>
        <p:txBody>
          <a:bodyPr/>
          <a:lstStyle/>
          <a:p>
            <a:r>
              <a:rPr lang="ja-JP" altLang="en-US" sz="1600" dirty="0"/>
              <a:t>接続性・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給電機能は問題なく、ユニキャスト通信も問題なし。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ポートの最大出力レート</a:t>
            </a:r>
            <a:r>
              <a:rPr lang="en-US" altLang="ja-JP" sz="1600" dirty="0"/>
              <a:t>128Mbps(</a:t>
            </a:r>
            <a:r>
              <a:rPr lang="ja-JP" altLang="en-US" sz="1600" dirty="0"/>
              <a:t>カメラ</a:t>
            </a:r>
            <a:r>
              <a:rPr lang="en-US" altLang="ja-JP" sz="1600" dirty="0"/>
              <a:t>8</a:t>
            </a:r>
            <a:r>
              <a:rPr lang="ja-JP" altLang="en-US" sz="1600" dirty="0"/>
              <a:t>台分</a:t>
            </a:r>
            <a:r>
              <a:rPr lang="en-US" altLang="ja-JP" sz="1600" dirty="0"/>
              <a:t>)</a:t>
            </a:r>
            <a:r>
              <a:rPr lang="ja-JP" altLang="en-US" sz="1600" dirty="0"/>
              <a:t>での通信性能も問題なし。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/>
              <a:t>本検証では約</a:t>
            </a:r>
            <a:r>
              <a:rPr lang="en-US" altLang="ja-JP" sz="1600" dirty="0"/>
              <a:t>192Mbp</a:t>
            </a:r>
            <a:r>
              <a:rPr lang="ja-JP" altLang="en-US" sz="1600" dirty="0"/>
              <a:t>にて実施</a:t>
            </a:r>
            <a:endParaRPr lang="en-US" altLang="ja-JP" sz="1600" dirty="0"/>
          </a:p>
          <a:p>
            <a:r>
              <a:rPr lang="en-US" altLang="ja-JP" sz="1600" dirty="0"/>
              <a:t>Giga</a:t>
            </a:r>
            <a:r>
              <a:rPr lang="ja-JP" altLang="en-US" sz="1600" dirty="0"/>
              <a:t>ポートにおいては、レコーダーを</a:t>
            </a:r>
            <a:r>
              <a:rPr lang="en-US" altLang="ja-JP" sz="1600" dirty="0"/>
              <a:t>1</a:t>
            </a:r>
            <a:r>
              <a:rPr lang="ja-JP" altLang="en-US" sz="1600" dirty="0"/>
              <a:t>台のみ接続可能となります。</a:t>
            </a:r>
            <a:endParaRPr lang="en-US" altLang="ja-JP" sz="1600" dirty="0"/>
          </a:p>
          <a:p>
            <a:r>
              <a:rPr lang="ja-JP" altLang="en-US" sz="1600" dirty="0"/>
              <a:t>運用においてパソコンを接続する場合、カスケード</a:t>
            </a:r>
            <a:r>
              <a:rPr lang="en-US" altLang="ja-JP" sz="1600" dirty="0"/>
              <a:t>/</a:t>
            </a:r>
            <a:r>
              <a:rPr lang="ja-JP" altLang="en-US" sz="1600" dirty="0"/>
              <a:t>センタースイッチにパナソニック</a:t>
            </a:r>
            <a:r>
              <a:rPr lang="en-US" altLang="ja-JP" sz="1600" dirty="0"/>
              <a:t>EW</a:t>
            </a:r>
            <a:r>
              <a:rPr lang="ja-JP" altLang="en-US" sz="1600" dirty="0"/>
              <a:t>ネットワークス</a:t>
            </a:r>
            <a:r>
              <a:rPr lang="en-US" altLang="ja-JP" sz="1600" dirty="0"/>
              <a:t>(</a:t>
            </a:r>
            <a:r>
              <a:rPr lang="ja-JP" altLang="en-US" sz="1600" dirty="0"/>
              <a:t>株</a:t>
            </a:r>
            <a:r>
              <a:rPr lang="en-US" altLang="ja-JP" sz="1600" dirty="0"/>
              <a:t>)</a:t>
            </a:r>
            <a:r>
              <a:rPr lang="ja-JP" altLang="en-US" sz="1600" dirty="0"/>
              <a:t>製の</a:t>
            </a:r>
            <a:br>
              <a:rPr lang="en-US" altLang="ja-JP" sz="1600" dirty="0"/>
            </a:br>
            <a:r>
              <a:rPr lang="ja-JP" altLang="en-US" sz="1600" dirty="0"/>
              <a:t>スイッチをご利用ください。</a:t>
            </a:r>
            <a:br>
              <a:rPr lang="en-US" altLang="ja-JP" sz="1600" dirty="0"/>
            </a:br>
            <a:r>
              <a:rPr lang="en-US" altLang="ja-JP" sz="1600" dirty="0"/>
              <a:t>※Giga</a:t>
            </a:r>
            <a:r>
              <a:rPr lang="ja-JP" altLang="en-US" sz="1600" dirty="0"/>
              <a:t>ポート数が</a:t>
            </a:r>
            <a:r>
              <a:rPr lang="en-US" altLang="ja-JP" sz="1600" dirty="0"/>
              <a:t>1</a:t>
            </a:r>
            <a:r>
              <a:rPr lang="ja-JP" altLang="en-US" sz="1600" dirty="0"/>
              <a:t>つのため、スイッチを多段接続するカスケード接続はできません。</a:t>
            </a:r>
            <a:endParaRPr lang="en-US" altLang="ja-JP" sz="1600" dirty="0"/>
          </a:p>
          <a:p>
            <a:pPr marL="0" indent="0">
              <a:buNone/>
            </a:pPr>
            <a:endParaRPr lang="en-US" altLang="ja-JP" sz="1600" dirty="0"/>
          </a:p>
          <a:p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カメラ電源ユニット（</a:t>
            </a:r>
            <a:r>
              <a:rPr lang="en-US" altLang="ja-JP" sz="1600" dirty="0"/>
              <a:t>WJ-PU</a:t>
            </a:r>
            <a:r>
              <a:rPr lang="ja-JP" altLang="en-US" sz="1600" dirty="0"/>
              <a:t>シリーズ）のサポート情報を基にシステム設計ください。</a:t>
            </a:r>
            <a:br>
              <a:rPr lang="en-US" altLang="ja-JP" sz="1600" dirty="0"/>
            </a:br>
            <a:r>
              <a:rPr lang="en-US" altLang="ja-JP" sz="1600" dirty="0">
                <a:hlinkClick r:id="rId2"/>
              </a:rPr>
              <a:t>https://connect.panasonic.com/jp-ja/products-services_security_support_technical-information#nw_option</a:t>
            </a:r>
            <a:br>
              <a:rPr lang="en-US" altLang="ja-JP" sz="1600" dirty="0"/>
            </a:br>
            <a:r>
              <a:rPr lang="ja-JP" altLang="en-US" sz="1600" dirty="0"/>
              <a:t>上記サイトの</a:t>
            </a:r>
            <a:r>
              <a:rPr lang="en-US" altLang="ja-JP" sz="1600" dirty="0"/>
              <a:t>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</a:t>
            </a:r>
            <a:r>
              <a:rPr lang="en-US" altLang="ja-JP" sz="1600" dirty="0"/>
              <a:t>]-[</a:t>
            </a:r>
            <a:r>
              <a:rPr lang="en-US" altLang="ja-JP" sz="1600" dirty="0" err="1"/>
              <a:t>PoE</a:t>
            </a:r>
            <a:r>
              <a:rPr lang="ja-JP" altLang="en-US" sz="1600" dirty="0"/>
              <a:t>カメラ電源ユニットに関する技術情報</a:t>
            </a:r>
            <a:r>
              <a:rPr lang="en-US" altLang="ja-JP" sz="1600" dirty="0"/>
              <a:t>]</a:t>
            </a:r>
            <a:r>
              <a:rPr lang="ja-JP" altLang="en-US" sz="1600" dirty="0"/>
              <a:t>を参照ください</a:t>
            </a:r>
            <a:br>
              <a:rPr lang="en-US" altLang="ja-JP" sz="1600" dirty="0"/>
            </a:br>
            <a:r>
              <a:rPr lang="en-US" altLang="ja-JP" sz="1600" dirty="0"/>
              <a:t>※</a:t>
            </a:r>
            <a:r>
              <a:rPr lang="ja-JP" altLang="en-US" sz="1600" dirty="0"/>
              <a:t>給電電力を算出する場合、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ケーブルによるロス分も考慮する必要があります。</a:t>
            </a:r>
            <a:br>
              <a:rPr lang="en-US" altLang="ja-JP" sz="1600" dirty="0"/>
            </a:br>
            <a:r>
              <a:rPr lang="ja-JP" altLang="en-US" sz="1600" dirty="0"/>
              <a:t>詳しくは、ご使用になる</a:t>
            </a:r>
            <a:r>
              <a:rPr lang="en-US" altLang="ja-JP" sz="1600" dirty="0"/>
              <a:t>LAN</a:t>
            </a:r>
            <a:r>
              <a:rPr lang="ja-JP" altLang="en-US" sz="1600" dirty="0"/>
              <a:t>ケーブルの仕様をご確認ください。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544846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5756174"/>
      </p:ext>
    </p:extLst>
  </p:cSld>
  <p:clrMapOvr>
    <a:masterClrMapping/>
  </p:clrMapOvr>
</p:sld>
</file>

<file path=ppt/theme/theme1.xml><?xml version="1.0" encoding="utf-8"?>
<a:theme xmlns:a="http://schemas.openxmlformats.org/drawingml/2006/main" name="タイトル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プレゼンテーション1" id="{0547EFCE-8FFC-4DE7-8A53-65D6050BE3A7}" vid="{44591D59-C4BA-4D44-AE24-DB74C38804FB}"/>
    </a:ext>
  </a:extLst>
</a:theme>
</file>

<file path=ppt/theme/theme2.xml><?xml version="1.0" encoding="utf-8"?>
<a:theme xmlns:a="http://schemas.openxmlformats.org/drawingml/2006/main" name="メイン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2A06367C-CED2-4226-9E94-4D1652FAC510}"/>
    </a:ext>
  </a:extLst>
</a:theme>
</file>

<file path=ppt/theme/theme3.xml><?xml version="1.0" encoding="utf-8"?>
<a:theme xmlns:a="http://schemas.openxmlformats.org/drawingml/2006/main" name="デバイダー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1920163D-763C-4FA2-8C21-3C4C0FE0627D}"/>
    </a:ext>
  </a:extLst>
</a:theme>
</file>

<file path=ppt/theme/theme4.xml><?xml version="1.0" encoding="utf-8"?>
<a:theme xmlns:a="http://schemas.openxmlformats.org/drawingml/2006/main" name="エンドスライド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CF074C11-697F-48B1-95CC-C684841BE1A1}"/>
    </a:ext>
  </a:extLst>
</a:theme>
</file>

<file path=ppt/theme/theme5.xml><?xml version="1.0" encoding="utf-8"?>
<a:theme xmlns:a="http://schemas.openxmlformats.org/drawingml/2006/main" name="その他">
  <a:themeElements>
    <a:clrScheme name="i-PRO">
      <a:dk1>
        <a:srgbClr val="000000"/>
      </a:dk1>
      <a:lt1>
        <a:srgbClr val="FFFFFF"/>
      </a:lt1>
      <a:dk2>
        <a:srgbClr val="808080"/>
      </a:dk2>
      <a:lt2>
        <a:srgbClr val="E2E3E3"/>
      </a:lt2>
      <a:accent1>
        <a:srgbClr val="6464E6"/>
      </a:accent1>
      <a:accent2>
        <a:srgbClr val="1C1F2A"/>
      </a:accent2>
      <a:accent3>
        <a:srgbClr val="BDC0BF"/>
      </a:accent3>
      <a:accent4>
        <a:srgbClr val="10A99A"/>
      </a:accent4>
      <a:accent5>
        <a:srgbClr val="0A807C"/>
      </a:accent5>
      <a:accent6>
        <a:srgbClr val="D36163"/>
      </a:accent6>
      <a:hlink>
        <a:srgbClr val="B54F53"/>
      </a:hlink>
      <a:folHlink>
        <a:srgbClr val="D36163"/>
      </a:folHlink>
    </a:clrScheme>
    <a:fontScheme name="i-PRO">
      <a:majorFont>
        <a:latin typeface="Calibri"/>
        <a:ea typeface="Yu Gothic UI"/>
        <a:cs typeface=""/>
      </a:majorFont>
      <a:minorFont>
        <a:latin typeface="Calibri"/>
        <a:ea typeface="Yu Gothic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0547EFCE-8FFC-4DE7-8A53-65D6050BE3A7}" vid="{901FD198-E59D-4716-B679-A042CDBE39A1}"/>
    </a:ext>
  </a:extLst>
</a:theme>
</file>

<file path=ppt/theme/theme6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同軸LANコンバータ検証結果報告_20220404</Template>
  <TotalTime>0</TotalTime>
  <Words>748</Words>
  <Application>Microsoft Office PowerPoint</Application>
  <PresentationFormat>画面に合わせる (16:9)</PresentationFormat>
  <Paragraphs>110</Paragraphs>
  <Slides>6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5</vt:i4>
      </vt:variant>
      <vt:variant>
        <vt:lpstr>スライド タイトル</vt:lpstr>
      </vt:variant>
      <vt:variant>
        <vt:i4>6</vt:i4>
      </vt:variant>
    </vt:vector>
  </HeadingPairs>
  <TitlesOfParts>
    <vt:vector size="15" baseType="lpstr">
      <vt:lpstr>Yu Gothic UI</vt:lpstr>
      <vt:lpstr>游ゴシック</vt:lpstr>
      <vt:lpstr>Arial</vt:lpstr>
      <vt:lpstr>Calibri</vt:lpstr>
      <vt:lpstr>タイトルスライド</vt:lpstr>
      <vt:lpstr>メインスライド</vt:lpstr>
      <vt:lpstr>デバイダー</vt:lpstr>
      <vt:lpstr>エンドスライド</vt:lpstr>
      <vt:lpstr>その他</vt:lpstr>
      <vt:lpstr>PoEカメラ電源ユニット 代替モデル検証レポート vol.4</vt:lpstr>
      <vt:lpstr>目的</vt:lpstr>
      <vt:lpstr>スペック比較</vt:lpstr>
      <vt:lpstr>Alied Telesis製PoEスイッチの評価結果</vt:lpstr>
      <vt:lpstr>見解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2023-09-11T09:56:11Z</dcterms:created>
  <dcterms:modified xsi:type="dcterms:W3CDTF">2023-09-11T09:56:27Z</dcterms:modified>
</cp:coreProperties>
</file>