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2"/>
  </p:notesMasterIdLst>
  <p:sldIdLst>
    <p:sldId id="256" r:id="rId6"/>
    <p:sldId id="257" r:id="rId7"/>
    <p:sldId id="260" r:id="rId8"/>
    <p:sldId id="261" r:id="rId9"/>
    <p:sldId id="263" r:id="rId10"/>
    <p:sldId id="259" r:id="rId11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E6"/>
    <a:srgbClr val="D36163"/>
    <a:srgbClr val="7F7F7F"/>
    <a:srgbClr val="E2E3E3"/>
    <a:srgbClr val="BDC0BF"/>
    <a:srgbClr val="10A99A"/>
    <a:srgbClr val="2F5597"/>
    <a:srgbClr val="2E75B6"/>
    <a:srgbClr val="5B9BD5"/>
    <a:srgbClr val="76A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993775"/>
          </a:xfrm>
        </p:spPr>
        <p:txBody>
          <a:bodyPr/>
          <a:lstStyle/>
          <a:p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代替モデル検証レポート </a:t>
            </a:r>
            <a:r>
              <a:rPr lang="en-US" altLang="ja-JP">
                <a:latin typeface="+mj-ea"/>
              </a:rPr>
              <a:t>vol.3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/>
              <a:t>2022.8</a:t>
            </a:r>
            <a:endParaRPr kumimoji="1" lang="en-US" altLang="ja-JP" sz="1800" dirty="0"/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3133146"/>
          </a:xfrm>
        </p:spPr>
        <p:txBody>
          <a:bodyPr/>
          <a:lstStyle/>
          <a:p>
            <a:r>
              <a:rPr kumimoji="1"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WJ-PU108,</a:t>
            </a:r>
            <a:r>
              <a:rPr lang="ja-JP" altLang="en-US" sz="1600" dirty="0"/>
              <a:t> </a:t>
            </a:r>
            <a:r>
              <a:rPr lang="en-US" altLang="ja-JP" sz="1600" dirty="0"/>
              <a:t>WJ-PU116A</a:t>
            </a:r>
            <a:r>
              <a:rPr lang="ja-JP" altLang="en-US" sz="1600" dirty="0"/>
              <a:t>）が部品調達問題により生産困難と</a:t>
            </a:r>
            <a:br>
              <a:rPr lang="en-US" altLang="ja-JP" sz="1600" dirty="0"/>
            </a:br>
            <a:r>
              <a:rPr lang="ja-JP" altLang="en-US" sz="1600" dirty="0"/>
              <a:t>なったため、</a:t>
            </a:r>
            <a:r>
              <a:rPr lang="en-US" altLang="ja-JP" sz="1600" dirty="0"/>
              <a:t>YAMAHA</a:t>
            </a:r>
            <a:r>
              <a:rPr lang="ja-JP" altLang="en-US" sz="1600" dirty="0"/>
              <a:t>製の下記</a:t>
            </a:r>
            <a:r>
              <a:rPr lang="en-US" altLang="ja-JP" sz="1600" dirty="0"/>
              <a:t>3</a:t>
            </a:r>
            <a:r>
              <a:rPr lang="ja-JP" altLang="en-US" sz="1600" dirty="0"/>
              <a:t>モデルにて動作検証を行っております。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/>
              <a:t>YAMAHA SWX2210P-10G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WJ-PU116A</a:t>
            </a:r>
            <a:r>
              <a:rPr lang="ja-JP" altLang="en-US" sz="1600" dirty="0"/>
              <a:t>代替機：</a:t>
            </a:r>
            <a:r>
              <a:rPr lang="en-US" altLang="ja-JP" sz="1600" dirty="0"/>
              <a:t>YAMAHA SWX2210P-18G</a:t>
            </a:r>
            <a:br>
              <a:rPr lang="en-US" altLang="ja-JP" sz="1600" dirty="0"/>
            </a:br>
            <a:br>
              <a:rPr lang="en-US" altLang="ja-JP" sz="1600" dirty="0"/>
            </a:br>
            <a:r>
              <a:rPr lang="ja-JP" altLang="en-US" sz="1600" dirty="0"/>
              <a:t>　　　　　　　　　　   </a:t>
            </a:r>
            <a:r>
              <a:rPr lang="en-US" altLang="ja-JP" sz="1600" dirty="0"/>
              <a:t>YAMAHA SWX2210P-28G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878" y="2326806"/>
            <a:ext cx="1630296" cy="47366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6363" y="3268343"/>
            <a:ext cx="2386917" cy="53759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363" y="3791339"/>
            <a:ext cx="2888170" cy="52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他社同等品のスペック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750873"/>
              </p:ext>
            </p:extLst>
          </p:nvPr>
        </p:nvGraphicFramePr>
        <p:xfrm>
          <a:off x="245064" y="1206369"/>
          <a:ext cx="8647924" cy="3377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5061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1774070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1501599">
                  <a:extLst>
                    <a:ext uri="{9D8B030D-6E8A-4147-A177-3AD203B41FA5}">
                      <a16:colId xmlns:a16="http://schemas.microsoft.com/office/drawing/2014/main" val="4038560216"/>
                    </a:ext>
                  </a:extLst>
                </a:gridCol>
                <a:gridCol w="1412398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  <a:gridCol w="1412398">
                  <a:extLst>
                    <a:ext uri="{9D8B030D-6E8A-4147-A177-3AD203B41FA5}">
                      <a16:colId xmlns:a16="http://schemas.microsoft.com/office/drawing/2014/main" val="557805967"/>
                    </a:ext>
                  </a:extLst>
                </a:gridCol>
                <a:gridCol w="1412398">
                  <a:extLst>
                    <a:ext uri="{9D8B030D-6E8A-4147-A177-3AD203B41FA5}">
                      <a16:colId xmlns:a16="http://schemas.microsoft.com/office/drawing/2014/main" val="3415308625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YAMAHA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WJ-PU116A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SWX2210P-10G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SWX2210P-18G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SWX2210P-28G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AC100 V～240V、50/60 Hz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AC100 V～240V、50/60 Hz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AC100 V～240V、50/60 Hz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2.6 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1.8A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3.5A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5.2A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250 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169W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338W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508W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（結露なきこと）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（結露なきこと）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15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（結露なきこと）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15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（結露なきこと）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15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b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（結露なきこと）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1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265(W)×44(H)×184(D)mm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442(W)×44(H)×240(D)mm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220(W)×42(H)×294(D)mm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330(W)×44(H)×294(D)mm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440(W)×44(H)×294(D)mm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3.3 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1.9kg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3.0kg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4.1kg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IEEE802.3at 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IEEE802.3at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16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60 W)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210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124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247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合計</a:t>
                      </a:r>
                      <a:r>
                        <a:rPr lang="ja-JP" altLang="en-US" sz="900" u="none" strike="noStrike" baseline="0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ja-JP" sz="900" u="none" strike="noStrike" baseline="0" dirty="0">
                          <a:effectLst/>
                          <a:latin typeface="+mn-ea"/>
                          <a:ea typeface="+mn-ea"/>
                        </a:rPr>
                        <a:t>370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9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9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900" u="none" strike="noStrike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+mj-ea"/>
              </a:rPr>
              <a:t>YAMAHA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909638"/>
              </p:ext>
            </p:extLst>
          </p:nvPr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カメラ全</a:t>
                      </a:r>
                      <a:r>
                        <a:rPr kumimoji="1" lang="en-US" altLang="ja-JP" sz="1000" dirty="0"/>
                        <a:t>19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検証使用カメラ</a:t>
            </a:r>
            <a:r>
              <a:rPr kumimoji="1" lang="en-US" altLang="ja-JP" sz="1050" dirty="0"/>
              <a:t>】</a:t>
            </a:r>
          </a:p>
          <a:p>
            <a:r>
              <a:rPr lang="en-US" altLang="ja-JP" sz="1050" dirty="0"/>
              <a:t>WV-SF135, WV-SW158, DG-SW316L, BB-SC384, WV-S2250L, WV-SPN310AV, DG-GXE100 + </a:t>
            </a:r>
            <a:r>
              <a:rPr lang="ja-JP" altLang="en-US" sz="1050" dirty="0"/>
              <a:t>アナログカメラ（</a:t>
            </a:r>
            <a:r>
              <a:rPr lang="en-US" altLang="ja-JP" sz="1050" dirty="0"/>
              <a:t>NP1000</a:t>
            </a:r>
            <a:r>
              <a:rPr lang="ja-JP" altLang="en-US" sz="1050" dirty="0"/>
              <a:t>）</a:t>
            </a:r>
            <a:r>
              <a:rPr lang="en-US" altLang="ja-JP" sz="1050" dirty="0"/>
              <a:t>, WV-SPW611LJ, WV-SPN311, WV-X6533LN, WV-SMR10, WV-SP105, BB-SC364, WV-SFN130, DG-NW484S, BL-VP101, WV-SUD638,</a:t>
            </a:r>
            <a:r>
              <a:rPr lang="ja-JP" altLang="en-US" sz="1050" dirty="0"/>
              <a:t> </a:t>
            </a:r>
            <a:r>
              <a:rPr lang="en-US" altLang="ja-JP" sz="1050" dirty="0"/>
              <a:t>WV-SP304, WV-SFN480, WV-SPN311A, WV-U2132LA, WV-U1132A, WV-S1131, WV-S1135V, WV-S1536L, WV-X2232LJ, WV-S6130, WV-S4176J, WV-S4150, WV-S4151, WV-S3131L, WV-S8544LUX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5529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カメラ接続性・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給電機能は問題なく、ユニキャスト通信、</a:t>
            </a:r>
            <a:r>
              <a:rPr lang="en-US" altLang="ja-JP" sz="1600" dirty="0"/>
              <a:t>PTZ</a:t>
            </a:r>
            <a:r>
              <a:rPr lang="ja-JP" altLang="en-US" sz="1600" dirty="0"/>
              <a:t>等のカメラ操作も問題なし。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192Mbps</a:t>
            </a:r>
            <a:r>
              <a:rPr lang="ja-JP" altLang="en-US" sz="1600" dirty="0" err="1"/>
              <a:t>での</a:t>
            </a:r>
            <a:r>
              <a:rPr lang="ja-JP" altLang="en-US" sz="1600" dirty="0"/>
              <a:t>通信性能も問題なし。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ポートにおいては、レコーダーを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endParaRPr lang="en-US" altLang="ja-JP" sz="1600" dirty="0"/>
          </a:p>
          <a:p>
            <a:r>
              <a:rPr lang="ja-JP" altLang="en-US" sz="1600" dirty="0"/>
              <a:t>スイッチを多段接続するカスケード接続は未検証となります。</a:t>
            </a:r>
            <a:br>
              <a:rPr lang="en-US" altLang="ja-JP" sz="1600" dirty="0"/>
            </a:br>
            <a:endParaRPr lang="en-US" altLang="ja-JP" sz="1600" dirty="0"/>
          </a:p>
          <a:p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/>
              <a:t>給電電力を算出する場合、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ケーブルによるロス分も考慮する必要があります。</a:t>
            </a:r>
            <a:br>
              <a:rPr lang="en-US" altLang="ja-JP" sz="1600" dirty="0"/>
            </a:br>
            <a:r>
              <a:rPr lang="ja-JP" altLang="en-US" sz="1600" dirty="0"/>
              <a:t>詳しくは、ご使用になる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ケーブルの仕様をご確認ください。</a:t>
            </a:r>
          </a:p>
          <a:p>
            <a:endParaRPr lang="ja-JP" altLang="en-US" sz="1600" dirty="0"/>
          </a:p>
          <a:p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3724050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947</Words>
  <Application>Microsoft Office PowerPoint</Application>
  <PresentationFormat>画面に合わせる (16:9)</PresentationFormat>
  <Paragraphs>159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代替モデル検証レポート vol.3</vt:lpstr>
      <vt:lpstr>目的</vt:lpstr>
      <vt:lpstr>他社同等品のスペック</vt:lpstr>
      <vt:lpstr>YAMAHA製PoEスイッチの評価結果</vt:lpstr>
      <vt:lpstr>見解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2023-09-11T09:55:26Z</dcterms:created>
  <dcterms:modified xsi:type="dcterms:W3CDTF">2023-09-11T09:55:44Z</dcterms:modified>
</cp:coreProperties>
</file>