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2" r:id="rId1"/>
    <p:sldMasterId id="2147483749" r:id="rId2"/>
    <p:sldMasterId id="2147483741" r:id="rId3"/>
    <p:sldMasterId id="2147483654" r:id="rId4"/>
    <p:sldMasterId id="2147483755" r:id="rId5"/>
  </p:sldMasterIdLst>
  <p:notesMasterIdLst>
    <p:notesMasterId r:id="rId12"/>
  </p:notesMasterIdLst>
  <p:sldIdLst>
    <p:sldId id="256" r:id="rId6"/>
    <p:sldId id="257" r:id="rId7"/>
    <p:sldId id="260" r:id="rId8"/>
    <p:sldId id="261" r:id="rId9"/>
    <p:sldId id="263" r:id="rId10"/>
    <p:sldId id="259" r:id="rId11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E6"/>
    <a:srgbClr val="D36163"/>
    <a:srgbClr val="7F7F7F"/>
    <a:srgbClr val="E2E3E3"/>
    <a:srgbClr val="BDC0BF"/>
    <a:srgbClr val="10A99A"/>
    <a:srgbClr val="2F5597"/>
    <a:srgbClr val="2E75B6"/>
    <a:srgbClr val="5B9BD5"/>
    <a:srgbClr val="76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76C38A-E988-453D-AF9B-D60EEE127EEE}" v="35" dt="2020-05-13T06:48:55.213"/>
    <p1510:client id="{17E92CEC-7727-4D42-BF6B-CFBF6DD56F68}" v="66" dt="2020-05-13T06:26:18.929"/>
    <p1510:client id="{1A6257CA-AFF0-4D6F-B0D6-48F428E34765}" v="90" dt="2020-05-14T05:21:23.223"/>
    <p1510:client id="{FD2DF105-C64B-4464-A3C2-5763EE3FBBF8}" v="40" dt="2020-05-13T05:56:3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369" autoAdjust="0"/>
  </p:normalViewPr>
  <p:slideViewPr>
    <p:cSldViewPr snapToGrid="0">
      <p:cViewPr varScale="1">
        <p:scale>
          <a:sx n="157" d="100"/>
          <a:sy n="157" d="100"/>
        </p:scale>
        <p:origin x="138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7D67-6971-4886-89F1-96D67763A782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C11-6E21-4044-95B8-92AE9556A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1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31800" y="1735742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058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5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02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3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5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10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5063" y="1126582"/>
            <a:ext cx="8542732" cy="3435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9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・サブ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905" y="1725138"/>
            <a:ext cx="8557890" cy="2836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229905" y="1107203"/>
            <a:ext cx="855789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7457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27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875" y="1106518"/>
            <a:ext cx="428963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905" y="1107203"/>
            <a:ext cx="427641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905" y="1725137"/>
            <a:ext cx="4276419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4774" y="1107203"/>
            <a:ext cx="4336732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4774" y="1725137"/>
            <a:ext cx="4336732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5064" y="101041"/>
            <a:ext cx="8542732" cy="727478"/>
          </a:xfrm>
          <a:prstGeom prst="rect">
            <a:avLst/>
          </a:prstGeom>
        </p:spPr>
        <p:txBody>
          <a:bodyPr bIns="0" anchor="ctr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4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400" baseline="0">
                <a:solidFill>
                  <a:schemeClr val="bg1"/>
                </a:solidFill>
                <a:latin typeface="Calibri" panose="020F0502020204030204" pitchFamily="34" charset="0"/>
                <a:ea typeface="Yu Gothic UI" panose="020B05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964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41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 userDrawn="1"/>
        </p:nvSpPr>
        <p:spPr>
          <a:xfrm>
            <a:off x="337406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8738647" y="4713"/>
            <a:ext cx="405353" cy="405353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7513164" y="410066"/>
            <a:ext cx="1225484" cy="1225484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noFill/>
              </a:ln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40392" y="4883453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" y="4847754"/>
            <a:ext cx="845445" cy="196849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73190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3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9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 userDrawn="1">
          <p15:clr>
            <a:srgbClr val="F26B43"/>
          </p15:clr>
        </p15:guide>
        <p15:guide id="2" pos="462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A256-7458-49F8-A21E-DBE7FBCEB601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38F-1E14-41B5-A53C-FC469F764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7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.panasonic.com/jp-ja/products-services_security_support_technical-information#nw_op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00" y="1735742"/>
            <a:ext cx="8477932" cy="993775"/>
          </a:xfrm>
        </p:spPr>
        <p:txBody>
          <a:bodyPr/>
          <a:lstStyle/>
          <a:p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カメラ電源ユニット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代替モデル検証レポート </a:t>
            </a:r>
            <a:r>
              <a:rPr lang="en-US" altLang="ja-JP">
                <a:latin typeface="+mj-ea"/>
              </a:rPr>
              <a:t>vol.3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7358" y="3230479"/>
            <a:ext cx="4553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/>
              <a:t>2022.8</a:t>
            </a:r>
            <a:endParaRPr kumimoji="1" lang="en-US" altLang="ja-JP" sz="1800" dirty="0"/>
          </a:p>
          <a:p>
            <a:r>
              <a:rPr kumimoji="1" lang="en-US" altLang="ja-JP" sz="1800" dirty="0" err="1"/>
              <a:t>i</a:t>
            </a:r>
            <a:r>
              <a:rPr kumimoji="1" lang="en-US" altLang="ja-JP" sz="1800" dirty="0"/>
              <a:t>-PRO</a:t>
            </a:r>
            <a:r>
              <a:rPr kumimoji="1" lang="ja-JP" altLang="en-US" sz="1800" dirty="0"/>
              <a:t>株式会社　ジャパンリージョン</a:t>
            </a:r>
          </a:p>
        </p:txBody>
      </p:sp>
    </p:spTree>
    <p:extLst>
      <p:ext uri="{BB962C8B-B14F-4D97-AF65-F5344CB8AC3E}">
        <p14:creationId xmlns:p14="http://schemas.microsoft.com/office/powerpoint/2010/main" val="229405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5064" y="1174358"/>
            <a:ext cx="8542732" cy="3133146"/>
          </a:xfrm>
        </p:spPr>
        <p:txBody>
          <a:bodyPr/>
          <a:lstStyle/>
          <a:p>
            <a:r>
              <a:rPr kumimoji="1" lang="en-US" altLang="ja-JP" sz="1600" dirty="0"/>
              <a:t>Panasonic</a:t>
            </a:r>
            <a:r>
              <a:rPr lang="ja-JP" altLang="en-US" sz="1600" dirty="0"/>
              <a:t>製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WJ-PU108,</a:t>
            </a:r>
            <a:r>
              <a:rPr lang="ja-JP" altLang="en-US" sz="1600" dirty="0"/>
              <a:t> </a:t>
            </a:r>
            <a:r>
              <a:rPr lang="en-US" altLang="ja-JP" sz="1600" dirty="0"/>
              <a:t>WJ-PU116A</a:t>
            </a:r>
            <a:r>
              <a:rPr lang="ja-JP" altLang="en-US" sz="1600" dirty="0"/>
              <a:t>）が部品調達問題により生産困難と</a:t>
            </a:r>
            <a:br>
              <a:rPr lang="en-US" altLang="ja-JP" sz="1600" dirty="0"/>
            </a:br>
            <a:r>
              <a:rPr lang="ja-JP" altLang="en-US" sz="1600" dirty="0"/>
              <a:t>なったため、</a:t>
            </a:r>
            <a:r>
              <a:rPr lang="en-US" altLang="ja-JP" sz="1600" dirty="0"/>
              <a:t>YAMAHA</a:t>
            </a:r>
            <a:r>
              <a:rPr lang="ja-JP" altLang="en-US" sz="1600" dirty="0"/>
              <a:t>製の下記</a:t>
            </a:r>
            <a:r>
              <a:rPr lang="en-US" altLang="ja-JP" sz="1600" dirty="0"/>
              <a:t>3</a:t>
            </a:r>
            <a:r>
              <a:rPr lang="ja-JP" altLang="en-US" sz="1600" dirty="0"/>
              <a:t>モデルにて動作検証を行っております。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WJ-PU108</a:t>
            </a:r>
            <a:r>
              <a:rPr lang="ja-JP" altLang="en-US" sz="1600" dirty="0"/>
              <a:t>代替機：</a:t>
            </a:r>
            <a:r>
              <a:rPr lang="en-US" altLang="ja-JP" sz="1600" dirty="0"/>
              <a:t>YAMAHA SWX2210P-10G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/>
              <a:t>WJ-PU116A</a:t>
            </a:r>
            <a:r>
              <a:rPr lang="ja-JP" altLang="en-US" sz="1600" dirty="0"/>
              <a:t>代替機：</a:t>
            </a:r>
            <a:r>
              <a:rPr lang="en-US" altLang="ja-JP" sz="1600" dirty="0"/>
              <a:t>YAMAHA SWX2210P-18G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1600" dirty="0"/>
              <a:t>　　　　　　　　　　   </a:t>
            </a:r>
            <a:r>
              <a:rPr lang="en-US" altLang="ja-JP" sz="1600" dirty="0"/>
              <a:t>YAMAHA SWX2210P-28G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878" y="2326806"/>
            <a:ext cx="1630296" cy="47366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363" y="3268343"/>
            <a:ext cx="2386917" cy="5375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6363" y="3791339"/>
            <a:ext cx="2888170" cy="5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他社同等品のスペック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50873"/>
              </p:ext>
            </p:extLst>
          </p:nvPr>
        </p:nvGraphicFramePr>
        <p:xfrm>
          <a:off x="245064" y="1206369"/>
          <a:ext cx="8647924" cy="3377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061">
                  <a:extLst>
                    <a:ext uri="{9D8B030D-6E8A-4147-A177-3AD203B41FA5}">
                      <a16:colId xmlns:a16="http://schemas.microsoft.com/office/drawing/2014/main" val="166591279"/>
                    </a:ext>
                  </a:extLst>
                </a:gridCol>
                <a:gridCol w="1774070">
                  <a:extLst>
                    <a:ext uri="{9D8B030D-6E8A-4147-A177-3AD203B41FA5}">
                      <a16:colId xmlns:a16="http://schemas.microsoft.com/office/drawing/2014/main" val="4247061930"/>
                    </a:ext>
                  </a:extLst>
                </a:gridCol>
                <a:gridCol w="1501599">
                  <a:extLst>
                    <a:ext uri="{9D8B030D-6E8A-4147-A177-3AD203B41FA5}">
                      <a16:colId xmlns:a16="http://schemas.microsoft.com/office/drawing/2014/main" val="4038560216"/>
                    </a:ext>
                  </a:extLst>
                </a:gridCol>
                <a:gridCol w="1412398">
                  <a:extLst>
                    <a:ext uri="{9D8B030D-6E8A-4147-A177-3AD203B41FA5}">
                      <a16:colId xmlns:a16="http://schemas.microsoft.com/office/drawing/2014/main" val="2551092570"/>
                    </a:ext>
                  </a:extLst>
                </a:gridCol>
                <a:gridCol w="1412398">
                  <a:extLst>
                    <a:ext uri="{9D8B030D-6E8A-4147-A177-3AD203B41FA5}">
                      <a16:colId xmlns:a16="http://schemas.microsoft.com/office/drawing/2014/main" val="557805967"/>
                    </a:ext>
                  </a:extLst>
                </a:gridCol>
                <a:gridCol w="1412398">
                  <a:extLst>
                    <a:ext uri="{9D8B030D-6E8A-4147-A177-3AD203B41FA5}">
                      <a16:colId xmlns:a16="http://schemas.microsoft.com/office/drawing/2014/main" val="3415308625"/>
                    </a:ext>
                  </a:extLst>
                </a:gridCol>
              </a:tblGrid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Panasonic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ja-JP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YAMAHA</a:t>
                      </a:r>
                      <a:r>
                        <a:rPr lang="ja-JP" alt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モデル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29933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WJ-PU116A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SWX2210P-10G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SWX2210P-18G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SWX2210P-28G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>
                    <a:solidFill>
                      <a:srgbClr val="646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5400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基本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62930721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入力電圧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AC100 V～240V、50/60 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AC100 V～240V、50/60 Hz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AC100 V～240V、50/60 Hz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36159586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入力電流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1.5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2.6 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1.8A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3.5A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5.2A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63720836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消費電力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150 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250 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169W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338W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508W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952126321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使用環境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（結露なきこと）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5 ℃ 〜 45 ℃ 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〜 90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（結露なきこと）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15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（結露なきこと）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15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（結露なきこと）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温度：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0 ℃ 〜 50 ℃ 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湿度：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15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〜 80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b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（結露なきこと）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485271648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突起物を除く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265(W)×44(H)×184(D)mm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442(W)×44(H)×240(D)mm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220(W)×42(H)×294(D)mm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330(W)×44(H)×294(D)mm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440(W)×44(H)×294(D)mm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6783702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1.7 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3.3 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kg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1.9kg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3.0kg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4.1kg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953922536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LAN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インターフェース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9180493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給電規格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IEEE802.3af/at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IEEE802.3at 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IEEE802.3at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準拠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74299025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伝送速度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全二重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半二重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752174030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給電ポート数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2525452171"/>
                  </a:ext>
                </a:extLst>
              </a:tr>
              <a:tr h="1558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最大給電能力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30W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1248491647"/>
                  </a:ext>
                </a:extLst>
              </a:tr>
              <a:tr h="2743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給電能力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120 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b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60 W 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5-8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60 W)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210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124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 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247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r>
                        <a:rPr lang="ja-JP" altLang="en-US" sz="900" u="none" strike="noStrike" baseline="0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900" u="none" strike="noStrike" baseline="0" dirty="0">
                          <a:effectLst/>
                          <a:latin typeface="+mn-ea"/>
                          <a:ea typeface="+mn-ea"/>
                        </a:rPr>
                        <a:t>370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W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01422425"/>
                  </a:ext>
                </a:extLst>
              </a:tr>
              <a:tr h="1558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レコーダー用</a:t>
                      </a:r>
                      <a:b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ja-JP" sz="1000" u="none" strike="noStrike" dirty="0">
                          <a:effectLst/>
                          <a:latin typeface="+mn-ea"/>
                          <a:ea typeface="+mn-ea"/>
                        </a:rPr>
                        <a:t>Giga</a:t>
                      </a:r>
                      <a:r>
                        <a:rPr lang="ja-JP" altLang="en-US" sz="1000" u="none" strike="noStrike" dirty="0">
                          <a:effectLst/>
                          <a:latin typeface="+mn-ea"/>
                          <a:ea typeface="+mn-ea"/>
                        </a:rPr>
                        <a:t>ポート数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ポート（</a:t>
                      </a:r>
                      <a:r>
                        <a:rPr lang="en-US" sz="900" u="none" strike="noStrike" dirty="0">
                          <a:effectLst/>
                          <a:latin typeface="+mn-ea"/>
                          <a:ea typeface="+mn-ea"/>
                        </a:rPr>
                        <a:t>RJ45）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81433170"/>
                  </a:ext>
                </a:extLst>
              </a:tr>
              <a:tr h="1558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9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レコーダーを</a:t>
                      </a:r>
                      <a:r>
                        <a:rPr lang="en-US" altLang="ja-JP" sz="900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台のみ接続可能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235" marR="6235" marT="6235" marB="0" anchor="ctr"/>
                </a:tc>
                <a:extLst>
                  <a:ext uri="{0D108BD9-81ED-4DB2-BD59-A6C34878D82A}">
                    <a16:rowId xmlns:a16="http://schemas.microsoft.com/office/drawing/2014/main" val="353261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0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j-ea"/>
              </a:rPr>
              <a:t>YAMAHA</a:t>
            </a:r>
            <a:r>
              <a:rPr lang="ja-JP" altLang="en-US" dirty="0">
                <a:latin typeface="+mj-ea"/>
              </a:rPr>
              <a:t>製</a:t>
            </a:r>
            <a:r>
              <a:rPr lang="en-US" altLang="ja-JP" dirty="0" err="1">
                <a:latin typeface="+mj-ea"/>
              </a:rPr>
              <a:t>PoE</a:t>
            </a:r>
            <a:r>
              <a:rPr lang="ja-JP" altLang="en-US" dirty="0">
                <a:latin typeface="+mj-ea"/>
              </a:rPr>
              <a:t>スイッチの評価結果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09638"/>
              </p:ext>
            </p:extLst>
          </p:nvPr>
        </p:nvGraphicFramePr>
        <p:xfrm>
          <a:off x="159491" y="980530"/>
          <a:ext cx="880711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809">
                  <a:extLst>
                    <a:ext uri="{9D8B030D-6E8A-4147-A177-3AD203B41FA5}">
                      <a16:colId xmlns:a16="http://schemas.microsoft.com/office/drawing/2014/main" val="83070755"/>
                    </a:ext>
                  </a:extLst>
                </a:gridCol>
                <a:gridCol w="2255921">
                  <a:extLst>
                    <a:ext uri="{9D8B030D-6E8A-4147-A177-3AD203B41FA5}">
                      <a16:colId xmlns:a16="http://schemas.microsoft.com/office/drawing/2014/main" val="1932634400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528881881"/>
                    </a:ext>
                  </a:extLst>
                </a:gridCol>
                <a:gridCol w="619626">
                  <a:extLst>
                    <a:ext uri="{9D8B030D-6E8A-4147-A177-3AD203B41FA5}">
                      <a16:colId xmlns:a16="http://schemas.microsoft.com/office/drawing/2014/main" val="2342580227"/>
                    </a:ext>
                  </a:extLst>
                </a:gridCol>
                <a:gridCol w="2716201">
                  <a:extLst>
                    <a:ext uri="{9D8B030D-6E8A-4147-A177-3AD203B41FA5}">
                      <a16:colId xmlns:a16="http://schemas.microsoft.com/office/drawing/2014/main" val="3942271058"/>
                    </a:ext>
                  </a:extLst>
                </a:gridCol>
              </a:tblGrid>
              <a:tr h="215913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区分</a:t>
                      </a:r>
                    </a:p>
                  </a:txBody>
                  <a:tcPr>
                    <a:solidFill>
                      <a:srgbClr val="6464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検証内容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結果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463036"/>
                  </a:ext>
                </a:extLst>
              </a:tr>
              <a:tr h="119841"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カメラ接続性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給電確認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給電回路構成</a:t>
                      </a:r>
                      <a:r>
                        <a:rPr kumimoji="1" lang="en-US" altLang="ja-JP" sz="1000" dirty="0"/>
                        <a:t>(i-PRO</a:t>
                      </a:r>
                      <a:r>
                        <a:rPr kumimoji="1" lang="ja-JP" altLang="en-US" sz="1000" dirty="0"/>
                        <a:t>カメラ全</a:t>
                      </a:r>
                      <a:r>
                        <a:rPr kumimoji="1" lang="en-US" altLang="ja-JP" sz="1000" dirty="0"/>
                        <a:t>19</a:t>
                      </a:r>
                      <a:r>
                        <a:rPr kumimoji="1" lang="ja-JP" altLang="en-US" sz="1000" dirty="0"/>
                        <a:t>種</a:t>
                      </a:r>
                      <a:r>
                        <a:rPr kumimoji="1" lang="en-US" altLang="ja-JP" sz="1000" dirty="0"/>
                        <a:t>)</a:t>
                      </a:r>
                      <a:r>
                        <a:rPr kumimoji="1" lang="ja-JP" altLang="en-US" sz="1000" dirty="0"/>
                        <a:t>との接続動作検証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※</a:t>
                      </a:r>
                      <a:r>
                        <a:rPr kumimoji="1" lang="en-US" altLang="ja-JP" sz="1000" dirty="0" err="1"/>
                        <a:t>PoE</a:t>
                      </a:r>
                      <a:r>
                        <a:rPr kumimoji="1" lang="en-US" altLang="ja-JP" sz="1000" dirty="0"/>
                        <a:t>++</a:t>
                      </a:r>
                      <a:r>
                        <a:rPr kumimoji="1" lang="ja-JP" altLang="en-US" sz="1000" dirty="0"/>
                        <a:t>カメラはインジェクタを付けて実施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PoE</a:t>
                      </a:r>
                      <a:r>
                        <a:rPr kumimoji="1" lang="ja-JP" altLang="en-US" sz="1000" dirty="0"/>
                        <a:t>給電動作確認</a:t>
                      </a:r>
                      <a:endParaRPr kumimoji="1" lang="en-US" altLang="ja-JP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/>
                        <a:t>カメラ単体にて実施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13490"/>
                  </a:ext>
                </a:extLst>
              </a:tr>
              <a:tr h="1198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ブロードキャスト通信確認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ユニキャスト通信確認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4791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PTZ</a:t>
                      </a:r>
                      <a:r>
                        <a:rPr kumimoji="1" lang="ja-JP" altLang="en-US" sz="1000" dirty="0"/>
                        <a:t>等のカメラ操作確認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211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11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スイッチ電源断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10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省電力型イーサネット動作検証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56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通信性能確認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Giga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ポート最大出力レート（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）でのトラフィック負荷検証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出力レート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の状態でヒートランを実施し、パケットロスがないこと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（ユニキャスト）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OK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最大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192Mbps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に対し約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倍の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300Mbps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で検証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16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システム障害確認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電源切断時からの復旧状態を確認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LAN</a:t>
                      </a:r>
                      <a:r>
                        <a:rPr kumimoji="1" lang="ja-JP" altLang="en-US" sz="1000" dirty="0"/>
                        <a:t>ケーブル断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LAN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ケーブルを切断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各機器間のケーブル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5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システム電源断</a:t>
                      </a:r>
                      <a:r>
                        <a:rPr kumimoji="1" lang="en-US" altLang="ja-JP" sz="1000" dirty="0"/>
                        <a:t>/</a:t>
                      </a:r>
                      <a:r>
                        <a:rPr kumimoji="1" lang="ja-JP" altLang="en-US" sz="1000" dirty="0"/>
                        <a:t>復旧時動作確認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/>
                        <a:t>OK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スイッチ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レコーダ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カメラの電源を切断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個別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全体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55123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8634" y="3968120"/>
            <a:ext cx="8868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検証使用カメラ</a:t>
            </a:r>
            <a:r>
              <a:rPr kumimoji="1" lang="en-US" altLang="ja-JP" sz="1050" dirty="0"/>
              <a:t>】</a:t>
            </a:r>
          </a:p>
          <a:p>
            <a:r>
              <a:rPr lang="en-US" altLang="ja-JP" sz="1050" dirty="0"/>
              <a:t>WV-SF135, WV-SW158, DG-SW316L, BB-SC384, WV-S2250L, WV-SPN310AV, DG-GXE100 + </a:t>
            </a:r>
            <a:r>
              <a:rPr lang="ja-JP" altLang="en-US" sz="1050" dirty="0"/>
              <a:t>アナログカメラ（</a:t>
            </a:r>
            <a:r>
              <a:rPr lang="en-US" altLang="ja-JP" sz="1050" dirty="0"/>
              <a:t>NP1000</a:t>
            </a:r>
            <a:r>
              <a:rPr lang="ja-JP" altLang="en-US" sz="1050" dirty="0"/>
              <a:t>）</a:t>
            </a:r>
            <a:r>
              <a:rPr lang="en-US" altLang="ja-JP" sz="1050" dirty="0"/>
              <a:t>, WV-SPW611LJ, WV-SPN311, WV-X6533LN, WV-SMR10, WV-SP105, BB-SC364, WV-SFN130, DG-NW484S, BL-VP101, WV-SUD638,</a:t>
            </a:r>
            <a:r>
              <a:rPr lang="ja-JP" altLang="en-US" sz="1050" dirty="0"/>
              <a:t> </a:t>
            </a:r>
            <a:r>
              <a:rPr lang="en-US" altLang="ja-JP" sz="1050" dirty="0"/>
              <a:t>WV-SP304, WV-SFN480, WV-SPN311A, WV-U2132LA, WV-U1132A, WV-S1131, WV-S1135V, WV-S1536L, WV-X2232LJ, WV-S6130, WV-S4176J, WV-S4150, WV-S4151, WV-S3131L, WV-S8544LUX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5529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見解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69" y="983502"/>
            <a:ext cx="8776171" cy="2318918"/>
          </a:xfrm>
        </p:spPr>
        <p:txBody>
          <a:bodyPr/>
          <a:lstStyle/>
          <a:p>
            <a:r>
              <a:rPr lang="ja-JP" altLang="en-US" sz="1600" dirty="0"/>
              <a:t>カメラ接続性・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給電機能は問題なく、ユニキャスト通信、</a:t>
            </a:r>
            <a:r>
              <a:rPr lang="en-US" altLang="ja-JP" sz="1600" dirty="0"/>
              <a:t>PTZ</a:t>
            </a:r>
            <a:r>
              <a:rPr lang="ja-JP" altLang="en-US" sz="1600" dirty="0"/>
              <a:t>等のカメラ操作も問題なし。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ポートの最大出力レート</a:t>
            </a:r>
            <a:r>
              <a:rPr lang="en-US" altLang="ja-JP" sz="1600" dirty="0"/>
              <a:t>192Mbps</a:t>
            </a:r>
            <a:r>
              <a:rPr lang="ja-JP" altLang="en-US" sz="1600" dirty="0" err="1"/>
              <a:t>での</a:t>
            </a:r>
            <a:r>
              <a:rPr lang="ja-JP" altLang="en-US" sz="1600" dirty="0"/>
              <a:t>通信性能も問題なし。</a:t>
            </a:r>
            <a:endParaRPr lang="en-US" altLang="ja-JP" sz="1600" dirty="0"/>
          </a:p>
          <a:p>
            <a:r>
              <a:rPr lang="en-US" altLang="ja-JP" sz="1600" dirty="0"/>
              <a:t>Giga</a:t>
            </a:r>
            <a:r>
              <a:rPr lang="ja-JP" altLang="en-US" sz="1600" dirty="0"/>
              <a:t>ポートにおいては、レコーダーを</a:t>
            </a:r>
            <a:r>
              <a:rPr lang="en-US" altLang="ja-JP" sz="1600" dirty="0"/>
              <a:t>1</a:t>
            </a:r>
            <a:r>
              <a:rPr lang="ja-JP" altLang="en-US" sz="1600" dirty="0"/>
              <a:t>台のみ接続可能となります。</a:t>
            </a:r>
            <a:endParaRPr lang="en-US" altLang="ja-JP" sz="1600" dirty="0"/>
          </a:p>
          <a:p>
            <a:r>
              <a:rPr lang="ja-JP" altLang="en-US" sz="1600" dirty="0"/>
              <a:t>運用においてパソコンを接続する場合、カスケード</a:t>
            </a:r>
            <a:r>
              <a:rPr lang="en-US" altLang="ja-JP" sz="1600" dirty="0"/>
              <a:t>/</a:t>
            </a:r>
            <a:r>
              <a:rPr lang="ja-JP" altLang="en-US" sz="1600" dirty="0"/>
              <a:t>センタースイッチにパナソニック</a:t>
            </a:r>
            <a:r>
              <a:rPr lang="en-US" altLang="ja-JP" sz="1600" dirty="0"/>
              <a:t>EW</a:t>
            </a:r>
            <a:r>
              <a:rPr lang="ja-JP" altLang="en-US" sz="1600" dirty="0"/>
              <a:t>ネットワークス</a:t>
            </a:r>
            <a:r>
              <a:rPr lang="en-US" altLang="ja-JP" sz="1600" dirty="0"/>
              <a:t>(</a:t>
            </a:r>
            <a:r>
              <a:rPr lang="ja-JP" altLang="en-US" sz="1600" dirty="0"/>
              <a:t>株</a:t>
            </a:r>
            <a:r>
              <a:rPr lang="en-US" altLang="ja-JP" sz="1600" dirty="0"/>
              <a:t>)</a:t>
            </a:r>
            <a:r>
              <a:rPr lang="ja-JP" altLang="en-US" sz="1600" dirty="0"/>
              <a:t>製の</a:t>
            </a:r>
            <a:br>
              <a:rPr lang="en-US" altLang="ja-JP" sz="1600" dirty="0"/>
            </a:br>
            <a:r>
              <a:rPr lang="ja-JP" altLang="en-US" sz="1600" dirty="0"/>
              <a:t>スイッチをご利用ください。</a:t>
            </a:r>
            <a:endParaRPr lang="en-US" altLang="ja-JP" sz="1600" dirty="0"/>
          </a:p>
          <a:p>
            <a:r>
              <a:rPr lang="ja-JP" altLang="en-US" sz="1600" dirty="0"/>
              <a:t>スイッチを多段接続するカスケード接続は未検証となります。</a:t>
            </a:r>
            <a:br>
              <a:rPr lang="en-US" altLang="ja-JP" sz="1600" dirty="0"/>
            </a:br>
            <a:endParaRPr lang="en-US" altLang="ja-JP" sz="1600" dirty="0"/>
          </a:p>
          <a:p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カメラ電源ユニット（</a:t>
            </a:r>
            <a:r>
              <a:rPr lang="en-US" altLang="ja-JP" sz="1600" dirty="0"/>
              <a:t>WJ-PU</a:t>
            </a:r>
            <a:r>
              <a:rPr lang="ja-JP" altLang="en-US" sz="1600" dirty="0"/>
              <a:t>シリーズ）のサポート情報を基にシステム設計ください。</a:t>
            </a:r>
            <a:br>
              <a:rPr lang="en-US" altLang="ja-JP" sz="1600" dirty="0"/>
            </a:br>
            <a:r>
              <a:rPr lang="en-US" altLang="ja-JP" sz="1600" dirty="0">
                <a:hlinkClick r:id="rId2"/>
              </a:rPr>
              <a:t>https://connect.panasonic.com/jp-ja/products-services_security_support_technical-information#nw_option</a:t>
            </a:r>
            <a:br>
              <a:rPr lang="en-US" altLang="ja-JP" sz="1600" dirty="0"/>
            </a:br>
            <a:r>
              <a:rPr lang="ja-JP" altLang="en-US" sz="1600" dirty="0"/>
              <a:t>上記サイトの</a:t>
            </a:r>
            <a:r>
              <a:rPr lang="en-US" altLang="ja-JP" sz="1600" dirty="0"/>
              <a:t>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</a:t>
            </a:r>
            <a:r>
              <a:rPr lang="en-US" altLang="ja-JP" sz="1600" dirty="0"/>
              <a:t>]-[</a:t>
            </a:r>
            <a:r>
              <a:rPr lang="en-US" altLang="ja-JP" sz="1600" dirty="0" err="1"/>
              <a:t>PoE</a:t>
            </a:r>
            <a:r>
              <a:rPr lang="ja-JP" altLang="en-US" sz="1600" dirty="0"/>
              <a:t>カメラ電源ユニットに関する技術情報</a:t>
            </a:r>
            <a:r>
              <a:rPr lang="en-US" altLang="ja-JP" sz="1600" dirty="0"/>
              <a:t>]</a:t>
            </a:r>
            <a:r>
              <a:rPr lang="ja-JP" altLang="en-US" sz="1600" dirty="0"/>
              <a:t>を参照</a:t>
            </a:r>
            <a:br>
              <a:rPr lang="en-US" altLang="ja-JP" sz="1600" dirty="0"/>
            </a:br>
            <a:r>
              <a:rPr lang="en-US" altLang="ja-JP" sz="1600" dirty="0"/>
              <a:t>※</a:t>
            </a:r>
            <a:r>
              <a:rPr lang="ja-JP" altLang="en-US" sz="1600" dirty="0"/>
              <a:t>給電電力を算出する場合、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ケーブルによるロス分も考慮する必要があります。</a:t>
            </a:r>
            <a:br>
              <a:rPr lang="en-US" altLang="ja-JP" sz="1600" dirty="0"/>
            </a:br>
            <a:r>
              <a:rPr lang="ja-JP" altLang="en-US" sz="1600" dirty="0"/>
              <a:t>詳しくは、ご使用になる</a:t>
            </a:r>
            <a:r>
              <a:rPr lang="en-US" altLang="ja-JP" sz="1600" dirty="0"/>
              <a:t>LAN</a:t>
            </a:r>
            <a:r>
              <a:rPr lang="ja-JP" altLang="en-US" sz="1600" dirty="0"/>
              <a:t>ケーブルの仕様をご確認ください。</a:t>
            </a:r>
          </a:p>
          <a:p>
            <a:endParaRPr lang="ja-JP" altLang="en-US" sz="1600" dirty="0"/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72405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56174"/>
      </p:ext>
    </p:extLst>
  </p:cSld>
  <p:clrMapOvr>
    <a:masterClrMapping/>
  </p:clrMapOvr>
</p:sld>
</file>

<file path=ppt/theme/theme1.xml><?xml version="1.0" encoding="utf-8"?>
<a:theme xmlns:a="http://schemas.openxmlformats.org/drawingml/2006/main" name="タイトル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0547EFCE-8FFC-4DE7-8A53-65D6050BE3A7}" vid="{44591D59-C4BA-4D44-AE24-DB74C38804FB}"/>
    </a:ext>
  </a:extLst>
</a:theme>
</file>

<file path=ppt/theme/theme2.xml><?xml version="1.0" encoding="utf-8"?>
<a:theme xmlns:a="http://schemas.openxmlformats.org/drawingml/2006/main" name="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4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5.xml><?xml version="1.0" encoding="utf-8"?>
<a:theme xmlns:a="http://schemas.openxmlformats.org/drawingml/2006/main" name="その他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901FD198-E59D-4716-B679-A042CDBE39A1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同軸LANコンバータ検証結果報告_20220404</Template>
  <TotalTime>0</TotalTime>
  <Words>947</Words>
  <Application>Microsoft Office PowerPoint</Application>
  <PresentationFormat>画面に合わせる (16:9)</PresentationFormat>
  <Paragraphs>159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Yu Gothic UI</vt:lpstr>
      <vt:lpstr>游ゴシック</vt:lpstr>
      <vt:lpstr>Arial</vt:lpstr>
      <vt:lpstr>Calibri</vt:lpstr>
      <vt:lpstr>タイトルスライド</vt:lpstr>
      <vt:lpstr>メインスライド</vt:lpstr>
      <vt:lpstr>デバイダー</vt:lpstr>
      <vt:lpstr>エンドスライド</vt:lpstr>
      <vt:lpstr>その他</vt:lpstr>
      <vt:lpstr>PoEカメラ電源ユニット 代替モデル検証レポート vol.3</vt:lpstr>
      <vt:lpstr>目的</vt:lpstr>
      <vt:lpstr>他社同等品のスペック</vt:lpstr>
      <vt:lpstr>YAMAHA製PoEスイッチの評価結果</vt:lpstr>
      <vt:lpstr>見解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created xsi:type="dcterms:W3CDTF">2023-09-11T09:55:26Z</dcterms:created>
  <dcterms:modified xsi:type="dcterms:W3CDTF">2023-09-11T09:55:44Z</dcterms:modified>
</cp:coreProperties>
</file>