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39" r:id="rId1"/>
    <p:sldMasterId id="2147483769" r:id="rId2"/>
    <p:sldMasterId id="2147483741" r:id="rId3"/>
    <p:sldMasterId id="2147483774" r:id="rId4"/>
    <p:sldMasterId id="2147483747" r:id="rId5"/>
    <p:sldMasterId id="2147483771" r:id="rId6"/>
    <p:sldMasterId id="2147483749" r:id="rId7"/>
    <p:sldMasterId id="2147483777" r:id="rId8"/>
    <p:sldMasterId id="2147483780" r:id="rId9"/>
  </p:sldMasterIdLst>
  <p:notesMasterIdLst>
    <p:notesMasterId r:id="rId84"/>
  </p:notesMasterIdLst>
  <p:handoutMasterIdLst>
    <p:handoutMasterId r:id="rId85"/>
  </p:handoutMasterIdLst>
  <p:sldIdLst>
    <p:sldId id="693" r:id="rId10"/>
    <p:sldId id="939" r:id="rId11"/>
    <p:sldId id="876" r:id="rId12"/>
    <p:sldId id="919" r:id="rId13"/>
    <p:sldId id="976" r:id="rId14"/>
    <p:sldId id="977" r:id="rId15"/>
    <p:sldId id="975" r:id="rId16"/>
    <p:sldId id="981" r:id="rId17"/>
    <p:sldId id="982" r:id="rId18"/>
    <p:sldId id="983" r:id="rId19"/>
    <p:sldId id="980" r:id="rId20"/>
    <p:sldId id="985" r:id="rId21"/>
    <p:sldId id="986" r:id="rId22"/>
    <p:sldId id="1047" r:id="rId23"/>
    <p:sldId id="993" r:id="rId24"/>
    <p:sldId id="988" r:id="rId25"/>
    <p:sldId id="989" r:id="rId26"/>
    <p:sldId id="990" r:id="rId27"/>
    <p:sldId id="991" r:id="rId28"/>
    <p:sldId id="1004" r:id="rId29"/>
    <p:sldId id="994" r:id="rId30"/>
    <p:sldId id="995" r:id="rId31"/>
    <p:sldId id="996" r:id="rId32"/>
    <p:sldId id="997" r:id="rId33"/>
    <p:sldId id="998" r:id="rId34"/>
    <p:sldId id="999" r:id="rId35"/>
    <p:sldId id="1000" r:id="rId36"/>
    <p:sldId id="1005" r:id="rId37"/>
    <p:sldId id="1001" r:id="rId38"/>
    <p:sldId id="1002" r:id="rId39"/>
    <p:sldId id="1003" r:id="rId40"/>
    <p:sldId id="1018" r:id="rId41"/>
    <p:sldId id="1006" r:id="rId42"/>
    <p:sldId id="1048" r:id="rId43"/>
    <p:sldId id="1007" r:id="rId44"/>
    <p:sldId id="1008" r:id="rId45"/>
    <p:sldId id="1009" r:id="rId46"/>
    <p:sldId id="1010" r:id="rId47"/>
    <p:sldId id="1011" r:id="rId48"/>
    <p:sldId id="1012" r:id="rId49"/>
    <p:sldId id="1013" r:id="rId50"/>
    <p:sldId id="1014" r:id="rId51"/>
    <p:sldId id="1015" r:id="rId52"/>
    <p:sldId id="1016" r:id="rId53"/>
    <p:sldId id="1017" r:id="rId54"/>
    <p:sldId id="1019" r:id="rId55"/>
    <p:sldId id="1020" r:id="rId56"/>
    <p:sldId id="1021" r:id="rId57"/>
    <p:sldId id="1029" r:id="rId58"/>
    <p:sldId id="1022" r:id="rId59"/>
    <p:sldId id="1023" r:id="rId60"/>
    <p:sldId id="1024" r:id="rId61"/>
    <p:sldId id="1025" r:id="rId62"/>
    <p:sldId id="1026" r:id="rId63"/>
    <p:sldId id="1027" r:id="rId64"/>
    <p:sldId id="1041" r:id="rId65"/>
    <p:sldId id="1030" r:id="rId66"/>
    <p:sldId id="1031" r:id="rId67"/>
    <p:sldId id="1032" r:id="rId68"/>
    <p:sldId id="1033" r:id="rId69"/>
    <p:sldId id="1034" r:id="rId70"/>
    <p:sldId id="1035" r:id="rId71"/>
    <p:sldId id="1036" r:id="rId72"/>
    <p:sldId id="1043" r:id="rId73"/>
    <p:sldId id="1037" r:id="rId74"/>
    <p:sldId id="1038" r:id="rId75"/>
    <p:sldId id="1039" r:id="rId76"/>
    <p:sldId id="1040" r:id="rId77"/>
    <p:sldId id="1044" r:id="rId78"/>
    <p:sldId id="1045" r:id="rId79"/>
    <p:sldId id="1046" r:id="rId80"/>
    <p:sldId id="984" r:id="rId81"/>
    <p:sldId id="974" r:id="rId82"/>
    <p:sldId id="879" r:id="rId83"/>
  </p:sldIdLst>
  <p:sldSz cx="9144000" cy="5143500" type="screen16x9"/>
  <p:notesSz cx="6807200" cy="9939338"/>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3EF935"/>
    <a:srgbClr val="FBE5D6"/>
    <a:srgbClr val="EDC0C1"/>
    <a:srgbClr val="C4F9F4"/>
    <a:srgbClr val="41719C"/>
    <a:srgbClr val="6464E6"/>
    <a:srgbClr val="FFFFCC"/>
    <a:srgbClr val="7F7F7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68" autoAdjust="0"/>
    <p:restoredTop sz="96804" autoAdjust="0"/>
  </p:normalViewPr>
  <p:slideViewPr>
    <p:cSldViewPr snapToGrid="0">
      <p:cViewPr varScale="1">
        <p:scale>
          <a:sx n="141" d="100"/>
          <a:sy n="141" d="100"/>
        </p:scale>
        <p:origin x="1068" y="126"/>
      </p:cViewPr>
      <p:guideLst>
        <p:guide orient="horz" pos="1637"/>
        <p:guide pos="2880"/>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4006163\Desktop\&#21508;&#31278;&#24773;&#22577;\01%20&#12459;&#12513;&#12521;\AI&#12459;&#12513;&#12521;\&#27425;&#19990;&#20195;S\01%20SE&#36039;&#26009;\temp\&#30011;&#36074;&#12524;&#12540;&#12480;&#12540;&#12481;&#12515;&#12540;&#12488;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4006163\Desktop\&#21508;&#31278;&#24773;&#22577;\01%20&#12459;&#12513;&#12521;\AI&#12459;&#12513;&#12521;\&#27425;&#19990;&#20195;S\01%20SE&#36039;&#26009;\temp\&#30011;&#36074;&#12524;&#12540;&#12480;&#12540;&#12481;&#12515;&#12540;&#12488;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4006163\Desktop\&#21508;&#31278;&#24773;&#22577;\01%20&#12459;&#12513;&#12521;\AI&#12459;&#12513;&#12521;\&#27425;&#19990;&#20195;S\01%20SE&#36039;&#26009;\temp\&#30011;&#36074;&#12524;&#12540;&#12480;&#12540;&#12481;&#12515;&#12540;&#12488;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66528526039509"/>
          <c:y val="5.9952058838173686E-2"/>
          <c:w val="0.65365188561956067"/>
          <c:h val="0.84142180398181932"/>
        </c:manualLayout>
      </c:layout>
      <c:radarChart>
        <c:radarStyle val="marker"/>
        <c:varyColors val="0"/>
        <c:ser>
          <c:idx val="0"/>
          <c:order val="0"/>
          <c:spPr>
            <a:ln w="76200" cap="rnd">
              <a:solidFill>
                <a:srgbClr val="6464E6"/>
              </a:solidFill>
              <a:round/>
            </a:ln>
            <a:effectLst/>
          </c:spPr>
          <c:marker>
            <c:symbol val="circle"/>
            <c:size val="5"/>
            <c:spPr>
              <a:solidFill>
                <a:schemeClr val="accent1"/>
              </a:solidFill>
              <a:ln w="76200">
                <a:solidFill>
                  <a:srgbClr val="6464E6"/>
                </a:solidFill>
              </a:ln>
              <a:effectLst/>
            </c:spPr>
          </c:marker>
          <c:val>
            <c:numRef>
              <c:f>'屋内BOX (2)'!$E$4:$E$8</c:f>
              <c:numCache>
                <c:formatCode>General</c:formatCode>
                <c:ptCount val="5"/>
                <c:pt idx="0">
                  <c:v>4.5</c:v>
                </c:pt>
                <c:pt idx="1">
                  <c:v>5</c:v>
                </c:pt>
                <c:pt idx="2">
                  <c:v>5</c:v>
                </c:pt>
                <c:pt idx="3">
                  <c:v>4.5</c:v>
                </c:pt>
                <c:pt idx="4">
                  <c:v>3.5</c:v>
                </c:pt>
              </c:numCache>
            </c:numRef>
          </c:val>
          <c:extLst>
            <c:ext xmlns:c15="http://schemas.microsoft.com/office/drawing/2012/chart" uri="{02D57815-91ED-43cb-92C2-25804820EDAC}">
              <c15:filteredSeriesTitle>
                <c15:tx>
                  <c:strRef>
                    <c:extLst>
                      <c:ext uri="{02D57815-91ED-43cb-92C2-25804820EDAC}">
                        <c15:formulaRef>
                          <c15:sqref>'屋内BOX (2)'!$E$3</c15:sqref>
                        </c15:formulaRef>
                      </c:ext>
                    </c:extLst>
                    <c:strCache>
                      <c:ptCount val="1"/>
                      <c:pt idx="0">
                        <c:v>i-PRO S1136</c:v>
                      </c:pt>
                    </c:strCache>
                  </c:strRef>
                </c15:tx>
              </c15:filteredSeriesTitle>
            </c:ext>
            <c:ext xmlns:c15="http://schemas.microsoft.com/office/drawing/2012/chart" uri="{02D57815-91ED-43cb-92C2-25804820EDAC}">
              <c15:filteredCategoryTitle>
                <c15:cat>
                  <c:strRef>
                    <c:extLst>
                      <c:ext uri="{02D57815-91ED-43cb-92C2-25804820EDAC}">
                        <c15:formulaRef>
                          <c15:sqref>'屋内BOX (2)'!$D$4:$D$8</c15:sqref>
                        </c15:formulaRef>
                      </c:ext>
                    </c:extLst>
                    <c:strCache>
                      <c:ptCount val="5"/>
                      <c:pt idx="0">
                        <c:v>屋外明るい</c:v>
                      </c:pt>
                      <c:pt idx="1">
                        <c:v>屋内明るい</c:v>
                      </c:pt>
                      <c:pt idx="2">
                        <c:v>屋内逆光</c:v>
                      </c:pt>
                      <c:pt idx="3">
                        <c:v>屋外暗い</c:v>
                      </c:pt>
                      <c:pt idx="4">
                        <c:v>屋内暗い</c:v>
                      </c:pt>
                    </c:strCache>
                  </c:strRef>
                </c15:cat>
              </c15:filteredCategoryTitle>
            </c:ext>
            <c:ext xmlns:c16="http://schemas.microsoft.com/office/drawing/2014/chart" uri="{C3380CC4-5D6E-409C-BE32-E72D297353CC}">
              <c16:uniqueId val="{00000000-DEA9-41EF-9DCA-C86F137E7559}"/>
            </c:ext>
          </c:extLst>
        </c:ser>
        <c:ser>
          <c:idx val="1"/>
          <c:order val="1"/>
          <c:spPr>
            <a:ln w="28575" cap="rnd">
              <a:solidFill>
                <a:srgbClr val="00B0F0"/>
              </a:solidFill>
              <a:round/>
            </a:ln>
            <a:effectLst/>
          </c:spPr>
          <c:marker>
            <c:symbol val="circle"/>
            <c:size val="5"/>
            <c:spPr>
              <a:solidFill>
                <a:schemeClr val="accent2"/>
              </a:solidFill>
              <a:ln w="9525">
                <a:solidFill>
                  <a:srgbClr val="00B0F0"/>
                </a:solidFill>
              </a:ln>
              <a:effectLst/>
            </c:spPr>
          </c:marker>
          <c:val>
            <c:numRef>
              <c:f>'屋内BOX (2)'!$F$4:$F$8</c:f>
              <c:numCache>
                <c:formatCode>General</c:formatCode>
                <c:ptCount val="5"/>
                <c:pt idx="0">
                  <c:v>4</c:v>
                </c:pt>
                <c:pt idx="1">
                  <c:v>3.5</c:v>
                </c:pt>
                <c:pt idx="2">
                  <c:v>2.5</c:v>
                </c:pt>
                <c:pt idx="3">
                  <c:v>4.5</c:v>
                </c:pt>
                <c:pt idx="4">
                  <c:v>2.5</c:v>
                </c:pt>
              </c:numCache>
            </c:numRef>
          </c:val>
          <c:extLst>
            <c:ext xmlns:c15="http://schemas.microsoft.com/office/drawing/2012/chart" uri="{02D57815-91ED-43cb-92C2-25804820EDAC}">
              <c15:filteredSeriesTitle>
                <c15:tx>
                  <c:strRef>
                    <c:extLst>
                      <c:ext uri="{02D57815-91ED-43cb-92C2-25804820EDAC}">
                        <c15:formulaRef>
                          <c15:sqref>'屋内BOX (2)'!$F$3</c15:sqref>
                        </c15:formulaRef>
                      </c:ext>
                    </c:extLst>
                    <c:strCache>
                      <c:ptCount val="1"/>
                      <c:pt idx="0">
                        <c:v>i-PRO S1131</c:v>
                      </c:pt>
                    </c:strCache>
                  </c:strRef>
                </c15:tx>
              </c15:filteredSeriesTitle>
            </c:ext>
            <c:ext xmlns:c15="http://schemas.microsoft.com/office/drawing/2012/chart" uri="{02D57815-91ED-43cb-92C2-25804820EDAC}">
              <c15:filteredCategoryTitle>
                <c15:cat>
                  <c:strRef>
                    <c:extLst>
                      <c:ext uri="{02D57815-91ED-43cb-92C2-25804820EDAC}">
                        <c15:formulaRef>
                          <c15:sqref>'屋内BOX (2)'!$D$4:$D$8</c15:sqref>
                        </c15:formulaRef>
                      </c:ext>
                    </c:extLst>
                    <c:strCache>
                      <c:ptCount val="5"/>
                      <c:pt idx="0">
                        <c:v>屋外明るい</c:v>
                      </c:pt>
                      <c:pt idx="1">
                        <c:v>屋内明るい</c:v>
                      </c:pt>
                      <c:pt idx="2">
                        <c:v>屋内逆光</c:v>
                      </c:pt>
                      <c:pt idx="3">
                        <c:v>屋外暗い</c:v>
                      </c:pt>
                      <c:pt idx="4">
                        <c:v>屋内暗い</c:v>
                      </c:pt>
                    </c:strCache>
                  </c:strRef>
                </c15:cat>
              </c15:filteredCategoryTitle>
            </c:ext>
            <c:ext xmlns:c16="http://schemas.microsoft.com/office/drawing/2014/chart" uri="{C3380CC4-5D6E-409C-BE32-E72D297353CC}">
              <c16:uniqueId val="{00000001-DEA9-41EF-9DCA-C86F137E7559}"/>
            </c:ext>
          </c:extLst>
        </c:ser>
        <c:dLbls>
          <c:showLegendKey val="0"/>
          <c:showVal val="0"/>
          <c:showCatName val="0"/>
          <c:showSerName val="0"/>
          <c:showPercent val="0"/>
          <c:showBubbleSize val="0"/>
        </c:dLbls>
        <c:axId val="240328456"/>
        <c:axId val="240328784"/>
      </c:radarChart>
      <c:catAx>
        <c:axId val="240328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328784"/>
        <c:crosses val="autoZero"/>
        <c:auto val="1"/>
        <c:lblAlgn val="ctr"/>
        <c:lblOffset val="100"/>
        <c:noMultiLvlLbl val="0"/>
      </c:catAx>
      <c:valAx>
        <c:axId val="24032878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328456"/>
        <c:crosses val="autoZero"/>
        <c:crossBetween val="between"/>
        <c:majorUnit val="1"/>
      </c:valAx>
      <c:spPr>
        <a:noFill/>
        <a:ln>
          <a:noFill/>
        </a:ln>
        <a:effectLst/>
      </c:spPr>
    </c:plotArea>
    <c:legend>
      <c:legendPos val="t"/>
      <c:layout>
        <c:manualLayout>
          <c:xMode val="edge"/>
          <c:yMode val="edge"/>
          <c:x val="0.19141235210589685"/>
          <c:y val="0.92729269958935134"/>
          <c:w val="0.58894591721750134"/>
          <c:h val="3.81100228325117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59125689949181"/>
          <c:y val="5.9952058838173686E-2"/>
          <c:w val="0.56305331991029972"/>
          <c:h val="0.80166153226429226"/>
        </c:manualLayout>
      </c:layout>
      <c:radarChart>
        <c:radarStyle val="marker"/>
        <c:varyColors val="0"/>
        <c:ser>
          <c:idx val="0"/>
          <c:order val="0"/>
          <c:spPr>
            <a:ln w="76200" cap="rnd">
              <a:solidFill>
                <a:srgbClr val="6464E6"/>
              </a:solidFill>
              <a:round/>
            </a:ln>
            <a:effectLst/>
          </c:spPr>
          <c:marker>
            <c:symbol val="circle"/>
            <c:size val="5"/>
            <c:spPr>
              <a:solidFill>
                <a:schemeClr val="accent1"/>
              </a:solidFill>
              <a:ln w="76200">
                <a:solidFill>
                  <a:srgbClr val="6464E6"/>
                </a:solidFill>
              </a:ln>
              <a:effectLst/>
            </c:spPr>
          </c:marker>
          <c:val>
            <c:numRef>
              <c:f>'屋内DOME (2)'!$E$4:$E$9</c:f>
              <c:numCache>
                <c:formatCode>General</c:formatCode>
                <c:ptCount val="6"/>
                <c:pt idx="0">
                  <c:v>5</c:v>
                </c:pt>
                <c:pt idx="1">
                  <c:v>5</c:v>
                </c:pt>
                <c:pt idx="2">
                  <c:v>5</c:v>
                </c:pt>
                <c:pt idx="3">
                  <c:v>4.5</c:v>
                </c:pt>
                <c:pt idx="4">
                  <c:v>3.5</c:v>
                </c:pt>
                <c:pt idx="5">
                  <c:v>4.5</c:v>
                </c:pt>
              </c:numCache>
            </c:numRef>
          </c:val>
          <c:extLst>
            <c:ext xmlns:c15="http://schemas.microsoft.com/office/drawing/2012/chart" uri="{02D57815-91ED-43cb-92C2-25804820EDAC}">
              <c15:filteredSeriesTitle>
                <c15:tx>
                  <c:strRef>
                    <c:extLst>
                      <c:ext uri="{02D57815-91ED-43cb-92C2-25804820EDAC}">
                        <c15:formulaRef>
                          <c15:sqref>'屋内DOME (2)'!$E$3</c15:sqref>
                        </c15:formulaRef>
                      </c:ext>
                    </c:extLst>
                    <c:strCache>
                      <c:ptCount val="1"/>
                      <c:pt idx="0">
                        <c:v>i-PRO S2136L</c:v>
                      </c:pt>
                    </c:strCache>
                  </c:strRef>
                </c15:tx>
              </c15:filteredSeriesTitle>
            </c:ext>
            <c:ext xmlns:c15="http://schemas.microsoft.com/office/drawing/2012/chart" uri="{02D57815-91ED-43cb-92C2-25804820EDAC}">
              <c15:filteredCategoryTitle>
                <c15:cat>
                  <c:strRef>
                    <c:extLst>
                      <c:ext uri="{02D57815-91ED-43cb-92C2-25804820EDAC}">
                        <c15:formulaRef>
                          <c15:sqref>'屋内DOME (2)'!$D$4:$D$9</c15:sqref>
                        </c15:formulaRef>
                      </c:ext>
                    </c:extLst>
                    <c:strCache>
                      <c:ptCount val="6"/>
                      <c:pt idx="0">
                        <c:v>屋外明るい</c:v>
                      </c:pt>
                      <c:pt idx="1">
                        <c:v>屋内明るい</c:v>
                      </c:pt>
                      <c:pt idx="2">
                        <c:v>屋内逆光</c:v>
                      </c:pt>
                      <c:pt idx="3">
                        <c:v>屋外暗い</c:v>
                      </c:pt>
                      <c:pt idx="4">
                        <c:v>屋内暗い</c:v>
                      </c:pt>
                      <c:pt idx="5">
                        <c:v>IR-LED</c:v>
                      </c:pt>
                    </c:strCache>
                  </c:strRef>
                </c15:cat>
              </c15:filteredCategoryTitle>
            </c:ext>
            <c:ext xmlns:c16="http://schemas.microsoft.com/office/drawing/2014/chart" uri="{C3380CC4-5D6E-409C-BE32-E72D297353CC}">
              <c16:uniqueId val="{00000000-F278-4603-B7F0-4FAB8F4988B1}"/>
            </c:ext>
          </c:extLst>
        </c:ser>
        <c:ser>
          <c:idx val="1"/>
          <c:order val="1"/>
          <c:spPr>
            <a:ln w="28575" cap="rnd">
              <a:solidFill>
                <a:srgbClr val="00B0F0"/>
              </a:solidFill>
              <a:round/>
            </a:ln>
            <a:effectLst/>
          </c:spPr>
          <c:marker>
            <c:symbol val="circle"/>
            <c:size val="5"/>
            <c:spPr>
              <a:solidFill>
                <a:schemeClr val="accent2"/>
              </a:solidFill>
              <a:ln w="9525">
                <a:solidFill>
                  <a:srgbClr val="00B0F0"/>
                </a:solidFill>
              </a:ln>
              <a:effectLst/>
            </c:spPr>
          </c:marker>
          <c:val>
            <c:numRef>
              <c:f>'屋内DOME (2)'!$F$4:$F$9</c:f>
              <c:numCache>
                <c:formatCode>General</c:formatCode>
                <c:ptCount val="6"/>
                <c:pt idx="0">
                  <c:v>4</c:v>
                </c:pt>
                <c:pt idx="1">
                  <c:v>3.5</c:v>
                </c:pt>
                <c:pt idx="2">
                  <c:v>2.5</c:v>
                </c:pt>
                <c:pt idx="3">
                  <c:v>3</c:v>
                </c:pt>
                <c:pt idx="4">
                  <c:v>2.5</c:v>
                </c:pt>
                <c:pt idx="5">
                  <c:v>2</c:v>
                </c:pt>
              </c:numCache>
            </c:numRef>
          </c:val>
          <c:extLst>
            <c:ext xmlns:c15="http://schemas.microsoft.com/office/drawing/2012/chart" uri="{02D57815-91ED-43cb-92C2-25804820EDAC}">
              <c15:filteredSeriesTitle>
                <c15:tx>
                  <c:strRef>
                    <c:extLst>
                      <c:ext uri="{02D57815-91ED-43cb-92C2-25804820EDAC}">
                        <c15:formulaRef>
                          <c15:sqref>'屋内DOME (2)'!$F$3</c15:sqref>
                        </c15:formulaRef>
                      </c:ext>
                    </c:extLst>
                    <c:strCache>
                      <c:ptCount val="1"/>
                      <c:pt idx="0">
                        <c:v>i-PRO S2131L</c:v>
                      </c:pt>
                    </c:strCache>
                  </c:strRef>
                </c15:tx>
              </c15:filteredSeriesTitle>
            </c:ext>
            <c:ext xmlns:c15="http://schemas.microsoft.com/office/drawing/2012/chart" uri="{02D57815-91ED-43cb-92C2-25804820EDAC}">
              <c15:filteredCategoryTitle>
                <c15:cat>
                  <c:strRef>
                    <c:extLst>
                      <c:ext uri="{02D57815-91ED-43cb-92C2-25804820EDAC}">
                        <c15:formulaRef>
                          <c15:sqref>'屋内DOME (2)'!$D$4:$D$9</c15:sqref>
                        </c15:formulaRef>
                      </c:ext>
                    </c:extLst>
                    <c:strCache>
                      <c:ptCount val="6"/>
                      <c:pt idx="0">
                        <c:v>屋外明るい</c:v>
                      </c:pt>
                      <c:pt idx="1">
                        <c:v>屋内明るい</c:v>
                      </c:pt>
                      <c:pt idx="2">
                        <c:v>屋内逆光</c:v>
                      </c:pt>
                      <c:pt idx="3">
                        <c:v>屋外暗い</c:v>
                      </c:pt>
                      <c:pt idx="4">
                        <c:v>屋内暗い</c:v>
                      </c:pt>
                      <c:pt idx="5">
                        <c:v>IR-LED</c:v>
                      </c:pt>
                    </c:strCache>
                  </c:strRef>
                </c15:cat>
              </c15:filteredCategoryTitle>
            </c:ext>
            <c:ext xmlns:c16="http://schemas.microsoft.com/office/drawing/2014/chart" uri="{C3380CC4-5D6E-409C-BE32-E72D297353CC}">
              <c16:uniqueId val="{00000001-F278-4603-B7F0-4FAB8F4988B1}"/>
            </c:ext>
          </c:extLst>
        </c:ser>
        <c:dLbls>
          <c:showLegendKey val="0"/>
          <c:showVal val="0"/>
          <c:showCatName val="0"/>
          <c:showSerName val="0"/>
          <c:showPercent val="0"/>
          <c:showBubbleSize val="0"/>
        </c:dLbls>
        <c:axId val="240328456"/>
        <c:axId val="240328784"/>
      </c:radarChart>
      <c:catAx>
        <c:axId val="240328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328784"/>
        <c:crosses val="autoZero"/>
        <c:auto val="1"/>
        <c:lblAlgn val="ctr"/>
        <c:lblOffset val="100"/>
        <c:noMultiLvlLbl val="0"/>
      </c:catAx>
      <c:valAx>
        <c:axId val="24032878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328456"/>
        <c:crosses val="autoZero"/>
        <c:crossBetween val="between"/>
        <c:majorUnit val="1"/>
      </c:valAx>
      <c:spPr>
        <a:noFill/>
        <a:ln>
          <a:noFill/>
        </a:ln>
        <a:effectLst/>
      </c:spPr>
    </c:plotArea>
    <c:legend>
      <c:legendPos val="t"/>
      <c:layout>
        <c:manualLayout>
          <c:xMode val="edge"/>
          <c:yMode val="edge"/>
          <c:x val="0.13004889243481099"/>
          <c:y val="0.94809035713316692"/>
          <c:w val="0.74023928016135165"/>
          <c:h val="3.81100228325117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66528526039509"/>
          <c:y val="5.9952058838173686E-2"/>
          <c:w val="0.65365188561956067"/>
          <c:h val="0.84142180398181932"/>
        </c:manualLayout>
      </c:layout>
      <c:radarChart>
        <c:radarStyle val="marker"/>
        <c:varyColors val="0"/>
        <c:ser>
          <c:idx val="0"/>
          <c:order val="0"/>
          <c:spPr>
            <a:ln w="76200" cap="rnd">
              <a:solidFill>
                <a:srgbClr val="0000FF"/>
              </a:solidFill>
              <a:round/>
            </a:ln>
            <a:effectLst/>
          </c:spPr>
          <c:marker>
            <c:symbol val="circle"/>
            <c:size val="5"/>
            <c:spPr>
              <a:solidFill>
                <a:schemeClr val="accent1"/>
              </a:solidFill>
              <a:ln w="76200">
                <a:solidFill>
                  <a:srgbClr val="0000FF"/>
                </a:solidFill>
              </a:ln>
              <a:effectLst/>
            </c:spPr>
          </c:marker>
          <c:val>
            <c:numRef>
              <c:f>'屋外DOME (長焦点)'!$E$4:$E$9</c:f>
              <c:numCache>
                <c:formatCode>General</c:formatCode>
                <c:ptCount val="6"/>
                <c:pt idx="0">
                  <c:v>4.5</c:v>
                </c:pt>
                <c:pt idx="1">
                  <c:v>4.5</c:v>
                </c:pt>
                <c:pt idx="2">
                  <c:v>4.5</c:v>
                </c:pt>
                <c:pt idx="3">
                  <c:v>3</c:v>
                </c:pt>
                <c:pt idx="4">
                  <c:v>3.5</c:v>
                </c:pt>
                <c:pt idx="5">
                  <c:v>4</c:v>
                </c:pt>
              </c:numCache>
            </c:numRef>
          </c:val>
          <c:extLst>
            <c:ext xmlns:c15="http://schemas.microsoft.com/office/drawing/2012/chart" uri="{02D57815-91ED-43cb-92C2-25804820EDAC}">
              <c15:filteredSeriesTitle>
                <c15:tx>
                  <c:strRef>
                    <c:extLst>
                      <c:ext uri="{02D57815-91ED-43cb-92C2-25804820EDAC}">
                        <c15:formulaRef>
                          <c15:sqref>'屋外DOME (長焦点)'!$E$3</c15:sqref>
                        </c15:formulaRef>
                      </c:ext>
                    </c:extLst>
                    <c:strCache>
                      <c:ptCount val="1"/>
                      <c:pt idx="0">
                        <c:v>i-PRO S2536LTN</c:v>
                      </c:pt>
                    </c:strCache>
                  </c:strRef>
                </c15:tx>
              </c15:filteredSeriesTitle>
            </c:ext>
            <c:ext xmlns:c15="http://schemas.microsoft.com/office/drawing/2012/chart" uri="{02D57815-91ED-43cb-92C2-25804820EDAC}">
              <c15:filteredCategoryTitle>
                <c15:cat>
                  <c:strRef>
                    <c:extLst>
                      <c:ext uri="{02D57815-91ED-43cb-92C2-25804820EDAC}">
                        <c15:formulaRef>
                          <c15:sqref>'屋外DOME (長焦点)'!$D$4:$D$9</c15:sqref>
                        </c15:formulaRef>
                      </c:ext>
                    </c:extLst>
                    <c:strCache>
                      <c:ptCount val="6"/>
                      <c:pt idx="0">
                        <c:v>屋外明るい</c:v>
                      </c:pt>
                      <c:pt idx="1">
                        <c:v>屋内明るい</c:v>
                      </c:pt>
                      <c:pt idx="2">
                        <c:v>屋内逆光</c:v>
                      </c:pt>
                      <c:pt idx="3">
                        <c:v>屋外暗い</c:v>
                      </c:pt>
                      <c:pt idx="4">
                        <c:v>屋外暗い（0.1lux未満）</c:v>
                      </c:pt>
                      <c:pt idx="5">
                        <c:v>IR-LED</c:v>
                      </c:pt>
                    </c:strCache>
                  </c:strRef>
                </c15:cat>
              </c15:filteredCategoryTitle>
            </c:ext>
            <c:ext xmlns:c16="http://schemas.microsoft.com/office/drawing/2014/chart" uri="{C3380CC4-5D6E-409C-BE32-E72D297353CC}">
              <c16:uniqueId val="{00000000-F207-4939-A300-43032631D4A7}"/>
            </c:ext>
          </c:extLst>
        </c:ser>
        <c:ser>
          <c:idx val="1"/>
          <c:order val="1"/>
          <c:spPr>
            <a:ln w="28575" cap="rnd">
              <a:solidFill>
                <a:srgbClr val="00B0F0"/>
              </a:solidFill>
              <a:round/>
            </a:ln>
            <a:effectLst/>
          </c:spPr>
          <c:marker>
            <c:symbol val="circle"/>
            <c:size val="5"/>
            <c:spPr>
              <a:solidFill>
                <a:schemeClr val="accent2"/>
              </a:solidFill>
              <a:ln w="9525">
                <a:solidFill>
                  <a:srgbClr val="00B0F0"/>
                </a:solidFill>
              </a:ln>
              <a:effectLst/>
            </c:spPr>
          </c:marker>
          <c:val>
            <c:numRef>
              <c:f>'屋外DOME (長焦点)'!$F$4:$F$9</c:f>
              <c:numCache>
                <c:formatCode>General</c:formatCode>
                <c:ptCount val="6"/>
                <c:pt idx="0">
                  <c:v>3</c:v>
                </c:pt>
                <c:pt idx="1">
                  <c:v>2</c:v>
                </c:pt>
                <c:pt idx="2">
                  <c:v>2</c:v>
                </c:pt>
                <c:pt idx="3">
                  <c:v>2</c:v>
                </c:pt>
                <c:pt idx="4">
                  <c:v>2</c:v>
                </c:pt>
                <c:pt idx="5">
                  <c:v>2</c:v>
                </c:pt>
              </c:numCache>
            </c:numRef>
          </c:val>
          <c:extLst>
            <c:ext xmlns:c15="http://schemas.microsoft.com/office/drawing/2012/chart" uri="{02D57815-91ED-43cb-92C2-25804820EDAC}">
              <c15:filteredSeriesTitle>
                <c15:tx>
                  <c:strRef>
                    <c:extLst>
                      <c:ext uri="{02D57815-91ED-43cb-92C2-25804820EDAC}">
                        <c15:formulaRef>
                          <c15:sqref>'屋外DOME (長焦点)'!$F$3</c15:sqref>
                        </c15:formulaRef>
                      </c:ext>
                    </c:extLst>
                    <c:strCache>
                      <c:ptCount val="1"/>
                      <c:pt idx="0">
                        <c:v>i-PRO S2531LTN</c:v>
                      </c:pt>
                    </c:strCache>
                  </c:strRef>
                </c15:tx>
              </c15:filteredSeriesTitle>
            </c:ext>
            <c:ext xmlns:c15="http://schemas.microsoft.com/office/drawing/2012/chart" uri="{02D57815-91ED-43cb-92C2-25804820EDAC}">
              <c15:filteredCategoryTitle>
                <c15:cat>
                  <c:strRef>
                    <c:extLst>
                      <c:ext uri="{02D57815-91ED-43cb-92C2-25804820EDAC}">
                        <c15:formulaRef>
                          <c15:sqref>'屋外DOME (長焦点)'!$D$4:$D$9</c15:sqref>
                        </c15:formulaRef>
                      </c:ext>
                    </c:extLst>
                    <c:strCache>
                      <c:ptCount val="6"/>
                      <c:pt idx="0">
                        <c:v>屋外明るい</c:v>
                      </c:pt>
                      <c:pt idx="1">
                        <c:v>屋内明るい</c:v>
                      </c:pt>
                      <c:pt idx="2">
                        <c:v>屋内逆光</c:v>
                      </c:pt>
                      <c:pt idx="3">
                        <c:v>屋外暗い</c:v>
                      </c:pt>
                      <c:pt idx="4">
                        <c:v>屋外暗い（0.1lux未満）</c:v>
                      </c:pt>
                      <c:pt idx="5">
                        <c:v>IR-LED</c:v>
                      </c:pt>
                    </c:strCache>
                  </c:strRef>
                </c15:cat>
              </c15:filteredCategoryTitle>
            </c:ext>
            <c:ext xmlns:c16="http://schemas.microsoft.com/office/drawing/2014/chart" uri="{C3380CC4-5D6E-409C-BE32-E72D297353CC}">
              <c16:uniqueId val="{00000001-F207-4939-A300-43032631D4A7}"/>
            </c:ext>
          </c:extLst>
        </c:ser>
        <c:dLbls>
          <c:showLegendKey val="0"/>
          <c:showVal val="0"/>
          <c:showCatName val="0"/>
          <c:showSerName val="0"/>
          <c:showPercent val="0"/>
          <c:showBubbleSize val="0"/>
        </c:dLbls>
        <c:axId val="240328456"/>
        <c:axId val="240328784"/>
      </c:radarChart>
      <c:catAx>
        <c:axId val="240328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328784"/>
        <c:crosses val="autoZero"/>
        <c:auto val="1"/>
        <c:lblAlgn val="ctr"/>
        <c:lblOffset val="100"/>
        <c:noMultiLvlLbl val="0"/>
      </c:catAx>
      <c:valAx>
        <c:axId val="24032878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0328456"/>
        <c:crosses val="autoZero"/>
        <c:crossBetween val="between"/>
        <c:majorUnit val="1"/>
      </c:valAx>
      <c:spPr>
        <a:noFill/>
        <a:ln>
          <a:noFill/>
        </a:ln>
        <a:effectLst/>
      </c:spPr>
    </c:plotArea>
    <c:legend>
      <c:legendPos val="t"/>
      <c:layout>
        <c:manualLayout>
          <c:xMode val="edge"/>
          <c:yMode val="edge"/>
          <c:x val="0.18124644287885067"/>
          <c:y val="0.961343703988221"/>
          <c:w val="0.61630284300861804"/>
          <c:h val="3.81100228325117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2023/9/12</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2023/9/12</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dirty="0"/>
          </a:p>
        </p:txBody>
      </p:sp>
      <p:sp>
        <p:nvSpPr>
          <p:cNvPr id="37892" name="スライド番号プレースホルダー 3"/>
          <p:cNvSpPr>
            <a:spLocks noGrp="1"/>
          </p:cNvSpPr>
          <p:nvPr>
            <p:ph type="sldNum" sz="quarter" idx="5"/>
          </p:nvPr>
        </p:nvSpPr>
        <p:spPr>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明朝" pitchFamily="18" charset="-128"/>
                <a:cs typeface="Times New Roman" charset="0"/>
              </a:rPr>
              <a:pPr marL="0" marR="0" lvl="0" indent="0" algn="r" defTabSz="956262"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Times New Roman" charset="0"/>
            </a:endParaRPr>
          </a:p>
        </p:txBody>
      </p:sp>
    </p:spTree>
    <p:extLst>
      <p:ext uri="{BB962C8B-B14F-4D97-AF65-F5344CB8AC3E}">
        <p14:creationId xmlns:p14="http://schemas.microsoft.com/office/powerpoint/2010/main" val="83074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431800" y="1735742"/>
            <a:ext cx="7886700" cy="993775"/>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7107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9144000" cy="5143500"/>
          </a:xfrm>
          <a:prstGeom prst="rect">
            <a:avLst/>
          </a:prstGeom>
        </p:spPr>
        <p:txBody>
          <a:bodyPr anchor="ctr" anchorCtr="0"/>
          <a:lstStyle>
            <a:lvl1pPr algn="ctr">
              <a:defRPr sz="4400"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611436" y="1820103"/>
            <a:ext cx="7045054" cy="1096962"/>
          </a:xfrm>
          <a:prstGeom prst="rect">
            <a:avLst/>
          </a:prstGeom>
        </p:spPr>
        <p:txBody>
          <a:bodyPr anchor="ctr" anchorCtr="0"/>
          <a:lstStyle>
            <a:lvl1pPr marL="177800" indent="0">
              <a:lnSpc>
                <a:spcPct val="100000"/>
              </a:lnSpc>
              <a:defRPr sz="32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82456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611436" y="1820103"/>
            <a:ext cx="7045054" cy="1096962"/>
          </a:xfrm>
          <a:prstGeom prst="rect">
            <a:avLst/>
          </a:prstGeom>
        </p:spPr>
        <p:txBody>
          <a:bodyPr anchor="ctr" anchorCtr="0"/>
          <a:lstStyle>
            <a:lvl1pPr marL="177800" indent="0">
              <a:lnSpc>
                <a:spcPct val="100000"/>
              </a:lnSpc>
              <a:defRPr sz="32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927255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771501" y="390780"/>
            <a:ext cx="7605760" cy="4344710"/>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249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64767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7050008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151291891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135621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211501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194491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1"/>
            <a:ext cx="9144000" cy="609600"/>
          </a:xfrm>
          <a:prstGeom prst="rect">
            <a:avLst/>
          </a:prstGeom>
        </p:spPr>
        <p:txBody>
          <a:bodyPr anchor="ctr" anchorCtr="0"/>
          <a:lstStyle>
            <a:lvl1pPr marL="177800" indent="0">
              <a:lnSpc>
                <a:spcPct val="100000"/>
              </a:lnSpc>
              <a:defRPr sz="28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6115719"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1"/>
            <a:ext cx="9144000" cy="609600"/>
          </a:xfrm>
          <a:prstGeom prst="rect">
            <a:avLst/>
          </a:prstGeom>
        </p:spPr>
        <p:txBody>
          <a:bodyPr anchor="ctr" anchorCtr="0"/>
          <a:lstStyle>
            <a:lvl1pPr marL="177800" indent="0">
              <a:lnSpc>
                <a:spcPct val="100000"/>
              </a:lnSpc>
              <a:defRPr sz="2800"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7633096" y="4780087"/>
            <a:ext cx="1440000" cy="144000"/>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9.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8738647" y="4713"/>
            <a:ext cx="405353" cy="40535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7513164" y="410066"/>
            <a:ext cx="1225484" cy="122548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956312" y="1622174"/>
            <a:ext cx="7050996" cy="1578225"/>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3"/>
          <a:stretch>
            <a:fillRect/>
          </a:stretch>
        </p:blipFill>
        <p:spPr>
          <a:xfrm>
            <a:off x="8007308" y="1067391"/>
            <a:ext cx="560881" cy="554784"/>
          </a:xfrm>
          <a:prstGeom prst="rect">
            <a:avLst/>
          </a:prstGeom>
        </p:spPr>
      </p:pic>
      <p:pic>
        <p:nvPicPr>
          <p:cNvPr id="12" name="図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5290" y="433104"/>
            <a:ext cx="1995038" cy="464514"/>
          </a:xfrm>
          <a:prstGeom prst="rect">
            <a:avLst/>
          </a:prstGeom>
        </p:spPr>
      </p:pic>
      <p:sp>
        <p:nvSpPr>
          <p:cNvPr id="5" name="テキスト ボックス 4"/>
          <p:cNvSpPr txBox="1"/>
          <p:nvPr userDrawn="1"/>
        </p:nvSpPr>
        <p:spPr>
          <a:xfrm>
            <a:off x="337406" y="4876459"/>
            <a:ext cx="1596912"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9144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12691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900"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1" lang="ja-JP" altLang="en-US" sz="9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7540392" y="4883453"/>
            <a:ext cx="1596912" cy="230832"/>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13" name="直線コネクタ 12"/>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3" r:id="rId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4290" y="4506743"/>
            <a:ext cx="1507770" cy="351061"/>
          </a:xfrm>
          <a:prstGeom prst="rect">
            <a:avLst/>
          </a:prstGeom>
        </p:spPr>
      </p:pic>
      <p:sp>
        <p:nvSpPr>
          <p:cNvPr id="4" name="テキスト ボックス 3"/>
          <p:cNvSpPr txBox="1"/>
          <p:nvPr userDrawn="1"/>
        </p:nvSpPr>
        <p:spPr>
          <a:xfrm>
            <a:off x="158496" y="4693212"/>
            <a:ext cx="1596912"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5">
          <p15:clr>
            <a:srgbClr val="F26B43"/>
          </p15:clr>
        </p15:guide>
        <p15:guide id="2" pos="46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8014" y="948388"/>
            <a:ext cx="1834103" cy="58393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5"/>
          <a:stretch>
            <a:fillRect/>
          </a:stretch>
        </p:blipFill>
        <p:spPr>
          <a:xfrm>
            <a:off x="7656039" y="1279280"/>
            <a:ext cx="560881" cy="554784"/>
          </a:xfrm>
          <a:prstGeom prst="rect">
            <a:avLst/>
          </a:prstGeom>
        </p:spPr>
      </p:pic>
      <p:pic>
        <p:nvPicPr>
          <p:cNvPr id="7" name="図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5290" y="433104"/>
            <a:ext cx="1995038" cy="464514"/>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024703707"/>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7547088" y="4869996"/>
            <a:ext cx="1596912"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6057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5830" y="4926424"/>
            <a:ext cx="724506" cy="168690"/>
          </a:xfrm>
          <a:prstGeom prst="rect">
            <a:avLst/>
          </a:prstGeom>
        </p:spPr>
      </p:pic>
      <p:cxnSp>
        <p:nvCxnSpPr>
          <p:cNvPr id="26" name="直線コネクタ 25"/>
          <p:cNvCxnSpPr/>
          <p:nvPr userDrawn="1"/>
        </p:nvCxnSpPr>
        <p:spPr>
          <a:xfrm>
            <a:off x="0" y="486003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pic>
        <p:nvPicPr>
          <p:cNvPr id="2" name="図 1"/>
          <p:cNvPicPr>
            <a:picLocks noChangeAspect="1"/>
          </p:cNvPicPr>
          <p:nvPr userDrawn="1"/>
        </p:nvPicPr>
        <p:blipFill>
          <a:blip r:embed="rId4"/>
          <a:stretch>
            <a:fillRect/>
          </a:stretch>
        </p:blipFill>
        <p:spPr>
          <a:xfrm>
            <a:off x="7623098" y="4915445"/>
            <a:ext cx="1469263" cy="219475"/>
          </a:xfrm>
          <a:prstGeom prst="rect">
            <a:avLst/>
          </a:prstGeom>
        </p:spPr>
      </p:pic>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013" y="948386"/>
            <a:ext cx="1834103" cy="583935"/>
          </a:xfrm>
          <a:prstGeom prst="rect">
            <a:avLst/>
          </a:prstGeom>
        </p:spPr>
      </p:pic>
      <p:pic>
        <p:nvPicPr>
          <p:cNvPr id="2" name="図 1"/>
          <p:cNvPicPr>
            <a:picLocks noChangeAspect="1"/>
          </p:cNvPicPr>
          <p:nvPr userDrawn="1"/>
        </p:nvPicPr>
        <p:blipFill>
          <a:blip r:embed="rId4"/>
          <a:stretch>
            <a:fillRect/>
          </a:stretch>
        </p:blipFill>
        <p:spPr>
          <a:xfrm>
            <a:off x="7499753" y="-1256"/>
            <a:ext cx="1646063" cy="1639966"/>
          </a:xfrm>
          <a:prstGeom prst="rect">
            <a:avLst/>
          </a:prstGeom>
        </p:spPr>
      </p:pic>
      <p:sp>
        <p:nvSpPr>
          <p:cNvPr id="3" name="タイトル プレースホルダー 2"/>
          <p:cNvSpPr>
            <a:spLocks noGrp="1"/>
          </p:cNvSpPr>
          <p:nvPr>
            <p:ph type="title"/>
          </p:nvPr>
        </p:nvSpPr>
        <p:spPr>
          <a:xfrm>
            <a:off x="576232" y="1829700"/>
            <a:ext cx="7886700" cy="993775"/>
          </a:xfrm>
          <a:prstGeom prst="rect">
            <a:avLst/>
          </a:prstGeom>
        </p:spPr>
        <p:txBody>
          <a:bodyPr vert="horz" lIns="91440" tIns="45720" rIns="91440" bIns="45720" rtlCol="0" anchor="ctr">
            <a:normAutofit/>
          </a:bodyPr>
          <a:lstStyle/>
          <a:p>
            <a:r>
              <a:rPr kumimoji="1" lang="ja-JP" altLang="en-US" dirty="0"/>
              <a:t>マスター タイトルの書式設定</a:t>
            </a:r>
          </a:p>
        </p:txBody>
      </p:sp>
      <p:pic>
        <p:nvPicPr>
          <p:cNvPr id="8" name="図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12881" y="4528425"/>
            <a:ext cx="1387844" cy="323138"/>
          </a:xfrm>
          <a:prstGeom prst="rect">
            <a:avLst/>
          </a:prstGeom>
        </p:spPr>
      </p:pic>
      <p:sp>
        <p:nvSpPr>
          <p:cNvPr id="9" name="テキスト ボックス 8"/>
          <p:cNvSpPr txBox="1"/>
          <p:nvPr userDrawn="1"/>
        </p:nvSpPr>
        <p:spPr>
          <a:xfrm>
            <a:off x="174725" y="4697612"/>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0372733"/>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1.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v"/><Relationship Id="rId7" Type="http://schemas.openxmlformats.org/officeDocument/2006/relationships/image" Target="../media/image4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slideLayout" Target="../slideLayouts/slideLayout8.xml"/><Relationship Id="rId4" Type="http://schemas.openxmlformats.org/officeDocument/2006/relationships/video" Target="../media/media2.wmv"/></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8.xml"/><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4.jpg"/><Relationship Id="rId2" Type="http://schemas.openxmlformats.org/officeDocument/2006/relationships/image" Target="../media/image59.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image" Target="../media/image62.emf"/></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3.jpeg"/><Relationship Id="rId12"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72.jp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microsoft.com/office/2007/relationships/hdphoto" Target="../media/hdphoto7.wdp"/><Relationship Id="rId9"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8.xml"/><Relationship Id="rId4" Type="http://schemas.openxmlformats.org/officeDocument/2006/relationships/image" Target="../media/image75.jp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hyperlink" Target="https://i-pro.com/products_and_solutions/ja/surveillance/documentation-database"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wav"/><Relationship Id="rId7" Type="http://schemas.microsoft.com/office/2007/relationships/media" Target="../media/media6.mp3"/><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89.png"/><Relationship Id="rId5" Type="http://schemas.microsoft.com/office/2007/relationships/media" Target="../media/media5.wav"/><Relationship Id="rId10" Type="http://schemas.openxmlformats.org/officeDocument/2006/relationships/image" Target="../media/image18.png"/><Relationship Id="rId4" Type="http://schemas.openxmlformats.org/officeDocument/2006/relationships/audio" Target="../media/media4.wav"/><Relationship Id="rId9"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i-pro.com/products_and_solutions/en/media/documentation_file/119031" TargetMode="External"/><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5.png"/><Relationship Id="rId12"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 Id="rId5" Type="http://schemas.openxmlformats.org/officeDocument/2006/relationships/image" Target="../media/image112.jpeg"/><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 Id="rId5" Type="http://schemas.openxmlformats.org/officeDocument/2006/relationships/image" Target="../media/image122.jpe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8.xml"/><Relationship Id="rId5" Type="http://schemas.openxmlformats.org/officeDocument/2006/relationships/image" Target="../media/image126.pn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8.xml"/><Relationship Id="rId5" Type="http://schemas.openxmlformats.org/officeDocument/2006/relationships/image" Target="../media/image130.jpeg"/><Relationship Id="rId4"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8.xml"/><Relationship Id="rId5" Type="http://schemas.openxmlformats.org/officeDocument/2006/relationships/image" Target="../media/image134.jpeg"/><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image" Target="../media/image135.png"/><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8.xml"/><Relationship Id="rId5" Type="http://schemas.openxmlformats.org/officeDocument/2006/relationships/image" Target="../media/image144.jpeg"/><Relationship Id="rId4" Type="http://schemas.openxmlformats.org/officeDocument/2006/relationships/image" Target="../media/image143.png"/></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8.xml"/><Relationship Id="rId5" Type="http://schemas.openxmlformats.org/officeDocument/2006/relationships/image" Target="../media/image148.png"/><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 Id="rId5" Type="http://schemas.openxmlformats.org/officeDocument/2006/relationships/image" Target="../media/image152.png"/><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 Id="rId5" Type="http://schemas.openxmlformats.org/officeDocument/2006/relationships/image" Target="../media/image162.png"/><Relationship Id="rId4" Type="http://schemas.openxmlformats.org/officeDocument/2006/relationships/image" Target="../media/image161.png"/></Relationships>
</file>

<file path=ppt/slides/_rels/slide68.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8.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8.xml"/><Relationship Id="rId5" Type="http://schemas.openxmlformats.org/officeDocument/2006/relationships/image" Target="../media/image178.jpeg"/><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8.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961942" y="1616014"/>
            <a:ext cx="7029855" cy="1538883"/>
          </a:xfrm>
          <a:prstGeom prst="rect">
            <a:avLst/>
          </a:prstGeom>
        </p:spPr>
        <p:txBody>
          <a:bodyPr wrap="square" anchor="b">
            <a:spAutoFit/>
          </a:bodyPr>
          <a:lstStyle/>
          <a:p>
            <a:pPr algn="ctr"/>
            <a:r>
              <a:rPr lang="ja-JP" altLang="en-US"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新</a:t>
            </a:r>
            <a:r>
              <a:rPr lang="en-US" altLang="ja-JP"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S</a:t>
            </a:r>
            <a:r>
              <a:rPr lang="ja-JP" altLang="en-US"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シリーズ</a:t>
            </a:r>
            <a:endParaRPr lang="en-US" altLang="ja-JP"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endParaRPr>
          </a:p>
          <a:p>
            <a:pPr algn="ctr"/>
            <a:r>
              <a:rPr lang="en-US" altLang="ja-JP"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AI</a:t>
            </a:r>
            <a:r>
              <a:rPr lang="ja-JP" altLang="en-US"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ネットワークカメラ </a:t>
            </a:r>
            <a:endParaRPr lang="en-US" altLang="ja-JP"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endParaRPr>
          </a:p>
          <a:p>
            <a:pPr algn="ctr">
              <a:spcBef>
                <a:spcPts val="1200"/>
              </a:spcBef>
            </a:pPr>
            <a:r>
              <a:rPr lang="ja-JP" altLang="en-US"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システム設計資料</a:t>
            </a:r>
            <a:endParaRPr lang="en-US" altLang="ja-JP" sz="2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endParaRPr>
          </a:p>
        </p:txBody>
      </p:sp>
      <p:sp>
        <p:nvSpPr>
          <p:cNvPr id="15" name="正方形/長方形 14"/>
          <p:cNvSpPr/>
          <p:nvPr/>
        </p:nvSpPr>
        <p:spPr>
          <a:xfrm>
            <a:off x="3601386" y="3731653"/>
            <a:ext cx="1941223" cy="338554"/>
          </a:xfrm>
          <a:prstGeom prst="rect">
            <a:avLst/>
          </a:prstGeom>
        </p:spPr>
        <p:txBody>
          <a:bodyPr wrap="square" anchor="b">
            <a:spAutoFit/>
          </a:bodyPr>
          <a:lstStyle/>
          <a:p>
            <a:pPr algn="ctr"/>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2022</a:t>
            </a:r>
            <a:r>
              <a:rPr lang="ja-JP" altLang="en-US" sz="1600" b="1" dirty="0">
                <a:latin typeface="Yu Gothic UI" panose="020B0500000000000000" pitchFamily="50" charset="-128"/>
                <a:ea typeface="Yu Gothic UI" panose="020B0500000000000000" pitchFamily="50" charset="-128"/>
                <a:cs typeface="Calibri Light" panose="020F0302020204030204" pitchFamily="34" charset="0"/>
              </a:rPr>
              <a:t>年</a:t>
            </a:r>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12</a:t>
            </a:r>
            <a:r>
              <a:rPr lang="ja-JP" altLang="en-US" sz="1600" b="1" dirty="0">
                <a:latin typeface="Yu Gothic UI" panose="020B0500000000000000" pitchFamily="50" charset="-128"/>
                <a:ea typeface="Yu Gothic UI" panose="020B0500000000000000" pitchFamily="50" charset="-128"/>
                <a:cs typeface="Calibri Light" panose="020F0302020204030204" pitchFamily="34" charset="0"/>
              </a:rPr>
              <a:t>月</a:t>
            </a:r>
            <a:endParaRPr lang="en-US" altLang="ja-JP" sz="1600" b="1" dirty="0">
              <a:latin typeface="Yu Gothic UI" panose="020B0500000000000000" pitchFamily="50" charset="-128"/>
              <a:ea typeface="Yu Gothic UI" panose="020B0500000000000000" pitchFamily="50" charset="-128"/>
              <a:cs typeface="Calibri Light" panose="020F0302020204030204" pitchFamily="34" charset="0"/>
            </a:endParaRPr>
          </a:p>
        </p:txBody>
      </p:sp>
      <p:sp>
        <p:nvSpPr>
          <p:cNvPr id="16" name="正方形/長方形 15"/>
          <p:cNvSpPr/>
          <p:nvPr/>
        </p:nvSpPr>
        <p:spPr>
          <a:xfrm>
            <a:off x="3651857" y="3227060"/>
            <a:ext cx="1840282" cy="338554"/>
          </a:xfrm>
          <a:prstGeom prst="rect">
            <a:avLst/>
          </a:prstGeom>
        </p:spPr>
        <p:txBody>
          <a:bodyPr wrap="square" anchor="b">
            <a:spAutoFit/>
          </a:bodyPr>
          <a:lstStyle/>
          <a:p>
            <a:pPr algn="ctr"/>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Ver</a:t>
            </a:r>
            <a:r>
              <a:rPr lang="ja-JP" altLang="en-US" sz="1600" b="1" dirty="0">
                <a:latin typeface="Yu Gothic UI" panose="020B0500000000000000" pitchFamily="50" charset="-128"/>
                <a:ea typeface="Yu Gothic UI" panose="020B0500000000000000" pitchFamily="50" charset="-128"/>
                <a:cs typeface="Calibri Light" panose="020F0302020204030204" pitchFamily="34" charset="0"/>
              </a:rPr>
              <a:t> </a:t>
            </a:r>
            <a:r>
              <a:rPr lang="en-US" altLang="ja-JP" sz="1600" b="1" dirty="0">
                <a:latin typeface="Yu Gothic UI" panose="020B0500000000000000" pitchFamily="50" charset="-128"/>
                <a:ea typeface="Yu Gothic UI" panose="020B0500000000000000" pitchFamily="50" charset="-128"/>
                <a:cs typeface="Calibri Light" panose="020F0302020204030204" pitchFamily="34" charset="0"/>
              </a:rPr>
              <a:t>1.00</a:t>
            </a:r>
          </a:p>
        </p:txBody>
      </p:sp>
      <p:pic>
        <p:nvPicPr>
          <p:cNvPr id="3" name="図 2">
            <a:extLst>
              <a:ext uri="{FF2B5EF4-FFF2-40B4-BE49-F238E27FC236}">
                <a16:creationId xmlns:a16="http://schemas.microsoft.com/office/drawing/2014/main" id="{48BCE08B-2C3C-5378-A681-BCCEC70E0B54}"/>
              </a:ext>
            </a:extLst>
          </p:cNvPr>
          <p:cNvPicPr>
            <a:picLocks noChangeAspect="1"/>
          </p:cNvPicPr>
          <p:nvPr/>
        </p:nvPicPr>
        <p:blipFill>
          <a:blip r:embed="rId2"/>
          <a:stretch>
            <a:fillRect/>
          </a:stretch>
        </p:blipFill>
        <p:spPr>
          <a:xfrm>
            <a:off x="6338716" y="1965615"/>
            <a:ext cx="345237" cy="468839"/>
          </a:xfrm>
          <a:prstGeom prst="rect">
            <a:avLst/>
          </a:prstGeom>
          <a:effectLst>
            <a:outerShdw blurRad="50800" dist="38100" dir="2700000" algn="tl" rotWithShape="0">
              <a:prstClr val="black">
                <a:alpha val="40000"/>
              </a:prstClr>
            </a:outerShdw>
          </a:effectLst>
        </p:spPr>
      </p:pic>
      <p:pic>
        <p:nvPicPr>
          <p:cNvPr id="7" name="Picture 12">
            <a:extLst>
              <a:ext uri="{FF2B5EF4-FFF2-40B4-BE49-F238E27FC236}">
                <a16:creationId xmlns:a16="http://schemas.microsoft.com/office/drawing/2014/main" id="{D9BFD610-4706-B792-512D-7A4CFD3D78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8593" y="1965614"/>
            <a:ext cx="347636" cy="33025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a:extLst>
              <a:ext uri="{FF2B5EF4-FFF2-40B4-BE49-F238E27FC236}">
                <a16:creationId xmlns:a16="http://schemas.microsoft.com/office/drawing/2014/main" id="{E323BAB9-15DB-BA6E-8972-4DFA2890C57B}"/>
              </a:ext>
            </a:extLst>
          </p:cNvPr>
          <p:cNvSpPr/>
          <p:nvPr/>
        </p:nvSpPr>
        <p:spPr>
          <a:xfrm>
            <a:off x="3367981" y="4050551"/>
            <a:ext cx="2409787" cy="461665"/>
          </a:xfrm>
          <a:prstGeom prst="rect">
            <a:avLst/>
          </a:prstGeom>
        </p:spPr>
        <p:txBody>
          <a:bodyPr wrap="square" anchor="b">
            <a:spAutoFit/>
          </a:bodyPr>
          <a:lstStyle/>
          <a:p>
            <a:pPr algn="ctr"/>
            <a:r>
              <a:rPr lang="en-US" altLang="ja-JP" sz="2400" b="1" dirty="0" err="1">
                <a:latin typeface="Yu Gothic UI" panose="020B0500000000000000" pitchFamily="50" charset="-128"/>
                <a:ea typeface="Yu Gothic UI" panose="020B0500000000000000" pitchFamily="50" charset="-128"/>
                <a:cs typeface="Calibri Light" panose="020F0302020204030204" pitchFamily="34" charset="0"/>
              </a:rPr>
              <a:t>i</a:t>
            </a:r>
            <a:r>
              <a:rPr lang="en-US" altLang="ja-JP" sz="2400" b="1" dirty="0">
                <a:latin typeface="Yu Gothic UI" panose="020B0500000000000000" pitchFamily="50" charset="-128"/>
                <a:ea typeface="Yu Gothic UI" panose="020B0500000000000000" pitchFamily="50" charset="-128"/>
                <a:cs typeface="Calibri Light" panose="020F0302020204030204" pitchFamily="34" charset="0"/>
              </a:rPr>
              <a:t>-PRO</a:t>
            </a:r>
            <a:r>
              <a:rPr lang="ja-JP" altLang="en-US" sz="2400" b="1" dirty="0">
                <a:latin typeface="Yu Gothic UI" panose="020B0500000000000000" pitchFamily="50" charset="-128"/>
                <a:ea typeface="Yu Gothic UI" panose="020B0500000000000000" pitchFamily="50" charset="-128"/>
                <a:cs typeface="Calibri Light" panose="020F0302020204030204" pitchFamily="34" charset="0"/>
              </a:rPr>
              <a:t>株式会社</a:t>
            </a:r>
            <a:endParaRPr lang="en-US" altLang="ja-JP" sz="2400" b="1" dirty="0">
              <a:latin typeface="Yu Gothic UI" panose="020B0500000000000000" pitchFamily="50" charset="-128"/>
              <a:ea typeface="Yu Gothic UI" panose="020B0500000000000000" pitchFamily="50" charset="-128"/>
              <a:cs typeface="Calibri Light" panose="020F0302020204030204" pitchFamily="34" charset="0"/>
            </a:endParaRPr>
          </a:p>
        </p:txBody>
      </p:sp>
      <p:pic>
        <p:nvPicPr>
          <p:cNvPr id="2" name="図 1">
            <a:extLst>
              <a:ext uri="{FF2B5EF4-FFF2-40B4-BE49-F238E27FC236}">
                <a16:creationId xmlns:a16="http://schemas.microsoft.com/office/drawing/2014/main" id="{0008B399-2DE8-4C1B-5CA5-129B25E9DE5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1879" t="26575" r="12359" b="27422"/>
          <a:stretch/>
        </p:blipFill>
        <p:spPr>
          <a:xfrm>
            <a:off x="6932411" y="4161821"/>
            <a:ext cx="747241" cy="453717"/>
          </a:xfrm>
          <a:prstGeom prst="rect">
            <a:avLst/>
          </a:prstGeom>
        </p:spPr>
      </p:pic>
      <p:pic>
        <p:nvPicPr>
          <p:cNvPr id="5" name="図 4">
            <a:extLst>
              <a:ext uri="{FF2B5EF4-FFF2-40B4-BE49-F238E27FC236}">
                <a16:creationId xmlns:a16="http://schemas.microsoft.com/office/drawing/2014/main" id="{461CE514-CAA0-30F5-F68F-5EBAE483B3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898" l="0" r="100000"/>
                    </a14:imgEffect>
                  </a14:imgLayer>
                </a14:imgProps>
              </a:ext>
            </a:extLst>
          </a:blip>
          <a:srcRect l="1573" t="15924" r="7755" b="13912"/>
          <a:stretch/>
        </p:blipFill>
        <p:spPr>
          <a:xfrm>
            <a:off x="6732608" y="3426453"/>
            <a:ext cx="747242" cy="578225"/>
          </a:xfrm>
          <a:prstGeom prst="rect">
            <a:avLst/>
          </a:prstGeom>
        </p:spPr>
      </p:pic>
      <p:pic>
        <p:nvPicPr>
          <p:cNvPr id="9" name="図 8">
            <a:extLst>
              <a:ext uri="{FF2B5EF4-FFF2-40B4-BE49-F238E27FC236}">
                <a16:creationId xmlns:a16="http://schemas.microsoft.com/office/drawing/2014/main" id="{E5EEC1E3-A807-4127-7270-CD381C110334}"/>
              </a:ext>
            </a:extLst>
          </p:cNvPr>
          <p:cNvPicPr>
            <a:picLocks noChangeAspect="1"/>
          </p:cNvPicPr>
          <p:nvPr/>
        </p:nvPicPr>
        <p:blipFill>
          <a:blip r:embed="rId8"/>
          <a:stretch>
            <a:fillRect/>
          </a:stretch>
        </p:blipFill>
        <p:spPr>
          <a:xfrm>
            <a:off x="7588306" y="3426453"/>
            <a:ext cx="555980" cy="555980"/>
          </a:xfrm>
          <a:prstGeom prst="rect">
            <a:avLst/>
          </a:prstGeom>
        </p:spPr>
      </p:pic>
      <p:pic>
        <p:nvPicPr>
          <p:cNvPr id="10" name="図 9">
            <a:extLst>
              <a:ext uri="{FF2B5EF4-FFF2-40B4-BE49-F238E27FC236}">
                <a16:creationId xmlns:a16="http://schemas.microsoft.com/office/drawing/2014/main" id="{A4792A27-DB8E-9D1E-9604-6034D127FD0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00" b="90000" l="9500" r="90667">
                        <a14:foregroundMark x1="9500" y1="33500" x2="9500" y2="33500"/>
                        <a14:foregroundMark x1="50167" y1="9500" x2="50167" y2="9500"/>
                        <a14:foregroundMark x1="47667" y1="79167" x2="47667" y2="79167"/>
                        <a14:foregroundMark x1="90667" y1="45333" x2="90667" y2="45333"/>
                        <a14:foregroundMark x1="40000" y1="61833" x2="40000" y2="61833"/>
                      </a14:backgroundRemoval>
                    </a14:imgEffect>
                  </a14:imgLayer>
                </a14:imgProps>
              </a:ext>
            </a:extLst>
          </a:blip>
          <a:srcRect l="7663" t="7836" r="7510" b="9278"/>
          <a:stretch/>
        </p:blipFill>
        <p:spPr>
          <a:xfrm>
            <a:off x="7917075" y="4166669"/>
            <a:ext cx="454422" cy="444020"/>
          </a:xfrm>
          <a:prstGeom prst="rect">
            <a:avLst/>
          </a:prstGeom>
        </p:spPr>
      </p:pic>
      <p:pic>
        <p:nvPicPr>
          <p:cNvPr id="11" name="図 10">
            <a:extLst>
              <a:ext uri="{FF2B5EF4-FFF2-40B4-BE49-F238E27FC236}">
                <a16:creationId xmlns:a16="http://schemas.microsoft.com/office/drawing/2014/main" id="{B79937AA-CBFB-1504-80BC-574D9F9CE07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1333" y1="87469" x2="51333" y2="87469"/>
                        <a14:foregroundMark x1="42000" y1="67419" x2="42000" y2="67419"/>
                      </a14:backgroundRemoval>
                    </a14:imgEffect>
                  </a14:imgLayer>
                </a14:imgProps>
              </a:ext>
            </a:extLst>
          </a:blip>
          <a:srcRect l="20309" t="15809" r="22885" b="10267"/>
          <a:stretch/>
        </p:blipFill>
        <p:spPr>
          <a:xfrm>
            <a:off x="8236408" y="3460360"/>
            <a:ext cx="509093" cy="440571"/>
          </a:xfrm>
          <a:prstGeom prst="rect">
            <a:avLst/>
          </a:prstGeom>
        </p:spPr>
      </p:pic>
      <p:pic>
        <p:nvPicPr>
          <p:cNvPr id="12" name="図 11">
            <a:extLst>
              <a:ext uri="{FF2B5EF4-FFF2-40B4-BE49-F238E27FC236}">
                <a16:creationId xmlns:a16="http://schemas.microsoft.com/office/drawing/2014/main" id="{FA540B99-F325-15FF-168E-33BF4683D97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9167" r="91167">
                        <a14:foregroundMark x1="9333" y1="55000" x2="9333" y2="55000"/>
                        <a14:foregroundMark x1="40333" y1="49333" x2="40333" y2="49333"/>
                        <a14:foregroundMark x1="41000" y1="59667" x2="41000" y2="59667"/>
                        <a14:foregroundMark x1="39500" y1="64333" x2="39500" y2="64333"/>
                        <a14:foregroundMark x1="38667" y1="66000" x2="38667" y2="66000"/>
                        <a14:foregroundMark x1="36500" y1="65167" x2="36500" y2="65167"/>
                        <a14:foregroundMark x1="37667" y1="66167" x2="37667" y2="66167"/>
                        <a14:foregroundMark x1="35000" y1="65000" x2="35000" y2="65000"/>
                        <a14:foregroundMark x1="32167" y1="64167" x2="32167" y2="64167"/>
                        <a14:foregroundMark x1="30500" y1="63167" x2="30500" y2="63167"/>
                        <a14:foregroundMark x1="29500" y1="63167" x2="29500" y2="63167"/>
                        <a14:foregroundMark x1="29333" y1="63000" x2="29333" y2="63000"/>
                        <a14:foregroundMark x1="25500" y1="37833" x2="25500" y2="37833"/>
                        <a14:foregroundMark x1="24167" y1="37833" x2="24167" y2="37833"/>
                        <a14:foregroundMark x1="21167" y1="42000" x2="21167" y2="42000"/>
                        <a14:foregroundMark x1="23833" y1="38000" x2="23833" y2="38000"/>
                        <a14:foregroundMark x1="28333" y1="62833" x2="28333" y2="62833"/>
                        <a14:foregroundMark x1="27333" y1="62833" x2="27333" y2="62833"/>
                        <a14:foregroundMark x1="91167" y1="44167" x2="91167" y2="44167"/>
                        <a14:foregroundMark x1="90833" y1="39167" x2="90833" y2="39167"/>
                        <a14:foregroundMark x1="21167" y1="42167" x2="21167" y2="42167"/>
                      </a14:backgroundRemoval>
                    </a14:imgEffect>
                  </a14:imgLayer>
                </a14:imgProps>
              </a:ext>
            </a:extLst>
          </a:blip>
          <a:srcRect l="6510" t="24795" r="5849" b="30829"/>
          <a:stretch/>
        </p:blipFill>
        <p:spPr>
          <a:xfrm>
            <a:off x="6290945" y="4044054"/>
            <a:ext cx="573005" cy="290136"/>
          </a:xfrm>
          <a:prstGeom prst="rect">
            <a:avLst/>
          </a:prstGeom>
        </p:spPr>
      </p:pic>
    </p:spTree>
    <p:extLst>
      <p:ext uri="{BB962C8B-B14F-4D97-AF65-F5344CB8AC3E}">
        <p14:creationId xmlns:p14="http://schemas.microsoft.com/office/powerpoint/2010/main" val="2326991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2-3. </a:t>
            </a:r>
            <a:r>
              <a:rPr lang="ja-JP" altLang="en-US" dirty="0"/>
              <a:t>スマートコーディング </a:t>
            </a:r>
            <a:r>
              <a:rPr lang="en-US" altLang="ja-JP" dirty="0"/>
              <a:t>- </a:t>
            </a:r>
            <a:r>
              <a:rPr lang="ja-JP" altLang="en-US" dirty="0"/>
              <a:t>スマート</a:t>
            </a:r>
            <a:r>
              <a:rPr lang="en-US" altLang="ja-JP" dirty="0"/>
              <a:t>VIQS</a:t>
            </a:r>
            <a:endParaRPr lang="ja-JP" altLang="en-US" dirty="0"/>
          </a:p>
        </p:txBody>
      </p:sp>
      <p:pic>
        <p:nvPicPr>
          <p:cNvPr id="2" name="図 1">
            <a:extLst>
              <a:ext uri="{FF2B5EF4-FFF2-40B4-BE49-F238E27FC236}">
                <a16:creationId xmlns:a16="http://schemas.microsoft.com/office/drawing/2014/main" id="{4DE95132-56A9-98F1-9799-7D8381E15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4512" y="1718583"/>
            <a:ext cx="1818981" cy="1024198"/>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2B72D830-BA0E-88A5-073F-49D221C88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20" y="1713949"/>
            <a:ext cx="1834491" cy="1033466"/>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7E33A2BB-296C-0092-638B-FB3345E77DA1}"/>
              </a:ext>
            </a:extLst>
          </p:cNvPr>
          <p:cNvSpPr/>
          <p:nvPr/>
        </p:nvSpPr>
        <p:spPr>
          <a:xfrm>
            <a:off x="283030" y="950014"/>
            <a:ext cx="8246089" cy="338554"/>
          </a:xfrm>
          <a:prstGeom prst="rect">
            <a:avLst/>
          </a:prstGeom>
        </p:spPr>
        <p:txBody>
          <a:bodyPr wrap="square">
            <a:spAutoFit/>
          </a:bodyPr>
          <a:lstStyle/>
          <a:p>
            <a:pPr>
              <a:defRPr/>
            </a:pPr>
            <a:r>
              <a:rPr lang="ja-JP" altLang="ja-JP" sz="1600" dirty="0">
                <a:latin typeface="Yu Gothic UI" panose="020B0500000000000000" pitchFamily="50" charset="-128"/>
                <a:ea typeface="Yu Gothic UI" panose="020B0500000000000000" pitchFamily="50" charset="-128"/>
              </a:rPr>
              <a:t>物体検出精度を向上させ、非検出領域をさ​​らに圧縮</a:t>
            </a:r>
            <a:r>
              <a:rPr lang="ja-JP" altLang="en-US" sz="1600" dirty="0">
                <a:latin typeface="Yu Gothic UI" panose="020B0500000000000000" pitchFamily="50" charset="-128"/>
                <a:ea typeface="Yu Gothic UI" panose="020B0500000000000000" pitchFamily="50" charset="-128"/>
              </a:rPr>
              <a:t>しています</a:t>
            </a:r>
            <a:r>
              <a:rPr lang="ja-JP" altLang="ja-JP" sz="1600"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（旧モデル比：</a:t>
            </a:r>
            <a:r>
              <a:rPr lang="ja-JP" altLang="ja-JP" sz="1600" dirty="0">
                <a:solidFill>
                  <a:srgbClr val="FF0000"/>
                </a:solidFill>
                <a:latin typeface="Yu Gothic UI" panose="020B0500000000000000" pitchFamily="50" charset="-128"/>
                <a:ea typeface="Yu Gothic UI" panose="020B0500000000000000" pitchFamily="50" charset="-128"/>
              </a:rPr>
              <a:t>50％削減</a:t>
            </a:r>
            <a:r>
              <a:rPr lang="ja-JP" altLang="en-US" sz="1600" dirty="0">
                <a:latin typeface="Yu Gothic UI" panose="020B0500000000000000" pitchFamily="50" charset="-128"/>
                <a:ea typeface="Yu Gothic UI" panose="020B0500000000000000" pitchFamily="50" charset="-128"/>
              </a:rPr>
              <a:t>）</a:t>
            </a:r>
            <a:endParaRPr lang="en-US" altLang="ja-JP" sz="16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四角形吹き出し 32">
            <a:extLst>
              <a:ext uri="{FF2B5EF4-FFF2-40B4-BE49-F238E27FC236}">
                <a16:creationId xmlns:a16="http://schemas.microsoft.com/office/drawing/2014/main" id="{C26A14C5-3628-085A-8D78-D6EBDC115ECE}"/>
              </a:ext>
            </a:extLst>
          </p:cNvPr>
          <p:cNvSpPr/>
          <p:nvPr/>
        </p:nvSpPr>
        <p:spPr>
          <a:xfrm>
            <a:off x="6999908" y="2377037"/>
            <a:ext cx="2030856" cy="1942459"/>
          </a:xfrm>
          <a:prstGeom prst="wedgeRectCallout">
            <a:avLst>
              <a:gd name="adj1" fmla="val -100968"/>
              <a:gd name="adj2" fmla="val -5332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7" name="四角形吹き出し 33">
            <a:extLst>
              <a:ext uri="{FF2B5EF4-FFF2-40B4-BE49-F238E27FC236}">
                <a16:creationId xmlns:a16="http://schemas.microsoft.com/office/drawing/2014/main" id="{7AE47AD6-20EE-72A8-BAEC-A79D3864F9B4}"/>
              </a:ext>
            </a:extLst>
          </p:cNvPr>
          <p:cNvSpPr/>
          <p:nvPr/>
        </p:nvSpPr>
        <p:spPr>
          <a:xfrm>
            <a:off x="4974512" y="2778666"/>
            <a:ext cx="1906216" cy="1764116"/>
          </a:xfrm>
          <a:prstGeom prst="wedgeRectCallout">
            <a:avLst>
              <a:gd name="adj1" fmla="val -24021"/>
              <a:gd name="adj2" fmla="val -8186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8" name="四角形吹き出し 34">
            <a:extLst>
              <a:ext uri="{FF2B5EF4-FFF2-40B4-BE49-F238E27FC236}">
                <a16:creationId xmlns:a16="http://schemas.microsoft.com/office/drawing/2014/main" id="{C01F2FD8-D3B1-E724-C7D2-E2EE22FC6A22}"/>
              </a:ext>
            </a:extLst>
          </p:cNvPr>
          <p:cNvSpPr/>
          <p:nvPr/>
        </p:nvSpPr>
        <p:spPr>
          <a:xfrm>
            <a:off x="2134021" y="2379101"/>
            <a:ext cx="2030856" cy="1857148"/>
          </a:xfrm>
          <a:prstGeom prst="wedgeRectCallout">
            <a:avLst>
              <a:gd name="adj1" fmla="val -97890"/>
              <a:gd name="adj2" fmla="val -5641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E290977E-72DB-21E8-757A-B6526886093A}"/>
              </a:ext>
            </a:extLst>
          </p:cNvPr>
          <p:cNvSpPr/>
          <p:nvPr/>
        </p:nvSpPr>
        <p:spPr>
          <a:xfrm>
            <a:off x="73136" y="1372023"/>
            <a:ext cx="787395" cy="307777"/>
          </a:xfrm>
          <a:prstGeom prst="rect">
            <a:avLst/>
          </a:prstGeom>
        </p:spPr>
        <p:txBody>
          <a:bodyPr wrap="none">
            <a:spAutoFit/>
          </a:bodyPr>
          <a:lstStyle/>
          <a:p>
            <a:r>
              <a:rPr lang="ja-JP" altLang="en-US" sz="1400" dirty="0">
                <a:latin typeface="Yu Gothic UI" panose="020B0500000000000000" pitchFamily="50" charset="-128"/>
                <a:ea typeface="Yu Gothic UI" panose="020B0500000000000000" pitchFamily="50" charset="-128"/>
                <a:cs typeface="Calibri" panose="020F0502020204030204" pitchFamily="34" charset="0"/>
              </a:rPr>
              <a:t>旧モデル</a:t>
            </a:r>
            <a:endParaRPr lang="en-US" altLang="ja-JP" sz="1400"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3608C19E-DB26-0DD8-5245-5F04CA862207}"/>
              </a:ext>
            </a:extLst>
          </p:cNvPr>
          <p:cNvSpPr/>
          <p:nvPr/>
        </p:nvSpPr>
        <p:spPr>
          <a:xfrm>
            <a:off x="2149693" y="3764743"/>
            <a:ext cx="2115866" cy="400110"/>
          </a:xfrm>
          <a:prstGeom prst="rect">
            <a:avLst/>
          </a:prstGeom>
        </p:spPr>
        <p:txBody>
          <a:bodyPr wrap="square">
            <a:spAutoFit/>
          </a:bodyPr>
          <a:lstStyle/>
          <a:p>
            <a:pPr algn="l">
              <a:lnSpc>
                <a:spcPts val="800"/>
              </a:lnSpc>
            </a:pPr>
            <a:r>
              <a:rPr lang="ja-JP" altLang="en-US" sz="1050" dirty="0">
                <a:effectLst/>
                <a:latin typeface="Yu Gothic UI" panose="020B0500000000000000" pitchFamily="50" charset="-128"/>
                <a:ea typeface="Yu Gothic UI" panose="020B0500000000000000" pitchFamily="50" charset="-128"/>
                <a:cs typeface="Calibri" panose="020F0502020204030204" pitchFamily="34" charset="0"/>
              </a:rPr>
              <a:t>映像内の人物が動かない場合</a:t>
            </a:r>
            <a:endPar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a:p>
            <a:pPr algn="l">
              <a:lnSpc>
                <a:spcPts val="800"/>
              </a:lnSpc>
            </a:pPr>
            <a:endPar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a:p>
            <a:pPr algn="l">
              <a:lnSpc>
                <a:spcPts val="800"/>
              </a:lnSpc>
            </a:pPr>
            <a:r>
              <a:rPr lang="ja-JP" altLang="en-US" sz="1050" dirty="0">
                <a:solidFill>
                  <a:srgbClr val="FF0000"/>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低画質に調整</a:t>
            </a:r>
            <a:endPar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p:txBody>
      </p:sp>
      <p:sp>
        <p:nvSpPr>
          <p:cNvPr id="12" name="四角形吹き出し 38">
            <a:extLst>
              <a:ext uri="{FF2B5EF4-FFF2-40B4-BE49-F238E27FC236}">
                <a16:creationId xmlns:a16="http://schemas.microsoft.com/office/drawing/2014/main" id="{6A8D40F7-9EAD-1614-E520-417DE220B913}"/>
              </a:ext>
            </a:extLst>
          </p:cNvPr>
          <p:cNvSpPr/>
          <p:nvPr/>
        </p:nvSpPr>
        <p:spPr>
          <a:xfrm>
            <a:off x="112679" y="2778666"/>
            <a:ext cx="1906216" cy="1701667"/>
          </a:xfrm>
          <a:prstGeom prst="wedgeRectCallout">
            <a:avLst>
              <a:gd name="adj1" fmla="val -27586"/>
              <a:gd name="adj2" fmla="val -8633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13" name="正方形/長方形 12">
            <a:extLst>
              <a:ext uri="{FF2B5EF4-FFF2-40B4-BE49-F238E27FC236}">
                <a16:creationId xmlns:a16="http://schemas.microsoft.com/office/drawing/2014/main" id="{74848F32-6407-2D89-359E-5BD8DB027084}"/>
              </a:ext>
            </a:extLst>
          </p:cNvPr>
          <p:cNvSpPr/>
          <p:nvPr/>
        </p:nvSpPr>
        <p:spPr>
          <a:xfrm>
            <a:off x="124754" y="3991961"/>
            <a:ext cx="1908000" cy="400110"/>
          </a:xfrm>
          <a:prstGeom prst="rect">
            <a:avLst/>
          </a:prstGeom>
        </p:spPr>
        <p:txBody>
          <a:bodyPr wrap="square">
            <a:spAutoFit/>
          </a:bodyPr>
          <a:lstStyle/>
          <a:p>
            <a:pPr>
              <a:lnSpc>
                <a:spcPts val="800"/>
              </a:lnSpc>
            </a:pPr>
            <a:r>
              <a:rPr lang="ja-JP" altLang="ja-JP" sz="1050" dirty="0">
                <a:latin typeface="Yu Gothic UI" panose="020B0500000000000000" pitchFamily="50" charset="-128"/>
                <a:ea typeface="Yu Gothic UI" panose="020B0500000000000000" pitchFamily="50" charset="-128"/>
              </a:rPr>
              <a:t>揺れる木</a:t>
            </a:r>
            <a:r>
              <a:rPr lang="ja-JP" altLang="en-US" sz="1050" dirty="0">
                <a:latin typeface="Yu Gothic UI" panose="020B0500000000000000" pitchFamily="50" charset="-128"/>
                <a:ea typeface="Yu Gothic UI" panose="020B0500000000000000" pitchFamily="50" charset="-128"/>
              </a:rPr>
              <a:t>を</a:t>
            </a:r>
            <a:r>
              <a:rPr lang="ja-JP" altLang="ja-JP" sz="1050" dirty="0">
                <a:latin typeface="Yu Gothic UI" panose="020B0500000000000000" pitchFamily="50" charset="-128"/>
                <a:ea typeface="Yu Gothic UI" panose="020B0500000000000000" pitchFamily="50" charset="-128"/>
              </a:rPr>
              <a:t>動く物体として認識</a:t>
            </a:r>
            <a:endParaRPr lang="en-US" altLang="ja-JP" sz="1050" dirty="0">
              <a:latin typeface="Yu Gothic UI" panose="020B0500000000000000" pitchFamily="50" charset="-128"/>
              <a:ea typeface="Yu Gothic UI" panose="020B0500000000000000" pitchFamily="50" charset="-128"/>
            </a:endParaRPr>
          </a:p>
          <a:p>
            <a:pPr>
              <a:lnSpc>
                <a:spcPts val="800"/>
              </a:lnSpc>
            </a:pPr>
            <a:endPar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a:p>
            <a:pPr algn="l">
              <a:lnSpc>
                <a:spcPts val="800"/>
              </a:lnSpc>
            </a:pPr>
            <a:r>
              <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a:t>
            </a:r>
            <a:r>
              <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データ量：増加</a:t>
            </a:r>
            <a:endParaRPr lang="en-US" altLang="ja-JP" sz="105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正方形/長方形 13">
            <a:extLst>
              <a:ext uri="{FF2B5EF4-FFF2-40B4-BE49-F238E27FC236}">
                <a16:creationId xmlns:a16="http://schemas.microsoft.com/office/drawing/2014/main" id="{C1F7D3D4-B998-05A9-D448-4712843E54EA}"/>
              </a:ext>
            </a:extLst>
          </p:cNvPr>
          <p:cNvSpPr/>
          <p:nvPr/>
        </p:nvSpPr>
        <p:spPr>
          <a:xfrm>
            <a:off x="4951986" y="1368807"/>
            <a:ext cx="1245854" cy="307777"/>
          </a:xfrm>
          <a:prstGeom prst="rect">
            <a:avLst/>
          </a:prstGeom>
        </p:spPr>
        <p:txBody>
          <a:bodyPr wrap="none">
            <a:spAutoFit/>
          </a:bodyPr>
          <a:lstStyle/>
          <a:p>
            <a:r>
              <a:rPr lang="ja-JP" altLang="en-US" sz="1400"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400"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モデル</a:t>
            </a:r>
            <a:endParaRPr lang="en-US" altLang="ja-JP" sz="1400"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正方形/長方形 14">
            <a:extLst>
              <a:ext uri="{FF2B5EF4-FFF2-40B4-BE49-F238E27FC236}">
                <a16:creationId xmlns:a16="http://schemas.microsoft.com/office/drawing/2014/main" id="{C0F5B325-918A-8BD4-EC9F-D3AD554AD535}"/>
              </a:ext>
            </a:extLst>
          </p:cNvPr>
          <p:cNvSpPr/>
          <p:nvPr/>
        </p:nvSpPr>
        <p:spPr>
          <a:xfrm>
            <a:off x="4988082" y="3976448"/>
            <a:ext cx="1805411" cy="579646"/>
          </a:xfrm>
          <a:prstGeom prst="rect">
            <a:avLst/>
          </a:prstGeom>
        </p:spPr>
        <p:txBody>
          <a:bodyPr wrap="square">
            <a:spAutoFit/>
          </a:bodyPr>
          <a:lstStyle/>
          <a:p>
            <a:pPr algn="l">
              <a:lnSpc>
                <a:spcPts val="1100"/>
              </a:lnSpc>
            </a:pPr>
            <a:r>
              <a:rPr lang="ja-JP" altLang="en-US" sz="1050" dirty="0">
                <a:effectLst/>
                <a:latin typeface="Yu Gothic UI" panose="020B0500000000000000" pitchFamily="50" charset="-128"/>
                <a:ea typeface="Yu Gothic UI" panose="020B0500000000000000" pitchFamily="50" charset="-128"/>
                <a:cs typeface="Calibri" panose="020F0502020204030204" pitchFamily="34" charset="0"/>
              </a:rPr>
              <a:t>揺れる</a:t>
            </a:r>
            <a:r>
              <a:rPr lang="ja-JP" altLang="en-US" sz="1050" dirty="0">
                <a:latin typeface="Yu Gothic UI" panose="020B0500000000000000" pitchFamily="50" charset="-128"/>
                <a:ea typeface="Yu Gothic UI" panose="020B0500000000000000" pitchFamily="50" charset="-128"/>
                <a:cs typeface="Calibri" panose="020F0502020204030204" pitchFamily="34" charset="0"/>
              </a:rPr>
              <a:t>木</a:t>
            </a:r>
            <a:r>
              <a:rPr lang="ja-JP" altLang="en-US" sz="1050" dirty="0">
                <a:effectLst/>
                <a:latin typeface="Yu Gothic UI" panose="020B0500000000000000" pitchFamily="50" charset="-128"/>
                <a:ea typeface="Yu Gothic UI" panose="020B0500000000000000" pitchFamily="50" charset="-128"/>
                <a:cs typeface="Calibri" panose="020F0502020204030204" pitchFamily="34" charset="0"/>
              </a:rPr>
              <a:t>は物体（顔、人物、車両）として認識されません</a:t>
            </a:r>
            <a:endParaRPr lang="en-US" altLang="ja-JP"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a:p>
            <a:pPr algn="l">
              <a:lnSpc>
                <a:spcPts val="800"/>
              </a:lnSpc>
            </a:pPr>
            <a:endParaRPr lang="en-US" altLang="ja-JP"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a:p>
            <a:pPr algn="l">
              <a:lnSpc>
                <a:spcPts val="800"/>
              </a:lnSpc>
            </a:pPr>
            <a:r>
              <a:rPr lang="ja-JP" altLang="en-US" sz="1050" dirty="0">
                <a:solidFill>
                  <a:srgbClr val="0000FF"/>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データ量：抑制</a:t>
            </a:r>
            <a:endParaRPr lang="en-US" altLang="ja-JP"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正方形/長方形 15">
            <a:extLst>
              <a:ext uri="{FF2B5EF4-FFF2-40B4-BE49-F238E27FC236}">
                <a16:creationId xmlns:a16="http://schemas.microsoft.com/office/drawing/2014/main" id="{4BBBC259-628D-D253-3C85-44C252C9223C}"/>
              </a:ext>
            </a:extLst>
          </p:cNvPr>
          <p:cNvSpPr/>
          <p:nvPr/>
        </p:nvSpPr>
        <p:spPr>
          <a:xfrm>
            <a:off x="7004191" y="3739850"/>
            <a:ext cx="2026573" cy="579646"/>
          </a:xfrm>
          <a:prstGeom prst="rect">
            <a:avLst/>
          </a:prstGeom>
        </p:spPr>
        <p:txBody>
          <a:bodyPr wrap="square">
            <a:spAutoFit/>
          </a:bodyPr>
          <a:lstStyle/>
          <a:p>
            <a:pPr algn="l">
              <a:lnSpc>
                <a:spcPts val="1100"/>
              </a:lnSpc>
            </a:pPr>
            <a:r>
              <a:rPr lang="ja-JP" altLang="en-US" sz="1050" dirty="0">
                <a:effectLst/>
                <a:latin typeface="Yu Gothic UI" panose="020B0500000000000000" pitchFamily="50" charset="-128"/>
                <a:ea typeface="Yu Gothic UI" panose="020B0500000000000000" pitchFamily="50" charset="-128"/>
                <a:cs typeface="Calibri" panose="020F0502020204030204" pitchFamily="34" charset="0"/>
              </a:rPr>
              <a:t>映像内の人物が動いていなくても</a:t>
            </a:r>
            <a:endParaRPr lang="en-US" altLang="ja-JP" sz="1050" dirty="0">
              <a:effectLst/>
              <a:latin typeface="Yu Gothic UI" panose="020B0500000000000000" pitchFamily="50" charset="-128"/>
              <a:ea typeface="Yu Gothic UI" panose="020B0500000000000000" pitchFamily="50" charset="-128"/>
              <a:cs typeface="Calibri" panose="020F0502020204030204" pitchFamily="34" charset="0"/>
            </a:endParaRPr>
          </a:p>
          <a:p>
            <a:pPr algn="l">
              <a:lnSpc>
                <a:spcPts val="1100"/>
              </a:lnSpc>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物体</a:t>
            </a:r>
            <a:r>
              <a:rPr lang="ja-JP" altLang="en-US" sz="1050" dirty="0">
                <a:effectLst/>
                <a:latin typeface="Yu Gothic UI" panose="020B0500000000000000" pitchFamily="50" charset="-128"/>
                <a:ea typeface="Yu Gothic UI" panose="020B0500000000000000" pitchFamily="50" charset="-128"/>
                <a:cs typeface="Calibri" panose="020F0502020204030204" pitchFamily="34" charset="0"/>
              </a:rPr>
              <a:t>として検出します</a:t>
            </a:r>
            <a:endParaRPr lang="en-US" altLang="ja-JP" sz="1050" dirty="0">
              <a:effectLst/>
              <a:latin typeface="Yu Gothic UI" panose="020B0500000000000000" pitchFamily="50" charset="-128"/>
              <a:ea typeface="Yu Gothic UI" panose="020B0500000000000000" pitchFamily="50" charset="-128"/>
              <a:cs typeface="Calibri" panose="020F0502020204030204" pitchFamily="34" charset="0"/>
            </a:endParaRPr>
          </a:p>
          <a:p>
            <a:pPr algn="l">
              <a:lnSpc>
                <a:spcPts val="800"/>
              </a:lnSpc>
            </a:pPr>
            <a:endParaRPr lang="en-US" altLang="ja-JP"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endParaRPr>
          </a:p>
          <a:p>
            <a:pPr algn="l">
              <a:lnSpc>
                <a:spcPts val="800"/>
              </a:lnSpc>
            </a:pPr>
            <a:r>
              <a:rPr lang="ja-JP" altLang="en-US" sz="1050" dirty="0">
                <a:solidFill>
                  <a:srgbClr val="0000FF"/>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高画質に調整</a:t>
            </a:r>
            <a:endParaRPr lang="en-US" altLang="ja-JP" sz="105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AA40C260-69AA-DD77-337E-FAD9D4501902}"/>
              </a:ext>
            </a:extLst>
          </p:cNvPr>
          <p:cNvSpPr/>
          <p:nvPr/>
        </p:nvSpPr>
        <p:spPr>
          <a:xfrm>
            <a:off x="2226291" y="4381923"/>
            <a:ext cx="1643399" cy="253916"/>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6733kbps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46C18B4D-8843-EC06-F39D-1C66223D184C}"/>
              </a:ext>
            </a:extLst>
          </p:cNvPr>
          <p:cNvSpPr/>
          <p:nvPr/>
        </p:nvSpPr>
        <p:spPr>
          <a:xfrm>
            <a:off x="7116738" y="4390755"/>
            <a:ext cx="1681871" cy="253916"/>
          </a:xfrm>
          <a:prstGeom prst="rect">
            <a:avLst/>
          </a:prstGeom>
          <a:solidFill>
            <a:schemeClr val="bg1"/>
          </a:solidFill>
        </p:spPr>
        <p:txBody>
          <a:bodyPr wrap="none">
            <a:spAutoFit/>
          </a:bodyPr>
          <a:lstStyle/>
          <a:p>
            <a:pPr lvl="0" algn="l">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dirty="0">
                <a:effectLst/>
                <a:latin typeface="Yu Gothic UI" panose="020B0500000000000000" pitchFamily="50" charset="-128"/>
                <a:ea typeface="Yu Gothic UI" panose="020B0500000000000000" pitchFamily="50" charset="-128"/>
                <a:cs typeface="Calibri" panose="020F0502020204030204" pitchFamily="34" charset="0"/>
              </a:rPr>
              <a:t>: 3855</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19" name="図 18">
            <a:extLst>
              <a:ext uri="{FF2B5EF4-FFF2-40B4-BE49-F238E27FC236}">
                <a16:creationId xmlns:a16="http://schemas.microsoft.com/office/drawing/2014/main" id="{B361993E-1FFD-5DCC-2F84-E0437787B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502" y="2447467"/>
            <a:ext cx="1817848" cy="128097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61D4B93C-CD56-EF2D-5126-AB974813AF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3030" y="2822566"/>
            <a:ext cx="1564681" cy="1132387"/>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6B934019-683A-236B-D947-F77E1DE2B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6738" y="2429436"/>
            <a:ext cx="1807646" cy="1273783"/>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01DE2FA3-DFF9-A293-F059-FEA7987AAB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130947" y="2828372"/>
            <a:ext cx="1603597" cy="1126582"/>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BD893296-B825-AD43-C817-3730CD0DB9AA}"/>
              </a:ext>
            </a:extLst>
          </p:cNvPr>
          <p:cNvSpPr/>
          <p:nvPr/>
        </p:nvSpPr>
        <p:spPr>
          <a:xfrm>
            <a:off x="-13129" y="627907"/>
            <a:ext cx="8742261" cy="338554"/>
          </a:xfrm>
          <a:prstGeom prst="rect">
            <a:avLst/>
          </a:prstGeom>
        </p:spPr>
        <p:txBody>
          <a:bodyPr wrap="square" anchor="b">
            <a:spAutoFit/>
          </a:bodyPr>
          <a:lstStyle/>
          <a:p>
            <a:pPr marL="285750" indent="-285750">
              <a:buFont typeface="Wingdings" panose="05000000000000000000" pitchFamily="2" charset="2"/>
              <a:buChar char="u"/>
            </a:pPr>
            <a:r>
              <a:rPr lang="ja-JP" altLang="ja-JP" sz="1600" b="1" dirty="0">
                <a:latin typeface="Yu Gothic UI" panose="020B0500000000000000" pitchFamily="50" charset="-128"/>
                <a:ea typeface="Yu Gothic UI" panose="020B0500000000000000" pitchFamily="50" charset="-128"/>
              </a:rPr>
              <a:t>環境に応じて圧縮率を自動制御</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4" name="正方形/長方形 23">
            <a:extLst>
              <a:ext uri="{FF2B5EF4-FFF2-40B4-BE49-F238E27FC236}">
                <a16:creationId xmlns:a16="http://schemas.microsoft.com/office/drawing/2014/main" id="{3D743BFD-BC53-6EAC-68F0-C02CB7E8F186}"/>
              </a:ext>
            </a:extLst>
          </p:cNvPr>
          <p:cNvSpPr/>
          <p:nvPr/>
        </p:nvSpPr>
        <p:spPr>
          <a:xfrm>
            <a:off x="2077401" y="1657674"/>
            <a:ext cx="2123103" cy="400110"/>
          </a:xfrm>
          <a:prstGeom prst="rect">
            <a:avLst/>
          </a:prstGeom>
        </p:spPr>
        <p:txBody>
          <a:bodyPr wrap="square">
            <a:spAutoFit/>
          </a:bodyPr>
          <a:lstStyle/>
          <a:p>
            <a:pPr lvl="0" defTabSz="914400">
              <a:defRPr/>
            </a:pPr>
            <a:r>
              <a:rPr lang="ja-JP" altLang="ja-JP" sz="1000" dirty="0">
                <a:latin typeface="Yu Gothic UI" panose="020B0500000000000000" pitchFamily="50" charset="-128"/>
                <a:ea typeface="Yu Gothic UI" panose="020B0500000000000000" pitchFamily="50" charset="-128"/>
              </a:rPr>
              <a:t>動きを検出し、動く物体</a:t>
            </a:r>
            <a:r>
              <a:rPr lang="ja-JP" altLang="en-US" sz="1000" dirty="0">
                <a:latin typeface="Yu Gothic UI" panose="020B0500000000000000" pitchFamily="50" charset="-128"/>
                <a:ea typeface="Yu Gothic UI" panose="020B0500000000000000" pitchFamily="50" charset="-128"/>
              </a:rPr>
              <a:t>を高画質</a:t>
            </a:r>
            <a:r>
              <a:rPr lang="ja-JP" altLang="ja-JP" sz="1000" dirty="0">
                <a:latin typeface="Yu Gothic UI" panose="020B0500000000000000" pitchFamily="50" charset="-128"/>
                <a:ea typeface="Yu Gothic UI" panose="020B0500000000000000" pitchFamily="50" charset="-128"/>
              </a:rPr>
              <a:t>に、他の物体を低</a:t>
            </a:r>
            <a:r>
              <a:rPr lang="ja-JP" altLang="en-US" sz="1000" dirty="0">
                <a:latin typeface="Yu Gothic UI" panose="020B0500000000000000" pitchFamily="50" charset="-128"/>
                <a:ea typeface="Yu Gothic UI" panose="020B0500000000000000" pitchFamily="50" charset="-128"/>
              </a:rPr>
              <a:t>画質</a:t>
            </a:r>
            <a:r>
              <a:rPr lang="ja-JP" altLang="ja-JP" sz="1000" dirty="0">
                <a:latin typeface="Yu Gothic UI" panose="020B0500000000000000" pitchFamily="50" charset="-128"/>
                <a:ea typeface="Yu Gothic UI" panose="020B0500000000000000" pitchFamily="50" charset="-128"/>
              </a:rPr>
              <a:t>に調整します。</a:t>
            </a:r>
            <a:endParaRPr kumimoji="1" lang="en-US" altLang="ja-JP"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25" name="正方形/長方形 24">
            <a:extLst>
              <a:ext uri="{FF2B5EF4-FFF2-40B4-BE49-F238E27FC236}">
                <a16:creationId xmlns:a16="http://schemas.microsoft.com/office/drawing/2014/main" id="{7261D356-17CC-48A4-DF11-B7E415C61D6F}"/>
              </a:ext>
            </a:extLst>
          </p:cNvPr>
          <p:cNvSpPr/>
          <p:nvPr/>
        </p:nvSpPr>
        <p:spPr>
          <a:xfrm>
            <a:off x="6899854" y="1656129"/>
            <a:ext cx="2190001" cy="553998"/>
          </a:xfrm>
          <a:prstGeom prst="rect">
            <a:avLst/>
          </a:prstGeom>
        </p:spPr>
        <p:txBody>
          <a:bodyPr wrap="square">
            <a:spAutoFit/>
          </a:bodyPr>
          <a:lstStyle/>
          <a:p>
            <a:pPr lvl="0" defTabSz="914400">
              <a:defRPr/>
            </a:pPr>
            <a:r>
              <a:rPr lang="ja-JP" altLang="en-US" sz="1000" dirty="0">
                <a:solidFill>
                  <a:srgbClr val="FF0000"/>
                </a:solidFill>
                <a:latin typeface="Yu Gothic UI" panose="020B0500000000000000" pitchFamily="50" charset="-128"/>
                <a:ea typeface="Yu Gothic UI" panose="020B0500000000000000" pitchFamily="50" charset="-128"/>
              </a:rPr>
              <a:t>物体</a:t>
            </a:r>
            <a:r>
              <a:rPr lang="ja-JP" altLang="ja-JP" sz="1000" dirty="0">
                <a:solidFill>
                  <a:srgbClr val="FF0000"/>
                </a:solidFill>
                <a:latin typeface="Yu Gothic UI" panose="020B0500000000000000" pitchFamily="50" charset="-128"/>
                <a:ea typeface="Yu Gothic UI" panose="020B0500000000000000" pitchFamily="50" charset="-128"/>
              </a:rPr>
              <a:t>（顔、</a:t>
            </a:r>
            <a:r>
              <a:rPr lang="ja-JP" altLang="en-US" sz="1000" dirty="0">
                <a:solidFill>
                  <a:srgbClr val="FF0000"/>
                </a:solidFill>
                <a:latin typeface="Yu Gothic UI" panose="020B0500000000000000" pitchFamily="50" charset="-128"/>
                <a:ea typeface="Yu Gothic UI" panose="020B0500000000000000" pitchFamily="50" charset="-128"/>
              </a:rPr>
              <a:t>人物</a:t>
            </a:r>
            <a:r>
              <a:rPr lang="ja-JP" altLang="ja-JP" sz="1000" dirty="0">
                <a:solidFill>
                  <a:srgbClr val="FF0000"/>
                </a:solidFill>
                <a:latin typeface="Yu Gothic UI" panose="020B0500000000000000" pitchFamily="50" charset="-128"/>
                <a:ea typeface="Yu Gothic UI" panose="020B0500000000000000" pitchFamily="50" charset="-128"/>
              </a:rPr>
              <a:t>、車両）を検出</a:t>
            </a:r>
            <a:r>
              <a:rPr lang="ja-JP" altLang="en-US" sz="1000" dirty="0">
                <a:solidFill>
                  <a:srgbClr val="FF0000"/>
                </a:solidFill>
                <a:latin typeface="Yu Gothic UI" panose="020B0500000000000000" pitchFamily="50" charset="-128"/>
                <a:ea typeface="Yu Gothic UI" panose="020B0500000000000000" pitchFamily="50" charset="-128"/>
              </a:rPr>
              <a:t>。</a:t>
            </a:r>
            <a:endParaRPr lang="en-US" altLang="ja-JP" sz="1000" dirty="0">
              <a:solidFill>
                <a:srgbClr val="FF0000"/>
              </a:solidFill>
              <a:latin typeface="Yu Gothic UI" panose="020B0500000000000000" pitchFamily="50" charset="-128"/>
              <a:ea typeface="Yu Gothic UI" panose="020B0500000000000000" pitchFamily="50" charset="-128"/>
            </a:endParaRPr>
          </a:p>
          <a:p>
            <a:pPr lvl="0" defTabSz="914400">
              <a:defRPr/>
            </a:pPr>
            <a:r>
              <a:rPr lang="ja-JP" altLang="en-US" sz="1000" dirty="0">
                <a:latin typeface="Yu Gothic UI" panose="020B0500000000000000" pitchFamily="50" charset="-128"/>
                <a:ea typeface="Yu Gothic UI" panose="020B0500000000000000" pitchFamily="50" charset="-128"/>
              </a:rPr>
              <a:t>検出した物体を高画質</a:t>
            </a:r>
            <a:r>
              <a:rPr lang="ja-JP" altLang="ja-JP" sz="1000" dirty="0">
                <a:latin typeface="Yu Gothic UI" panose="020B0500000000000000" pitchFamily="50" charset="-128"/>
                <a:ea typeface="Yu Gothic UI" panose="020B0500000000000000" pitchFamily="50" charset="-128"/>
              </a:rPr>
              <a:t>に、</a:t>
            </a:r>
            <a:endParaRPr lang="en-US" altLang="ja-JP" sz="1000" dirty="0">
              <a:latin typeface="Yu Gothic UI" panose="020B0500000000000000" pitchFamily="50" charset="-128"/>
              <a:ea typeface="Yu Gothic UI" panose="020B0500000000000000" pitchFamily="50" charset="-128"/>
            </a:endParaRPr>
          </a:p>
          <a:p>
            <a:pPr lvl="0" defTabSz="914400">
              <a:defRPr/>
            </a:pPr>
            <a:r>
              <a:rPr lang="ja-JP" altLang="ja-JP" sz="1000" dirty="0">
                <a:latin typeface="Yu Gothic UI" panose="020B0500000000000000" pitchFamily="50" charset="-128"/>
                <a:ea typeface="Yu Gothic UI" panose="020B0500000000000000" pitchFamily="50" charset="-128"/>
              </a:rPr>
              <a:t>その他</a:t>
            </a:r>
            <a:r>
              <a:rPr lang="ja-JP" altLang="en-US" sz="1000" dirty="0">
                <a:latin typeface="Yu Gothic UI" panose="020B0500000000000000" pitchFamily="50" charset="-128"/>
                <a:ea typeface="Yu Gothic UI" panose="020B0500000000000000" pitchFamily="50" charset="-128"/>
              </a:rPr>
              <a:t>を低</a:t>
            </a:r>
            <a:r>
              <a:rPr lang="ja-JP" altLang="ja-JP" sz="1000" dirty="0">
                <a:latin typeface="Yu Gothic UI" panose="020B0500000000000000" pitchFamily="50" charset="-128"/>
                <a:ea typeface="Yu Gothic UI" panose="020B0500000000000000" pitchFamily="50" charset="-128"/>
              </a:rPr>
              <a:t>画質に調整します。</a:t>
            </a:r>
            <a:endParaRPr lang="en-US" altLang="ja-JP" sz="1000" dirty="0">
              <a:solidFill>
                <a:srgbClr val="0A54A0"/>
              </a:solidFill>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26" name="AutoShape 13">
            <a:extLst>
              <a:ext uri="{FF2B5EF4-FFF2-40B4-BE49-F238E27FC236}">
                <a16:creationId xmlns:a16="http://schemas.microsoft.com/office/drawing/2014/main" id="{D215FD79-A093-FA31-8318-DA9E605ECC21}"/>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27" name="AutoShape 13">
            <a:extLst>
              <a:ext uri="{FF2B5EF4-FFF2-40B4-BE49-F238E27FC236}">
                <a16:creationId xmlns:a16="http://schemas.microsoft.com/office/drawing/2014/main" id="{496B8667-1897-64DF-CA03-84C2FFE96FA8}"/>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28" name="右矢印 10">
            <a:extLst>
              <a:ext uri="{FF2B5EF4-FFF2-40B4-BE49-F238E27FC236}">
                <a16:creationId xmlns:a16="http://schemas.microsoft.com/office/drawing/2014/main" id="{9A837233-3062-E45A-3178-2123BFAACF68}"/>
              </a:ext>
            </a:extLst>
          </p:cNvPr>
          <p:cNvSpPr/>
          <p:nvPr/>
        </p:nvSpPr>
        <p:spPr>
          <a:xfrm rot="5400000">
            <a:off x="3628662" y="2570101"/>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187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2-4. </a:t>
            </a:r>
            <a:r>
              <a:rPr lang="ja-JP" altLang="en-US" dirty="0"/>
              <a:t>スマートコーディング </a:t>
            </a:r>
            <a:r>
              <a:rPr lang="en-US" altLang="ja-JP" dirty="0"/>
              <a:t>- </a:t>
            </a:r>
            <a:r>
              <a:rPr lang="ja-JP" altLang="en-US" dirty="0"/>
              <a:t>スマート</a:t>
            </a:r>
            <a:r>
              <a:rPr lang="en-US" altLang="ja-JP" dirty="0"/>
              <a:t>P</a:t>
            </a:r>
            <a:r>
              <a:rPr lang="ja-JP" altLang="en-US" dirty="0"/>
              <a:t>ピクチャ制御</a:t>
            </a:r>
          </a:p>
        </p:txBody>
      </p:sp>
      <p:pic>
        <p:nvPicPr>
          <p:cNvPr id="2" name="図 1">
            <a:extLst>
              <a:ext uri="{FF2B5EF4-FFF2-40B4-BE49-F238E27FC236}">
                <a16:creationId xmlns:a16="http://schemas.microsoft.com/office/drawing/2014/main" id="{19A6F339-ADC6-599B-E7B9-119E388A80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22446" y="82572"/>
            <a:ext cx="444457" cy="444457"/>
          </a:xfrm>
          <a:prstGeom prst="rect">
            <a:avLst/>
          </a:prstGeom>
        </p:spPr>
      </p:pic>
      <p:sp>
        <p:nvSpPr>
          <p:cNvPr id="4" name="AutoShape 13">
            <a:extLst>
              <a:ext uri="{FF2B5EF4-FFF2-40B4-BE49-F238E27FC236}">
                <a16:creationId xmlns:a16="http://schemas.microsoft.com/office/drawing/2014/main" id="{6436D142-4DCE-0CBF-1933-442DB67C4AC2}"/>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AutoShape 13">
            <a:extLst>
              <a:ext uri="{FF2B5EF4-FFF2-40B4-BE49-F238E27FC236}">
                <a16:creationId xmlns:a16="http://schemas.microsoft.com/office/drawing/2014/main" id="{3FC7C9C9-9C27-8782-5579-F109CF613089}"/>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6" name="テキスト ボックス 5">
            <a:extLst>
              <a:ext uri="{FF2B5EF4-FFF2-40B4-BE49-F238E27FC236}">
                <a16:creationId xmlns:a16="http://schemas.microsoft.com/office/drawing/2014/main" id="{CEFAEA54-5170-990B-FE6B-0DD8A31DE43D}"/>
              </a:ext>
            </a:extLst>
          </p:cNvPr>
          <p:cNvSpPr txBox="1"/>
          <p:nvPr/>
        </p:nvSpPr>
        <p:spPr>
          <a:xfrm>
            <a:off x="242167" y="913750"/>
            <a:ext cx="8355494" cy="1077218"/>
          </a:xfrm>
          <a:prstGeom prst="rect">
            <a:avLst/>
          </a:prstGeom>
          <a:noFill/>
        </p:spPr>
        <p:txBody>
          <a:bodyPr wrap="square" rtlCol="0">
            <a:spAutoFit/>
          </a:bodyPr>
          <a:lstStyle/>
          <a:p>
            <a:pPr marL="285750" indent="-285750">
              <a:buFont typeface="Wingdings" panose="05000000000000000000" pitchFamily="2" charset="2"/>
              <a:buChar char="ü"/>
            </a:pPr>
            <a:r>
              <a:rPr lang="ja-JP" altLang="ja-JP" sz="1600" dirty="0">
                <a:latin typeface="Yu Gothic UI" panose="020B0500000000000000" pitchFamily="50" charset="-128"/>
                <a:ea typeface="Yu Gothic UI" panose="020B0500000000000000" pitchFamily="50" charset="-128"/>
              </a:rPr>
              <a:t>AIベースの物体検出を使用すると、物体が検出されない領域のP</a:t>
            </a:r>
            <a:r>
              <a:rPr lang="ja-JP" altLang="en-US" sz="1600" dirty="0">
                <a:latin typeface="Yu Gothic UI" panose="020B0500000000000000" pitchFamily="50" charset="-128"/>
                <a:ea typeface="Yu Gothic UI" panose="020B0500000000000000" pitchFamily="50" charset="-128"/>
              </a:rPr>
              <a:t>ピクチャ</a:t>
            </a:r>
            <a:r>
              <a:rPr lang="ja-JP" altLang="ja-JP" sz="1600" dirty="0">
                <a:latin typeface="Yu Gothic UI" panose="020B0500000000000000" pitchFamily="50" charset="-128"/>
                <a:ea typeface="Yu Gothic UI" panose="020B0500000000000000" pitchFamily="50" charset="-128"/>
              </a:rPr>
              <a:t>（前方予測画像）の</a:t>
            </a:r>
            <a:endParaRPr lang="en-US" altLang="ja-JP" sz="1600" dirty="0">
              <a:latin typeface="Yu Gothic UI" panose="020B0500000000000000" pitchFamily="50" charset="-128"/>
              <a:ea typeface="Yu Gothic UI" panose="020B0500000000000000" pitchFamily="50" charset="-128"/>
            </a:endParaRPr>
          </a:p>
          <a:p>
            <a:r>
              <a:rPr lang="ja-JP" altLang="en-US" sz="1600" dirty="0">
                <a:latin typeface="Yu Gothic UI" panose="020B0500000000000000" pitchFamily="50" charset="-128"/>
                <a:ea typeface="Yu Gothic UI" panose="020B0500000000000000" pitchFamily="50" charset="-128"/>
              </a:rPr>
              <a:t>　 </a:t>
            </a:r>
            <a:r>
              <a:rPr lang="ja-JP" altLang="ja-JP" sz="1600" dirty="0">
                <a:latin typeface="Yu Gothic UI" panose="020B0500000000000000" pitchFamily="50" charset="-128"/>
                <a:ea typeface="Yu Gothic UI" panose="020B0500000000000000" pitchFamily="50" charset="-128"/>
              </a:rPr>
              <a:t>データ量を減らすことができます。</a:t>
            </a:r>
            <a:endParaRPr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ü"/>
            </a:pPr>
            <a:r>
              <a:rPr lang="ja-JP" altLang="ja-JP" sz="1600" dirty="0">
                <a:latin typeface="Yu Gothic UI" panose="020B0500000000000000" pitchFamily="50" charset="-128"/>
                <a:ea typeface="Yu Gothic UI" panose="020B0500000000000000" pitchFamily="50" charset="-128"/>
              </a:rPr>
              <a:t>樹木（重要で</a:t>
            </a:r>
            <a:r>
              <a:rPr lang="ja-JP" altLang="en-US" sz="1600" dirty="0">
                <a:latin typeface="Yu Gothic UI" panose="020B0500000000000000" pitchFamily="50" charset="-128"/>
                <a:ea typeface="Yu Gothic UI" panose="020B0500000000000000" pitchFamily="50" charset="-128"/>
              </a:rPr>
              <a:t>は</a:t>
            </a:r>
            <a:r>
              <a:rPr lang="ja-JP" altLang="ja-JP" sz="1600" dirty="0">
                <a:latin typeface="Yu Gothic UI" panose="020B0500000000000000" pitchFamily="50" charset="-128"/>
                <a:ea typeface="Yu Gothic UI" panose="020B0500000000000000" pitchFamily="50" charset="-128"/>
              </a:rPr>
              <a:t>ない領域）の揺れなどのデータ量を減らすことで、人や車両（重要物）の動きを</a:t>
            </a:r>
            <a:r>
              <a:rPr lang="ja-JP" altLang="en-US" sz="1600" dirty="0">
                <a:latin typeface="Yu Gothic UI" panose="020B0500000000000000" pitchFamily="50" charset="-128"/>
                <a:ea typeface="Yu Gothic UI" panose="020B0500000000000000" pitchFamily="50" charset="-128"/>
              </a:rPr>
              <a:t>滑らか</a:t>
            </a:r>
            <a:r>
              <a:rPr lang="ja-JP" altLang="ja-JP" sz="1600" dirty="0">
                <a:latin typeface="Yu Gothic UI" panose="020B0500000000000000" pitchFamily="50" charset="-128"/>
                <a:ea typeface="Yu Gothic UI" panose="020B0500000000000000" pitchFamily="50" charset="-128"/>
              </a:rPr>
              <a:t>に表示します。</a:t>
            </a:r>
            <a:endParaRPr lang="ja-JP" altLang="en-US" sz="1600" dirty="0">
              <a:latin typeface="Yu Gothic UI" panose="020B0500000000000000" pitchFamily="50" charset="-128"/>
              <a:ea typeface="Yu Gothic UI" panose="020B0500000000000000" pitchFamily="50" charset="-128"/>
            </a:endParaRPr>
          </a:p>
        </p:txBody>
      </p:sp>
      <p:sp>
        <p:nvSpPr>
          <p:cNvPr id="7" name="タイトル 1">
            <a:extLst>
              <a:ext uri="{FF2B5EF4-FFF2-40B4-BE49-F238E27FC236}">
                <a16:creationId xmlns:a16="http://schemas.microsoft.com/office/drawing/2014/main" id="{32591ECA-5B80-BF7D-45DC-54D401B74C60}"/>
              </a:ext>
            </a:extLst>
          </p:cNvPr>
          <p:cNvSpPr txBox="1">
            <a:spLocks/>
          </p:cNvSpPr>
          <p:nvPr/>
        </p:nvSpPr>
        <p:spPr>
          <a:xfrm>
            <a:off x="125071" y="4112358"/>
            <a:ext cx="2534822" cy="276999"/>
          </a:xfrm>
          <a:prstGeom prst="rect">
            <a:avLst/>
          </a:prstGeom>
          <a:ln w="6350" algn="ctr">
            <a:noFill/>
            <a:prstDash val="dash"/>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defPPr>
              <a:defRPr lang="en-US"/>
            </a:defPPr>
            <a:lvl1pPr marL="0" defTabSz="457200" eaLnBrk="1" latinLnBrk="0" hangingPunct="1">
              <a:spcAft>
                <a:spcPts val="600"/>
              </a:spcAft>
              <a:defRPr sz="2800" b="1">
                <a:solidFill>
                  <a:srgbClr val="00FFFF"/>
                </a:solidFill>
                <a:latin typeface="メイリオ" panose="020B0604030504040204" pitchFamily="50" charset="-128"/>
                <a:ea typeface="メイリオ" panose="020B0604030504040204" pitchFamily="50" charset="-128"/>
              </a:defRPr>
            </a:lvl1pPr>
            <a:lvl2pPr marL="457200" defTabSz="457200" eaLnBrk="1" latinLnBrk="0" hangingPunct="1">
              <a:defRPr sz="1800">
                <a:latin typeface="+mn-lt"/>
                <a:ea typeface="+mn-ea"/>
              </a:defRPr>
            </a:lvl2pPr>
            <a:lvl3pPr marL="914400" defTabSz="457200" eaLnBrk="1" latinLnBrk="0" hangingPunct="1">
              <a:defRPr sz="1800">
                <a:latin typeface="+mn-lt"/>
                <a:ea typeface="+mn-ea"/>
              </a:defRPr>
            </a:lvl3pPr>
            <a:lvl4pPr marL="1371600" defTabSz="457200" eaLnBrk="1" latinLnBrk="0" hangingPunct="1">
              <a:defRPr sz="1800">
                <a:latin typeface="+mn-lt"/>
                <a:ea typeface="+mn-ea"/>
              </a:defRPr>
            </a:lvl4pPr>
            <a:lvl5pPr marL="1828800" defTabSz="457200" eaLnBrk="1" latinLnBrk="0" hangingPunct="1">
              <a:defRPr sz="1800">
                <a:latin typeface="+mn-lt"/>
                <a:ea typeface="+mn-ea"/>
              </a:defRPr>
            </a:lvl5pPr>
            <a:lvl6pPr marL="2286000" defTabSz="457200">
              <a:defRPr sz="1800">
                <a:latin typeface="+mn-lt"/>
                <a:ea typeface="+mn-ea"/>
              </a:defRPr>
            </a:lvl6pPr>
            <a:lvl7pPr marL="2743200" defTabSz="457200">
              <a:defRPr sz="1800">
                <a:latin typeface="+mn-lt"/>
                <a:ea typeface="+mn-ea"/>
              </a:defRPr>
            </a:lvl7pPr>
            <a:lvl8pPr marL="3200400" defTabSz="457200">
              <a:defRPr sz="1800">
                <a:latin typeface="+mn-lt"/>
                <a:ea typeface="+mn-ea"/>
              </a:defRPr>
            </a:lvl8pPr>
            <a:lvl9pPr marL="3657600" defTabSz="457200">
              <a:defRPr sz="1800">
                <a:latin typeface="+mn-lt"/>
                <a:ea typeface="+mn-ea"/>
              </a:defRPr>
            </a:lvl9pPr>
          </a:lstStyle>
          <a:p>
            <a:pPr lvl="0" algn="r">
              <a:defRPr/>
            </a:pPr>
            <a:r>
              <a:rPr lang="ja-JP" altLang="en-US" sz="12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2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 : 3179 </a:t>
            </a:r>
            <a:r>
              <a:rPr kumimoji="1" lang="en-US" altLang="ja-JP" sz="12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kbps</a:t>
            </a:r>
            <a:endParaRPr kumimoji="1" lang="ja-JP" altLang="en-US" sz="12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タイトル 1">
            <a:extLst>
              <a:ext uri="{FF2B5EF4-FFF2-40B4-BE49-F238E27FC236}">
                <a16:creationId xmlns:a16="http://schemas.microsoft.com/office/drawing/2014/main" id="{C4547308-727F-3A3C-1669-88A1C702401C}"/>
              </a:ext>
            </a:extLst>
          </p:cNvPr>
          <p:cNvSpPr txBox="1">
            <a:spLocks/>
          </p:cNvSpPr>
          <p:nvPr/>
        </p:nvSpPr>
        <p:spPr>
          <a:xfrm>
            <a:off x="3270782" y="4112358"/>
            <a:ext cx="2566451" cy="276999"/>
          </a:xfrm>
          <a:prstGeom prst="rect">
            <a:avLst/>
          </a:prstGeom>
          <a:ln w="6350" algn="ctr">
            <a:noFill/>
            <a:prstDash val="dash"/>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defPPr>
              <a:defRPr lang="en-US"/>
            </a:defPPr>
            <a:lvl1pPr marL="0" defTabSz="457200" eaLnBrk="1" latinLnBrk="0" hangingPunct="1">
              <a:spcAft>
                <a:spcPts val="600"/>
              </a:spcAft>
              <a:defRPr sz="2800" b="1">
                <a:solidFill>
                  <a:srgbClr val="00FFFF"/>
                </a:solidFill>
                <a:latin typeface="メイリオ" panose="020B0604030504040204" pitchFamily="50" charset="-128"/>
                <a:ea typeface="メイリオ" panose="020B0604030504040204" pitchFamily="50" charset="-128"/>
              </a:defRPr>
            </a:lvl1pPr>
            <a:lvl2pPr marL="457200" defTabSz="457200" eaLnBrk="1" latinLnBrk="0" hangingPunct="1">
              <a:defRPr sz="1800">
                <a:latin typeface="+mn-lt"/>
                <a:ea typeface="+mn-ea"/>
              </a:defRPr>
            </a:lvl2pPr>
            <a:lvl3pPr marL="914400" defTabSz="457200" eaLnBrk="1" latinLnBrk="0" hangingPunct="1">
              <a:defRPr sz="1800">
                <a:latin typeface="+mn-lt"/>
                <a:ea typeface="+mn-ea"/>
              </a:defRPr>
            </a:lvl3pPr>
            <a:lvl4pPr marL="1371600" defTabSz="457200" eaLnBrk="1" latinLnBrk="0" hangingPunct="1">
              <a:defRPr sz="1800">
                <a:latin typeface="+mn-lt"/>
                <a:ea typeface="+mn-ea"/>
              </a:defRPr>
            </a:lvl4pPr>
            <a:lvl5pPr marL="1828800" defTabSz="457200" eaLnBrk="1" latinLnBrk="0" hangingPunct="1">
              <a:defRPr sz="1800">
                <a:latin typeface="+mn-lt"/>
                <a:ea typeface="+mn-ea"/>
              </a:defRPr>
            </a:lvl5pPr>
            <a:lvl6pPr marL="2286000" defTabSz="457200">
              <a:defRPr sz="1800">
                <a:latin typeface="+mn-lt"/>
                <a:ea typeface="+mn-ea"/>
              </a:defRPr>
            </a:lvl6pPr>
            <a:lvl7pPr marL="2743200" defTabSz="457200">
              <a:defRPr sz="1800">
                <a:latin typeface="+mn-lt"/>
                <a:ea typeface="+mn-ea"/>
              </a:defRPr>
            </a:lvl7pPr>
            <a:lvl8pPr marL="3200400" defTabSz="457200">
              <a:defRPr sz="1800">
                <a:latin typeface="+mn-lt"/>
                <a:ea typeface="+mn-ea"/>
              </a:defRPr>
            </a:lvl8pPr>
            <a:lvl9pPr marL="3657600" defTabSz="457200">
              <a:defRPr sz="1800">
                <a:latin typeface="+mn-lt"/>
                <a:ea typeface="+mn-ea"/>
              </a:defRPr>
            </a:lvl9pPr>
          </a:lstStyle>
          <a:p>
            <a:pPr lvl="0" algn="r">
              <a:defRPr/>
            </a:pPr>
            <a:r>
              <a:rPr lang="ja-JP" altLang="en-US" sz="12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2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2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 2219 kbps</a:t>
            </a:r>
            <a:endParaRPr kumimoji="1" lang="ja-JP" altLang="en-US" sz="12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タイトル 1">
            <a:extLst>
              <a:ext uri="{FF2B5EF4-FFF2-40B4-BE49-F238E27FC236}">
                <a16:creationId xmlns:a16="http://schemas.microsoft.com/office/drawing/2014/main" id="{79714344-445F-6E9B-0992-AD8CC25AE2C8}"/>
              </a:ext>
            </a:extLst>
          </p:cNvPr>
          <p:cNvSpPr txBox="1">
            <a:spLocks/>
          </p:cNvSpPr>
          <p:nvPr/>
        </p:nvSpPr>
        <p:spPr>
          <a:xfrm>
            <a:off x="409666" y="2040364"/>
            <a:ext cx="2437051" cy="307777"/>
          </a:xfrm>
          <a:prstGeom prst="rect">
            <a:avLst/>
          </a:prstGeom>
          <a:ln w="6350" algn="ctr">
            <a:noFill/>
            <a:prstDash val="dash"/>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defPPr>
              <a:defRPr lang="en-US"/>
            </a:defPPr>
            <a:lvl1pPr marL="0" defTabSz="457200" eaLnBrk="1" latinLnBrk="0" hangingPunct="1">
              <a:spcAft>
                <a:spcPts val="600"/>
              </a:spcAft>
              <a:defRPr sz="2800" b="1">
                <a:solidFill>
                  <a:srgbClr val="00FFFF"/>
                </a:solidFill>
                <a:latin typeface="メイリオ" panose="020B0604030504040204" pitchFamily="50" charset="-128"/>
                <a:ea typeface="メイリオ" panose="020B0604030504040204" pitchFamily="50" charset="-128"/>
              </a:defRPr>
            </a:lvl1pPr>
            <a:lvl2pPr marL="457200" defTabSz="457200" eaLnBrk="1" latinLnBrk="0" hangingPunct="1">
              <a:defRPr sz="1800">
                <a:latin typeface="+mn-lt"/>
                <a:ea typeface="+mn-ea"/>
              </a:defRPr>
            </a:lvl2pPr>
            <a:lvl3pPr marL="914400" defTabSz="457200" eaLnBrk="1" latinLnBrk="0" hangingPunct="1">
              <a:defRPr sz="1800">
                <a:latin typeface="+mn-lt"/>
                <a:ea typeface="+mn-ea"/>
              </a:defRPr>
            </a:lvl3pPr>
            <a:lvl4pPr marL="1371600" defTabSz="457200" eaLnBrk="1" latinLnBrk="0" hangingPunct="1">
              <a:defRPr sz="1800">
                <a:latin typeface="+mn-lt"/>
                <a:ea typeface="+mn-ea"/>
              </a:defRPr>
            </a:lvl4pPr>
            <a:lvl5pPr marL="1828800" defTabSz="457200" eaLnBrk="1" latinLnBrk="0" hangingPunct="1">
              <a:defRPr sz="1800">
                <a:latin typeface="+mn-lt"/>
                <a:ea typeface="+mn-ea"/>
              </a:defRPr>
            </a:lvl5pPr>
            <a:lvl6pPr marL="2286000" defTabSz="457200">
              <a:defRPr sz="1800">
                <a:latin typeface="+mn-lt"/>
                <a:ea typeface="+mn-ea"/>
              </a:defRPr>
            </a:lvl6pPr>
            <a:lvl7pPr marL="2743200" defTabSz="457200">
              <a:defRPr sz="1800">
                <a:latin typeface="+mn-lt"/>
                <a:ea typeface="+mn-ea"/>
              </a:defRPr>
            </a:lvl7pPr>
            <a:lvl8pPr marL="3200400" defTabSz="457200">
              <a:defRPr sz="1800">
                <a:latin typeface="+mn-lt"/>
                <a:ea typeface="+mn-ea"/>
              </a:defRPr>
            </a:lvl8pPr>
            <a:lvl9pPr marL="3657600" defTabSz="457200">
              <a:defRPr sz="1800">
                <a:latin typeface="+mn-lt"/>
                <a:ea typeface="+mn-ea"/>
              </a:defRPr>
            </a:lvl9pPr>
          </a:lstStyle>
          <a:p>
            <a:pPr marL="0" marR="0" lvl="0" indent="0" algn="l" defTabSz="457200" rtl="0" eaLnBrk="1" fontAlgn="base" latinLnBrk="0" hangingPunct="1">
              <a:lnSpc>
                <a:spcPct val="100000"/>
              </a:lnSpc>
              <a:spcBef>
                <a:spcPct val="0"/>
              </a:spcBef>
              <a:spcAft>
                <a:spcPts val="600"/>
              </a:spcAft>
              <a:buClrTx/>
              <a:buSzTx/>
              <a:buFontTx/>
              <a:buNone/>
              <a:tabLst/>
              <a:defRPr/>
            </a:pPr>
            <a:r>
              <a:rPr lang="ja-JP" altLang="en-US" sz="14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スマート</a:t>
            </a:r>
            <a:r>
              <a:rPr lang="en-US" altLang="ja-JP" sz="14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P</a:t>
            </a:r>
            <a:r>
              <a:rPr lang="ja-JP" altLang="en-US" sz="14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ピクチャ制御</a:t>
            </a:r>
            <a:r>
              <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 OFF</a:t>
            </a:r>
            <a:endPar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タイトル 1">
            <a:extLst>
              <a:ext uri="{FF2B5EF4-FFF2-40B4-BE49-F238E27FC236}">
                <a16:creationId xmlns:a16="http://schemas.microsoft.com/office/drawing/2014/main" id="{01506489-90E2-F7D5-7F66-362E5AB785A8}"/>
              </a:ext>
            </a:extLst>
          </p:cNvPr>
          <p:cNvSpPr txBox="1">
            <a:spLocks/>
          </p:cNvSpPr>
          <p:nvPr/>
        </p:nvSpPr>
        <p:spPr>
          <a:xfrm>
            <a:off x="3495047" y="2041813"/>
            <a:ext cx="2497435" cy="307777"/>
          </a:xfrm>
          <a:prstGeom prst="rect">
            <a:avLst/>
          </a:prstGeom>
          <a:ln w="6350" algn="ctr">
            <a:noFill/>
            <a:prstDash val="dash"/>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defPPr>
              <a:defRPr lang="en-US"/>
            </a:defPPr>
            <a:lvl1pPr marL="0" defTabSz="457200" eaLnBrk="1" latinLnBrk="0" hangingPunct="1">
              <a:spcAft>
                <a:spcPts val="600"/>
              </a:spcAft>
              <a:defRPr sz="2800" b="1">
                <a:solidFill>
                  <a:srgbClr val="00FFFF"/>
                </a:solidFill>
                <a:latin typeface="メイリオ" panose="020B0604030504040204" pitchFamily="50" charset="-128"/>
                <a:ea typeface="メイリオ" panose="020B0604030504040204" pitchFamily="50" charset="-128"/>
              </a:defRPr>
            </a:lvl1pPr>
            <a:lvl2pPr marL="457200" defTabSz="457200" eaLnBrk="1" latinLnBrk="0" hangingPunct="1">
              <a:defRPr sz="1800">
                <a:latin typeface="+mn-lt"/>
                <a:ea typeface="+mn-ea"/>
              </a:defRPr>
            </a:lvl2pPr>
            <a:lvl3pPr marL="914400" defTabSz="457200" eaLnBrk="1" latinLnBrk="0" hangingPunct="1">
              <a:defRPr sz="1800">
                <a:latin typeface="+mn-lt"/>
                <a:ea typeface="+mn-ea"/>
              </a:defRPr>
            </a:lvl3pPr>
            <a:lvl4pPr marL="1371600" defTabSz="457200" eaLnBrk="1" latinLnBrk="0" hangingPunct="1">
              <a:defRPr sz="1800">
                <a:latin typeface="+mn-lt"/>
                <a:ea typeface="+mn-ea"/>
              </a:defRPr>
            </a:lvl4pPr>
            <a:lvl5pPr marL="1828800" defTabSz="457200" eaLnBrk="1" latinLnBrk="0" hangingPunct="1">
              <a:defRPr sz="1800">
                <a:latin typeface="+mn-lt"/>
                <a:ea typeface="+mn-ea"/>
              </a:defRPr>
            </a:lvl5pPr>
            <a:lvl6pPr marL="2286000" defTabSz="457200">
              <a:defRPr sz="1800">
                <a:latin typeface="+mn-lt"/>
                <a:ea typeface="+mn-ea"/>
              </a:defRPr>
            </a:lvl6pPr>
            <a:lvl7pPr marL="2743200" defTabSz="457200">
              <a:defRPr sz="1800">
                <a:latin typeface="+mn-lt"/>
                <a:ea typeface="+mn-ea"/>
              </a:defRPr>
            </a:lvl7pPr>
            <a:lvl8pPr marL="3200400" defTabSz="457200">
              <a:defRPr sz="1800">
                <a:latin typeface="+mn-lt"/>
                <a:ea typeface="+mn-ea"/>
              </a:defRPr>
            </a:lvl8pPr>
            <a:lvl9pPr marL="3657600" defTabSz="457200">
              <a:defRPr sz="1800">
                <a:latin typeface="+mn-lt"/>
                <a:ea typeface="+mn-ea"/>
              </a:defRPr>
            </a:lvl9pPr>
          </a:lstStyle>
          <a:p>
            <a:pPr lvl="0">
              <a:defRPr/>
            </a:pPr>
            <a:r>
              <a:rPr lang="ja-JP" altLang="en-US" sz="14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スマート</a:t>
            </a:r>
            <a:r>
              <a:rPr lang="en-US" altLang="ja-JP" sz="14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P</a:t>
            </a:r>
            <a:r>
              <a:rPr lang="ja-JP" altLang="en-US" sz="1400" b="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ピクチャ制御 </a:t>
            </a:r>
            <a:r>
              <a:rPr kumimoji="1" lang="en-US" altLang="ja-JP"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ON</a:t>
            </a:r>
            <a:endParaRPr kumimoji="1" lang="ja-JP" altLang="en-US" sz="14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99D7E1B9-06F5-506A-ED7D-C891F78C731B}"/>
              </a:ext>
            </a:extLst>
          </p:cNvPr>
          <p:cNvSpPr/>
          <p:nvPr/>
        </p:nvSpPr>
        <p:spPr>
          <a:xfrm>
            <a:off x="-13129" y="627907"/>
            <a:ext cx="8742261" cy="338554"/>
          </a:xfrm>
          <a:prstGeom prst="rect">
            <a:avLst/>
          </a:prstGeom>
        </p:spPr>
        <p:txBody>
          <a:bodyPr wrap="square" anchor="b">
            <a:spAutoFit/>
          </a:bodyPr>
          <a:lstStyle/>
          <a:p>
            <a:pPr marL="285750" indent="-285750">
              <a:buFont typeface="Wingdings" panose="05000000000000000000" pitchFamily="2" charset="2"/>
              <a:buChar char="u"/>
            </a:pPr>
            <a:r>
              <a:rPr lang="ja-JP" altLang="ja-JP" sz="1600" b="1" dirty="0">
                <a:latin typeface="Yu Gothic UI" panose="020B0500000000000000" pitchFamily="50" charset="-128"/>
                <a:ea typeface="Yu Gothic UI" panose="020B0500000000000000" pitchFamily="50" charset="-128"/>
              </a:rPr>
              <a:t>環境に応じてP</a:t>
            </a:r>
            <a:r>
              <a:rPr lang="ja-JP" altLang="en-US" sz="1600" b="1" dirty="0">
                <a:latin typeface="Yu Gothic UI" panose="020B0500000000000000" pitchFamily="50" charset="-128"/>
                <a:ea typeface="Yu Gothic UI" panose="020B0500000000000000" pitchFamily="50" charset="-128"/>
              </a:rPr>
              <a:t>ピクチャ</a:t>
            </a:r>
            <a:r>
              <a:rPr lang="ja-JP" altLang="ja-JP" sz="1600" b="1" dirty="0">
                <a:latin typeface="Yu Gothic UI" panose="020B0500000000000000" pitchFamily="50" charset="-128"/>
                <a:ea typeface="Yu Gothic UI" panose="020B0500000000000000" pitchFamily="50" charset="-128"/>
              </a:rPr>
              <a:t>のデータ量を自動制御</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12" name="test2">
            <a:hlinkClick r:id="" action="ppaction://media"/>
            <a:extLst>
              <a:ext uri="{FF2B5EF4-FFF2-40B4-BE49-F238E27FC236}">
                <a16:creationId xmlns:a16="http://schemas.microsoft.com/office/drawing/2014/main" id="{0E27CFFB-D559-B99E-7732-2C9BA2F9A4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066" t="30727" r="8616" b="29375"/>
          <a:stretch/>
        </p:blipFill>
        <p:spPr>
          <a:xfrm>
            <a:off x="70271" y="2361589"/>
            <a:ext cx="6075348" cy="1697524"/>
          </a:xfrm>
          <a:prstGeom prst="rect">
            <a:avLst/>
          </a:prstGeom>
          <a:effectLst>
            <a:outerShdw blurRad="50800" dist="38100" dir="2700000" algn="tl" rotWithShape="0">
              <a:prstClr val="black">
                <a:alpha val="40000"/>
              </a:prstClr>
            </a:outerShdw>
          </a:effectLst>
        </p:spPr>
      </p:pic>
      <p:pic>
        <p:nvPicPr>
          <p:cNvPr id="13" name="SmartPpictureControl_On_720p">
            <a:hlinkClick r:id="" action="ppaction://media"/>
            <a:extLst>
              <a:ext uri="{FF2B5EF4-FFF2-40B4-BE49-F238E27FC236}">
                <a16:creationId xmlns:a16="http://schemas.microsoft.com/office/drawing/2014/main" id="{59EF2DF9-DA10-5FCB-7FBF-0B783EB18F4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2058" t="1405" r="32108" b="39803"/>
          <a:stretch/>
        </p:blipFill>
        <p:spPr>
          <a:xfrm>
            <a:off x="6320697" y="2230815"/>
            <a:ext cx="2671789" cy="2466267"/>
          </a:xfrm>
          <a:prstGeom prst="rect">
            <a:avLst/>
          </a:prstGeom>
          <a:ln w="19050">
            <a:solidFill>
              <a:srgbClr val="FF0000"/>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C6BD5B4E-B6F1-C419-DC7D-2416E231522D}"/>
              </a:ext>
            </a:extLst>
          </p:cNvPr>
          <p:cNvSpPr/>
          <p:nvPr/>
        </p:nvSpPr>
        <p:spPr>
          <a:xfrm>
            <a:off x="4094671" y="2365530"/>
            <a:ext cx="1046671" cy="10314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cxnSp>
        <p:nvCxnSpPr>
          <p:cNvPr id="15" name="直線コネクタ 14">
            <a:extLst>
              <a:ext uri="{FF2B5EF4-FFF2-40B4-BE49-F238E27FC236}">
                <a16:creationId xmlns:a16="http://schemas.microsoft.com/office/drawing/2014/main" id="{900979F7-66B6-D60E-78DE-6B7FAD99AB01}"/>
              </a:ext>
            </a:extLst>
          </p:cNvPr>
          <p:cNvCxnSpPr/>
          <p:nvPr/>
        </p:nvCxnSpPr>
        <p:spPr>
          <a:xfrm flipV="1">
            <a:off x="5141342" y="2296991"/>
            <a:ext cx="1179355" cy="1347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34EF810-FBC2-A58C-5A0D-EE272E2E6160}"/>
              </a:ext>
            </a:extLst>
          </p:cNvPr>
          <p:cNvCxnSpPr/>
          <p:nvPr/>
        </p:nvCxnSpPr>
        <p:spPr>
          <a:xfrm>
            <a:off x="5141342" y="3396998"/>
            <a:ext cx="1179355" cy="1300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四角形吹き出し 1">
            <a:extLst>
              <a:ext uri="{FF2B5EF4-FFF2-40B4-BE49-F238E27FC236}">
                <a16:creationId xmlns:a16="http://schemas.microsoft.com/office/drawing/2014/main" id="{EC2AFAFE-5240-479A-970A-CFCD049DB662}"/>
              </a:ext>
            </a:extLst>
          </p:cNvPr>
          <p:cNvSpPr/>
          <p:nvPr/>
        </p:nvSpPr>
        <p:spPr>
          <a:xfrm>
            <a:off x="6431848" y="1813985"/>
            <a:ext cx="2495584" cy="314091"/>
          </a:xfrm>
          <a:prstGeom prst="wedgeRectCallout">
            <a:avLst>
              <a:gd name="adj1" fmla="val -20337"/>
              <a:gd name="adj2" fmla="val 1174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木の揺れは滑らかには表示されません。</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4094902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2"/>
                </p:tgtEl>
              </p:cMediaNode>
            </p:video>
            <p:video>
              <p:cMediaNode vol="80000">
                <p:cTn id="13" fill="hold" display="0">
                  <p:stCondLst>
                    <p:cond delay="indefinite"/>
                  </p:stCondLst>
                </p:cTn>
                <p:tgtEl>
                  <p:spTgt spid="1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2-5. </a:t>
            </a:r>
            <a:r>
              <a:rPr lang="ja-JP" altLang="en-US" dirty="0"/>
              <a:t>スマートコーディング </a:t>
            </a:r>
            <a:r>
              <a:rPr lang="en-US" altLang="ja-JP" dirty="0"/>
              <a:t>- GOP</a:t>
            </a:r>
            <a:r>
              <a:rPr lang="ja-JP" altLang="en-US" dirty="0"/>
              <a:t>制御</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3CE1FC90-81A0-1257-402F-A97972239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388" y="3504358"/>
            <a:ext cx="7339584" cy="1176528"/>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0DECE52E-7325-4AB4-F6C6-818E3465C76F}"/>
              </a:ext>
            </a:extLst>
          </p:cNvPr>
          <p:cNvSpPr/>
          <p:nvPr/>
        </p:nvSpPr>
        <p:spPr>
          <a:xfrm>
            <a:off x="0" y="618846"/>
            <a:ext cx="7763745" cy="338554"/>
          </a:xfrm>
          <a:prstGeom prst="rect">
            <a:avLst/>
          </a:prstGeom>
        </p:spPr>
        <p:txBody>
          <a:bodyPr wrap="square" anchor="b">
            <a:spAutoFit/>
          </a:bodyPr>
          <a:lstStyle/>
          <a:p>
            <a:pPr marL="285750" indent="-28575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rPr>
              <a:t>動き</a:t>
            </a:r>
            <a:r>
              <a:rPr lang="ja-JP" altLang="ja-JP" sz="1600" b="1" dirty="0">
                <a:latin typeface="Yu Gothic UI" panose="020B0500000000000000" pitchFamily="50" charset="-128"/>
                <a:ea typeface="Yu Gothic UI" panose="020B0500000000000000" pitchFamily="50" charset="-128"/>
              </a:rPr>
              <a:t>検出の代わりに</a:t>
            </a:r>
            <a:r>
              <a:rPr lang="ja-JP" altLang="en-US" sz="1600" b="1" dirty="0">
                <a:latin typeface="Yu Gothic UI" panose="020B0500000000000000" pitchFamily="50" charset="-128"/>
                <a:ea typeface="Yu Gothic UI" panose="020B0500000000000000" pitchFamily="50" charset="-128"/>
              </a:rPr>
              <a:t>物体</a:t>
            </a:r>
            <a:r>
              <a:rPr lang="ja-JP" altLang="ja-JP" sz="1600" b="1" dirty="0">
                <a:latin typeface="Yu Gothic UI" panose="020B0500000000000000" pitchFamily="50" charset="-128"/>
                <a:ea typeface="Yu Gothic UI" panose="020B0500000000000000" pitchFamily="50" charset="-128"/>
              </a:rPr>
              <a:t>検出を使用してGOPを制御</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7" name="図 6">
            <a:extLst>
              <a:ext uri="{FF2B5EF4-FFF2-40B4-BE49-F238E27FC236}">
                <a16:creationId xmlns:a16="http://schemas.microsoft.com/office/drawing/2014/main" id="{5D4EF2F3-605D-1B8A-9B6F-38D8E39EF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468" y="2248096"/>
            <a:ext cx="3429876" cy="116549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7DD0FE5C-8812-CC9B-4016-26876E2B0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468" y="894919"/>
            <a:ext cx="3260151" cy="1225187"/>
          </a:xfrm>
          <a:prstGeom prst="rect">
            <a:avLst/>
          </a:prstGeom>
          <a:effectLst>
            <a:outerShdw blurRad="50800" dist="38100" dir="2700000" algn="tl" rotWithShape="0">
              <a:prstClr val="black">
                <a:alpha val="40000"/>
              </a:prstClr>
            </a:outerShdw>
          </a:effectLst>
        </p:spPr>
      </p:pic>
      <p:graphicFrame>
        <p:nvGraphicFramePr>
          <p:cNvPr id="9" name="表 8">
            <a:extLst>
              <a:ext uri="{FF2B5EF4-FFF2-40B4-BE49-F238E27FC236}">
                <a16:creationId xmlns:a16="http://schemas.microsoft.com/office/drawing/2014/main" id="{3876B9C3-1269-E33E-6830-B8CCFA020E2E}"/>
              </a:ext>
            </a:extLst>
          </p:cNvPr>
          <p:cNvGraphicFramePr>
            <a:graphicFrameLocks noGrp="1"/>
          </p:cNvGraphicFramePr>
          <p:nvPr>
            <p:extLst>
              <p:ext uri="{D42A27DB-BD31-4B8C-83A1-F6EECF244321}">
                <p14:modId xmlns:p14="http://schemas.microsoft.com/office/powerpoint/2010/main" val="2646635078"/>
              </p:ext>
            </p:extLst>
          </p:nvPr>
        </p:nvGraphicFramePr>
        <p:xfrm>
          <a:off x="168081" y="994738"/>
          <a:ext cx="4831516" cy="2057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38838">
                  <a:extLst>
                    <a:ext uri="{9D8B030D-6E8A-4147-A177-3AD203B41FA5}">
                      <a16:colId xmlns:a16="http://schemas.microsoft.com/office/drawing/2014/main" val="3631124615"/>
                    </a:ext>
                  </a:extLst>
                </a:gridCol>
                <a:gridCol w="2792678">
                  <a:extLst>
                    <a:ext uri="{9D8B030D-6E8A-4147-A177-3AD203B41FA5}">
                      <a16:colId xmlns:a16="http://schemas.microsoft.com/office/drawing/2014/main" val="2165033742"/>
                    </a:ext>
                  </a:extLst>
                </a:gridCol>
              </a:tblGrid>
              <a:tr h="156527">
                <a:tc grid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9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GOP</a:t>
                      </a:r>
                      <a:r>
                        <a:rPr kumimoji="1" lang="ja-JP" altLang="en-US" sz="900" b="1"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制御</a:t>
                      </a:r>
                      <a:endParaRPr kumimoji="1" lang="ja-JP" altLang="en-US" sz="9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hMerge="1">
                  <a:txBody>
                    <a:bodyPr/>
                    <a:lstStyle/>
                    <a:p>
                      <a:pPr algn="l"/>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70707304"/>
                  </a:ext>
                </a:extLst>
              </a:tr>
              <a:tr h="141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Low</a:t>
                      </a:r>
                      <a:r>
                        <a:rPr kumimoji="1" lang="ja-JP" altLang="en-US" sz="80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（可変</a:t>
                      </a:r>
                      <a:r>
                        <a:rPr kumimoji="1" lang="en-US" altLang="ja-JP" sz="80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GOP</a:t>
                      </a:r>
                      <a:r>
                        <a:rPr kumimoji="1" lang="ja-JP" altLang="en-US" sz="800" b="1"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1s-8s</a:t>
                      </a:r>
                      <a:r>
                        <a:rPr kumimoji="1" lang="ja-JP" altLang="en-US" sz="800" b="1"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1" dirty="0">
                          <a:solidFill>
                            <a:schemeClr val="bg1">
                              <a:lumMod val="65000"/>
                            </a:schemeClr>
                          </a:solidFill>
                          <a:latin typeface="Yu Gothic UI" panose="020B0500000000000000" pitchFamily="50" charset="-128"/>
                          <a:ea typeface="Yu Gothic UI" panose="020B0500000000000000" pitchFamily="50" charset="-128"/>
                          <a:cs typeface="Calibri" panose="020F0502020204030204" pitchFamily="34" charset="0"/>
                        </a:rPr>
                        <a:t> </a:t>
                      </a:r>
                    </a:p>
                  </a:txBody>
                  <a:tcPr marL="70094" marR="70094" marT="35047" marB="350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rgbClr val="FF0000"/>
                          </a:solidFill>
                          <a:latin typeface="Calibri" panose="020F0502020204030204" pitchFamily="34" charset="0"/>
                          <a:ea typeface="Meiryo UI" panose="020B0604030504040204" pitchFamily="50" charset="-128"/>
                          <a:cs typeface="Calibri" panose="020F0502020204030204" pitchFamily="34" charset="0"/>
                        </a:rPr>
                        <a:t>検出物体（人物、車両）</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の有無によって、リフレッシュ間隔が</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1</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秒から</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8</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秒の間で可変になります。</a:t>
                      </a:r>
                      <a:endParaRPr kumimoji="1" lang="en-US" altLang="ja-JP" sz="8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p>
                      <a:pPr algn="l"/>
                      <a:r>
                        <a:rPr kumimoji="1" lang="en-US" altLang="ja-JP" sz="800" dirty="0">
                          <a:solidFill>
                            <a:schemeClr val="tx1"/>
                          </a:solidFill>
                          <a:latin typeface="Calibri" panose="020F0502020204030204" pitchFamily="34" charset="0"/>
                          <a:ea typeface="Yu Gothic UI" panose="020B0500000000000000" pitchFamily="50" charset="-128"/>
                          <a:cs typeface="Calibri" panose="020F0502020204030204" pitchFamily="34" charset="0"/>
                        </a:rPr>
                        <a:t>*</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可変ビットレート限定</a:t>
                      </a:r>
                    </a:p>
                  </a:txBody>
                  <a:tcPr/>
                </a:tc>
                <a:extLst>
                  <a:ext uri="{0D108BD9-81ED-4DB2-BD59-A6C34878D82A}">
                    <a16:rowId xmlns:a16="http://schemas.microsoft.com/office/drawing/2014/main" val="13597397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Mid</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（可変</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GOP 4s-16s</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 </a:t>
                      </a:r>
                    </a:p>
                  </a:txBody>
                  <a:tcPr marL="70094" marR="70094" marT="35047" marB="350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rgbClr val="FF0000"/>
                          </a:solidFill>
                          <a:latin typeface="Calibri" panose="020F0502020204030204" pitchFamily="34" charset="0"/>
                          <a:ea typeface="Meiryo UI" panose="020B0604030504040204" pitchFamily="50" charset="-128"/>
                          <a:cs typeface="Calibri" panose="020F0502020204030204" pitchFamily="34" charset="0"/>
                        </a:rPr>
                        <a:t>検出物体</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の有無によって、リフレッシュ間隔が</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4</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秒から</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16</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秒の間で可変になります。</a:t>
                      </a:r>
                      <a:endPar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Calibri" panose="020F0502020204030204" pitchFamily="34" charset="0"/>
                          <a:ea typeface="Yu Gothic UI" panose="020B0500000000000000" pitchFamily="50" charset="-128"/>
                          <a:cs typeface="Calibri" panose="020F0502020204030204" pitchFamily="34" charset="0"/>
                        </a:rPr>
                        <a:t>*</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可変ビットレート限定</a:t>
                      </a:r>
                    </a:p>
                  </a:txBody>
                  <a:tcPr/>
                </a:tc>
                <a:extLst>
                  <a:ext uri="{0D108BD9-81ED-4DB2-BD59-A6C34878D82A}">
                    <a16:rowId xmlns:a16="http://schemas.microsoft.com/office/drawing/2014/main" val="1396796454"/>
                  </a:ext>
                </a:extLst>
              </a:tr>
              <a:tr h="141899">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Advanced</a:t>
                      </a: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（固定</a:t>
                      </a:r>
                      <a:r>
                        <a:rPr kumimoji="1" lang="en-US" altLang="ja-JP" sz="800" b="1" baseline="0" dirty="0">
                          <a:latin typeface="Yu Gothic UI" panose="020B0500000000000000" pitchFamily="50" charset="-128"/>
                          <a:ea typeface="Yu Gothic UI" panose="020B0500000000000000" pitchFamily="50" charset="-128"/>
                          <a:cs typeface="Calibri" panose="020F0502020204030204" pitchFamily="34" charset="0"/>
                        </a:rPr>
                        <a:t>GOP </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60s </a:t>
                      </a:r>
                      <a:r>
                        <a:rPr kumimoji="1" lang="en-US" altLang="ja-JP" sz="800" b="1" baseline="0" dirty="0">
                          <a:latin typeface="Yu Gothic UI" panose="020B0500000000000000" pitchFamily="50" charset="-128"/>
                          <a:ea typeface="Yu Gothic UI" panose="020B0500000000000000" pitchFamily="50" charset="-128"/>
                          <a:cs typeface="Calibri" panose="020F0502020204030204" pitchFamily="34" charset="0"/>
                        </a:rPr>
                        <a:t>w</a:t>
                      </a:r>
                      <a:r>
                        <a:rPr kumimoji="1" lang="ja-JP" altLang="en-US" sz="800" b="1"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baseline="0" dirty="0">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1"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baseline="0" dirty="0">
                          <a:latin typeface="Yu Gothic UI" panose="020B0500000000000000" pitchFamily="50" charset="-128"/>
                          <a:ea typeface="Yu Gothic UI" panose="020B0500000000000000" pitchFamily="50" charset="-128"/>
                          <a:cs typeface="Calibri" panose="020F0502020204030204" pitchFamily="34" charset="0"/>
                        </a:rPr>
                        <a:t>1s </a:t>
                      </a:r>
                      <a:r>
                        <a:rPr kumimoji="1" lang="ja-JP" altLang="en-US" sz="800" b="1" baseline="0" dirty="0">
                          <a:latin typeface="Yu Gothic UI" panose="020B0500000000000000" pitchFamily="50" charset="-128"/>
                          <a:ea typeface="Yu Gothic UI" panose="020B0500000000000000" pitchFamily="50" charset="-128"/>
                          <a:cs typeface="Calibri" panose="020F0502020204030204" pitchFamily="34" charset="0"/>
                        </a:rPr>
                        <a:t>キーフレーム</a:t>
                      </a:r>
                      <a:r>
                        <a:rPr kumimoji="1" lang="en-US" altLang="ja-JP" sz="800" b="1" baseline="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 </a:t>
                      </a:r>
                    </a:p>
                  </a:txBody>
                  <a:tcPr marL="70094" marR="70094" marT="35047" marB="35047"/>
                </a:tc>
                <a:tc>
                  <a:txBody>
                    <a:bodyPr/>
                    <a:lstStyle/>
                    <a:p>
                      <a:pPr algn="l"/>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検知物体の有無に関わらずデータ量を少なくすることができます。</a:t>
                      </a:r>
                      <a:endPar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algn="l"/>
                      <a:r>
                        <a:rPr kumimoji="1" lang="en-US" altLang="ja-JP" sz="800" dirty="0">
                          <a:solidFill>
                            <a:schemeClr val="tx1"/>
                          </a:solidFill>
                          <a:latin typeface="Calibri" panose="020F0502020204030204" pitchFamily="34" charset="0"/>
                          <a:ea typeface="Yu Gothic UI" panose="020B0500000000000000" pitchFamily="50" charset="-128"/>
                          <a:cs typeface="Calibri" panose="020F0502020204030204" pitchFamily="34" charset="0"/>
                        </a:rPr>
                        <a:t>*</a:t>
                      </a:r>
                      <a:r>
                        <a:rPr kumimoji="1" lang="en-US" altLang="ja-JP" sz="800" b="0" baseline="0" dirty="0">
                          <a:solidFill>
                            <a:schemeClr val="tx1"/>
                          </a:solidFill>
                          <a:latin typeface="Calibri" panose="020F0502020204030204" pitchFamily="34" charset="0"/>
                          <a:ea typeface="Meiryo UI" panose="020B0604030504040204" pitchFamily="50" charset="-128"/>
                          <a:cs typeface="Calibri" panose="020F0502020204030204" pitchFamily="34" charset="0"/>
                        </a:rPr>
                        <a:t>[</a:t>
                      </a:r>
                      <a:r>
                        <a:rPr kumimoji="1" lang="ja-JP" altLang="en-US" sz="800" b="0" baseline="0" dirty="0">
                          <a:solidFill>
                            <a:schemeClr val="tx1"/>
                          </a:solidFill>
                          <a:latin typeface="Calibri" panose="020F0502020204030204" pitchFamily="34" charset="0"/>
                          <a:ea typeface="Meiryo UI" panose="020B0604030504040204" pitchFamily="50" charset="-128"/>
                          <a:cs typeface="Calibri" panose="020F0502020204030204" pitchFamily="34" charset="0"/>
                        </a:rPr>
                        <a:t>配信モード</a:t>
                      </a:r>
                      <a:r>
                        <a:rPr kumimoji="1" lang="en-US" altLang="ja-JP" sz="800" b="0" baseline="0" dirty="0">
                          <a:solidFill>
                            <a:schemeClr val="tx1"/>
                          </a:solidFill>
                          <a:latin typeface="Calibri" panose="020F0502020204030204" pitchFamily="34" charset="0"/>
                          <a:ea typeface="Meiryo UI" panose="020B0604030504040204" pitchFamily="50" charset="-128"/>
                          <a:cs typeface="Calibri" panose="020F0502020204030204" pitchFamily="34" charset="0"/>
                        </a:rPr>
                        <a:t>]</a:t>
                      </a:r>
                      <a:r>
                        <a:rPr kumimoji="1" lang="ja-JP" altLang="en-US" sz="800" b="0" baseline="0" dirty="0">
                          <a:solidFill>
                            <a:schemeClr val="tx1"/>
                          </a:solidFill>
                          <a:latin typeface="Calibri" panose="020F0502020204030204" pitchFamily="34" charset="0"/>
                          <a:ea typeface="Meiryo UI" panose="020B0604030504040204" pitchFamily="50" charset="-128"/>
                          <a:cs typeface="Calibri" panose="020F0502020204030204" pitchFamily="34" charset="0"/>
                        </a:rPr>
                        <a:t>に関わらず設定可能</a:t>
                      </a:r>
                      <a:endParaRPr kumimoji="1" lang="ja-JP" altLang="en-US" sz="800" dirty="0">
                        <a:solidFill>
                          <a:schemeClr val="tx1"/>
                        </a:solidFill>
                        <a:latin typeface="Calibri" panose="020F0502020204030204" pitchFamily="34" charset="0"/>
                        <a:ea typeface="Yu Gothic UI" panose="020B0500000000000000" pitchFamily="50" charset="-128"/>
                        <a:cs typeface="Calibri" panose="020F0502020204030204" pitchFamily="34" charset="0"/>
                      </a:endParaRPr>
                    </a:p>
                  </a:txBody>
                  <a:tcPr/>
                </a:tc>
                <a:extLst>
                  <a:ext uri="{0D108BD9-81ED-4DB2-BD59-A6C34878D82A}">
                    <a16:rowId xmlns:a16="http://schemas.microsoft.com/office/drawing/2014/main" val="2836720026"/>
                  </a:ext>
                </a:extLst>
              </a:tr>
              <a:tr h="141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Frame</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rate</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（可変</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GOP 4s-16s</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frame rate</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800" b="1" dirty="0">
                          <a:latin typeface="Yu Gothic UI" panose="020B0500000000000000" pitchFamily="50" charset="-128"/>
                          <a:ea typeface="Yu Gothic UI" panose="020B0500000000000000" pitchFamily="50" charset="-128"/>
                          <a:cs typeface="Calibri" panose="020F0502020204030204" pitchFamily="34" charset="0"/>
                        </a:rPr>
                        <a:t>control</a:t>
                      </a:r>
                      <a:r>
                        <a:rPr kumimoji="1" lang="ja-JP" altLang="en-US" sz="800" b="1" dirty="0">
                          <a:latin typeface="Yu Gothic UI" panose="020B0500000000000000" pitchFamily="50" charset="-128"/>
                          <a:ea typeface="Yu Gothic UI" panose="020B0500000000000000" pitchFamily="50" charset="-128"/>
                          <a:cs typeface="Calibri" panose="020F0502020204030204" pitchFamily="34" charset="0"/>
                        </a:rPr>
                        <a:t>）</a:t>
                      </a:r>
                    </a:p>
                  </a:txBody>
                  <a:tcPr marL="70094" marR="70094" marT="35047" marB="3504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rgbClr val="FF0000"/>
                          </a:solidFill>
                          <a:latin typeface="Calibri" panose="020F0502020204030204" pitchFamily="34" charset="0"/>
                          <a:ea typeface="Meiryo UI" panose="020B0604030504040204" pitchFamily="50" charset="-128"/>
                          <a:cs typeface="Calibri" panose="020F0502020204030204" pitchFamily="34" charset="0"/>
                        </a:rPr>
                        <a:t>検出物体</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の有無に応じてフレームレートを</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1fps</a:t>
                      </a:r>
                      <a:r>
                        <a:rPr kumimoji="1" lang="ja-JP" altLang="en-US" sz="800" b="0" dirty="0" err="1">
                          <a:solidFill>
                            <a:schemeClr val="tx1"/>
                          </a:solidFill>
                          <a:latin typeface="Calibri" panose="020F0502020204030204" pitchFamily="34" charset="0"/>
                          <a:ea typeface="Meiryo UI" panose="020B0604030504040204" pitchFamily="50" charset="-128"/>
                          <a:cs typeface="Calibri" panose="020F0502020204030204" pitchFamily="34" charset="0"/>
                        </a:rPr>
                        <a:t>まで</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可変になります。</a:t>
                      </a:r>
                      <a:endPar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rgbClr val="FF0000"/>
                          </a:solidFill>
                          <a:latin typeface="Calibri" panose="020F0502020204030204" pitchFamily="34" charset="0"/>
                          <a:ea typeface="Meiryo UI" panose="020B0604030504040204" pitchFamily="50" charset="-128"/>
                          <a:cs typeface="Calibri" panose="020F0502020204030204" pitchFamily="34" charset="0"/>
                        </a:rPr>
                        <a:t>検出物体</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の有無によって、リフレッシュ間隔が</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4</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秒から</a:t>
                      </a:r>
                      <a:r>
                        <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16</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秒の間で可変になります</a:t>
                      </a:r>
                      <a:endParaRPr kumimoji="1" lang="en-US" altLang="ja-JP" sz="800" b="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Calibri" panose="020F0502020204030204" pitchFamily="34" charset="0"/>
                          <a:ea typeface="Yu Gothic UI" panose="020B0500000000000000" pitchFamily="50" charset="-128"/>
                          <a:cs typeface="Calibri" panose="020F0502020204030204" pitchFamily="34" charset="0"/>
                        </a:rPr>
                        <a:t>*</a:t>
                      </a:r>
                      <a:r>
                        <a:rPr kumimoji="1" lang="ja-JP" altLang="en-US" sz="800" b="0" dirty="0">
                          <a:solidFill>
                            <a:schemeClr val="tx1"/>
                          </a:solidFill>
                          <a:latin typeface="Calibri" panose="020F0502020204030204" pitchFamily="34" charset="0"/>
                          <a:ea typeface="Meiryo UI" panose="020B0604030504040204" pitchFamily="50" charset="-128"/>
                          <a:cs typeface="Calibri" panose="020F0502020204030204" pitchFamily="34" charset="0"/>
                        </a:rPr>
                        <a:t>可変ビットレート限定</a:t>
                      </a:r>
                    </a:p>
                  </a:txBody>
                  <a:tcPr/>
                </a:tc>
                <a:extLst>
                  <a:ext uri="{0D108BD9-81ED-4DB2-BD59-A6C34878D82A}">
                    <a16:rowId xmlns:a16="http://schemas.microsoft.com/office/drawing/2014/main" val="1168754050"/>
                  </a:ext>
                </a:extLst>
              </a:tr>
            </a:tbl>
          </a:graphicData>
        </a:graphic>
      </p:graphicFrame>
      <p:sp>
        <p:nvSpPr>
          <p:cNvPr id="10" name="正方形/長方形 9">
            <a:extLst>
              <a:ext uri="{FF2B5EF4-FFF2-40B4-BE49-F238E27FC236}">
                <a16:creationId xmlns:a16="http://schemas.microsoft.com/office/drawing/2014/main" id="{517DE8AE-B433-68CA-5DA7-69543CEEDB0E}"/>
              </a:ext>
            </a:extLst>
          </p:cNvPr>
          <p:cNvSpPr/>
          <p:nvPr/>
        </p:nvSpPr>
        <p:spPr>
          <a:xfrm>
            <a:off x="6129892" y="1103767"/>
            <a:ext cx="394660" cy="184666"/>
          </a:xfrm>
          <a:prstGeom prst="rect">
            <a:avLst/>
          </a:prstGeom>
          <a:solidFill>
            <a:schemeClr val="bg1"/>
          </a:solidFill>
          <a:ln>
            <a:solidFill>
              <a:schemeClr val="tx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Object</a:t>
            </a:r>
            <a:endParaRPr kumimoji="1" lang="ja-JP" altLang="en-US"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4BB6666F-A4CD-59F5-9CB2-77407C2F82EC}"/>
              </a:ext>
            </a:extLst>
          </p:cNvPr>
          <p:cNvSpPr/>
          <p:nvPr/>
        </p:nvSpPr>
        <p:spPr>
          <a:xfrm>
            <a:off x="7671461" y="1108403"/>
            <a:ext cx="505267" cy="184666"/>
          </a:xfrm>
          <a:prstGeom prst="rect">
            <a:avLst/>
          </a:prstGeom>
          <a:solidFill>
            <a:schemeClr val="bg1"/>
          </a:solidFill>
          <a:ln>
            <a:solidFill>
              <a:schemeClr val="tx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No Object</a:t>
            </a:r>
            <a:endParaRPr kumimoji="1" lang="ja-JP" altLang="en-US"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BEBBF4CD-014A-3EC6-75D1-FA67CE7E2204}"/>
              </a:ext>
            </a:extLst>
          </p:cNvPr>
          <p:cNvSpPr/>
          <p:nvPr/>
        </p:nvSpPr>
        <p:spPr>
          <a:xfrm>
            <a:off x="5553469" y="842208"/>
            <a:ext cx="669054" cy="215444"/>
          </a:xfrm>
          <a:prstGeom prst="rect">
            <a:avLst/>
          </a:prstGeom>
          <a:solidFill>
            <a:schemeClr val="bg1"/>
          </a:solidFill>
          <a:ln>
            <a:solidFill>
              <a:schemeClr val="tx1"/>
            </a:solid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Low / Mid</a:t>
            </a:r>
            <a:endPar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3" name="正方形/長方形 12">
            <a:extLst>
              <a:ext uri="{FF2B5EF4-FFF2-40B4-BE49-F238E27FC236}">
                <a16:creationId xmlns:a16="http://schemas.microsoft.com/office/drawing/2014/main" id="{0048BD10-69A7-41F2-0D2E-45726D32FE14}"/>
              </a:ext>
            </a:extLst>
          </p:cNvPr>
          <p:cNvSpPr/>
          <p:nvPr/>
        </p:nvSpPr>
        <p:spPr>
          <a:xfrm>
            <a:off x="5561168" y="2200955"/>
            <a:ext cx="730370" cy="215444"/>
          </a:xfrm>
          <a:prstGeom prst="rect">
            <a:avLst/>
          </a:prstGeom>
          <a:solidFill>
            <a:schemeClr val="bg1"/>
          </a:solidFill>
          <a:ln>
            <a:solidFill>
              <a:schemeClr val="tx1"/>
            </a:solid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Advanced</a:t>
            </a:r>
            <a:endPar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4" name="正方形/長方形 13">
            <a:extLst>
              <a:ext uri="{FF2B5EF4-FFF2-40B4-BE49-F238E27FC236}">
                <a16:creationId xmlns:a16="http://schemas.microsoft.com/office/drawing/2014/main" id="{4C839D2C-B0E8-F68E-113C-117A7AC09A43}"/>
              </a:ext>
            </a:extLst>
          </p:cNvPr>
          <p:cNvSpPr/>
          <p:nvPr/>
        </p:nvSpPr>
        <p:spPr>
          <a:xfrm>
            <a:off x="1341529" y="3254221"/>
            <a:ext cx="1261439" cy="215444"/>
          </a:xfrm>
          <a:prstGeom prst="rect">
            <a:avLst/>
          </a:prstGeom>
          <a:solidFill>
            <a:schemeClr val="bg1"/>
          </a:solidFill>
          <a:ln>
            <a:solidFill>
              <a:schemeClr val="tx1"/>
            </a:solid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Frame</a:t>
            </a:r>
            <a:r>
              <a:rPr kumimoji="1" lang="ja-JP" altLang="en-US"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rate</a:t>
            </a:r>
            <a:r>
              <a:rPr kumimoji="1" lang="ja-JP" altLang="en-US"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8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control</a:t>
            </a:r>
            <a:endPar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5" name="右中かっこ 14">
            <a:extLst>
              <a:ext uri="{FF2B5EF4-FFF2-40B4-BE49-F238E27FC236}">
                <a16:creationId xmlns:a16="http://schemas.microsoft.com/office/drawing/2014/main" id="{3DA29313-6AFC-C2A3-E390-84C432CF3300}"/>
              </a:ext>
            </a:extLst>
          </p:cNvPr>
          <p:cNvSpPr/>
          <p:nvPr/>
        </p:nvSpPr>
        <p:spPr>
          <a:xfrm>
            <a:off x="5113028" y="1214489"/>
            <a:ext cx="142874" cy="774897"/>
          </a:xfrm>
          <a:prstGeom prst="righ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6" name="直線矢印コネクタ 15">
            <a:extLst>
              <a:ext uri="{FF2B5EF4-FFF2-40B4-BE49-F238E27FC236}">
                <a16:creationId xmlns:a16="http://schemas.microsoft.com/office/drawing/2014/main" id="{85220849-9F33-EE92-77C2-695B7A57EAA9}"/>
              </a:ext>
            </a:extLst>
          </p:cNvPr>
          <p:cNvCxnSpPr>
            <a:cxnSpLocks/>
            <a:stCxn id="15" idx="1"/>
            <a:endCxn id="12" idx="1"/>
          </p:cNvCxnSpPr>
          <p:nvPr/>
        </p:nvCxnSpPr>
        <p:spPr>
          <a:xfrm flipV="1">
            <a:off x="5255902" y="949930"/>
            <a:ext cx="297567" cy="652008"/>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F5D2E8AF-B652-D2DF-FC19-E342C2544C72}"/>
              </a:ext>
            </a:extLst>
          </p:cNvPr>
          <p:cNvCxnSpPr>
            <a:cxnSpLocks/>
            <a:endCxn id="13" idx="1"/>
          </p:cNvCxnSpPr>
          <p:nvPr/>
        </p:nvCxnSpPr>
        <p:spPr>
          <a:xfrm>
            <a:off x="4999597" y="2308677"/>
            <a:ext cx="561571"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18" name="カギ線コネクタ 15">
            <a:extLst>
              <a:ext uri="{FF2B5EF4-FFF2-40B4-BE49-F238E27FC236}">
                <a16:creationId xmlns:a16="http://schemas.microsoft.com/office/drawing/2014/main" id="{ADBF4006-E985-0C5F-D63D-E1940A52258C}"/>
              </a:ext>
            </a:extLst>
          </p:cNvPr>
          <p:cNvCxnSpPr>
            <a:cxnSpLocks/>
            <a:endCxn id="14" idx="1"/>
          </p:cNvCxnSpPr>
          <p:nvPr/>
        </p:nvCxnSpPr>
        <p:spPr>
          <a:xfrm rot="10800000" flipV="1">
            <a:off x="1341529" y="3142907"/>
            <a:ext cx="3827414" cy="219035"/>
          </a:xfrm>
          <a:prstGeom prst="bentConnector3">
            <a:avLst>
              <a:gd name="adj1" fmla="val 105973"/>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19" name="カギ線コネクタ 16">
            <a:extLst>
              <a:ext uri="{FF2B5EF4-FFF2-40B4-BE49-F238E27FC236}">
                <a16:creationId xmlns:a16="http://schemas.microsoft.com/office/drawing/2014/main" id="{798CBE1F-5441-8651-971A-1F37A99A0B08}"/>
              </a:ext>
            </a:extLst>
          </p:cNvPr>
          <p:cNvCxnSpPr>
            <a:cxnSpLocks/>
          </p:cNvCxnSpPr>
          <p:nvPr/>
        </p:nvCxnSpPr>
        <p:spPr>
          <a:xfrm>
            <a:off x="5000719" y="2709036"/>
            <a:ext cx="169346" cy="440102"/>
          </a:xfrm>
          <a:prstGeom prst="bentConnector2">
            <a:avLst/>
          </a:prstGeom>
          <a:ln w="12700"/>
        </p:spPr>
        <p:style>
          <a:lnRef idx="2">
            <a:schemeClr val="accent1"/>
          </a:lnRef>
          <a:fillRef idx="0">
            <a:schemeClr val="accent1"/>
          </a:fillRef>
          <a:effectRef idx="1">
            <a:schemeClr val="accent1"/>
          </a:effectRef>
          <a:fontRef idx="minor">
            <a:schemeClr val="tx1"/>
          </a:fontRef>
        </p:style>
      </p:cxnSp>
      <p:sp>
        <p:nvSpPr>
          <p:cNvPr id="20" name="正方形/長方形 19">
            <a:extLst>
              <a:ext uri="{FF2B5EF4-FFF2-40B4-BE49-F238E27FC236}">
                <a16:creationId xmlns:a16="http://schemas.microsoft.com/office/drawing/2014/main" id="{51F18E8E-124B-66EB-1C37-59876F5E99E4}"/>
              </a:ext>
            </a:extLst>
          </p:cNvPr>
          <p:cNvSpPr/>
          <p:nvPr/>
        </p:nvSpPr>
        <p:spPr>
          <a:xfrm>
            <a:off x="6129892" y="2463540"/>
            <a:ext cx="394660" cy="184666"/>
          </a:xfrm>
          <a:prstGeom prst="rect">
            <a:avLst/>
          </a:prstGeom>
          <a:solidFill>
            <a:schemeClr val="bg1"/>
          </a:solidFill>
          <a:ln>
            <a:solidFill>
              <a:schemeClr val="tx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Object</a:t>
            </a:r>
            <a:endParaRPr kumimoji="1" lang="ja-JP" altLang="en-US"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FB9F55B-8A21-0E42-C5D1-A46F2E020A90}"/>
              </a:ext>
            </a:extLst>
          </p:cNvPr>
          <p:cNvSpPr/>
          <p:nvPr/>
        </p:nvSpPr>
        <p:spPr>
          <a:xfrm>
            <a:off x="7671461" y="2468176"/>
            <a:ext cx="505267" cy="184666"/>
          </a:xfrm>
          <a:prstGeom prst="rect">
            <a:avLst/>
          </a:prstGeom>
          <a:solidFill>
            <a:schemeClr val="bg1"/>
          </a:solidFill>
          <a:ln>
            <a:solidFill>
              <a:schemeClr val="tx1"/>
            </a:solidFill>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rPr>
              <a:t>No Object</a:t>
            </a:r>
            <a:endParaRPr kumimoji="1" lang="ja-JP" altLang="en-US" sz="600"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51723668-BCCB-7BC7-AC48-59943FED334A}"/>
              </a:ext>
            </a:extLst>
          </p:cNvPr>
          <p:cNvSpPr txBox="1"/>
          <p:nvPr/>
        </p:nvSpPr>
        <p:spPr>
          <a:xfrm>
            <a:off x="6056689" y="1089679"/>
            <a:ext cx="555775"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a:t>
            </a:r>
          </a:p>
        </p:txBody>
      </p:sp>
      <p:sp>
        <p:nvSpPr>
          <p:cNvPr id="32" name="テキスト ボックス 31">
            <a:extLst>
              <a:ext uri="{FF2B5EF4-FFF2-40B4-BE49-F238E27FC236}">
                <a16:creationId xmlns:a16="http://schemas.microsoft.com/office/drawing/2014/main" id="{8B935007-308D-5030-9052-D17952394829}"/>
              </a:ext>
            </a:extLst>
          </p:cNvPr>
          <p:cNvSpPr txBox="1"/>
          <p:nvPr/>
        </p:nvSpPr>
        <p:spPr>
          <a:xfrm>
            <a:off x="7535599" y="1098193"/>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3" name="テキスト ボックス 32">
            <a:extLst>
              <a:ext uri="{FF2B5EF4-FFF2-40B4-BE49-F238E27FC236}">
                <a16:creationId xmlns:a16="http://schemas.microsoft.com/office/drawing/2014/main" id="{DDA691B7-A59D-9CF8-0CCF-A9FEFE7239D3}"/>
              </a:ext>
            </a:extLst>
          </p:cNvPr>
          <p:cNvSpPr txBox="1"/>
          <p:nvPr/>
        </p:nvSpPr>
        <p:spPr>
          <a:xfrm>
            <a:off x="7535598" y="2443764"/>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4" name="テキスト ボックス 33">
            <a:extLst>
              <a:ext uri="{FF2B5EF4-FFF2-40B4-BE49-F238E27FC236}">
                <a16:creationId xmlns:a16="http://schemas.microsoft.com/office/drawing/2014/main" id="{53CFFFD0-D263-58BB-27EB-02E9D40D38A4}"/>
              </a:ext>
            </a:extLst>
          </p:cNvPr>
          <p:cNvSpPr txBox="1"/>
          <p:nvPr/>
        </p:nvSpPr>
        <p:spPr>
          <a:xfrm>
            <a:off x="7535598" y="3503944"/>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5" name="テキスト ボックス 34">
            <a:extLst>
              <a:ext uri="{FF2B5EF4-FFF2-40B4-BE49-F238E27FC236}">
                <a16:creationId xmlns:a16="http://schemas.microsoft.com/office/drawing/2014/main" id="{7D42DC33-F0D8-145A-C9F2-E8F0FE4DA666}"/>
              </a:ext>
            </a:extLst>
          </p:cNvPr>
          <p:cNvSpPr txBox="1"/>
          <p:nvPr/>
        </p:nvSpPr>
        <p:spPr>
          <a:xfrm>
            <a:off x="6641579" y="3497448"/>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6" name="テキスト ボックス 35">
            <a:extLst>
              <a:ext uri="{FF2B5EF4-FFF2-40B4-BE49-F238E27FC236}">
                <a16:creationId xmlns:a16="http://schemas.microsoft.com/office/drawing/2014/main" id="{9D5BABB2-BF8C-D674-7DBB-745B01F3B7E8}"/>
              </a:ext>
            </a:extLst>
          </p:cNvPr>
          <p:cNvSpPr txBox="1"/>
          <p:nvPr/>
        </p:nvSpPr>
        <p:spPr>
          <a:xfrm>
            <a:off x="5699855" y="3503944"/>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7" name="テキスト ボックス 36">
            <a:extLst>
              <a:ext uri="{FF2B5EF4-FFF2-40B4-BE49-F238E27FC236}">
                <a16:creationId xmlns:a16="http://schemas.microsoft.com/office/drawing/2014/main" id="{7DFD0C6A-DCBA-ECAC-DD86-C637B7151E5D}"/>
              </a:ext>
            </a:extLst>
          </p:cNvPr>
          <p:cNvSpPr txBox="1"/>
          <p:nvPr/>
        </p:nvSpPr>
        <p:spPr>
          <a:xfrm>
            <a:off x="4769157" y="3521349"/>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8" name="テキスト ボックス 37">
            <a:extLst>
              <a:ext uri="{FF2B5EF4-FFF2-40B4-BE49-F238E27FC236}">
                <a16:creationId xmlns:a16="http://schemas.microsoft.com/office/drawing/2014/main" id="{F1241727-14BC-2C4D-8E23-A4EFC4FAC750}"/>
              </a:ext>
            </a:extLst>
          </p:cNvPr>
          <p:cNvSpPr txBox="1"/>
          <p:nvPr/>
        </p:nvSpPr>
        <p:spPr>
          <a:xfrm>
            <a:off x="3811017" y="3521349"/>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39" name="テキスト ボックス 38">
            <a:extLst>
              <a:ext uri="{FF2B5EF4-FFF2-40B4-BE49-F238E27FC236}">
                <a16:creationId xmlns:a16="http://schemas.microsoft.com/office/drawing/2014/main" id="{63C5D9FE-21E0-DAD2-7DEF-42C1977A45E7}"/>
              </a:ext>
            </a:extLst>
          </p:cNvPr>
          <p:cNvSpPr txBox="1"/>
          <p:nvPr/>
        </p:nvSpPr>
        <p:spPr>
          <a:xfrm>
            <a:off x="2860743" y="3521349"/>
            <a:ext cx="776989"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 なし</a:t>
            </a:r>
          </a:p>
        </p:txBody>
      </p:sp>
      <p:sp>
        <p:nvSpPr>
          <p:cNvPr id="40" name="テキスト ボックス 39">
            <a:extLst>
              <a:ext uri="{FF2B5EF4-FFF2-40B4-BE49-F238E27FC236}">
                <a16:creationId xmlns:a16="http://schemas.microsoft.com/office/drawing/2014/main" id="{1662381E-3C36-3F3C-8E72-F03FD5BAC019}"/>
              </a:ext>
            </a:extLst>
          </p:cNvPr>
          <p:cNvSpPr txBox="1"/>
          <p:nvPr/>
        </p:nvSpPr>
        <p:spPr>
          <a:xfrm>
            <a:off x="6049334" y="2438035"/>
            <a:ext cx="555775"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a:t>
            </a:r>
          </a:p>
        </p:txBody>
      </p:sp>
      <p:sp>
        <p:nvSpPr>
          <p:cNvPr id="41" name="テキスト ボックス 40">
            <a:extLst>
              <a:ext uri="{FF2B5EF4-FFF2-40B4-BE49-F238E27FC236}">
                <a16:creationId xmlns:a16="http://schemas.microsoft.com/office/drawing/2014/main" id="{39765BBA-E51C-6D48-E064-2DD7B2F4B0CA}"/>
              </a:ext>
            </a:extLst>
          </p:cNvPr>
          <p:cNvSpPr txBox="1"/>
          <p:nvPr/>
        </p:nvSpPr>
        <p:spPr>
          <a:xfrm>
            <a:off x="1694360" y="3521349"/>
            <a:ext cx="555775" cy="19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72000" tIns="36000" rIns="72000" bIns="36000" rtlCol="0" anchor="ctr" anchorCtr="1">
            <a:spAutoFit/>
          </a:bodyPr>
          <a:lstStyle/>
          <a:p>
            <a:pPr algn="ctr"/>
            <a:r>
              <a:rPr kumimoji="1" lang="ja-JP" altLang="en-US" sz="800" b="1" dirty="0">
                <a:latin typeface="Yu Gothic UI" panose="020B0500000000000000" pitchFamily="50" charset="-128"/>
                <a:ea typeface="Yu Gothic UI" panose="020B0500000000000000" pitchFamily="50" charset="-128"/>
              </a:rPr>
              <a:t>検出物体</a:t>
            </a:r>
          </a:p>
        </p:txBody>
      </p:sp>
    </p:spTree>
    <p:extLst>
      <p:ext uri="{BB962C8B-B14F-4D97-AF65-F5344CB8AC3E}">
        <p14:creationId xmlns:p14="http://schemas.microsoft.com/office/powerpoint/2010/main" val="15363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2-6. AI</a:t>
            </a:r>
            <a:r>
              <a:rPr lang="ja-JP" altLang="en-US" dirty="0"/>
              <a:t>アプリケーション </a:t>
            </a:r>
            <a:r>
              <a:rPr lang="en-US" altLang="ja-JP" dirty="0"/>
              <a:t>- AI</a:t>
            </a:r>
            <a:r>
              <a:rPr lang="ja-JP" altLang="en-US" dirty="0"/>
              <a:t>音識別</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90471AE5-047E-0863-F006-5B403A1607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4922" y="66527"/>
            <a:ext cx="444457" cy="444457"/>
          </a:xfrm>
          <a:prstGeom prst="rect">
            <a:avLst/>
          </a:prstGeom>
        </p:spPr>
      </p:pic>
      <p:pic>
        <p:nvPicPr>
          <p:cNvPr id="6" name="Picture 6">
            <a:extLst>
              <a:ext uri="{FF2B5EF4-FFF2-40B4-BE49-F238E27FC236}">
                <a16:creationId xmlns:a16="http://schemas.microsoft.com/office/drawing/2014/main" id="{2A1D3A51-7D46-780B-1AD4-A2A4413B72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807" y="2546060"/>
            <a:ext cx="428309" cy="848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a:extLst>
              <a:ext uri="{FF2B5EF4-FFF2-40B4-BE49-F238E27FC236}">
                <a16:creationId xmlns:a16="http://schemas.microsoft.com/office/drawing/2014/main" id="{66E4D8CA-88BA-352F-2CB8-FEE71C5B72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96206" y="2566815"/>
            <a:ext cx="806817" cy="806817"/>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6CFD6FE4-8B9D-C226-0E21-9240DF7B3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120" y="2611822"/>
            <a:ext cx="660471" cy="716806"/>
          </a:xfrm>
          <a:prstGeom prst="rect">
            <a:avLst/>
          </a:prstGeom>
        </p:spPr>
      </p:pic>
      <p:pic>
        <p:nvPicPr>
          <p:cNvPr id="9" name="図 8">
            <a:extLst>
              <a:ext uri="{FF2B5EF4-FFF2-40B4-BE49-F238E27FC236}">
                <a16:creationId xmlns:a16="http://schemas.microsoft.com/office/drawing/2014/main" id="{7420FA61-80B7-6DDD-1F46-3456C0AE77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250" y="3528011"/>
            <a:ext cx="508727" cy="492829"/>
          </a:xfrm>
          <a:prstGeom prst="rect">
            <a:avLst/>
          </a:prstGeom>
        </p:spPr>
      </p:pic>
      <p:pic>
        <p:nvPicPr>
          <p:cNvPr id="10" name="Picture 12" descr="ã¯ãªãã¯ããã¨æ°ããã¦ã£ã³ãã¦ã§éãã¾ã">
            <a:extLst>
              <a:ext uri="{FF2B5EF4-FFF2-40B4-BE49-F238E27FC236}">
                <a16:creationId xmlns:a16="http://schemas.microsoft.com/office/drawing/2014/main" id="{266BC1E6-E18A-C23C-0786-08BA2672AAE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77692" y="2323412"/>
            <a:ext cx="2663117" cy="13913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ã¯ãªãã¯ããã¨æ°ããã¦ã£ã³ãã¦ã§éãã¾ã">
            <a:extLst>
              <a:ext uri="{FF2B5EF4-FFF2-40B4-BE49-F238E27FC236}">
                <a16:creationId xmlns:a16="http://schemas.microsoft.com/office/drawing/2014/main" id="{F4E27614-3796-C89B-15C4-70A0F6E5139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62377" y="1422325"/>
            <a:ext cx="1325499" cy="964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ã¯ãªãã¯ããã¨æ°ããã¦ã£ã³ãã¦ã§éãã¾ã">
            <a:extLst>
              <a:ext uri="{FF2B5EF4-FFF2-40B4-BE49-F238E27FC236}">
                <a16:creationId xmlns:a16="http://schemas.microsoft.com/office/drawing/2014/main" id="{796225AA-142F-309D-7AC5-5B73BB990D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8754" y="1135352"/>
            <a:ext cx="542407" cy="542407"/>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 44">
            <a:extLst>
              <a:ext uri="{FF2B5EF4-FFF2-40B4-BE49-F238E27FC236}">
                <a16:creationId xmlns:a16="http://schemas.microsoft.com/office/drawing/2014/main" id="{A369A7F4-AD2B-7330-9C23-8D8CE5E3E2FB}"/>
              </a:ext>
            </a:extLst>
          </p:cNvPr>
          <p:cNvSpPr/>
          <p:nvPr/>
        </p:nvSpPr>
        <p:spPr bwMode="auto">
          <a:xfrm>
            <a:off x="3274380" y="3749443"/>
            <a:ext cx="2612665" cy="481903"/>
          </a:xfrm>
          <a:prstGeom prst="roundRect">
            <a:avLst>
              <a:gd name="adj" fmla="val 504"/>
            </a:avLst>
          </a:prstGeom>
          <a:noFill/>
          <a:ln>
            <a:noFill/>
          </a:ln>
          <a:effectLst/>
        </p:spPr>
        <p:txBody>
          <a:bodyPr wrap="none" anchor="ctr"/>
          <a:lstStyle/>
          <a:p>
            <a:pPr defTabSz="1706837">
              <a:defRPr/>
            </a:pPr>
            <a:r>
              <a:rPr lang="ja-JP" altLang="en-US" sz="14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雑踏の中でも特定の音を識別可能</a:t>
            </a:r>
            <a:endParaRPr altLang="en-US" sz="1400" dirty="0">
              <a:solidFill>
                <a:prstClr val="black"/>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4D740169-D42A-9E5F-7BE7-0F2AAB7909FF}"/>
              </a:ext>
            </a:extLst>
          </p:cNvPr>
          <p:cNvSpPr txBox="1"/>
          <p:nvPr/>
        </p:nvSpPr>
        <p:spPr>
          <a:xfrm>
            <a:off x="6966464" y="1991515"/>
            <a:ext cx="1421742" cy="369332"/>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1706837">
              <a:defRPr/>
            </a:pPr>
            <a:r>
              <a:rPr kumimoji="0" lang="ja-JP" altLang="en-US" b="1"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rPr>
              <a:t>銃声</a:t>
            </a:r>
            <a:endParaRPr kumimoji="0" lang="en-US" altLang="ja-JP" b="1"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A9EB9D68-F8D7-969A-9F6C-90E4FCC76270}"/>
              </a:ext>
            </a:extLst>
          </p:cNvPr>
          <p:cNvSpPr txBox="1"/>
          <p:nvPr/>
        </p:nvSpPr>
        <p:spPr>
          <a:xfrm>
            <a:off x="6966464" y="2792425"/>
            <a:ext cx="1421742" cy="369332"/>
          </a:xfrm>
          <a:prstGeom prst="rect">
            <a:avLst/>
          </a:prstGeom>
          <a:solidFill>
            <a:schemeClr val="bg1">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1706837">
              <a:defRPr/>
            </a:pPr>
            <a:r>
              <a:rPr kumimoji="0" lang="ja-JP" altLang="en-US" b="1"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rPr>
              <a:t>日常音</a:t>
            </a:r>
            <a:endParaRPr kumimoji="0" altLang="en-US" b="1"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E366C969-A3B2-CE62-C9FE-F169AE737743}"/>
              </a:ext>
            </a:extLst>
          </p:cNvPr>
          <p:cNvSpPr txBox="1"/>
          <p:nvPr/>
        </p:nvSpPr>
        <p:spPr>
          <a:xfrm>
            <a:off x="6940208" y="3590385"/>
            <a:ext cx="1447998" cy="369332"/>
          </a:xfrm>
          <a:prstGeom prst="rect">
            <a:avLst/>
          </a:prstGeom>
          <a:solidFill>
            <a:schemeClr val="bg1">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1706837">
              <a:defRPr/>
            </a:pPr>
            <a:r>
              <a:rPr kumimoji="0" lang="ja-JP" altLang="en-US" b="1"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rPr>
              <a:t>クラクション</a:t>
            </a:r>
            <a:endParaRPr kumimoji="0" lang="en-US" altLang="en-US" b="1"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二等辺三角形 16">
            <a:extLst>
              <a:ext uri="{FF2B5EF4-FFF2-40B4-BE49-F238E27FC236}">
                <a16:creationId xmlns:a16="http://schemas.microsoft.com/office/drawing/2014/main" id="{8A231ECC-2449-954D-944F-B1E0A35FBB87}"/>
              </a:ext>
            </a:extLst>
          </p:cNvPr>
          <p:cNvSpPr/>
          <p:nvPr/>
        </p:nvSpPr>
        <p:spPr>
          <a:xfrm rot="5400000">
            <a:off x="5849748" y="2727704"/>
            <a:ext cx="1109654" cy="490959"/>
          </a:xfrm>
          <a:prstGeom prst="triangl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1706837" fontAlgn="auto">
              <a:spcBef>
                <a:spcPts val="0"/>
              </a:spcBef>
              <a:spcAft>
                <a:spcPts val="0"/>
              </a:spcAft>
              <a:defRPr/>
            </a:pPr>
            <a:endParaRPr kumimoji="0" altLang="en-US" sz="3333"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二等辺三角形 17">
            <a:extLst>
              <a:ext uri="{FF2B5EF4-FFF2-40B4-BE49-F238E27FC236}">
                <a16:creationId xmlns:a16="http://schemas.microsoft.com/office/drawing/2014/main" id="{CBDF0DD5-91C4-F47C-522E-91D6D2BEDD52}"/>
              </a:ext>
            </a:extLst>
          </p:cNvPr>
          <p:cNvSpPr/>
          <p:nvPr/>
        </p:nvSpPr>
        <p:spPr>
          <a:xfrm rot="5400000">
            <a:off x="2323471" y="2724744"/>
            <a:ext cx="1109654" cy="490959"/>
          </a:xfrm>
          <a:prstGeom prst="triangl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1706837" fontAlgn="auto">
              <a:spcBef>
                <a:spcPts val="0"/>
              </a:spcBef>
              <a:spcAft>
                <a:spcPts val="0"/>
              </a:spcAft>
              <a:defRPr/>
            </a:pPr>
            <a:endParaRPr kumimoji="0" altLang="en-US" sz="3333" kern="0" dirty="0">
              <a:solidFill>
                <a:prstClr val="white"/>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9" name="角丸四角形 50">
            <a:extLst>
              <a:ext uri="{FF2B5EF4-FFF2-40B4-BE49-F238E27FC236}">
                <a16:creationId xmlns:a16="http://schemas.microsoft.com/office/drawing/2014/main" id="{035C3E36-F014-0074-556B-B3E7B50D4B9E}"/>
              </a:ext>
            </a:extLst>
          </p:cNvPr>
          <p:cNvSpPr/>
          <p:nvPr/>
        </p:nvSpPr>
        <p:spPr bwMode="auto">
          <a:xfrm>
            <a:off x="268382" y="3318486"/>
            <a:ext cx="759336" cy="481903"/>
          </a:xfrm>
          <a:prstGeom prst="roundRect">
            <a:avLst>
              <a:gd name="adj" fmla="val 504"/>
            </a:avLst>
          </a:prstGeom>
          <a:noFill/>
          <a:ln>
            <a:noFill/>
          </a:ln>
          <a:effectLst/>
        </p:spPr>
        <p:txBody>
          <a:bodyPr wrap="none" anchor="ctr"/>
          <a:lstStyle/>
          <a:p>
            <a:pPr algn="ctr" defTabSz="1706837">
              <a:defRPr/>
            </a:pPr>
            <a:r>
              <a:rPr lang="ja-JP" altLang="en-US" sz="14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銃声</a:t>
            </a:r>
            <a:endParaRPr altLang="en-US" sz="1400" dirty="0">
              <a:solidFill>
                <a:prstClr val="black"/>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20" name="正方形/長方形 19">
            <a:extLst>
              <a:ext uri="{FF2B5EF4-FFF2-40B4-BE49-F238E27FC236}">
                <a16:creationId xmlns:a16="http://schemas.microsoft.com/office/drawing/2014/main" id="{36E9083B-B85A-C76B-D425-8565734BCB12}"/>
              </a:ext>
            </a:extLst>
          </p:cNvPr>
          <p:cNvSpPr/>
          <p:nvPr/>
        </p:nvSpPr>
        <p:spPr>
          <a:xfrm>
            <a:off x="0" y="650983"/>
            <a:ext cx="7763745" cy="338554"/>
          </a:xfrm>
          <a:prstGeom prst="rect">
            <a:avLst/>
          </a:prstGeom>
        </p:spPr>
        <p:txBody>
          <a:bodyPr wrap="square" anchor="b">
            <a:spAutoFit/>
          </a:bodyPr>
          <a:lstStyle/>
          <a:p>
            <a:pPr marL="342900" indent="-342900">
              <a:buFont typeface="Wingdings" panose="05000000000000000000" pitchFamily="2" charset="2"/>
              <a:buChar char="u"/>
            </a:pP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を活用した音識別に対応</a:t>
            </a:r>
          </a:p>
        </p:txBody>
      </p:sp>
    </p:spTree>
    <p:extLst>
      <p:ext uri="{BB962C8B-B14F-4D97-AF65-F5344CB8AC3E}">
        <p14:creationId xmlns:p14="http://schemas.microsoft.com/office/powerpoint/2010/main" val="279001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2-7. </a:t>
            </a:r>
            <a:r>
              <a:rPr lang="en-US" altLang="ja-JP" dirty="0" err="1"/>
              <a:t>i</a:t>
            </a:r>
            <a:r>
              <a:rPr lang="en-US" altLang="ja-JP" dirty="0"/>
              <a:t>-PRO</a:t>
            </a:r>
            <a:r>
              <a:rPr lang="ja-JP" altLang="en-US" dirty="0"/>
              <a:t>設定ツール（</a:t>
            </a:r>
            <a:r>
              <a:rPr lang="en-US" altLang="ja-JP" dirty="0" err="1"/>
              <a:t>iCT</a:t>
            </a:r>
            <a:r>
              <a:rPr lang="ja-JP" altLang="en-US" dirty="0"/>
              <a:t>）の進化</a:t>
            </a:r>
          </a:p>
        </p:txBody>
      </p:sp>
      <p:sp>
        <p:nvSpPr>
          <p:cNvPr id="5" name="正方形/長方形 4">
            <a:extLst>
              <a:ext uri="{FF2B5EF4-FFF2-40B4-BE49-F238E27FC236}">
                <a16:creationId xmlns:a16="http://schemas.microsoft.com/office/drawing/2014/main" id="{551B547F-1A04-43E2-1EDA-5A24420F28E5}"/>
              </a:ext>
            </a:extLst>
          </p:cNvPr>
          <p:cNvSpPr/>
          <p:nvPr/>
        </p:nvSpPr>
        <p:spPr>
          <a:xfrm>
            <a:off x="0" y="612632"/>
            <a:ext cx="9205683" cy="369332"/>
          </a:xfrm>
          <a:prstGeom prst="rect">
            <a:avLst/>
          </a:prstGeom>
        </p:spPr>
        <p:txBody>
          <a:bodyPr wrap="square" anchor="b">
            <a:spAutoFit/>
          </a:bodyPr>
          <a:lstStyle/>
          <a:p>
            <a:pPr marL="285750" indent="-285750">
              <a:buFont typeface="Wingdings" panose="05000000000000000000" pitchFamily="2" charset="2"/>
              <a:buChar char="u"/>
            </a:pPr>
            <a:r>
              <a:rPr lang="ja-JP" altLang="ja-JP" sz="1800" b="1" dirty="0">
                <a:latin typeface="Yu Gothic UI" panose="020B0500000000000000" pitchFamily="50" charset="-128"/>
                <a:ea typeface="Yu Gothic UI" panose="020B0500000000000000" pitchFamily="50" charset="-128"/>
              </a:rPr>
              <a:t>カメラとアプリケーションの設定をiCTに統合することで</a:t>
            </a:r>
            <a:r>
              <a:rPr lang="ja-JP" altLang="en-US" sz="1800" b="1" dirty="0">
                <a:latin typeface="Yu Gothic UI" panose="020B0500000000000000" pitchFamily="50" charset="-128"/>
                <a:ea typeface="Yu Gothic UI" panose="020B0500000000000000" pitchFamily="50" charset="-128"/>
              </a:rPr>
              <a:t>利便性が向上</a:t>
            </a:r>
            <a:endParaRPr lang="en-US" altLang="ja-JP" sz="18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6FF7397E-BC47-5E2B-3E40-E9FF6A832AAA}"/>
              </a:ext>
            </a:extLst>
          </p:cNvPr>
          <p:cNvSpPr/>
          <p:nvPr/>
        </p:nvSpPr>
        <p:spPr>
          <a:xfrm>
            <a:off x="141077" y="1029772"/>
            <a:ext cx="2544282" cy="215444"/>
          </a:xfrm>
          <a:prstGeom prst="rect">
            <a:avLst/>
          </a:prstGeom>
        </p:spPr>
        <p:txBody>
          <a:bodyPr wrap="square" lIns="0" tIns="0" rIns="0" bIns="0">
            <a:spAutoFit/>
          </a:bodyPr>
          <a:lstStyle/>
          <a:p>
            <a:r>
              <a:rPr lang="ja-JP" altLang="en-US" sz="1400" b="1" u="sng" dirty="0">
                <a:latin typeface="Yu Gothic UI" panose="020B0500000000000000" pitchFamily="50" charset="-128"/>
                <a:ea typeface="Yu Gothic UI" panose="020B0500000000000000" pitchFamily="50" charset="-128"/>
                <a:cs typeface="Calibri" panose="020F0502020204030204" pitchFamily="34" charset="0"/>
              </a:rPr>
              <a:t>旧モデル</a:t>
            </a:r>
            <a:endParaRPr lang="en-US" altLang="ja-JP" sz="1400" b="1" u="sng" dirty="0">
              <a:latin typeface="Yu Gothic UI" panose="020B0500000000000000" pitchFamily="50" charset="-128"/>
              <a:ea typeface="Yu Gothic UI" panose="020B0500000000000000" pitchFamily="50" charset="-128"/>
              <a:cs typeface="Calibri" panose="020F0502020204030204" pitchFamily="34" charset="0"/>
            </a:endParaRPr>
          </a:p>
        </p:txBody>
      </p:sp>
      <p:grpSp>
        <p:nvGrpSpPr>
          <p:cNvPr id="31" name="グループ化 30">
            <a:extLst>
              <a:ext uri="{FF2B5EF4-FFF2-40B4-BE49-F238E27FC236}">
                <a16:creationId xmlns:a16="http://schemas.microsoft.com/office/drawing/2014/main" id="{C9AE30EE-4072-CC02-44D5-F966DFF1358C}"/>
              </a:ext>
            </a:extLst>
          </p:cNvPr>
          <p:cNvGrpSpPr/>
          <p:nvPr/>
        </p:nvGrpSpPr>
        <p:grpSpPr>
          <a:xfrm>
            <a:off x="349507" y="3779174"/>
            <a:ext cx="3827606" cy="902574"/>
            <a:chOff x="349507" y="3779174"/>
            <a:chExt cx="2671485" cy="902574"/>
          </a:xfrm>
        </p:grpSpPr>
        <p:sp>
          <p:nvSpPr>
            <p:cNvPr id="7" name="ホームベース 9">
              <a:extLst>
                <a:ext uri="{FF2B5EF4-FFF2-40B4-BE49-F238E27FC236}">
                  <a16:creationId xmlns:a16="http://schemas.microsoft.com/office/drawing/2014/main" id="{E8B45382-E3DE-23CD-3145-60A71D88180D}"/>
                </a:ext>
              </a:extLst>
            </p:cNvPr>
            <p:cNvSpPr/>
            <p:nvPr/>
          </p:nvSpPr>
          <p:spPr>
            <a:xfrm>
              <a:off x="2146498" y="3788243"/>
              <a:ext cx="874494" cy="540059"/>
            </a:xfrm>
            <a:prstGeom prst="homePlate">
              <a:avLst>
                <a:gd name="adj" fmla="val 38706"/>
              </a:avLst>
            </a:prstGeom>
            <a:solidFill>
              <a:schemeClr val="accent4">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設置・設定レポート</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Rectangle 6">
              <a:extLst>
                <a:ext uri="{FF2B5EF4-FFF2-40B4-BE49-F238E27FC236}">
                  <a16:creationId xmlns:a16="http://schemas.microsoft.com/office/drawing/2014/main" id="{5AC1C55D-B249-8B53-C42C-711495994DD7}"/>
                </a:ext>
              </a:extLst>
            </p:cNvPr>
            <p:cNvSpPr>
              <a:spLocks noChangeAspect="1" noChangeArrowheads="1"/>
            </p:cNvSpPr>
            <p:nvPr/>
          </p:nvSpPr>
          <p:spPr bwMode="auto">
            <a:xfrm>
              <a:off x="349507" y="4396388"/>
              <a:ext cx="2668909" cy="285360"/>
            </a:xfrm>
            <a:prstGeom prst="rect">
              <a:avLst/>
            </a:prstGeom>
            <a:solidFill>
              <a:srgbClr val="6464E6"/>
            </a:solidFill>
            <a:ln w="12700">
              <a:solidFill>
                <a:srgbClr val="FFFFFF"/>
              </a:solidFill>
              <a:miter lim="800000"/>
              <a:headEnd/>
              <a:tailEnd/>
            </a:ln>
            <a:effectLst>
              <a:outerShdw dist="71842" dir="2700000" algn="ctr" rotWithShape="0">
                <a:srgbClr val="808080">
                  <a:alpha val="50000"/>
                </a:srgbClr>
              </a:outerShdw>
            </a:effectLst>
          </p:spPr>
          <p:txBody>
            <a:bodyPr wrap="square" lIns="27000" tIns="27000" rIns="27000" bIns="27000">
              <a:sp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1500" b="1" dirty="0">
                  <a:solidFill>
                    <a:schemeClr val="bg1"/>
                  </a:solidFill>
                  <a:latin typeface="Yu Gothic UI" panose="020B0500000000000000" pitchFamily="50" charset="-128"/>
                  <a:ea typeface="Yu Gothic UI" panose="020B0500000000000000" pitchFamily="50" charset="-128"/>
                  <a:cs typeface="Calibri" panose="020F0502020204030204" pitchFamily="34" charset="0"/>
                </a:rPr>
                <a:t>iCT</a:t>
              </a:r>
            </a:p>
          </p:txBody>
        </p:sp>
        <p:sp>
          <p:nvSpPr>
            <p:cNvPr id="11" name="ホームベース 15">
              <a:extLst>
                <a:ext uri="{FF2B5EF4-FFF2-40B4-BE49-F238E27FC236}">
                  <a16:creationId xmlns:a16="http://schemas.microsoft.com/office/drawing/2014/main" id="{6790E694-72B6-44D2-9D89-51E4F962BBC9}"/>
                </a:ext>
              </a:extLst>
            </p:cNvPr>
            <p:cNvSpPr/>
            <p:nvPr/>
          </p:nvSpPr>
          <p:spPr>
            <a:xfrm>
              <a:off x="1195903" y="3779174"/>
              <a:ext cx="942242" cy="540059"/>
            </a:xfrm>
            <a:prstGeom prst="homePlate">
              <a:avLst>
                <a:gd name="adj" fmla="val 38706"/>
              </a:avLst>
            </a:prstGeom>
            <a:solidFill>
              <a:schemeClr val="accent6">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アプリ</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登録</a:t>
              </a:r>
              <a:r>
                <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ホームベース 16">
              <a:extLst>
                <a:ext uri="{FF2B5EF4-FFF2-40B4-BE49-F238E27FC236}">
                  <a16:creationId xmlns:a16="http://schemas.microsoft.com/office/drawing/2014/main" id="{56C281BB-0E27-EE29-ED2D-71B9968C0DB1}"/>
                </a:ext>
              </a:extLst>
            </p:cNvPr>
            <p:cNvSpPr/>
            <p:nvPr/>
          </p:nvSpPr>
          <p:spPr>
            <a:xfrm>
              <a:off x="355260" y="3784269"/>
              <a:ext cx="837614" cy="540059"/>
            </a:xfrm>
            <a:prstGeom prst="homePlate">
              <a:avLst>
                <a:gd name="adj" fmla="val 38706"/>
              </a:avLst>
            </a:prstGeom>
            <a:solidFill>
              <a:schemeClr val="accent1">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カメラ</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grpSp>
      <p:cxnSp>
        <p:nvCxnSpPr>
          <p:cNvPr id="24" name="直線矢印コネクタ 23">
            <a:extLst>
              <a:ext uri="{FF2B5EF4-FFF2-40B4-BE49-F238E27FC236}">
                <a16:creationId xmlns:a16="http://schemas.microsoft.com/office/drawing/2014/main" id="{85723F67-1FA4-ED5F-CE5A-11D0640C47D2}"/>
              </a:ext>
            </a:extLst>
          </p:cNvPr>
          <p:cNvCxnSpPr/>
          <p:nvPr/>
        </p:nvCxnSpPr>
        <p:spPr>
          <a:xfrm flipH="1">
            <a:off x="4370704" y="4301817"/>
            <a:ext cx="4655563" cy="0"/>
          </a:xfrm>
          <a:prstGeom prst="straightConnector1">
            <a:avLst/>
          </a:prstGeom>
          <a:ln w="101600">
            <a:solidFill>
              <a:schemeClr val="accent5">
                <a:lumMod val="20000"/>
                <a:lumOff val="80000"/>
              </a:schemeClr>
            </a:solidFill>
            <a:tailEnd type="arrow" w="sm" len="sm"/>
          </a:ln>
        </p:spPr>
        <p:style>
          <a:lnRef idx="2">
            <a:schemeClr val="accent1"/>
          </a:lnRef>
          <a:fillRef idx="0">
            <a:schemeClr val="accent1"/>
          </a:fillRef>
          <a:effectRef idx="1">
            <a:schemeClr val="accent1"/>
          </a:effectRef>
          <a:fontRef idx="minor">
            <a:schemeClr val="tx1"/>
          </a:fontRef>
        </p:style>
      </p:cxnSp>
      <p:sp>
        <p:nvSpPr>
          <p:cNvPr id="25" name="正方形/長方形 24">
            <a:extLst>
              <a:ext uri="{FF2B5EF4-FFF2-40B4-BE49-F238E27FC236}">
                <a16:creationId xmlns:a16="http://schemas.microsoft.com/office/drawing/2014/main" id="{9649F6F7-ABCD-DFB2-8E63-02EB1A1D9674}"/>
              </a:ext>
            </a:extLst>
          </p:cNvPr>
          <p:cNvSpPr/>
          <p:nvPr/>
        </p:nvSpPr>
        <p:spPr>
          <a:xfrm>
            <a:off x="4818509" y="4368885"/>
            <a:ext cx="3759954" cy="215444"/>
          </a:xfrm>
          <a:prstGeom prst="rect">
            <a:avLst/>
          </a:prstGeom>
        </p:spPr>
        <p:txBody>
          <a:bodyPr wrap="square" lIns="0" tIns="0" rIns="0" bIns="0">
            <a:spAutoFit/>
          </a:bodyPr>
          <a:lstStyle/>
          <a:p>
            <a:pPr algn="ctr"/>
            <a:r>
              <a:rPr lang="ja-JP" altLang="en-US" sz="1400" b="1" dirty="0">
                <a:solidFill>
                  <a:schemeClr val="bg1">
                    <a:lumMod val="50000"/>
                  </a:schemeClr>
                </a:solidFill>
                <a:latin typeface="Yu Gothic UI" panose="020B0500000000000000" pitchFamily="50" charset="-128"/>
                <a:ea typeface="Yu Gothic UI" panose="020B0500000000000000" pitchFamily="50" charset="-128"/>
                <a:cs typeface="Meiryo UI" panose="020B0604030504040204" pitchFamily="50" charset="-128"/>
              </a:rPr>
              <a:t>大幅時間短縮　</a:t>
            </a:r>
            <a:r>
              <a:rPr lang="en-US" altLang="ja-JP" sz="1400" b="1" dirty="0">
                <a:solidFill>
                  <a:schemeClr val="bg1">
                    <a:lumMod val="50000"/>
                  </a:schemeClr>
                </a:solidFill>
                <a:latin typeface="Yu Gothic UI" panose="020B0500000000000000" pitchFamily="50" charset="-128"/>
                <a:ea typeface="Yu Gothic UI" panose="020B0500000000000000" pitchFamily="50" charset="-128"/>
                <a:cs typeface="Meiryo UI" panose="020B0604030504040204" pitchFamily="50" charset="-128"/>
              </a:rPr>
              <a:t>(</a:t>
            </a:r>
            <a:r>
              <a:rPr lang="ja-JP" altLang="en-US" sz="1400" b="1" dirty="0">
                <a:solidFill>
                  <a:schemeClr val="bg1">
                    <a:lumMod val="50000"/>
                  </a:schemeClr>
                </a:solidFill>
                <a:latin typeface="Yu Gothic UI" panose="020B0500000000000000" pitchFamily="50" charset="-128"/>
                <a:ea typeface="Yu Gothic UI" panose="020B0500000000000000" pitchFamily="50" charset="-128"/>
                <a:cs typeface="Meiryo UI" panose="020B0604030504040204" pitchFamily="50" charset="-128"/>
              </a:rPr>
              <a:t>現行比 </a:t>
            </a:r>
            <a:r>
              <a:rPr lang="en-US" altLang="ja-JP" sz="1400" b="1" dirty="0">
                <a:solidFill>
                  <a:schemeClr val="bg1">
                    <a:lumMod val="50000"/>
                  </a:schemeClr>
                </a:solidFill>
                <a:latin typeface="Yu Gothic UI" panose="020B0500000000000000" pitchFamily="50" charset="-128"/>
                <a:ea typeface="Yu Gothic UI" panose="020B0500000000000000" pitchFamily="50" charset="-128"/>
                <a:cs typeface="Meiryo UI" panose="020B0604030504040204" pitchFamily="50" charset="-128"/>
              </a:rPr>
              <a:t>60%</a:t>
            </a:r>
            <a:r>
              <a:rPr lang="ja-JP" altLang="en-US" sz="1400" b="1" dirty="0">
                <a:solidFill>
                  <a:schemeClr val="bg1">
                    <a:lumMod val="50000"/>
                  </a:schemeClr>
                </a:solidFill>
                <a:latin typeface="Yu Gothic UI" panose="020B0500000000000000" pitchFamily="50" charset="-128"/>
                <a:ea typeface="Yu Gothic UI" panose="020B0500000000000000" pitchFamily="50" charset="-128"/>
                <a:cs typeface="Meiryo UI" panose="020B0604030504040204" pitchFamily="50" charset="-128"/>
              </a:rPr>
              <a:t>減</a:t>
            </a:r>
            <a:r>
              <a:rPr lang="en-US" altLang="ja-JP" sz="1400" b="1" dirty="0">
                <a:solidFill>
                  <a:schemeClr val="bg1">
                    <a:lumMod val="50000"/>
                  </a:schemeClr>
                </a:solidFill>
                <a:latin typeface="Yu Gothic UI" panose="020B0500000000000000" pitchFamily="50" charset="-128"/>
                <a:ea typeface="Yu Gothic UI" panose="020B0500000000000000" pitchFamily="50" charset="-128"/>
                <a:cs typeface="Meiryo UI" panose="020B0604030504040204" pitchFamily="50" charset="-128"/>
              </a:rPr>
              <a:t>)</a:t>
            </a:r>
          </a:p>
        </p:txBody>
      </p:sp>
      <p:grpSp>
        <p:nvGrpSpPr>
          <p:cNvPr id="32" name="グループ化 31">
            <a:extLst>
              <a:ext uri="{FF2B5EF4-FFF2-40B4-BE49-F238E27FC236}">
                <a16:creationId xmlns:a16="http://schemas.microsoft.com/office/drawing/2014/main" id="{E04F8012-66FC-F11A-85A1-7D494DB6C24B}"/>
              </a:ext>
            </a:extLst>
          </p:cNvPr>
          <p:cNvGrpSpPr/>
          <p:nvPr/>
        </p:nvGrpSpPr>
        <p:grpSpPr>
          <a:xfrm>
            <a:off x="141077" y="1358851"/>
            <a:ext cx="8690407" cy="2296385"/>
            <a:chOff x="141077" y="1358851"/>
            <a:chExt cx="7648685" cy="2296385"/>
          </a:xfrm>
        </p:grpSpPr>
        <p:sp>
          <p:nvSpPr>
            <p:cNvPr id="10" name="正方形/長方形 9">
              <a:extLst>
                <a:ext uri="{FF2B5EF4-FFF2-40B4-BE49-F238E27FC236}">
                  <a16:creationId xmlns:a16="http://schemas.microsoft.com/office/drawing/2014/main" id="{9679A76A-E366-0F73-8E7E-C9235C50B1B0}"/>
                </a:ext>
              </a:extLst>
            </p:cNvPr>
            <p:cNvSpPr/>
            <p:nvPr/>
          </p:nvSpPr>
          <p:spPr>
            <a:xfrm>
              <a:off x="141077" y="3439792"/>
              <a:ext cx="2728644" cy="215444"/>
            </a:xfrm>
            <a:prstGeom prst="rect">
              <a:avLst/>
            </a:prstGeom>
          </p:spPr>
          <p:txBody>
            <a:bodyPr wrap="square" lIns="0" tIns="0" rIns="0" bIns="0">
              <a:spAutoFit/>
            </a:bodyPr>
            <a:lstStyle/>
            <a:p>
              <a:r>
                <a:rPr lang="ja-JP" altLang="en-US" sz="1400" b="1" u="sng"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400" b="1" u="sng"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400" b="1" u="sng"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400" b="1" u="sng" dirty="0">
                  <a:latin typeface="Yu Gothic UI" panose="020B0500000000000000" pitchFamily="50" charset="-128"/>
                  <a:ea typeface="Yu Gothic UI" panose="020B0500000000000000" pitchFamily="50" charset="-128"/>
                  <a:cs typeface="Calibri" panose="020F0502020204030204" pitchFamily="34" charset="0"/>
                </a:rPr>
                <a:t>モデル</a:t>
              </a:r>
              <a:endParaRPr lang="en-US" altLang="ja-JP" sz="1400" b="1" u="sng"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ホームベース 20">
              <a:extLst>
                <a:ext uri="{FF2B5EF4-FFF2-40B4-BE49-F238E27FC236}">
                  <a16:creationId xmlns:a16="http://schemas.microsoft.com/office/drawing/2014/main" id="{2BC8F8ED-4481-5131-752F-320ACB88FD1E}"/>
                </a:ext>
              </a:extLst>
            </p:cNvPr>
            <p:cNvSpPr/>
            <p:nvPr/>
          </p:nvSpPr>
          <p:spPr>
            <a:xfrm>
              <a:off x="6517178" y="1358852"/>
              <a:ext cx="1166732" cy="747633"/>
            </a:xfrm>
            <a:prstGeom prst="homePlate">
              <a:avLst>
                <a:gd name="adj" fmla="val 38706"/>
              </a:avLst>
            </a:prstGeom>
            <a:solidFill>
              <a:schemeClr val="accent4">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設置・設定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レポート</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ホームベース 21">
              <a:extLst>
                <a:ext uri="{FF2B5EF4-FFF2-40B4-BE49-F238E27FC236}">
                  <a16:creationId xmlns:a16="http://schemas.microsoft.com/office/drawing/2014/main" id="{15B1A6DC-80C1-7CD0-D723-B22B3535977D}"/>
                </a:ext>
              </a:extLst>
            </p:cNvPr>
            <p:cNvSpPr/>
            <p:nvPr/>
          </p:nvSpPr>
          <p:spPr>
            <a:xfrm>
              <a:off x="5442181" y="1358851"/>
              <a:ext cx="1051007" cy="747633"/>
            </a:xfrm>
            <a:prstGeom prst="homePlate">
              <a:avLst>
                <a:gd name="adj" fmla="val 38706"/>
              </a:avLst>
            </a:prstGeom>
            <a:solidFill>
              <a:schemeClr val="accent6">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アプリ設定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検知エリア設定</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etc.</a:t>
              </a:r>
            </a:p>
          </p:txBody>
        </p:sp>
        <p:sp>
          <p:nvSpPr>
            <p:cNvPr id="15" name="ホームベース 22">
              <a:extLst>
                <a:ext uri="{FF2B5EF4-FFF2-40B4-BE49-F238E27FC236}">
                  <a16:creationId xmlns:a16="http://schemas.microsoft.com/office/drawing/2014/main" id="{141691AD-B334-4184-887F-FD378E378447}"/>
                </a:ext>
              </a:extLst>
            </p:cNvPr>
            <p:cNvSpPr/>
            <p:nvPr/>
          </p:nvSpPr>
          <p:spPr>
            <a:xfrm>
              <a:off x="4231728" y="1358851"/>
              <a:ext cx="1188093" cy="747633"/>
            </a:xfrm>
            <a:prstGeom prst="homePlate">
              <a:avLst>
                <a:gd name="adj" fmla="val 38706"/>
              </a:avLst>
            </a:prstGeom>
            <a:solidFill>
              <a:schemeClr val="accent1">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カメラ設定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画質調整</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etc.</a:t>
              </a:r>
            </a:p>
          </p:txBody>
        </p:sp>
        <p:sp>
          <p:nvSpPr>
            <p:cNvPr id="17" name="ホームベース 24">
              <a:extLst>
                <a:ext uri="{FF2B5EF4-FFF2-40B4-BE49-F238E27FC236}">
                  <a16:creationId xmlns:a16="http://schemas.microsoft.com/office/drawing/2014/main" id="{60A4143A-C893-DDFD-ABDE-DB02AACBC95E}"/>
                </a:ext>
              </a:extLst>
            </p:cNvPr>
            <p:cNvSpPr/>
            <p:nvPr/>
          </p:nvSpPr>
          <p:spPr>
            <a:xfrm>
              <a:off x="2820252" y="1364296"/>
              <a:ext cx="1356861" cy="727252"/>
            </a:xfrm>
            <a:prstGeom prst="homePlate">
              <a:avLst>
                <a:gd name="adj" fmla="val 38706"/>
              </a:avLst>
            </a:prstGeom>
            <a:solidFill>
              <a:schemeClr val="accent6">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アプリ登録</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解除キーの発行・登録</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拡張ソフトインストール</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ホームベース 25">
              <a:extLst>
                <a:ext uri="{FF2B5EF4-FFF2-40B4-BE49-F238E27FC236}">
                  <a16:creationId xmlns:a16="http://schemas.microsoft.com/office/drawing/2014/main" id="{0DB204D7-96AB-6F20-51E1-F3FB054865D4}"/>
                </a:ext>
              </a:extLst>
            </p:cNvPr>
            <p:cNvSpPr/>
            <p:nvPr/>
          </p:nvSpPr>
          <p:spPr>
            <a:xfrm>
              <a:off x="1588731" y="1369735"/>
              <a:ext cx="1231447" cy="721813"/>
            </a:xfrm>
            <a:prstGeom prst="homePlate">
              <a:avLst>
                <a:gd name="adj" fmla="val 38706"/>
              </a:avLst>
            </a:prstGeom>
            <a:solidFill>
              <a:schemeClr val="accent1">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カメラ設定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プラグインインストール</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解像度</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etc.</a:t>
              </a:r>
            </a:p>
          </p:txBody>
        </p:sp>
        <p:sp>
          <p:nvSpPr>
            <p:cNvPr id="19" name="ホームベース 26">
              <a:extLst>
                <a:ext uri="{FF2B5EF4-FFF2-40B4-BE49-F238E27FC236}">
                  <a16:creationId xmlns:a16="http://schemas.microsoft.com/office/drawing/2014/main" id="{4987029B-6785-5FCE-531B-36B4ED253DE2}"/>
                </a:ext>
              </a:extLst>
            </p:cNvPr>
            <p:cNvSpPr/>
            <p:nvPr/>
          </p:nvSpPr>
          <p:spPr>
            <a:xfrm>
              <a:off x="346108" y="1364295"/>
              <a:ext cx="1230646" cy="742190"/>
            </a:xfrm>
            <a:prstGeom prst="homePlate">
              <a:avLst>
                <a:gd name="adj" fmla="val 38706"/>
              </a:avLst>
            </a:prstGeom>
            <a:solidFill>
              <a:schemeClr val="accent1">
                <a:lumMod val="20000"/>
                <a:lumOff val="80000"/>
              </a:schemeClr>
            </a:solidFill>
            <a:ln>
              <a:solidFill>
                <a:srgbClr val="6464E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カメラ設定</a:t>
              </a:r>
              <a:endParaRPr lang="en-US" altLang="ja-JP" b="1"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IP</a:t>
              </a:r>
              <a:r>
                <a:rPr lang="ja-JP" altLang="en-US"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アドレス</a:t>
              </a:r>
              <a:endPar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lang="en-US" altLang="ja-JP" sz="9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etc.</a:t>
              </a:r>
            </a:p>
          </p:txBody>
        </p:sp>
        <p:sp>
          <p:nvSpPr>
            <p:cNvPr id="20" name="Rectangle 6">
              <a:extLst>
                <a:ext uri="{FF2B5EF4-FFF2-40B4-BE49-F238E27FC236}">
                  <a16:creationId xmlns:a16="http://schemas.microsoft.com/office/drawing/2014/main" id="{BB1F8337-C62A-8228-5D39-4B79D1524A31}"/>
                </a:ext>
              </a:extLst>
            </p:cNvPr>
            <p:cNvSpPr>
              <a:spLocks noChangeAspect="1" noChangeArrowheads="1"/>
            </p:cNvSpPr>
            <p:nvPr/>
          </p:nvSpPr>
          <p:spPr bwMode="auto">
            <a:xfrm>
              <a:off x="346107" y="2185292"/>
              <a:ext cx="1163293" cy="519969"/>
            </a:xfrm>
            <a:prstGeom prst="rect">
              <a:avLst/>
            </a:prstGeom>
            <a:solidFill>
              <a:srgbClr val="6464E6"/>
            </a:solidFill>
            <a:ln w="12700">
              <a:solidFill>
                <a:srgbClr val="FFFFFF"/>
              </a:solidFill>
              <a:miter lim="800000"/>
              <a:headEnd/>
              <a:tailEnd/>
            </a:ln>
            <a:effectLst>
              <a:outerShdw dist="71842" dir="2700000" algn="ctr" rotWithShape="0">
                <a:srgbClr val="808080">
                  <a:alpha val="50000"/>
                </a:srgbClr>
              </a:outerShdw>
            </a:effectLst>
          </p:spPr>
          <p:txBody>
            <a:bodyPr wrap="square" lIns="27000" tIns="27000" rIns="27000" bIns="27000" anchor="ctr">
              <a:no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en-US" altLang="ja-JP" sz="1500" b="1" dirty="0">
                  <a:solidFill>
                    <a:schemeClr val="bg1"/>
                  </a:solidFill>
                  <a:latin typeface="Yu Gothic UI" panose="020B0500000000000000" pitchFamily="50" charset="-128"/>
                  <a:ea typeface="Yu Gothic UI" panose="020B0500000000000000" pitchFamily="50" charset="-128"/>
                  <a:cs typeface="Calibri" panose="020F0502020204030204" pitchFamily="34" charset="0"/>
                </a:rPr>
                <a:t>iCT</a:t>
              </a:r>
            </a:p>
          </p:txBody>
        </p:sp>
        <p:sp>
          <p:nvSpPr>
            <p:cNvPr id="22" name="Rectangle 6">
              <a:extLst>
                <a:ext uri="{FF2B5EF4-FFF2-40B4-BE49-F238E27FC236}">
                  <a16:creationId xmlns:a16="http://schemas.microsoft.com/office/drawing/2014/main" id="{B9841A79-8561-6CE0-7BE2-BBD94A7D81BC}"/>
                </a:ext>
              </a:extLst>
            </p:cNvPr>
            <p:cNvSpPr>
              <a:spLocks noChangeAspect="1" noChangeArrowheads="1"/>
            </p:cNvSpPr>
            <p:nvPr/>
          </p:nvSpPr>
          <p:spPr bwMode="auto">
            <a:xfrm>
              <a:off x="1582868" y="2185293"/>
              <a:ext cx="4910320" cy="519968"/>
            </a:xfrm>
            <a:prstGeom prst="rect">
              <a:avLst/>
            </a:prstGeom>
            <a:solidFill>
              <a:srgbClr val="FFC000"/>
            </a:solidFill>
            <a:ln w="12700">
              <a:solidFill>
                <a:srgbClr val="FFFFFF"/>
              </a:solidFill>
              <a:miter lim="800000"/>
              <a:headEnd/>
              <a:tailEnd/>
            </a:ln>
            <a:effectLst>
              <a:outerShdw dist="71842" dir="2700000" algn="ctr" rotWithShape="0">
                <a:srgbClr val="808080">
                  <a:alpha val="50000"/>
                </a:srgbClr>
              </a:outerShdw>
            </a:effectLst>
          </p:spPr>
          <p:txBody>
            <a:bodyPr wrap="square" lIns="27000" tIns="27000" rIns="27000" bIns="27000" anchor="ctr">
              <a:no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500" b="1" dirty="0">
                  <a:solidFill>
                    <a:schemeClr val="bg1"/>
                  </a:solidFill>
                  <a:latin typeface="Yu Gothic UI" panose="020B0500000000000000" pitchFamily="50" charset="-128"/>
                  <a:ea typeface="Yu Gothic UI" panose="020B0500000000000000" pitchFamily="50" charset="-128"/>
                  <a:cs typeface="Calibri" panose="020F0502020204030204" pitchFamily="34" charset="0"/>
                </a:rPr>
                <a:t>ブラウザ</a:t>
              </a:r>
              <a:endParaRPr lang="en-US" altLang="ja-JP" sz="1500" b="1" dirty="0">
                <a:solidFill>
                  <a:schemeClr val="bg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23" name="Rectangle 6">
              <a:extLst>
                <a:ext uri="{FF2B5EF4-FFF2-40B4-BE49-F238E27FC236}">
                  <a16:creationId xmlns:a16="http://schemas.microsoft.com/office/drawing/2014/main" id="{C5827E3F-EF3C-F6E8-2CDC-6F6491CC6BD6}"/>
                </a:ext>
              </a:extLst>
            </p:cNvPr>
            <p:cNvSpPr>
              <a:spLocks noChangeAspect="1" noChangeArrowheads="1"/>
            </p:cNvSpPr>
            <p:nvPr/>
          </p:nvSpPr>
          <p:spPr bwMode="auto">
            <a:xfrm>
              <a:off x="6540626" y="2185292"/>
              <a:ext cx="1166731" cy="519969"/>
            </a:xfrm>
            <a:prstGeom prst="rect">
              <a:avLst/>
            </a:prstGeom>
            <a:solidFill>
              <a:schemeClr val="bg1">
                <a:lumMod val="95000"/>
              </a:schemeClr>
            </a:solidFill>
            <a:ln w="12700">
              <a:solidFill>
                <a:srgbClr val="FFFFFF"/>
              </a:solidFill>
              <a:miter lim="800000"/>
              <a:headEnd/>
              <a:tailEnd/>
            </a:ln>
            <a:effectLst>
              <a:outerShdw dist="71842" dir="2700000" algn="ctr" rotWithShape="0">
                <a:srgbClr val="808080">
                  <a:alpha val="50000"/>
                </a:srgbClr>
              </a:outerShdw>
            </a:effectLst>
          </p:spPr>
          <p:txBody>
            <a:bodyPr wrap="square" lIns="27000" tIns="27000" rIns="27000" bIns="27000">
              <a:noAutofit/>
            </a:bodyPr>
            <a:lstStyle>
              <a:lvl1pPr algn="l"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500" b="1" dirty="0">
                  <a:latin typeface="Yu Gothic UI" panose="020B0500000000000000" pitchFamily="50" charset="-128"/>
                  <a:ea typeface="Yu Gothic UI" panose="020B0500000000000000" pitchFamily="50" charset="-128"/>
                  <a:cs typeface="Calibri" panose="020F0502020204030204" pitchFamily="34" charset="0"/>
                </a:rPr>
                <a:t>文書作成</a:t>
              </a:r>
              <a:endParaRPr lang="en-US" altLang="ja-JP" sz="1500" b="1" dirty="0">
                <a:latin typeface="Yu Gothic UI" panose="020B0500000000000000" pitchFamily="50" charset="-128"/>
                <a:ea typeface="Yu Gothic UI" panose="020B0500000000000000" pitchFamily="50" charset="-128"/>
                <a:cs typeface="Calibri" panose="020F0502020204030204" pitchFamily="34" charset="0"/>
              </a:endParaRPr>
            </a:p>
            <a:p>
              <a:pPr algn="ctr" eaLnBrk="1" hangingPunct="1">
                <a:spcBef>
                  <a:spcPct val="0"/>
                </a:spcBef>
                <a:buFontTx/>
                <a:buNone/>
              </a:pPr>
              <a:r>
                <a:rPr lang="ja-JP" altLang="en-US" sz="1500" b="1" dirty="0">
                  <a:latin typeface="Yu Gothic UI" panose="020B0500000000000000" pitchFamily="50" charset="-128"/>
                  <a:ea typeface="Yu Gothic UI" panose="020B0500000000000000" pitchFamily="50" charset="-128"/>
                  <a:cs typeface="Calibri" panose="020F0502020204030204" pitchFamily="34" charset="0"/>
                </a:rPr>
                <a:t>ソフト</a:t>
              </a:r>
              <a:endParaRPr lang="en-US" altLang="ja-JP" sz="15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7" name="二等辺三角形 26">
              <a:extLst>
                <a:ext uri="{FF2B5EF4-FFF2-40B4-BE49-F238E27FC236}">
                  <a16:creationId xmlns:a16="http://schemas.microsoft.com/office/drawing/2014/main" id="{0D1F8BE3-AC98-44D2-9FF6-5651426DE6E9}"/>
                </a:ext>
              </a:extLst>
            </p:cNvPr>
            <p:cNvSpPr/>
            <p:nvPr/>
          </p:nvSpPr>
          <p:spPr>
            <a:xfrm rot="10800000">
              <a:off x="421337" y="2800741"/>
              <a:ext cx="7368425" cy="723346"/>
            </a:xfrm>
            <a:prstGeom prst="triangle">
              <a:avLst>
                <a:gd name="adj" fmla="val 50068"/>
              </a:avLst>
            </a:prstGeom>
            <a:solidFill>
              <a:schemeClr val="accent1">
                <a:lumMod val="40000"/>
                <a:lumOff val="60000"/>
                <a:alpha val="62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640" fontAlgn="auto">
                <a:spcBef>
                  <a:spcPts val="0"/>
                </a:spcBef>
                <a:spcAft>
                  <a:spcPts val="0"/>
                </a:spcAft>
              </a:pPr>
              <a:endParaRPr lang="ja-JP" altLang="en-US" dirty="0">
                <a:solidFill>
                  <a:srgbClr val="0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28" name="正方形/長方形 27">
              <a:extLst>
                <a:ext uri="{FF2B5EF4-FFF2-40B4-BE49-F238E27FC236}">
                  <a16:creationId xmlns:a16="http://schemas.microsoft.com/office/drawing/2014/main" id="{AD675E29-E7F3-4A85-A61E-E17CE9A40750}"/>
                </a:ext>
              </a:extLst>
            </p:cNvPr>
            <p:cNvSpPr/>
            <p:nvPr/>
          </p:nvSpPr>
          <p:spPr>
            <a:xfrm>
              <a:off x="3616553" y="2940237"/>
              <a:ext cx="1085233" cy="307777"/>
            </a:xfrm>
            <a:prstGeom prst="rect">
              <a:avLst/>
            </a:prstGeom>
          </p:spPr>
          <p:txBody>
            <a:bodyPr wrap="none" lIns="0" tIns="0" rIns="0" bIns="0">
              <a:spAutoFit/>
            </a:bodyPr>
            <a:lstStyle/>
            <a:p>
              <a:r>
                <a:rPr lang="en-US" altLang="ja-JP" sz="2000" b="1" dirty="0" err="1">
                  <a:solidFill>
                    <a:srgbClr val="3333CC"/>
                  </a:solidFill>
                  <a:latin typeface="Yu Gothic UI" panose="020B0500000000000000" pitchFamily="50" charset="-128"/>
                  <a:ea typeface="Yu Gothic UI" panose="020B0500000000000000" pitchFamily="50" charset="-128"/>
                  <a:cs typeface="Calibri" panose="020F0502020204030204" pitchFamily="34" charset="0"/>
                </a:rPr>
                <a:t>iCT</a:t>
              </a:r>
              <a:r>
                <a:rPr lang="ja-JP" altLang="en-US" sz="200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rPr>
                <a:t>に統合</a:t>
              </a:r>
              <a:endParaRPr lang="en-US" altLang="ja-JP" sz="200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endParaRPr>
            </a:p>
          </p:txBody>
        </p:sp>
      </p:grpSp>
      <p:sp>
        <p:nvSpPr>
          <p:cNvPr id="30" name="テキスト ボックス 29">
            <a:extLst>
              <a:ext uri="{FF2B5EF4-FFF2-40B4-BE49-F238E27FC236}">
                <a16:creationId xmlns:a16="http://schemas.microsoft.com/office/drawing/2014/main" id="{36F90197-3A27-5A0B-B99C-E723670C501A}"/>
              </a:ext>
            </a:extLst>
          </p:cNvPr>
          <p:cNvSpPr txBox="1"/>
          <p:nvPr/>
        </p:nvSpPr>
        <p:spPr>
          <a:xfrm>
            <a:off x="5039715" y="3638316"/>
            <a:ext cx="3875683" cy="523220"/>
          </a:xfrm>
          <a:prstGeom prst="rect">
            <a:avLst/>
          </a:prstGeom>
          <a:noFill/>
        </p:spPr>
        <p:txBody>
          <a:bodyPr wrap="square" rtlCol="0">
            <a:spAutoFit/>
          </a:bodyPr>
          <a:lstStyle/>
          <a:p>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ほとんどの設定は</a:t>
            </a:r>
            <a:r>
              <a:rPr lang="en-US" altLang="ja-JP" sz="1400" b="1" dirty="0" err="1">
                <a:latin typeface="Yu Gothic UI" panose="020B0500000000000000" pitchFamily="50" charset="-128"/>
                <a:ea typeface="Yu Gothic UI" panose="020B0500000000000000" pitchFamily="50" charset="-128"/>
                <a:cs typeface="Calibri" panose="020F0502020204030204" pitchFamily="34" charset="0"/>
              </a:rPr>
              <a:t>iCT</a:t>
            </a:r>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で行うことができます。</a:t>
            </a:r>
          </a:p>
          <a:p>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設定ごとに異なるツールを起動する必要はありません。</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090402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３．スペック比較</a:t>
            </a:r>
          </a:p>
        </p:txBody>
      </p:sp>
    </p:spTree>
    <p:extLst>
      <p:ext uri="{BB962C8B-B14F-4D97-AF65-F5344CB8AC3E}">
        <p14:creationId xmlns:p14="http://schemas.microsoft.com/office/powerpoint/2010/main" val="293179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3-1. </a:t>
            </a:r>
            <a:r>
              <a:rPr lang="ja-JP" altLang="en-US" dirty="0"/>
              <a:t>主要仕様一覧 </a:t>
            </a:r>
            <a:r>
              <a:rPr lang="en-US" altLang="ja-JP" dirty="0"/>
              <a:t>- </a:t>
            </a:r>
            <a:r>
              <a:rPr lang="ja-JP" altLang="en-US" dirty="0"/>
              <a:t>屋内ボックス</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Group 3015">
            <a:extLst>
              <a:ext uri="{FF2B5EF4-FFF2-40B4-BE49-F238E27FC236}">
                <a16:creationId xmlns:a16="http://schemas.microsoft.com/office/drawing/2014/main" id="{A631BED9-0CE0-3C16-9641-46CA1053C2C4}"/>
              </a:ext>
            </a:extLst>
          </p:cNvPr>
          <p:cNvGraphicFramePr>
            <a:graphicFrameLocks noGrp="1"/>
          </p:cNvGraphicFramePr>
          <p:nvPr>
            <p:extLst>
              <p:ext uri="{D42A27DB-BD31-4B8C-83A1-F6EECF244321}">
                <p14:modId xmlns:p14="http://schemas.microsoft.com/office/powerpoint/2010/main" val="501382730"/>
              </p:ext>
            </p:extLst>
          </p:nvPr>
        </p:nvGraphicFramePr>
        <p:xfrm>
          <a:off x="939030" y="698270"/>
          <a:ext cx="5415198" cy="3387959"/>
        </p:xfrm>
        <a:graphic>
          <a:graphicData uri="http://schemas.openxmlformats.org/drawingml/2006/table">
            <a:tbl>
              <a:tblPr/>
              <a:tblGrid>
                <a:gridCol w="1287462">
                  <a:extLst>
                    <a:ext uri="{9D8B030D-6E8A-4147-A177-3AD203B41FA5}">
                      <a16:colId xmlns:a16="http://schemas.microsoft.com/office/drawing/2014/main" val="20000"/>
                    </a:ext>
                  </a:extLst>
                </a:gridCol>
                <a:gridCol w="748602">
                  <a:extLst>
                    <a:ext uri="{9D8B030D-6E8A-4147-A177-3AD203B41FA5}">
                      <a16:colId xmlns:a16="http://schemas.microsoft.com/office/drawing/2014/main" val="3535838065"/>
                    </a:ext>
                  </a:extLst>
                </a:gridCol>
                <a:gridCol w="1708453">
                  <a:extLst>
                    <a:ext uri="{9D8B030D-6E8A-4147-A177-3AD203B41FA5}">
                      <a16:colId xmlns:a16="http://schemas.microsoft.com/office/drawing/2014/main" val="3209029442"/>
                    </a:ext>
                  </a:extLst>
                </a:gridCol>
                <a:gridCol w="1670681">
                  <a:extLst>
                    <a:ext uri="{9D8B030D-6E8A-4147-A177-3AD203B41FA5}">
                      <a16:colId xmlns:a16="http://schemas.microsoft.com/office/drawing/2014/main" val="1611612413"/>
                    </a:ext>
                  </a:extLst>
                </a:gridCol>
              </a:tblGrid>
              <a:tr h="0">
                <a:tc gridSpan="2">
                  <a:txBody>
                    <a:bodyPr/>
                    <a:lstStyle>
                      <a:lvl1pPr eaLnBrk="0" fontAlgn="base" hangingPunct="0">
                        <a:spcBef>
                          <a:spcPct val="20000"/>
                        </a:spcBef>
                        <a:defRPr kumimoji="1" sz="2800">
                          <a:solidFill>
                            <a:schemeClr val="tx1"/>
                          </a:solidFill>
                          <a:latin typeface="Times New Roman" pitchFamily="18" charset="0"/>
                          <a:ea typeface="ＭＳ Ｐゴシック" pitchFamily="50" charset="-128"/>
                        </a:defRPr>
                      </a:lvl1pPr>
                      <a:lvl2pPr marL="742950" indent="-285750" eaLnBrk="0" fontAlgn="base" hangingPunct="0">
                        <a:spcBef>
                          <a:spcPct val="20000"/>
                        </a:spcBef>
                        <a:defRPr kumimoji="1" sz="2400">
                          <a:solidFill>
                            <a:schemeClr val="tx1"/>
                          </a:solidFill>
                          <a:latin typeface="Times New Roman" pitchFamily="18" charset="0"/>
                          <a:ea typeface="ＭＳ Ｐゴシック" pitchFamily="50" charset="-128"/>
                        </a:defRPr>
                      </a:lvl2pPr>
                      <a:lvl3pPr marL="1143000" indent="-228600" eaLnBrk="0" fontAlgn="base" hangingPunct="0">
                        <a:spcBef>
                          <a:spcPct val="20000"/>
                        </a:spcBef>
                        <a:defRPr kumimoji="1" sz="2000">
                          <a:solidFill>
                            <a:schemeClr val="tx1"/>
                          </a:solidFill>
                          <a:latin typeface="Times New Roman" pitchFamily="18" charset="0"/>
                          <a:ea typeface="ＭＳ Ｐゴシック" pitchFamily="50" charset="-128"/>
                        </a:defRPr>
                      </a:lvl3pPr>
                      <a:lvl4pPr marL="1600200" indent="-228600" eaLnBrk="0" fontAlgn="base" hangingPunct="0">
                        <a:spcBef>
                          <a:spcPct val="20000"/>
                        </a:spcBef>
                        <a:defRPr kumimoji="1">
                          <a:solidFill>
                            <a:schemeClr val="tx1"/>
                          </a:solidFill>
                          <a:latin typeface="Times New Roman" pitchFamily="18" charset="0"/>
                          <a:ea typeface="ＭＳ Ｐゴシック" pitchFamily="50" charset="-128"/>
                        </a:defRPr>
                      </a:lvl4pPr>
                      <a:lvl5pPr marL="2057400" indent="-228600" eaLnBrk="0" fontAlgn="base" hangingPunct="0">
                        <a:spcBef>
                          <a:spcPct val="20000"/>
                        </a:spcBef>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1" i="0" u="none" strike="noStrike" cap="none" normalizeH="0" baseline="0" dirty="0">
                          <a:ln>
                            <a:noFill/>
                          </a:ln>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品番</a:t>
                      </a:r>
                    </a:p>
                  </a:txBody>
                  <a:tcPr marL="89983" marR="89983"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WV-S1135VUX</a:t>
                      </a:r>
                    </a:p>
                  </a:txBody>
                  <a:tcPr marL="89983" marR="89983"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WV-S1136UX</a:t>
                      </a:r>
                    </a:p>
                  </a:txBody>
                  <a:tcPr marL="89983" marR="89983"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effectLst/>
                          <a:latin typeface="Yu Gothic UI" panose="020B0500000000000000" pitchFamily="50" charset="-128"/>
                          <a:ea typeface="Yu Gothic UI" panose="020B0500000000000000" pitchFamily="50" charset="-128"/>
                          <a:cs typeface="Meiryo UI" panose="020B0604030504040204" pitchFamily="50" charset="-128"/>
                        </a:rPr>
                        <a:t>本体色</a:t>
                      </a:r>
                      <a:endParaRPr lang="en-US" sz="900" b="1" i="0" u="none" strike="noStrike" dirty="0">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i-PRO</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i-PRO</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8819471"/>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0109619"/>
                  </a:ext>
                </a:extLst>
              </a:tr>
              <a:tr h="12874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外部</a:t>
                      </a:r>
                      <a:r>
                        <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I/O</a:t>
                      </a: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端子</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ー</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7714309"/>
                  </a:ext>
                </a:extLst>
              </a:tr>
              <a:tr h="91342">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オーディオ入力</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内蔵マイク</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1379859"/>
                  </a:ext>
                </a:extLst>
              </a:tr>
              <a:tr h="130134">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アナログモニター出力</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8327388"/>
                  </a:ext>
                </a:extLst>
              </a:tr>
              <a:tr h="13429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最大画像解像度</a:t>
                      </a:r>
                      <a:r>
                        <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(16:9)</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3995709"/>
                  </a:ext>
                </a:extLst>
              </a:tr>
              <a:tr h="200215">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画像圧縮方式</a:t>
                      </a:r>
                      <a:endPar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dirty="0">
                          <a:solidFill>
                            <a:schemeClr val="tx1"/>
                          </a:solidFill>
                          <a:latin typeface="Yu Gothic UI" panose="020B0500000000000000" pitchFamily="50" charset="-128"/>
                          <a:ea typeface="Yu Gothic UI" panose="020B0500000000000000" pitchFamily="50" charset="-128"/>
                        </a:rPr>
                        <a:t>H.265/H.264/JPEG</a:t>
                      </a:r>
                      <a:br>
                        <a:rPr kumimoji="1" lang="en-US" altLang="ja-JP" sz="900" dirty="0">
                          <a:solidFill>
                            <a:schemeClr val="tx1"/>
                          </a:solidFill>
                          <a:latin typeface="Yu Gothic UI" panose="020B0500000000000000" pitchFamily="50" charset="-128"/>
                          <a:ea typeface="Yu Gothic UI" panose="020B0500000000000000" pitchFamily="50" charset="-128"/>
                        </a:rPr>
                      </a:br>
                      <a:r>
                        <a:rPr lang="en-US" altLang="ja-JP" sz="9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dirty="0">
                          <a:solidFill>
                            <a:schemeClr val="tx1"/>
                          </a:solidFill>
                          <a:latin typeface="Yu Gothic UI" panose="020B0500000000000000" pitchFamily="50" charset="-128"/>
                          <a:ea typeface="Yu Gothic UI" panose="020B0500000000000000" pitchFamily="50" charset="-128"/>
                        </a:rPr>
                        <a:t>H.265/H.264/JPEG</a:t>
                      </a:r>
                      <a:br>
                        <a:rPr kumimoji="1" lang="en-US" altLang="ja-JP" sz="900" dirty="0">
                          <a:solidFill>
                            <a:schemeClr val="tx1"/>
                          </a:solidFill>
                          <a:latin typeface="Yu Gothic UI" panose="020B0500000000000000" pitchFamily="50" charset="-128"/>
                          <a:ea typeface="Yu Gothic UI" panose="020B0500000000000000" pitchFamily="50" charset="-128"/>
                        </a:rPr>
                      </a:br>
                      <a:r>
                        <a:rPr lang="en-US" altLang="ja-JP" sz="9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6252">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最低照度</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カラー</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0.012lx @F1.5</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0.008lx@F1.2</a:t>
                      </a:r>
                      <a:endParaRPr kumimoji="1" lang="en-US" altLang="ja-JP" sz="9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532">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インテリジェントオート</a:t>
                      </a: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1"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iA</a:t>
                      </a: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3477530"/>
                  </a:ext>
                </a:extLst>
              </a:tr>
              <a:tr h="11270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カラー白黒切替</a:t>
                      </a:r>
                      <a:endPar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簡易白黒切替</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69945856"/>
                  </a:ext>
                </a:extLst>
              </a:tr>
              <a:tr h="17643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ABF/</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AF/FA</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FA</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ABF</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65855"/>
                  </a:ext>
                </a:extLst>
              </a:tr>
              <a:tr h="122398">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ダイナミックレンジ</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144dB</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144dB</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6247756"/>
                  </a:ext>
                </a:extLst>
              </a:tr>
              <a:tr h="221219">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画角</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(TELE~WIDE)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H:</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水平／</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V:</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垂直）</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[16:9</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モード</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r>
                        <a:rPr lang="en-US" altLang="ja-JP"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H: 33~116°</a:t>
                      </a:r>
                      <a:r>
                        <a:rPr lang="ja-JP" altLang="en-US"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lang="en-US" altLang="ja-JP"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V: 19~60°</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レンズ別売</a:t>
                      </a:r>
                      <a:endParaRPr lang="en-US" altLang="ja-JP"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0234">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ja-JP" altLang="en-US" sz="950" b="1"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[4:3</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モード</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a:r>
                        <a:rPr lang="en-US" altLang="ja-JP"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H: 25~82°</a:t>
                      </a:r>
                      <a:r>
                        <a:rPr lang="ja-JP" altLang="en-US"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lang="en-US" altLang="ja-JP"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V: 19~60°</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レンズ別売</a:t>
                      </a:r>
                      <a:endParaRPr lang="en-US" altLang="ja-JP" sz="900" b="0"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0888389"/>
                  </a:ext>
                </a:extLst>
              </a:tr>
              <a:tr h="13219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音識別</a:t>
                      </a:r>
                      <a:endPar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9091587"/>
                  </a:ext>
                </a:extLst>
              </a:tr>
              <a:tr h="103135">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機能拡張 </a:t>
                      </a:r>
                      <a:r>
                        <a:rPr kumimoji="1" lang="en-US" altLang="ja-JP" sz="7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4820352"/>
                  </a:ext>
                </a:extLst>
              </a:tr>
              <a:tr h="18288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SD</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メモリーカード </a:t>
                      </a:r>
                      <a:r>
                        <a:rPr kumimoji="1" lang="en-US" altLang="ja-JP" sz="7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※2</a:t>
                      </a:r>
                      <a:endPar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3046802"/>
                  </a:ext>
                </a:extLst>
              </a:tr>
            </a:tbl>
          </a:graphicData>
        </a:graphic>
      </p:graphicFrame>
      <p:sp>
        <p:nvSpPr>
          <p:cNvPr id="6" name="テキスト ボックス 5">
            <a:extLst>
              <a:ext uri="{FF2B5EF4-FFF2-40B4-BE49-F238E27FC236}">
                <a16:creationId xmlns:a16="http://schemas.microsoft.com/office/drawing/2014/main" id="{7521478D-C67E-1C1D-A22C-4150A298FBF9}"/>
              </a:ext>
            </a:extLst>
          </p:cNvPr>
          <p:cNvSpPr txBox="1"/>
          <p:nvPr/>
        </p:nvSpPr>
        <p:spPr>
          <a:xfrm>
            <a:off x="939030" y="4159658"/>
            <a:ext cx="7710517" cy="424915"/>
          </a:xfrm>
          <a:prstGeom prst="rect">
            <a:avLst/>
          </a:prstGeom>
          <a:noFill/>
        </p:spPr>
        <p:txBody>
          <a:bodyPr wrap="square" lIns="36000" tIns="36000" rIns="36000" bIns="36000" rtlCol="0">
            <a:spAutoFit/>
          </a:bodyPr>
          <a:lstStyle/>
          <a:p>
            <a:pPr defTabSz="457200" fontAlgn="base">
              <a:lnSpc>
                <a:spcPct val="120000"/>
              </a:lnSpc>
              <a:spcBef>
                <a:spcPct val="0"/>
              </a:spcBef>
              <a:spcAft>
                <a:spcPct val="0"/>
              </a:spcAft>
            </a:pPr>
            <a:r>
              <a:rPr lang="en-US" altLang="ja-JP" sz="1000" b="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1000" dirty="0">
                <a:latin typeface="Yu Gothic UI" panose="020B0500000000000000" pitchFamily="50" charset="-128"/>
                <a:ea typeface="Yu Gothic UI" panose="020B0500000000000000" pitchFamily="50" charset="-128"/>
                <a:cs typeface="Meiryo UI" panose="020B0604030504040204" pitchFamily="50" charset="-128"/>
              </a:rPr>
              <a:t>1</a:t>
            </a:r>
            <a:r>
              <a:rPr lang="ja-JP" altLang="en-US" sz="1000" dirty="0">
                <a:latin typeface="Yu Gothic UI" panose="020B0500000000000000" pitchFamily="50" charset="-128"/>
                <a:ea typeface="Yu Gothic UI" panose="020B0500000000000000" pitchFamily="50" charset="-128"/>
                <a:cs typeface="Meiryo UI" panose="020B0604030504040204" pitchFamily="50" charset="-128"/>
              </a:rPr>
              <a:t> 詳細については、</a:t>
            </a:r>
            <a:r>
              <a:rPr lang="en-US" altLang="ja-JP" sz="1000" dirty="0" err="1">
                <a:solidFill>
                  <a:prstClr val="black"/>
                </a:solidFill>
                <a:latin typeface="Yu Gothic UI" panose="020B0500000000000000" pitchFamily="34" charset="-128"/>
                <a:ea typeface="Yu Gothic UI" panose="020B0500000000000000" pitchFamily="34" charset="-128"/>
              </a:rPr>
              <a:t>i</a:t>
            </a:r>
            <a:r>
              <a:rPr lang="en-US" altLang="ja-JP" sz="1000" dirty="0">
                <a:solidFill>
                  <a:prstClr val="black"/>
                </a:solidFill>
                <a:latin typeface="Yu Gothic UI" panose="020B0500000000000000" pitchFamily="34" charset="-128"/>
                <a:ea typeface="Yu Gothic UI" panose="020B0500000000000000" pitchFamily="34" charset="-128"/>
              </a:rPr>
              <a:t>-PRO</a:t>
            </a:r>
            <a:r>
              <a:rPr lang="ja-JP" altLang="en-US" sz="1000" dirty="0">
                <a:solidFill>
                  <a:prstClr val="black"/>
                </a:solidFill>
                <a:latin typeface="Yu Gothic UI" panose="020B0500000000000000" pitchFamily="34" charset="-128"/>
                <a:ea typeface="Yu Gothic UI" panose="020B0500000000000000" pitchFamily="34" charset="-128"/>
              </a:rPr>
              <a:t>ホーム ＞ セキュリティ ＞ サポート ＞ カタログ ＞ 技術情報他 ＞ 機器互換 にある</a:t>
            </a:r>
            <a:endParaRPr lang="en-US" altLang="ja-JP" sz="1000" dirty="0">
              <a:solidFill>
                <a:prstClr val="black"/>
              </a:solidFill>
              <a:latin typeface="Yu Gothic UI" panose="020B0500000000000000" pitchFamily="34" charset="-128"/>
              <a:ea typeface="Yu Gothic UI" panose="020B0500000000000000" pitchFamily="34" charset="-128"/>
            </a:endParaRPr>
          </a:p>
          <a:p>
            <a:pPr marL="271463" defTabSz="457200" fontAlgn="base">
              <a:lnSpc>
                <a:spcPct val="120000"/>
              </a:lnSpc>
              <a:spcBef>
                <a:spcPct val="0"/>
              </a:spcBef>
              <a:spcAft>
                <a:spcPct val="0"/>
              </a:spcAft>
            </a:pPr>
            <a:r>
              <a:rPr lang="ja-JP" altLang="en-US" sz="1000" dirty="0">
                <a:solidFill>
                  <a:prstClr val="black"/>
                </a:solidFill>
                <a:latin typeface="Yu Gothic UI" panose="020B0500000000000000" pitchFamily="34" charset="-128"/>
                <a:ea typeface="Yu Gothic UI" panose="020B0500000000000000" pitchFamily="34" charset="-128"/>
              </a:rPr>
              <a:t>「</a:t>
            </a:r>
            <a:r>
              <a:rPr lang="ja-JP" altLang="en-US" sz="10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ソフトウェアの種類と機能の詳細および対応機種一覧</a:t>
            </a:r>
            <a:r>
              <a:rPr lang="en-US" altLang="ja-JP" sz="10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【C0103】</a:t>
            </a:r>
            <a:r>
              <a:rPr lang="ja-JP" altLang="en-US" sz="1000" dirty="0">
                <a:solidFill>
                  <a:prstClr val="black"/>
                </a:solidFill>
                <a:latin typeface="Yu Gothic UI" panose="020B0500000000000000" pitchFamily="34" charset="-128"/>
                <a:ea typeface="Yu Gothic UI" panose="020B0500000000000000" pitchFamily="34" charset="-128"/>
              </a:rPr>
              <a:t>」を参照してください。</a:t>
            </a:r>
            <a:r>
              <a:rPr lang="ja-JP" altLang="en-US" sz="1000" dirty="0">
                <a:latin typeface="Yu Gothic UI" panose="020B0500000000000000" pitchFamily="50" charset="-128"/>
                <a:ea typeface="Yu Gothic UI" panose="020B0500000000000000" pitchFamily="50" charset="-128"/>
                <a:cs typeface="Meiryo UI" panose="020B0604030504040204" pitchFamily="50" charset="-128"/>
              </a:rPr>
              <a:t>　　</a:t>
            </a:r>
            <a:endParaRPr lang="en-US" altLang="ja-JP" sz="1000" dirty="0">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53645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3-1. </a:t>
            </a:r>
            <a:r>
              <a:rPr lang="ja-JP" altLang="en-US" dirty="0"/>
              <a:t>主要仕様一覧 </a:t>
            </a:r>
            <a:r>
              <a:rPr lang="en-US" altLang="ja-JP" dirty="0"/>
              <a:t>- </a:t>
            </a:r>
            <a:r>
              <a:rPr lang="ja-JP" altLang="en-US" dirty="0"/>
              <a:t>屋内ドーム</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Group 3015">
            <a:extLst>
              <a:ext uri="{FF2B5EF4-FFF2-40B4-BE49-F238E27FC236}">
                <a16:creationId xmlns:a16="http://schemas.microsoft.com/office/drawing/2014/main" id="{24B6FDB1-A58D-9B49-AA58-03254994FCC1}"/>
              </a:ext>
            </a:extLst>
          </p:cNvPr>
          <p:cNvGraphicFramePr>
            <a:graphicFrameLocks noGrp="1"/>
          </p:cNvGraphicFramePr>
          <p:nvPr>
            <p:extLst>
              <p:ext uri="{D42A27DB-BD31-4B8C-83A1-F6EECF244321}">
                <p14:modId xmlns:p14="http://schemas.microsoft.com/office/powerpoint/2010/main" val="1325883624"/>
              </p:ext>
            </p:extLst>
          </p:nvPr>
        </p:nvGraphicFramePr>
        <p:xfrm>
          <a:off x="925873" y="698270"/>
          <a:ext cx="5700250" cy="3509169"/>
        </p:xfrm>
        <a:graphic>
          <a:graphicData uri="http://schemas.openxmlformats.org/drawingml/2006/table">
            <a:tbl>
              <a:tblPr/>
              <a:tblGrid>
                <a:gridCol w="1308499">
                  <a:extLst>
                    <a:ext uri="{9D8B030D-6E8A-4147-A177-3AD203B41FA5}">
                      <a16:colId xmlns:a16="http://schemas.microsoft.com/office/drawing/2014/main" val="20000"/>
                    </a:ext>
                  </a:extLst>
                </a:gridCol>
                <a:gridCol w="791763">
                  <a:extLst>
                    <a:ext uri="{9D8B030D-6E8A-4147-A177-3AD203B41FA5}">
                      <a16:colId xmlns:a16="http://schemas.microsoft.com/office/drawing/2014/main" val="3894665437"/>
                    </a:ext>
                  </a:extLst>
                </a:gridCol>
                <a:gridCol w="1590675">
                  <a:extLst>
                    <a:ext uri="{9D8B030D-6E8A-4147-A177-3AD203B41FA5}">
                      <a16:colId xmlns:a16="http://schemas.microsoft.com/office/drawing/2014/main" val="2398103828"/>
                    </a:ext>
                  </a:extLst>
                </a:gridCol>
                <a:gridCol w="2009313">
                  <a:extLst>
                    <a:ext uri="{9D8B030D-6E8A-4147-A177-3AD203B41FA5}">
                      <a16:colId xmlns:a16="http://schemas.microsoft.com/office/drawing/2014/main" val="2802481027"/>
                    </a:ext>
                  </a:extLst>
                </a:gridCol>
              </a:tblGrid>
              <a:tr h="254895">
                <a:tc gridSpan="2">
                  <a:txBody>
                    <a:bodyPr/>
                    <a:lstStyle>
                      <a:lvl1pPr eaLnBrk="0" fontAlgn="base" hangingPunct="0">
                        <a:spcBef>
                          <a:spcPct val="20000"/>
                        </a:spcBef>
                        <a:defRPr kumimoji="1" sz="2800">
                          <a:solidFill>
                            <a:schemeClr val="tx1"/>
                          </a:solidFill>
                          <a:latin typeface="Times New Roman" pitchFamily="18" charset="0"/>
                          <a:ea typeface="ＭＳ Ｐゴシック" pitchFamily="50" charset="-128"/>
                        </a:defRPr>
                      </a:lvl1pPr>
                      <a:lvl2pPr marL="742950" indent="-285750" eaLnBrk="0" fontAlgn="base" hangingPunct="0">
                        <a:spcBef>
                          <a:spcPct val="20000"/>
                        </a:spcBef>
                        <a:defRPr kumimoji="1" sz="2400">
                          <a:solidFill>
                            <a:schemeClr val="tx1"/>
                          </a:solidFill>
                          <a:latin typeface="Times New Roman" pitchFamily="18" charset="0"/>
                          <a:ea typeface="ＭＳ Ｐゴシック" pitchFamily="50" charset="-128"/>
                        </a:defRPr>
                      </a:lvl2pPr>
                      <a:lvl3pPr marL="1143000" indent="-228600" eaLnBrk="0" fontAlgn="base" hangingPunct="0">
                        <a:spcBef>
                          <a:spcPct val="20000"/>
                        </a:spcBef>
                        <a:defRPr kumimoji="1" sz="2000">
                          <a:solidFill>
                            <a:schemeClr val="tx1"/>
                          </a:solidFill>
                          <a:latin typeface="Times New Roman" pitchFamily="18" charset="0"/>
                          <a:ea typeface="ＭＳ Ｐゴシック" pitchFamily="50" charset="-128"/>
                        </a:defRPr>
                      </a:lvl3pPr>
                      <a:lvl4pPr marL="1600200" indent="-228600" eaLnBrk="0" fontAlgn="base" hangingPunct="0">
                        <a:spcBef>
                          <a:spcPct val="20000"/>
                        </a:spcBef>
                        <a:defRPr kumimoji="1">
                          <a:solidFill>
                            <a:schemeClr val="tx1"/>
                          </a:solidFill>
                          <a:latin typeface="Times New Roman" pitchFamily="18" charset="0"/>
                          <a:ea typeface="ＭＳ Ｐゴシック" pitchFamily="50" charset="-128"/>
                        </a:defRPr>
                      </a:lvl4pPr>
                      <a:lvl5pPr marL="2057400" indent="-228600" eaLnBrk="0" fontAlgn="base" hangingPunct="0">
                        <a:spcBef>
                          <a:spcPct val="20000"/>
                        </a:spcBef>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1" i="0" u="none" strike="noStrike" cap="none" normalizeH="0" baseline="0" dirty="0">
                          <a:ln>
                            <a:noFill/>
                          </a:ln>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品番</a:t>
                      </a:r>
                    </a:p>
                  </a:txBody>
                  <a:tcPr marL="89983" marR="89983"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WV-S2135UX</a:t>
                      </a:r>
                    </a:p>
                  </a:txBody>
                  <a:tcPr marL="72000" marR="72000"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WV-S2136LUX</a:t>
                      </a: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WV-S2136LBUX</a:t>
                      </a:r>
                    </a:p>
                  </a:txBody>
                  <a:tcPr marL="72000" marR="72000"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193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本体色</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i-PRO</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-PRO</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r>
                        <a:rPr kumimoji="1" lang="ja-JP" altLang="en-US"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LUX</a:t>
                      </a:r>
                      <a:r>
                        <a:rPr kumimoji="1" lang="ja-JP" altLang="en-US"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ブラック</a:t>
                      </a:r>
                      <a:r>
                        <a:rPr kumimoji="1" lang="ja-JP" altLang="en-US"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LBUX</a:t>
                      </a:r>
                      <a:r>
                        <a:rPr kumimoji="1" lang="ja-JP" altLang="en-US"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0109619"/>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1379859"/>
                  </a:ext>
                </a:extLst>
              </a:tr>
              <a:tr h="115047">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外部</a:t>
                      </a:r>
                      <a:r>
                        <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I/O</a:t>
                      </a: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端子</a:t>
                      </a:r>
                      <a:endPar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ー</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38940684"/>
                  </a:ext>
                </a:extLst>
              </a:tr>
              <a:tr h="80432">
                <a:tc gridSpan="2">
                  <a:txBody>
                    <a:bodyPr/>
                    <a:lstStyle/>
                    <a:p>
                      <a:pPr algn="ctr"/>
                      <a:r>
                        <a:rPr lang="ja-JP" altLang="en-US" sz="900" b="1" dirty="0">
                          <a:solidFill>
                            <a:schemeClr val="tx1"/>
                          </a:solidFill>
                          <a:latin typeface="Yu Gothic UI" panose="020B0500000000000000" pitchFamily="50" charset="-128"/>
                          <a:ea typeface="Yu Gothic UI" panose="020B0500000000000000" pitchFamily="50" charset="-128"/>
                        </a:rPr>
                        <a:t>オーディオ入力</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内蔵マイク</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3632791"/>
                  </a:ext>
                </a:extLst>
              </a:tr>
              <a:tr h="6659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アナログモニター出力</a:t>
                      </a:r>
                      <a:endPar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3562417"/>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最大画像解像度</a:t>
                      </a:r>
                      <a:r>
                        <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(16:9)</a:t>
                      </a:r>
                      <a:endParaRPr 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3995709"/>
                  </a:ext>
                </a:extLst>
              </a:tr>
              <a:tr h="14656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画像圧縮方式</a:t>
                      </a:r>
                      <a:endParaRPr lang="en-US" altLang="ja-JP" sz="9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dirty="0">
                          <a:solidFill>
                            <a:schemeClr val="tx1"/>
                          </a:solidFill>
                          <a:latin typeface="Yu Gothic UI" panose="020B0500000000000000" pitchFamily="50" charset="-128"/>
                          <a:ea typeface="Yu Gothic UI" panose="020B0500000000000000" pitchFamily="50" charset="-128"/>
                        </a:rPr>
                        <a:t>H.265/H.264/JPEG </a:t>
                      </a:r>
                      <a:br>
                        <a:rPr kumimoji="1" lang="en-US" altLang="ja-JP" sz="900" dirty="0">
                          <a:solidFill>
                            <a:schemeClr val="tx1"/>
                          </a:solidFill>
                          <a:latin typeface="Yu Gothic UI" panose="020B0500000000000000" pitchFamily="50" charset="-128"/>
                          <a:ea typeface="Yu Gothic UI" panose="020B0500000000000000" pitchFamily="50" charset="-128"/>
                        </a:rPr>
                      </a:br>
                      <a:r>
                        <a:rPr lang="en-US" altLang="ja-JP" sz="9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900" dirty="0">
                          <a:solidFill>
                            <a:schemeClr val="tx1"/>
                          </a:solidFill>
                          <a:latin typeface="Yu Gothic UI" panose="020B0500000000000000" pitchFamily="50" charset="-128"/>
                          <a:ea typeface="Yu Gothic UI" panose="020B0500000000000000" pitchFamily="50" charset="-128"/>
                        </a:rPr>
                        <a:t>H.265/H.264/JPEG </a:t>
                      </a:r>
                      <a:br>
                        <a:rPr kumimoji="1" lang="en-US" altLang="ja-JP" sz="900" dirty="0">
                          <a:solidFill>
                            <a:schemeClr val="tx1"/>
                          </a:solidFill>
                          <a:latin typeface="Yu Gothic UI" panose="020B0500000000000000" pitchFamily="50" charset="-128"/>
                          <a:ea typeface="Yu Gothic UI" panose="020B0500000000000000" pitchFamily="50" charset="-128"/>
                        </a:rPr>
                      </a:br>
                      <a:r>
                        <a:rPr lang="en-US" altLang="ja-JP" sz="9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9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75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最低照度</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カラー</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0.009lx@F1.3</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0.009lx@F1.3</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インテリジェントオート</a:t>
                      </a: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1"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iA</a:t>
                      </a: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3477530"/>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カラー白黒切替</a:t>
                      </a:r>
                      <a:endPar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8469012"/>
                  </a:ext>
                </a:extLst>
              </a:tr>
              <a:tr h="68116">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ABF/</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AF/FA</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53044901"/>
                  </a:ext>
                </a:extLst>
              </a:tr>
              <a:tr h="10970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ダイナミックレンジ</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6247756"/>
                  </a:ext>
                </a:extLst>
              </a:tr>
              <a:tr h="0">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画角</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(TELE~WIDE)</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H:</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水平／</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V:</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垂直）</a:t>
                      </a:r>
                    </a:p>
                  </a:txBody>
                  <a:tcPr marL="0" marR="0" marT="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[16:9</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モード</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36~115°</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20~61°</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36~115°</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20~61°</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ja-JP" altLang="en-US" sz="950" b="1"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[4:3</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モード</a:t>
                      </a:r>
                      <a:r>
                        <a:rPr kumimoji="1" lang="en-US" altLang="ja-JP"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28~82°</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20~61°</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28~82°</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20~61°</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508246"/>
                  </a:ext>
                </a:extLst>
              </a:tr>
              <a:tr h="109767">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zh-TW"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IR LED Light</a:t>
                      </a:r>
                      <a:r>
                        <a:rPr kumimoji="1" lang="ja-JP" altLang="en-US" sz="9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（最長照射距離）</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50m</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7467590"/>
                  </a:ext>
                </a:extLst>
              </a:tr>
              <a:tr h="89007">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音識別</a:t>
                      </a:r>
                      <a:endPar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4820352"/>
                  </a:ext>
                </a:extLst>
              </a:tr>
              <a:tr h="95956">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機能拡張 </a:t>
                      </a:r>
                      <a:r>
                        <a:rPr kumimoji="1" lang="en-US" altLang="ja-JP" sz="7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a:t>
                      </a: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4834639"/>
                  </a:ext>
                </a:extLst>
              </a:tr>
              <a:tr h="173394">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SD</a:t>
                      </a:r>
                      <a:r>
                        <a:rPr kumimoji="1" lang="ja-JP" altLang="en-US"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9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0" marR="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ー</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9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3046802"/>
                  </a:ext>
                </a:extLst>
              </a:tr>
            </a:tbl>
          </a:graphicData>
        </a:graphic>
      </p:graphicFrame>
      <p:sp>
        <p:nvSpPr>
          <p:cNvPr id="6" name="テキスト ボックス 5">
            <a:extLst>
              <a:ext uri="{FF2B5EF4-FFF2-40B4-BE49-F238E27FC236}">
                <a16:creationId xmlns:a16="http://schemas.microsoft.com/office/drawing/2014/main" id="{40C765B0-6742-1117-40BA-76E993C6481F}"/>
              </a:ext>
            </a:extLst>
          </p:cNvPr>
          <p:cNvSpPr txBox="1"/>
          <p:nvPr/>
        </p:nvSpPr>
        <p:spPr>
          <a:xfrm>
            <a:off x="925873" y="4232772"/>
            <a:ext cx="7710517" cy="424915"/>
          </a:xfrm>
          <a:prstGeom prst="rect">
            <a:avLst/>
          </a:prstGeom>
          <a:noFill/>
        </p:spPr>
        <p:txBody>
          <a:bodyPr wrap="square" lIns="36000" tIns="36000" rIns="36000" bIns="36000" rtlCol="0">
            <a:spAutoFit/>
          </a:bodyPr>
          <a:lstStyle/>
          <a:p>
            <a:pPr defTabSz="457200" fontAlgn="base">
              <a:lnSpc>
                <a:spcPct val="120000"/>
              </a:lnSpc>
              <a:spcBef>
                <a:spcPct val="0"/>
              </a:spcBef>
              <a:spcAft>
                <a:spcPct val="0"/>
              </a:spcAft>
            </a:pPr>
            <a:r>
              <a:rPr lang="en-US" altLang="ja-JP" sz="1000" b="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1000" dirty="0">
                <a:latin typeface="Yu Gothic UI" panose="020B0500000000000000" pitchFamily="50" charset="-128"/>
                <a:ea typeface="Yu Gothic UI" panose="020B0500000000000000" pitchFamily="50" charset="-128"/>
                <a:cs typeface="Meiryo UI" panose="020B0604030504040204" pitchFamily="50" charset="-128"/>
              </a:rPr>
              <a:t>1</a:t>
            </a:r>
            <a:r>
              <a:rPr lang="ja-JP" altLang="en-US" sz="1000" dirty="0">
                <a:latin typeface="Yu Gothic UI" panose="020B0500000000000000" pitchFamily="50" charset="-128"/>
                <a:ea typeface="Yu Gothic UI" panose="020B0500000000000000" pitchFamily="50" charset="-128"/>
                <a:cs typeface="Meiryo UI" panose="020B0604030504040204" pitchFamily="50" charset="-128"/>
              </a:rPr>
              <a:t> 詳細については、</a:t>
            </a:r>
            <a:r>
              <a:rPr lang="en-US" altLang="ja-JP" sz="1000" dirty="0" err="1">
                <a:solidFill>
                  <a:prstClr val="black"/>
                </a:solidFill>
                <a:latin typeface="Yu Gothic UI" panose="020B0500000000000000" pitchFamily="34" charset="-128"/>
                <a:ea typeface="Yu Gothic UI" panose="020B0500000000000000" pitchFamily="34" charset="-128"/>
              </a:rPr>
              <a:t>i</a:t>
            </a:r>
            <a:r>
              <a:rPr lang="en-US" altLang="ja-JP" sz="1000" dirty="0">
                <a:solidFill>
                  <a:prstClr val="black"/>
                </a:solidFill>
                <a:latin typeface="Yu Gothic UI" panose="020B0500000000000000" pitchFamily="34" charset="-128"/>
                <a:ea typeface="Yu Gothic UI" panose="020B0500000000000000" pitchFamily="34" charset="-128"/>
              </a:rPr>
              <a:t>-PRO</a:t>
            </a:r>
            <a:r>
              <a:rPr lang="ja-JP" altLang="en-US" sz="1000" dirty="0">
                <a:solidFill>
                  <a:prstClr val="black"/>
                </a:solidFill>
                <a:latin typeface="Yu Gothic UI" panose="020B0500000000000000" pitchFamily="34" charset="-128"/>
                <a:ea typeface="Yu Gothic UI" panose="020B0500000000000000" pitchFamily="34" charset="-128"/>
              </a:rPr>
              <a:t>ホーム ＞ セキュリティ ＞ サポート ＞ カタログ ＞ 技術情報他 ＞ 機器互換 にある</a:t>
            </a:r>
            <a:endParaRPr lang="en-US" altLang="ja-JP" sz="1000" dirty="0">
              <a:solidFill>
                <a:prstClr val="black"/>
              </a:solidFill>
              <a:latin typeface="Yu Gothic UI" panose="020B0500000000000000" pitchFamily="34" charset="-128"/>
              <a:ea typeface="Yu Gothic UI" panose="020B0500000000000000" pitchFamily="34" charset="-128"/>
            </a:endParaRPr>
          </a:p>
          <a:p>
            <a:pPr marL="271463" defTabSz="457200" fontAlgn="base">
              <a:lnSpc>
                <a:spcPct val="120000"/>
              </a:lnSpc>
              <a:spcBef>
                <a:spcPct val="0"/>
              </a:spcBef>
              <a:spcAft>
                <a:spcPct val="0"/>
              </a:spcAft>
            </a:pPr>
            <a:r>
              <a:rPr lang="ja-JP" altLang="en-US" sz="1000" dirty="0">
                <a:solidFill>
                  <a:prstClr val="black"/>
                </a:solidFill>
                <a:latin typeface="Yu Gothic UI" panose="020B0500000000000000" pitchFamily="34" charset="-128"/>
                <a:ea typeface="Yu Gothic UI" panose="020B0500000000000000" pitchFamily="34" charset="-128"/>
              </a:rPr>
              <a:t>「</a:t>
            </a:r>
            <a:r>
              <a:rPr lang="ja-JP" altLang="en-US" sz="10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ソフトウェアの種類と機能の詳細および対応機種一覧</a:t>
            </a:r>
            <a:r>
              <a:rPr lang="en-US" altLang="ja-JP" sz="10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【C0103】</a:t>
            </a:r>
            <a:r>
              <a:rPr lang="ja-JP" altLang="en-US" sz="1000" dirty="0">
                <a:solidFill>
                  <a:prstClr val="black"/>
                </a:solidFill>
                <a:latin typeface="Yu Gothic UI" panose="020B0500000000000000" pitchFamily="34" charset="-128"/>
                <a:ea typeface="Yu Gothic UI" panose="020B0500000000000000" pitchFamily="34" charset="-128"/>
              </a:rPr>
              <a:t>」を参照してください。</a:t>
            </a:r>
            <a:r>
              <a:rPr lang="ja-JP" altLang="en-US" sz="1000" dirty="0">
                <a:latin typeface="Yu Gothic UI" panose="020B0500000000000000" pitchFamily="50" charset="-128"/>
                <a:ea typeface="Yu Gothic UI" panose="020B0500000000000000" pitchFamily="50" charset="-128"/>
                <a:cs typeface="Meiryo UI" panose="020B0604030504040204" pitchFamily="50" charset="-128"/>
              </a:rPr>
              <a:t>　　</a:t>
            </a:r>
            <a:endParaRPr lang="en-US" altLang="ja-JP" sz="1000" dirty="0">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1665972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3-1. </a:t>
            </a:r>
            <a:r>
              <a:rPr lang="ja-JP" altLang="en-US" dirty="0"/>
              <a:t>主要仕様一覧 </a:t>
            </a:r>
            <a:r>
              <a:rPr lang="en-US" altLang="ja-JP" dirty="0"/>
              <a:t>- </a:t>
            </a:r>
            <a:r>
              <a:rPr lang="ja-JP" altLang="en-US" dirty="0"/>
              <a:t>屋外ボックス／ドーム</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6" name="Group 3015">
            <a:extLst>
              <a:ext uri="{FF2B5EF4-FFF2-40B4-BE49-F238E27FC236}">
                <a16:creationId xmlns:a16="http://schemas.microsoft.com/office/drawing/2014/main" id="{4C8A2593-B49C-03FB-8744-AD695A2D5511}"/>
              </a:ext>
            </a:extLst>
          </p:cNvPr>
          <p:cNvGraphicFramePr>
            <a:graphicFrameLocks noGrp="1"/>
          </p:cNvGraphicFramePr>
          <p:nvPr>
            <p:extLst>
              <p:ext uri="{D42A27DB-BD31-4B8C-83A1-F6EECF244321}">
                <p14:modId xmlns:p14="http://schemas.microsoft.com/office/powerpoint/2010/main" val="4260017286"/>
              </p:ext>
            </p:extLst>
          </p:nvPr>
        </p:nvGraphicFramePr>
        <p:xfrm>
          <a:off x="257529" y="658839"/>
          <a:ext cx="8592414" cy="3626640"/>
        </p:xfrm>
        <a:graphic>
          <a:graphicData uri="http://schemas.openxmlformats.org/drawingml/2006/table">
            <a:tbl>
              <a:tblPr/>
              <a:tblGrid>
                <a:gridCol w="975850">
                  <a:extLst>
                    <a:ext uri="{9D8B030D-6E8A-4147-A177-3AD203B41FA5}">
                      <a16:colId xmlns:a16="http://schemas.microsoft.com/office/drawing/2014/main" val="20000"/>
                    </a:ext>
                  </a:extLst>
                </a:gridCol>
                <a:gridCol w="640325">
                  <a:extLst>
                    <a:ext uri="{9D8B030D-6E8A-4147-A177-3AD203B41FA5}">
                      <a16:colId xmlns:a16="http://schemas.microsoft.com/office/drawing/2014/main" val="2882607869"/>
                    </a:ext>
                  </a:extLst>
                </a:gridCol>
                <a:gridCol w="1937313">
                  <a:extLst>
                    <a:ext uri="{9D8B030D-6E8A-4147-A177-3AD203B41FA5}">
                      <a16:colId xmlns:a16="http://schemas.microsoft.com/office/drawing/2014/main" val="2398103828"/>
                    </a:ext>
                  </a:extLst>
                </a:gridCol>
                <a:gridCol w="1226675">
                  <a:extLst>
                    <a:ext uri="{9D8B030D-6E8A-4147-A177-3AD203B41FA5}">
                      <a16:colId xmlns:a16="http://schemas.microsoft.com/office/drawing/2014/main" val="3463086748"/>
                    </a:ext>
                  </a:extLst>
                </a:gridCol>
                <a:gridCol w="1201275">
                  <a:extLst>
                    <a:ext uri="{9D8B030D-6E8A-4147-A177-3AD203B41FA5}">
                      <a16:colId xmlns:a16="http://schemas.microsoft.com/office/drawing/2014/main" val="3876484084"/>
                    </a:ext>
                  </a:extLst>
                </a:gridCol>
                <a:gridCol w="1270563">
                  <a:extLst>
                    <a:ext uri="{9D8B030D-6E8A-4147-A177-3AD203B41FA5}">
                      <a16:colId xmlns:a16="http://schemas.microsoft.com/office/drawing/2014/main" val="2802481027"/>
                    </a:ext>
                  </a:extLst>
                </a:gridCol>
                <a:gridCol w="1340413">
                  <a:extLst>
                    <a:ext uri="{9D8B030D-6E8A-4147-A177-3AD203B41FA5}">
                      <a16:colId xmlns:a16="http://schemas.microsoft.com/office/drawing/2014/main" val="750624558"/>
                    </a:ext>
                  </a:extLst>
                </a:gridCol>
              </a:tblGrid>
              <a:tr h="95764">
                <a:tc gridSpan="2">
                  <a:txBody>
                    <a:bodyPr/>
                    <a:lstStyle>
                      <a:lvl1pPr eaLnBrk="0" fontAlgn="base" hangingPunct="0">
                        <a:spcBef>
                          <a:spcPct val="20000"/>
                        </a:spcBef>
                        <a:defRPr kumimoji="1" sz="2800">
                          <a:solidFill>
                            <a:schemeClr val="tx1"/>
                          </a:solidFill>
                          <a:latin typeface="Times New Roman" pitchFamily="18" charset="0"/>
                          <a:ea typeface="ＭＳ Ｐゴシック" pitchFamily="50" charset="-128"/>
                        </a:defRPr>
                      </a:lvl1pPr>
                      <a:lvl2pPr marL="742950" indent="-285750" eaLnBrk="0" fontAlgn="base" hangingPunct="0">
                        <a:spcBef>
                          <a:spcPct val="20000"/>
                        </a:spcBef>
                        <a:defRPr kumimoji="1" sz="2400">
                          <a:solidFill>
                            <a:schemeClr val="tx1"/>
                          </a:solidFill>
                          <a:latin typeface="Times New Roman" pitchFamily="18" charset="0"/>
                          <a:ea typeface="ＭＳ Ｐゴシック" pitchFamily="50" charset="-128"/>
                        </a:defRPr>
                      </a:lvl2pPr>
                      <a:lvl3pPr marL="1143000" indent="-228600" eaLnBrk="0" fontAlgn="base" hangingPunct="0">
                        <a:spcBef>
                          <a:spcPct val="20000"/>
                        </a:spcBef>
                        <a:defRPr kumimoji="1" sz="2000">
                          <a:solidFill>
                            <a:schemeClr val="tx1"/>
                          </a:solidFill>
                          <a:latin typeface="Times New Roman" pitchFamily="18" charset="0"/>
                          <a:ea typeface="ＭＳ Ｐゴシック" pitchFamily="50" charset="-128"/>
                        </a:defRPr>
                      </a:lvl3pPr>
                      <a:lvl4pPr marL="1600200" indent="-228600" eaLnBrk="0" fontAlgn="base" hangingPunct="0">
                        <a:spcBef>
                          <a:spcPct val="20000"/>
                        </a:spcBef>
                        <a:defRPr kumimoji="1">
                          <a:solidFill>
                            <a:schemeClr val="tx1"/>
                          </a:solidFill>
                          <a:latin typeface="Times New Roman" pitchFamily="18" charset="0"/>
                          <a:ea typeface="ＭＳ Ｐゴシック" pitchFamily="50" charset="-128"/>
                        </a:defRPr>
                      </a:lvl4pPr>
                      <a:lvl5pPr marL="2057400" indent="-228600" eaLnBrk="0" fontAlgn="base" hangingPunct="0">
                        <a:spcBef>
                          <a:spcPct val="20000"/>
                        </a:spcBef>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1" i="0" u="none" strike="noStrike" cap="none" normalizeH="0" baseline="0" dirty="0">
                          <a:ln>
                            <a:noFill/>
                          </a:ln>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品番</a:t>
                      </a:r>
                    </a:p>
                  </a:txBody>
                  <a:tcPr marL="72000" marR="72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WV-S1536LUX</a:t>
                      </a: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WV-S1536LBUX</a:t>
                      </a: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eiryo UI" panose="020B0604030504040204" pitchFamily="50" charset="-128"/>
                        </a:rPr>
                        <a:t>WV-S1536LNS</a:t>
                      </a: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WV-S1536LTNUX</a:t>
                      </a: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WV-S2536LNUX</a:t>
                      </a: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※2</a:t>
                      </a: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WV-S2536LTNUX</a:t>
                      </a:r>
                      <a:r>
                        <a:rPr lang="ja-JP" altLang="en-US"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10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eiryo UI" panose="020B0604030504040204" pitchFamily="50" charset="-128"/>
                        </a:rPr>
                        <a:t>※2</a:t>
                      </a:r>
                    </a:p>
                  </a:txBody>
                  <a:tcPr marL="36000" marR="36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9908">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本体色</a:t>
                      </a:r>
                      <a:endParaRPr 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-PRO</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r>
                        <a:rPr kumimoji="1" lang="ja-JP" altLang="en-US"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LUX</a:t>
                      </a:r>
                      <a:r>
                        <a:rPr kumimoji="1" lang="ja-JP" altLang="en-US"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ブラック</a:t>
                      </a:r>
                      <a:r>
                        <a:rPr kumimoji="1" lang="ja-JP" altLang="en-US"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LBUX</a:t>
                      </a:r>
                      <a:r>
                        <a:rPr kumimoji="1" lang="ja-JP" altLang="en-US"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-PRO</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シルバー</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i-PRO</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-PRO</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ホワイト</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0109619"/>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電源</a:t>
                      </a:r>
                      <a:endParaRPr 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PoE</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/DC12V</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1379859"/>
                  </a:ext>
                </a:extLst>
              </a:tr>
              <a:tr h="99753">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外部</a:t>
                      </a:r>
                      <a:r>
                        <a:rPr lang="en-US" altLang="ja-JP"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I/O</a:t>
                      </a: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端子</a:t>
                      </a:r>
                      <a:endParaRPr lang="en-US" altLang="ja-JP"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800" dirty="0">
                          <a:solidFill>
                            <a:schemeClr val="tx1"/>
                          </a:solidFill>
                          <a:latin typeface="Yu Gothic UI" panose="020B0500000000000000" pitchFamily="50" charset="-128"/>
                          <a:ea typeface="Yu Gothic UI" panose="020B0500000000000000" pitchFamily="50" charset="-128"/>
                        </a:rPr>
                        <a:t>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800" dirty="0">
                          <a:solidFill>
                            <a:schemeClr val="tx1"/>
                          </a:solidFill>
                          <a:latin typeface="Yu Gothic UI" panose="020B0500000000000000" pitchFamily="50" charset="-128"/>
                          <a:ea typeface="Yu Gothic UI" panose="020B0500000000000000" pitchFamily="50" charset="-128"/>
                        </a:rPr>
                        <a:t>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3933526"/>
                  </a:ext>
                </a:extLst>
              </a:tr>
              <a:tr h="8866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オーディオ入力</a:t>
                      </a:r>
                      <a:endParaRPr 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マイク入力</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ライン入力</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58564875"/>
                  </a:ext>
                </a:extLst>
              </a:tr>
              <a:tr h="112222">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アナログモニター出力</a:t>
                      </a:r>
                      <a:endParaRPr lang="en-US" altLang="ja-JP"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調整用</a:t>
                      </a:r>
                      <a:endPar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2907402"/>
                  </a:ext>
                </a:extLst>
              </a:tr>
              <a:tr h="120535">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最大画像解像度</a:t>
                      </a:r>
                      <a:r>
                        <a:rPr lang="en-US" altLang="ja-JP"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(16:9)</a:t>
                      </a:r>
                      <a:endParaRPr 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フル</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HD(1920x1080)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3995709"/>
                  </a:ext>
                </a:extLst>
              </a:tr>
              <a:tr h="130698">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画像圧縮方式</a:t>
                      </a:r>
                      <a:endParaRPr lang="en-US" altLang="ja-JP" sz="800" b="1"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dirty="0">
                          <a:solidFill>
                            <a:schemeClr val="tx1"/>
                          </a:solidFill>
                          <a:latin typeface="Yu Gothic UI" panose="020B0500000000000000" pitchFamily="50" charset="-128"/>
                          <a:ea typeface="Yu Gothic UI" panose="020B0500000000000000" pitchFamily="50" charset="-128"/>
                        </a:rPr>
                        <a:t>H.265/H.264/JPEG</a:t>
                      </a:r>
                      <a:br>
                        <a:rPr kumimoji="1" lang="en-US" altLang="ja-JP" sz="800" dirty="0">
                          <a:solidFill>
                            <a:schemeClr val="tx1"/>
                          </a:solidFill>
                          <a:latin typeface="Yu Gothic UI" panose="020B0500000000000000" pitchFamily="50" charset="-128"/>
                          <a:ea typeface="Yu Gothic UI" panose="020B0500000000000000" pitchFamily="50" charset="-128"/>
                        </a:rPr>
                      </a:br>
                      <a:r>
                        <a:rPr lang="en-US" altLang="ja-JP" sz="8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8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dirty="0">
                          <a:solidFill>
                            <a:schemeClr val="tx1"/>
                          </a:solidFill>
                          <a:latin typeface="Yu Gothic UI" panose="020B0500000000000000" pitchFamily="50" charset="-128"/>
                          <a:ea typeface="Yu Gothic UI" panose="020B0500000000000000" pitchFamily="50" charset="-128"/>
                        </a:rPr>
                        <a:t>H.265/H.264/JPEG</a:t>
                      </a:r>
                      <a:br>
                        <a:rPr kumimoji="1" lang="en-US" altLang="ja-JP" sz="800" dirty="0">
                          <a:solidFill>
                            <a:schemeClr val="tx1"/>
                          </a:solidFill>
                          <a:latin typeface="Yu Gothic UI" panose="020B0500000000000000" pitchFamily="50" charset="-128"/>
                          <a:ea typeface="Yu Gothic UI" panose="020B0500000000000000" pitchFamily="50" charset="-128"/>
                        </a:rPr>
                      </a:br>
                      <a:r>
                        <a:rPr lang="en-US" altLang="ja-JP" sz="8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8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dirty="0">
                          <a:solidFill>
                            <a:schemeClr val="tx1"/>
                          </a:solidFill>
                          <a:latin typeface="Yu Gothic UI" panose="020B0500000000000000" pitchFamily="50" charset="-128"/>
                          <a:ea typeface="Yu Gothic UI" panose="020B0500000000000000" pitchFamily="50" charset="-128"/>
                        </a:rPr>
                        <a:t>H.265/H.264/JPEG</a:t>
                      </a:r>
                      <a:br>
                        <a:rPr kumimoji="1" lang="en-US" altLang="ja-JP" sz="800" dirty="0">
                          <a:solidFill>
                            <a:schemeClr val="tx1"/>
                          </a:solidFill>
                          <a:latin typeface="Yu Gothic UI" panose="020B0500000000000000" pitchFamily="50" charset="-128"/>
                          <a:ea typeface="Yu Gothic UI" panose="020B0500000000000000" pitchFamily="50" charset="-128"/>
                        </a:rPr>
                      </a:br>
                      <a:r>
                        <a:rPr lang="en-US" altLang="ja-JP" sz="8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8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dirty="0">
                          <a:solidFill>
                            <a:schemeClr val="tx1"/>
                          </a:solidFill>
                          <a:latin typeface="Yu Gothic UI" panose="020B0500000000000000" pitchFamily="50" charset="-128"/>
                          <a:ea typeface="Yu Gothic UI" panose="020B0500000000000000" pitchFamily="50" charset="-128"/>
                        </a:rPr>
                        <a:t>H.265/H.264/JPEG</a:t>
                      </a:r>
                      <a:br>
                        <a:rPr kumimoji="1" lang="en-US" altLang="ja-JP" sz="800" dirty="0">
                          <a:solidFill>
                            <a:schemeClr val="tx1"/>
                          </a:solidFill>
                          <a:latin typeface="Yu Gothic UI" panose="020B0500000000000000" pitchFamily="50" charset="-128"/>
                          <a:ea typeface="Yu Gothic UI" panose="020B0500000000000000" pitchFamily="50" charset="-128"/>
                        </a:rPr>
                      </a:br>
                      <a:r>
                        <a:rPr lang="en-US" altLang="ja-JP" sz="8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8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800" dirty="0">
                          <a:solidFill>
                            <a:schemeClr val="tx1"/>
                          </a:solidFill>
                          <a:latin typeface="Yu Gothic UI" panose="020B0500000000000000" pitchFamily="50" charset="-128"/>
                          <a:ea typeface="Yu Gothic UI" panose="020B0500000000000000" pitchFamily="50" charset="-128"/>
                        </a:rPr>
                        <a:t>H.265/H.264/JPEG</a:t>
                      </a:r>
                      <a:br>
                        <a:rPr kumimoji="1" lang="en-US" altLang="ja-JP" sz="800" dirty="0">
                          <a:solidFill>
                            <a:schemeClr val="tx1"/>
                          </a:solidFill>
                          <a:latin typeface="Yu Gothic UI" panose="020B0500000000000000" pitchFamily="50" charset="-128"/>
                          <a:ea typeface="Yu Gothic UI" panose="020B0500000000000000" pitchFamily="50" charset="-128"/>
                        </a:rPr>
                      </a:br>
                      <a:r>
                        <a:rPr lang="en-US" altLang="ja-JP" sz="800" b="0"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スマートコーディング</a:t>
                      </a:r>
                      <a:endParaRPr kumimoji="1" lang="en-US" altLang="ja-JP" sz="8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502">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最低照度</a:t>
                      </a: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カラー</a:t>
                      </a: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0.009lx@F1.3</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0.009lx@F1.3</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0.015lx@F1.7</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0.009lx@F1.3</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0.015lx@F1.7</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128">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インテリジェントオート</a:t>
                      </a: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1" i="0" u="none" strike="noStrike" cap="none" normalizeH="0" baseline="0" dirty="0" err="1">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iA</a:t>
                      </a: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対応</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3477530"/>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カラー白黒切替</a:t>
                      </a:r>
                      <a:endPar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IR</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カットフィルター切替</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4219158"/>
                  </a:ext>
                </a:extLst>
              </a:tr>
              <a:tr h="128848">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ABF/</a:t>
                      </a: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AF/FA</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endParaRPr kumimoji="1" lang="en-US" altLang="ja-JP" sz="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endPar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endPar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endPar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レンズ</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AF</a:t>
                      </a:r>
                      <a:r>
                        <a:rPr kumimoji="1" lang="ja-JP" altLang="en-US"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（電動バリフォーカル）</a:t>
                      </a:r>
                      <a:endParaRPr kumimoji="1" lang="en-US" altLang="ja-JP" sz="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263479"/>
                  </a:ext>
                </a:extLst>
              </a:tr>
              <a:tr h="74815">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焦点距離（</a:t>
                      </a: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f</a:t>
                      </a: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2.9 mm </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9 mm</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2.9 mm </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9 mm</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9 mm </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21 mm</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2.9 mm </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9 mm</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9 mm </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21 mm</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7556634"/>
                  </a:ext>
                </a:extLst>
              </a:tr>
              <a:tr h="74815">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ダイナミックレンジ</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144dB</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6247756"/>
                  </a:ext>
                </a:extLst>
              </a:tr>
              <a:tr h="0">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画角</a:t>
                      </a: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(TELE~WIDE)</a:t>
                      </a:r>
                    </a:p>
                    <a:p>
                      <a:pPr marL="0" marR="0" lvl="0" indent="0" algn="ctr" defTabSz="806450" rtl="0" eaLnBrk="1" fontAlgn="ctr" latinLnBrk="0" hangingPunct="1">
                        <a:lnSpc>
                          <a:spcPct val="100000"/>
                        </a:lnSpc>
                        <a:spcBef>
                          <a:spcPts val="0"/>
                        </a:spcBef>
                        <a:spcAft>
                          <a:spcPts val="0"/>
                        </a:spcAft>
                        <a:buClrTx/>
                        <a:buSzTx/>
                        <a:buFontTx/>
                        <a:buNone/>
                        <a:tabLst/>
                        <a:defRPr/>
                      </a:pPr>
                      <a:r>
                        <a:rPr kumimoji="1" lang="ja-JP" altLang="en-US" sz="7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7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H:</a:t>
                      </a:r>
                      <a:r>
                        <a:rPr kumimoji="1" lang="ja-JP" altLang="en-US" sz="7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水平／</a:t>
                      </a:r>
                      <a:r>
                        <a:rPr kumimoji="1" lang="en-US" altLang="ja-JP" sz="7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V:</a:t>
                      </a:r>
                      <a:r>
                        <a:rPr kumimoji="1" lang="ja-JP" altLang="en-US" sz="7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垂直）</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[16:9</a:t>
                      </a: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モード</a:t>
                      </a: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37~117°</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21~62°</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37~117°</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21~62°</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15~36°</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9~20°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36~113°</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20~60°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15~36°</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9~20°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ja-JP" altLang="en-US" sz="950" b="1"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[4:3</a:t>
                      </a: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モード</a:t>
                      </a:r>
                      <a:r>
                        <a:rPr kumimoji="1" lang="en-US" altLang="ja-JP"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endPar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27~82°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21~62°</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27~82°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21~62°</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11~27°</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9~20°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26~82°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20~60°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H: 11~27°</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V: 9~20°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508246"/>
                  </a:ext>
                </a:extLst>
              </a:tr>
              <a:tr h="62346">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zh-TW"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IR LED Light</a:t>
                      </a: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（最長照射距離）</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50m</a:t>
                      </a: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50m</a:t>
                      </a: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50m</a:t>
                      </a: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50m</a:t>
                      </a: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r>
                        <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50m</a:t>
                      </a:r>
                      <a:r>
                        <a:rPr kumimoji="1" lang="ja-JP" altLang="en-US"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7467590"/>
                  </a:ext>
                </a:extLst>
              </a:tr>
              <a:tr h="78971">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zh-TW"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防水性</a:t>
                      </a:r>
                      <a:r>
                        <a:rPr kumimoji="1" lang="ja-JP"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a:t>
                      </a:r>
                      <a:r>
                        <a:rPr kumimoji="1" lang="zh-TW" altLang="en-US" sz="800" b="1" dirty="0">
                          <a:solidFill>
                            <a:schemeClr val="tx1"/>
                          </a:solidFill>
                          <a:latin typeface="Yu Gothic UI" panose="020B0500000000000000" pitchFamily="50" charset="-128"/>
                          <a:ea typeface="Yu Gothic UI" panose="020B0500000000000000" pitchFamily="50" charset="-128"/>
                          <a:cs typeface="Meiryo UI" panose="020B0604030504040204" pitchFamily="50" charset="-128"/>
                        </a:rPr>
                        <a:t>耐衝撃性</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IP66</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IK10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IP66</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IK10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IP66</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IK10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IP66</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50J,IK10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IP66</a:t>
                      </a:r>
                      <a:r>
                        <a:rPr lang="ja-JP" altLang="en-US"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i="0" u="none" strike="noStrike"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50J,IK10</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4649885"/>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耐重塩害対応</a:t>
                      </a:r>
                      <a:endPar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〇</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1211842"/>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a:t>
                      </a: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音識別</a:t>
                      </a:r>
                      <a:endPar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4820352"/>
                  </a:ext>
                </a:extLst>
              </a:tr>
              <a:tr h="84513">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AI</a:t>
                      </a: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機能拡張 </a:t>
                      </a: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最大</a:t>
                      </a:r>
                      <a:r>
                        <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アプリ</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4834639"/>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SD</a:t>
                      </a:r>
                      <a:r>
                        <a:rPr kumimoji="1" lang="ja-JP" altLang="en-US"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メモリーカード </a:t>
                      </a:r>
                      <a:r>
                        <a:rPr kumimoji="1" lang="en-US" altLang="ja-JP" sz="800" b="1"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※2</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microSD</a:t>
                      </a:r>
                      <a:r>
                        <a:rPr kumimoji="1" lang="ja-JP" altLang="en-US"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rPr>
                        <a:t>メモリーカード</a:t>
                      </a:r>
                      <a:endParaRPr kumimoji="1" lang="en-US" altLang="ja-JP" sz="8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3046802"/>
                  </a:ext>
                </a:extLst>
              </a:tr>
            </a:tbl>
          </a:graphicData>
        </a:graphic>
      </p:graphicFrame>
      <p:sp>
        <p:nvSpPr>
          <p:cNvPr id="5" name="テキスト ボックス 4">
            <a:extLst>
              <a:ext uri="{FF2B5EF4-FFF2-40B4-BE49-F238E27FC236}">
                <a16:creationId xmlns:a16="http://schemas.microsoft.com/office/drawing/2014/main" id="{67332226-D93D-9855-D515-313E3DAF67D8}"/>
              </a:ext>
            </a:extLst>
          </p:cNvPr>
          <p:cNvSpPr txBox="1"/>
          <p:nvPr/>
        </p:nvSpPr>
        <p:spPr>
          <a:xfrm>
            <a:off x="918156" y="4321171"/>
            <a:ext cx="8072307" cy="392984"/>
          </a:xfrm>
          <a:prstGeom prst="rect">
            <a:avLst/>
          </a:prstGeom>
          <a:noFill/>
        </p:spPr>
        <p:txBody>
          <a:bodyPr wrap="square" lIns="36000" tIns="36000" rIns="36000" bIns="36000" rtlCol="0">
            <a:spAutoFit/>
          </a:bodyPr>
          <a:lstStyle/>
          <a:p>
            <a:pPr defTabSz="457200" fontAlgn="base">
              <a:lnSpc>
                <a:spcPct val="120000"/>
              </a:lnSpc>
              <a:spcBef>
                <a:spcPct val="0"/>
              </a:spcBef>
              <a:spcAft>
                <a:spcPct val="0"/>
              </a:spcAft>
            </a:pPr>
            <a:r>
              <a:rPr lang="en-US" altLang="ja-JP" sz="800" b="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1</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 詳細については、</a:t>
            </a:r>
            <a:r>
              <a:rPr lang="en-US" altLang="ja-JP" sz="800" dirty="0" err="1">
                <a:solidFill>
                  <a:prstClr val="black"/>
                </a:solidFill>
                <a:latin typeface="Yu Gothic UI" panose="020B0500000000000000" pitchFamily="34" charset="-128"/>
                <a:ea typeface="Yu Gothic UI" panose="020B0500000000000000" pitchFamily="34" charset="-128"/>
              </a:rPr>
              <a:t>i</a:t>
            </a:r>
            <a:r>
              <a:rPr lang="en-US" altLang="ja-JP" sz="800" dirty="0">
                <a:solidFill>
                  <a:prstClr val="black"/>
                </a:solidFill>
                <a:latin typeface="Yu Gothic UI" panose="020B0500000000000000" pitchFamily="34" charset="-128"/>
                <a:ea typeface="Yu Gothic UI" panose="020B0500000000000000" pitchFamily="34" charset="-128"/>
              </a:rPr>
              <a:t>-PRO</a:t>
            </a:r>
            <a:r>
              <a:rPr lang="ja-JP" altLang="en-US" sz="800" dirty="0">
                <a:solidFill>
                  <a:prstClr val="black"/>
                </a:solidFill>
                <a:latin typeface="Yu Gothic UI" panose="020B0500000000000000" pitchFamily="34" charset="-128"/>
                <a:ea typeface="Yu Gothic UI" panose="020B0500000000000000" pitchFamily="34" charset="-128"/>
              </a:rPr>
              <a:t>ホーム ＞ セキュリティ ＞ サポート ＞ カタログ ＞ 技術情報他 ＞ 機器互換 にある、「</a:t>
            </a:r>
            <a:r>
              <a:rPr lang="ja-JP" altLang="en-US" sz="8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ソフトウェアの種類と機能の詳細および対応機種一覧</a:t>
            </a:r>
            <a:r>
              <a:rPr lang="en-US" altLang="ja-JP" sz="8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【C0103】</a:t>
            </a:r>
            <a:r>
              <a:rPr lang="ja-JP" altLang="en-US" sz="800" dirty="0">
                <a:solidFill>
                  <a:prstClr val="black"/>
                </a:solidFill>
                <a:latin typeface="Yu Gothic UI" panose="020B0500000000000000" pitchFamily="34" charset="-128"/>
                <a:ea typeface="Yu Gothic UI" panose="020B0500000000000000" pitchFamily="34" charset="-128"/>
              </a:rPr>
              <a:t>」を参照してください。</a:t>
            </a:r>
            <a:endParaRPr lang="en-US" altLang="ja-JP" sz="800" dirty="0">
              <a:solidFill>
                <a:prstClr val="black"/>
              </a:solidFill>
              <a:latin typeface="Yu Gothic UI" panose="020B0500000000000000" pitchFamily="34" charset="-128"/>
              <a:ea typeface="Yu Gothic UI" panose="020B0500000000000000" pitchFamily="34" charset="-128"/>
            </a:endParaRPr>
          </a:p>
          <a:p>
            <a:pPr defTabSz="457200" fontAlgn="base">
              <a:lnSpc>
                <a:spcPct val="120000"/>
              </a:lnSpc>
              <a:spcBef>
                <a:spcPts val="300"/>
              </a:spcBef>
              <a:spcAft>
                <a:spcPct val="0"/>
              </a:spcAft>
            </a:pP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※2</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 </a:t>
            </a: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WV-S2536LNUX</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WV-S2536LTNUX</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は 「ベース金具」 が非同梱です。「サンシェード：</a:t>
            </a: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WV-QSR500-W</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 に取付の場合は、別売となります 「ベース金具：</a:t>
            </a: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WV-QJB501-W</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dirty="0">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dirty="0">
                <a:latin typeface="Yu Gothic UI" panose="020B0500000000000000" pitchFamily="50" charset="-128"/>
                <a:ea typeface="Yu Gothic UI" panose="020B0500000000000000" pitchFamily="50" charset="-128"/>
                <a:cs typeface="Meiryo UI" panose="020B0604030504040204" pitchFamily="50" charset="-128"/>
              </a:rPr>
              <a:t>が必要となります。　　</a:t>
            </a:r>
            <a:endParaRPr lang="en-US" altLang="ja-JP" sz="800" dirty="0">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73050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3-2. </a:t>
            </a:r>
            <a:r>
              <a:rPr lang="ja-JP" altLang="en-US" dirty="0"/>
              <a:t>新旧モデル比較 </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表 4">
            <a:extLst>
              <a:ext uri="{FF2B5EF4-FFF2-40B4-BE49-F238E27FC236}">
                <a16:creationId xmlns:a16="http://schemas.microsoft.com/office/drawing/2014/main" id="{54845509-870B-1912-C941-0F80486C10C7}"/>
              </a:ext>
            </a:extLst>
          </p:cNvPr>
          <p:cNvGraphicFramePr>
            <a:graphicFrameLocks noGrp="1"/>
          </p:cNvGraphicFramePr>
          <p:nvPr>
            <p:extLst>
              <p:ext uri="{D42A27DB-BD31-4B8C-83A1-F6EECF244321}">
                <p14:modId xmlns:p14="http://schemas.microsoft.com/office/powerpoint/2010/main" val="371055109"/>
              </p:ext>
            </p:extLst>
          </p:nvPr>
        </p:nvGraphicFramePr>
        <p:xfrm>
          <a:off x="309896" y="672776"/>
          <a:ext cx="8149947" cy="3987322"/>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2202972">
                  <a:extLst>
                    <a:ext uri="{9D8B030D-6E8A-4147-A177-3AD203B41FA5}">
                      <a16:colId xmlns:a16="http://schemas.microsoft.com/office/drawing/2014/main" val="20000"/>
                    </a:ext>
                  </a:extLst>
                </a:gridCol>
                <a:gridCol w="2873988">
                  <a:extLst>
                    <a:ext uri="{9D8B030D-6E8A-4147-A177-3AD203B41FA5}">
                      <a16:colId xmlns:a16="http://schemas.microsoft.com/office/drawing/2014/main" val="20001"/>
                    </a:ext>
                  </a:extLst>
                </a:gridCol>
                <a:gridCol w="3072987">
                  <a:extLst>
                    <a:ext uri="{9D8B030D-6E8A-4147-A177-3AD203B41FA5}">
                      <a16:colId xmlns:a16="http://schemas.microsoft.com/office/drawing/2014/main" val="20002"/>
                    </a:ext>
                  </a:extLst>
                </a:gridCol>
              </a:tblGrid>
              <a:tr h="139944">
                <a:tc>
                  <a:txBody>
                    <a:bodyPr/>
                    <a:lstStyle/>
                    <a:p>
                      <a:pPr algn="just">
                        <a:spcAft>
                          <a:spcPts val="0"/>
                        </a:spcAft>
                      </a:pPr>
                      <a:endParaRPr 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tc>
                <a:tc>
                  <a:txBody>
                    <a:bodyPr/>
                    <a:lstStyle/>
                    <a:p>
                      <a:pPr algn="ctr">
                        <a:spcAft>
                          <a:spcPts val="0"/>
                        </a:spcAft>
                      </a:pPr>
                      <a:r>
                        <a:rPr lang="ja-JP" altLang="en-US" sz="900" b="1" kern="1200" dirty="0">
                          <a:solidFill>
                            <a:schemeClr val="lt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新</a:t>
                      </a:r>
                      <a:r>
                        <a:rPr lang="en-US" altLang="ja-JP" sz="900" b="1" kern="1200" dirty="0" err="1">
                          <a:solidFill>
                            <a:schemeClr val="lt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i</a:t>
                      </a:r>
                      <a:r>
                        <a:rPr lang="en-US" altLang="ja-JP" sz="900" b="1" kern="1200" dirty="0">
                          <a:solidFill>
                            <a:schemeClr val="lt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-PRO</a:t>
                      </a:r>
                      <a:r>
                        <a:rPr lang="ja-JP" altLang="en-US" sz="900" b="1" kern="1200" dirty="0">
                          <a:solidFill>
                            <a:schemeClr val="lt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モデル</a:t>
                      </a:r>
                      <a:endParaRPr lang="ja-JP" sz="900" b="1" kern="10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tc>
                <a:tc>
                  <a:txBody>
                    <a:bodyPr/>
                    <a:lstStyle/>
                    <a:p>
                      <a:pPr algn="ctr">
                        <a:spcAft>
                          <a:spcPts val="0"/>
                        </a:spcAft>
                      </a:pPr>
                      <a:r>
                        <a:rPr lang="ja-JP" altLang="en-US" sz="900" b="1" kern="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旧モデル</a:t>
                      </a:r>
                      <a:endParaRPr lang="ja-JP" sz="900" b="1" kern="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tc>
                <a:extLst>
                  <a:ext uri="{0D108BD9-81ED-4DB2-BD59-A6C34878D82A}">
                    <a16:rowId xmlns:a16="http://schemas.microsoft.com/office/drawing/2014/main" val="10000"/>
                  </a:ext>
                </a:extLst>
              </a:tr>
              <a:tr h="152471">
                <a:tc>
                  <a:txBody>
                    <a:body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撮像モード</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16:9 (60fps /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50fps</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30fps /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25fps</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4:3 (30fps /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25fps / 15fps / 12.5fps</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a:t>
                      </a:r>
                      <a:endParaRPr lang="en-US" altLang="ja-JP" sz="800" dirty="0">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16:9 (60fps / 30fps)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4:3 (30fps)</a:t>
                      </a:r>
                    </a:p>
                  </a:txBody>
                  <a:tcPr marL="90000" marR="90000" marT="36000" marB="36000"/>
                </a:tc>
                <a:extLst>
                  <a:ext uri="{0D108BD9-81ED-4DB2-BD59-A6C34878D82A}">
                    <a16:rowId xmlns:a16="http://schemas.microsoft.com/office/drawing/2014/main" val="10001"/>
                  </a:ext>
                </a:extLst>
              </a:tr>
              <a:tr h="0">
                <a:tc>
                  <a:txBody>
                    <a:body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圧縮方式</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tc>
                <a:tc>
                  <a:txBody>
                    <a:body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H.265[or H.264](1)(2)</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JPEG(1)(2)</a:t>
                      </a:r>
                      <a:endParaRPr lang="ja-JP"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tc>
                <a:tc>
                  <a:txBody>
                    <a:body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H.265[or H.264](1)(2)</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JPEG(1)(2)(3)</a:t>
                      </a:r>
                      <a:endParaRPr lang="ja-JP"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tc>
                <a:extLst>
                  <a:ext uri="{0D108BD9-81ED-4DB2-BD59-A6C34878D82A}">
                    <a16:rowId xmlns:a16="http://schemas.microsoft.com/office/drawing/2014/main" val="10002"/>
                  </a:ext>
                </a:extLst>
              </a:tr>
              <a:tr h="146872">
                <a:tc>
                  <a:txBody>
                    <a:body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画像回転</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B w="12700" cap="flat" cmpd="sng" algn="ctr">
                      <a:solidFill>
                        <a:schemeClr val="bg1"/>
                      </a:solidFill>
                      <a:prstDash val="solid"/>
                      <a:round/>
                      <a:headEnd type="none" w="med" len="med"/>
                      <a:tailEnd type="none" w="med" len="med"/>
                    </a:lnB>
                  </a:tcPr>
                </a:tc>
                <a:tc>
                  <a:txBody>
                    <a:body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0 / 90 / 180 / 270</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deg.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*90°, 270° : </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“320 x 180”</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は非対応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*90°, 270° : </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“60fps / 50fps”</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は非対応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*90°, 270° : “4:3”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は非対応</a:t>
                      </a:r>
                      <a:endParaRPr lang="ja-JP"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B w="12700" cap="flat" cmpd="sng" algn="ctr">
                      <a:solidFill>
                        <a:schemeClr val="bg1"/>
                      </a:solidFill>
                      <a:prstDash val="solid"/>
                      <a:round/>
                      <a:headEnd type="none" w="med" len="med"/>
                      <a:tailEnd type="none" w="med" len="med"/>
                    </a:lnB>
                  </a:tcPr>
                </a:tc>
                <a:tc>
                  <a:txBody>
                    <a:body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0 / 90 / 180 / 270</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deg.</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*90°, 270° : “4:3”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は非対応</a:t>
                      </a:r>
                      <a:endParaRPr lang="ja-JP"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147178">
                <a:tc>
                  <a:txBody>
                    <a:bodyPr/>
                    <a:lstStyle/>
                    <a:p>
                      <a:pPr algn="l" fontAlgn="ctr"/>
                      <a:r>
                        <a:rPr lang="ja-JP" altLang="en-US" sz="800" b="1" i="0" u="none" strike="noStrike" baseline="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画面内文字</a:t>
                      </a:r>
                      <a:r>
                        <a:rPr lang="en-US" altLang="ja-JP" sz="800" b="1" i="0" u="none" strike="noStrike" baseline="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(OSD)</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文字数　 ：</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40</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文字</a:t>
                      </a:r>
                    </a:p>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行数　　</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2</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行</a:t>
                      </a:r>
                    </a:p>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文字サイズ：</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50</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75</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100</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150</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200</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p>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表示形式 ：透過文字／</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非透過文字（黒背景に白文字）</a:t>
                      </a:r>
                      <a:endPar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文字数　 ：</a:t>
                      </a: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最大</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20</a:t>
                      </a: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文字</a:t>
                      </a:r>
                    </a:p>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行数　　</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1</a:t>
                      </a: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行</a:t>
                      </a:r>
                    </a:p>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文字サイズ：</a:t>
                      </a:r>
                      <a:r>
                        <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100</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150</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r>
                        <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200</a:t>
                      </a: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a:t>
                      </a:r>
                    </a:p>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rPr>
                        <a:t>表示形式 ：透過文字</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0938396"/>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揺れ補正</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T w="12700" cap="flat" cmpd="sng" algn="ctr">
                      <a:solidFill>
                        <a:schemeClr val="bg1"/>
                      </a:solidFill>
                      <a:prstDash val="solid"/>
                      <a:round/>
                      <a:headEnd type="none" w="med" len="med"/>
                      <a:tailEnd type="none" w="med" len="med"/>
                    </a:lnT>
                  </a:tcPr>
                </a:tc>
                <a:tc>
                  <a:txBody>
                    <a:bodyPr/>
                    <a:lstStyle/>
                    <a:p>
                      <a:pPr algn="l">
                        <a:spcAft>
                          <a:spcPts val="0"/>
                        </a:spcAft>
                      </a:pP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対応無し</a:t>
                      </a:r>
                      <a:endParaRPr 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36000" marB="36000">
                    <a:lnT w="12700" cap="flat" cmpd="sng" algn="ctr">
                      <a:solidFill>
                        <a:schemeClr val="bg1"/>
                      </a:solidFill>
                      <a:prstDash val="solid"/>
                      <a:round/>
                      <a:headEnd type="none" w="med" len="med"/>
                      <a:tailEnd type="none" w="med" len="med"/>
                    </a:lnT>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対応有り</a:t>
                      </a:r>
                      <a:endPar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36000" marB="3600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5"/>
                  </a:ext>
                </a:extLst>
              </a:tr>
              <a:tr h="197229">
                <a:tc>
                  <a:txBody>
                    <a:body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スマートコーディング</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B w="12700" cap="flat" cmpd="sng" algn="ctr">
                      <a:solidFill>
                        <a:srgbClr val="FFFFEB"/>
                      </a:solidFill>
                      <a:prstDash val="solid"/>
                      <a:round/>
                      <a:headEnd type="none" w="med" len="med"/>
                      <a:tailEnd type="none" w="med" len="med"/>
                    </a:lnB>
                  </a:tcPr>
                </a:tc>
                <a:tc>
                  <a:txBody>
                    <a:body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スマート</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VIQS / </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スマート</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P</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ピクチャ制御</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GOP</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制御</a:t>
                      </a:r>
                      <a:endParaRPr lang="ja-JP"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B w="12700" cap="flat" cmpd="sng" algn="ctr">
                      <a:solidFill>
                        <a:srgbClr val="FFFFEB"/>
                      </a:solidFill>
                      <a:prstDash val="solid"/>
                      <a:round/>
                      <a:headEnd type="none" w="med" len="med"/>
                      <a:tailEnd type="none" w="med" len="med"/>
                    </a:lnB>
                  </a:tcPr>
                </a:tc>
                <a:tc>
                  <a:txBody>
                    <a:body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オート</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VIQS / GOP</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制御</a:t>
                      </a:r>
                      <a:endParaRPr lang="ja-JP"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B w="12700" cap="flat" cmpd="sng" algn="ctr">
                      <a:solidFill>
                        <a:srgbClr val="FFFFEB"/>
                      </a:solidFill>
                      <a:prstDash val="solid"/>
                      <a:round/>
                      <a:headEnd type="none" w="med" len="med"/>
                      <a:tailEnd type="none" w="med" len="med"/>
                    </a:lnB>
                  </a:tcPr>
                </a:tc>
                <a:extLst>
                  <a:ext uri="{0D108BD9-81ED-4DB2-BD59-A6C34878D82A}">
                    <a16:rowId xmlns:a16="http://schemas.microsoft.com/office/drawing/2014/main" val="10011"/>
                  </a:ext>
                </a:extLst>
              </a:tr>
              <a:tr h="18896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SD</a:t>
                      </a: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録画</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T w="12700" cap="flat" cmpd="sng" algn="ctr">
                      <a:solidFill>
                        <a:srgbClr val="FFFFEB"/>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録画ストリーム数</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録画圧縮方式</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H.265</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H.264 / JPEG</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配信モード</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固定ビットレート</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 </a:t>
                      </a:r>
                      <a:r>
                        <a:rPr lang="ja-JP" altLang="en-US"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可変ビットレート</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フレームレート指定</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“60fps / 50fps”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は非対応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rgbClr val="FFFFEB"/>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録画ストリーム数</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録画圧縮方式</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H.265</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H.264 / JPEG</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配信モード</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a:t>
                      </a:r>
                      <a:r>
                        <a:rPr lang="ja-JP" altLang="en-US"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フレームレート指定</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“60fps” </a:t>
                      </a: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は非対応</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rgbClr val="FFFFEB"/>
                      </a:solidFill>
                      <a:prstDash val="solid"/>
                      <a:round/>
                      <a:headEnd type="none" w="med" len="med"/>
                      <a:tailEnd type="none" w="med" len="med"/>
                    </a:lnT>
                  </a:tcPr>
                </a:tc>
                <a:extLst>
                  <a:ext uri="{0D108BD9-81ED-4DB2-BD59-A6C34878D82A}">
                    <a16:rowId xmlns:a16="http://schemas.microsoft.com/office/drawing/2014/main" val="10013"/>
                  </a:ext>
                </a:extLst>
              </a:tr>
              <a:tr h="182216">
                <a:tc>
                  <a:txBody>
                    <a:bodyPr/>
                    <a:lstStyle/>
                    <a:p>
                      <a:pPr algn="l" fontAlgn="ct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妨害検知</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B w="12700" cap="flat" cmpd="sng" algn="ctr">
                      <a:solidFill>
                        <a:schemeClr val="bg1"/>
                      </a:solidFill>
                      <a:prstDash val="solid"/>
                      <a:round/>
                      <a:headEnd type="none" w="med" len="med"/>
                      <a:tailEnd type="none" w="med" len="med"/>
                    </a:lnB>
                  </a:tcPr>
                </a:tc>
                <a:tc>
                  <a:txBody>
                    <a:bodyPr/>
                    <a:lstStyle/>
                    <a:p>
                      <a:pPr algn="l">
                        <a:spcAft>
                          <a:spcPts val="0"/>
                        </a:spcAft>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標準機能</a:t>
                      </a:r>
                      <a:endParaRPr lang="ja-JP"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B w="12700" cap="flat" cmpd="sng" algn="ctr">
                      <a:solidFill>
                        <a:schemeClr val="bg1"/>
                      </a:solidFill>
                      <a:prstDash val="solid"/>
                      <a:round/>
                      <a:headEnd type="none" w="med" len="med"/>
                      <a:tailEnd type="none" w="med" len="med"/>
                    </a:lnB>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オプション</a:t>
                      </a:r>
                      <a:r>
                        <a:rPr lang="en-US" altLang="ja-JP"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 (i-VMD)</a:t>
                      </a:r>
                    </a:p>
                  </a:txBody>
                  <a:tcPr marL="90000" marR="90000" marT="36000" marB="3600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92587"/>
                  </a:ext>
                </a:extLst>
              </a:tr>
              <a:tr h="22861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音検知</a:t>
                      </a:r>
                      <a:endParaRPr lang="en-US" altLang="ja-JP"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Aft>
                          <a:spcPts val="0"/>
                        </a:spcAft>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音量検知</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AI</a:t>
                      </a: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音識別</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音量検知</a:t>
                      </a:r>
                      <a:endPar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7005441"/>
                  </a:ext>
                </a:extLst>
              </a:tr>
              <a:tr h="0">
                <a:tc>
                  <a:txBody>
                    <a:bodyPr/>
                    <a:lstStyle/>
                    <a:p>
                      <a:pPr algn="l" fontAlgn="ctr"/>
                      <a:r>
                        <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ONVIF</a:t>
                      </a:r>
                    </a:p>
                  </a:txBody>
                  <a:tcPr marL="90000" marR="9000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Profile S</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G /</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T / </a:t>
                      </a:r>
                      <a:r>
                        <a:rPr lang="en-US" altLang="ja-JP" sz="800" b="1" kern="100" baseline="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M</a:t>
                      </a:r>
                      <a:endParaRPr lang="ja-JP" altLang="en-US" sz="800" kern="100" dirty="0">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Profile S</a:t>
                      </a:r>
                      <a:r>
                        <a:rPr lang="en-US" altLang="ja-JP" sz="800" b="0" kern="100" baseline="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G / T</a:t>
                      </a: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26015174"/>
                  </a:ext>
                </a:extLst>
              </a:tr>
              <a:tr h="13656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FTP</a:t>
                      </a:r>
                      <a:endParaRPr kumimoji="1" lang="ja-JP" altLang="en-US" sz="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Aft>
                          <a:spcPts val="0"/>
                        </a:spcAft>
                      </a:pPr>
                      <a:r>
                        <a:rPr lang="ja-JP" altLang="en-US" sz="800" b="1" kern="10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対応無し</a:t>
                      </a:r>
                      <a:endPar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Aft>
                          <a:spcPts val="0"/>
                        </a:spcAft>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対応有り</a:t>
                      </a:r>
                      <a:endPar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25243259"/>
                  </a:ext>
                </a:extLst>
              </a:tr>
              <a:tr h="0">
                <a:tc>
                  <a:txBody>
                    <a:bodyPr/>
                    <a:lstStyle/>
                    <a:p>
                      <a:pPr algn="l" fontAlgn="ctr"/>
                      <a:r>
                        <a:rPr kumimoji="1" lang="ja-JP" altLang="en-US" sz="800" b="1" i="0" u="none" strike="noStrike" kern="1200" baseline="0" dirty="0">
                          <a:solidFill>
                            <a:schemeClr val="lt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アラーム検知時の画質変更機能</a:t>
                      </a:r>
                      <a:endParaRPr lang="en-US" sz="8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lnT w="12700" cap="flat" cmpd="sng" algn="ctr">
                      <a:solidFill>
                        <a:schemeClr val="bg1"/>
                      </a:solidFill>
                      <a:prstDash val="solid"/>
                      <a:round/>
                      <a:headEnd type="none" w="med" len="med"/>
                      <a:tailEnd type="none" w="med" len="med"/>
                    </a:lnT>
                  </a:tcPr>
                </a:tc>
                <a:tc>
                  <a:txBody>
                    <a:bodyPr/>
                    <a:lstStyle/>
                    <a:p>
                      <a:pPr algn="l">
                        <a:spcAft>
                          <a:spcPts val="0"/>
                        </a:spcAft>
                      </a:pPr>
                      <a:r>
                        <a:rPr lang="ja-JP" altLang="en-US"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対応無し</a:t>
                      </a:r>
                      <a:endParaRPr lang="ja-JP" sz="800" b="1" kern="1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36000" marB="36000">
                    <a:lnT w="12700" cap="flat" cmpd="sng" algn="ctr">
                      <a:solidFill>
                        <a:schemeClr val="bg1"/>
                      </a:solidFill>
                      <a:prstDash val="solid"/>
                      <a:round/>
                      <a:headEnd type="none" w="med" len="med"/>
                      <a:tailEnd type="none" w="med" len="med"/>
                    </a:lnT>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ja-JP" altLang="en-US"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rPr>
                        <a:t>対応有り</a:t>
                      </a:r>
                      <a:endParaRPr lang="en-US" altLang="ja-JP" sz="800" b="1" kern="100" dirty="0">
                        <a:solidFill>
                          <a:srgbClr val="0000FF"/>
                        </a:solidFill>
                        <a:effectLst/>
                        <a:latin typeface="Yu Gothic UI" panose="020B0500000000000000" pitchFamily="50" charset="-128"/>
                        <a:ea typeface="Yu Gothic UI" panose="020B0500000000000000" pitchFamily="50" charset="-128"/>
                        <a:cs typeface="Meiryo UI" panose="020B0604030504040204" pitchFamily="50" charset="-128"/>
                      </a:endParaRPr>
                    </a:p>
                  </a:txBody>
                  <a:tcPr marL="90000" marR="90000" marT="36000" marB="3600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020355156"/>
                  </a:ext>
                </a:extLst>
              </a:tr>
              <a:tr h="18896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サポートブラウザ</a:t>
                      </a:r>
                      <a:endParaRPr kumimoji="1" lang="en-US" altLang="ja-JP" sz="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36000" marB="36000" anchor="ctr"/>
                </a:tc>
                <a:tc>
                  <a:txBody>
                    <a:bodyPr/>
                    <a:lstStyle/>
                    <a:p>
                      <a:pPr algn="l">
                        <a:spcAft>
                          <a:spcPts val="0"/>
                        </a:spcAft>
                      </a:pP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Google Chrome / Firefox / Microsoft Edge (Chromium ver. )</a:t>
                      </a:r>
                    </a:p>
                  </a:txBody>
                  <a:tcPr marL="90000" marR="90000" marT="36000" marB="36000"/>
                </a:tc>
                <a:tc>
                  <a:txBody>
                    <a:bodyPr/>
                    <a:lstStyle/>
                    <a:p>
                      <a:pPr algn="l">
                        <a:spcAft>
                          <a:spcPts val="0"/>
                        </a:spcAft>
                      </a:pPr>
                      <a:r>
                        <a:rPr lang="en-US" altLang="ja-JP" sz="800" b="1" kern="100" dirty="0">
                          <a:solidFill>
                            <a:srgbClr val="0000FF"/>
                          </a:solidFill>
                          <a:effectLst/>
                          <a:latin typeface="Yu Gothic UI" panose="020B0500000000000000" pitchFamily="50" charset="-128"/>
                          <a:ea typeface="Yu Gothic UI" panose="020B0500000000000000" pitchFamily="50" charset="-128"/>
                          <a:cs typeface="Calibri" panose="020F0502020204030204" pitchFamily="34" charset="0"/>
                        </a:rPr>
                        <a:t>IE</a:t>
                      </a:r>
                      <a:r>
                        <a:rPr lang="en-US" altLang="ja-JP" sz="8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 Google Chrome / Firefox / Microsoft Edge</a:t>
                      </a:r>
                    </a:p>
                  </a:txBody>
                  <a:tcPr marL="90000" marR="90000" marT="36000" marB="36000"/>
                </a:tc>
                <a:extLst>
                  <a:ext uri="{0D108BD9-81ED-4DB2-BD59-A6C34878D82A}">
                    <a16:rowId xmlns:a16="http://schemas.microsoft.com/office/drawing/2014/main" val="876242030"/>
                  </a:ext>
                </a:extLst>
              </a:tr>
            </a:tbl>
          </a:graphicData>
        </a:graphic>
      </p:graphicFrame>
    </p:spTree>
    <p:extLst>
      <p:ext uri="{BB962C8B-B14F-4D97-AF65-F5344CB8AC3E}">
        <p14:creationId xmlns:p14="http://schemas.microsoft.com/office/powerpoint/2010/main" val="296418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目次</a:t>
            </a:r>
          </a:p>
        </p:txBody>
      </p:sp>
      <p:sp>
        <p:nvSpPr>
          <p:cNvPr id="2" name="テキスト ボックス 1">
            <a:extLst>
              <a:ext uri="{FF2B5EF4-FFF2-40B4-BE49-F238E27FC236}">
                <a16:creationId xmlns:a16="http://schemas.microsoft.com/office/drawing/2014/main" id="{23EBFA6D-C8AD-C43E-0CFF-00E6484291CD}"/>
              </a:ext>
            </a:extLst>
          </p:cNvPr>
          <p:cNvSpPr txBox="1"/>
          <p:nvPr/>
        </p:nvSpPr>
        <p:spPr>
          <a:xfrm>
            <a:off x="376334" y="816165"/>
            <a:ext cx="3502882" cy="3382080"/>
          </a:xfrm>
          <a:prstGeom prst="rect">
            <a:avLst/>
          </a:prstGeom>
          <a:noFill/>
        </p:spPr>
        <p:txBody>
          <a:bodyPr wrap="none" rtlCol="0">
            <a:spAutoFit/>
          </a:bodyPr>
          <a:lstStyle/>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製品概要</a:t>
            </a: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主な特徴</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スペック比較</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その他のハードウェアスペック</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その他のソフトウェアスペック</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FontTx/>
              <a:buAutoNum type="arabicPeriod"/>
            </a:pPr>
            <a:r>
              <a:rPr lang="en-US" altLang="ja-JP" sz="20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アプリケーション</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外観</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付属品</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a:p>
            <a:pPr marL="514350" indent="-514350">
              <a:lnSpc>
                <a:spcPct val="120000"/>
              </a:lnSpc>
              <a:buAutoNum type="arabicPeriod"/>
            </a:pPr>
            <a:r>
              <a:rPr lang="ja-JP" altLang="en-US" sz="2000" b="1" dirty="0">
                <a:latin typeface="Yu Gothic UI" panose="020B0500000000000000" pitchFamily="50" charset="-128"/>
                <a:ea typeface="Yu Gothic UI" panose="020B0500000000000000" pitchFamily="50" charset="-128"/>
                <a:cs typeface="Calibri" panose="020F0502020204030204" pitchFamily="34" charset="0"/>
              </a:rPr>
              <a:t>オプション</a:t>
            </a:r>
            <a:endParaRPr lang="en-US" altLang="ja-JP" sz="20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5" name="図 4">
            <a:extLst>
              <a:ext uri="{FF2B5EF4-FFF2-40B4-BE49-F238E27FC236}">
                <a16:creationId xmlns:a16="http://schemas.microsoft.com/office/drawing/2014/main" id="{21911182-E31B-3DDF-63FF-F4A7D32DAA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9298" y="3452292"/>
            <a:ext cx="358640" cy="358640"/>
          </a:xfrm>
          <a:prstGeom prst="rect">
            <a:avLst/>
          </a:prstGeom>
        </p:spPr>
      </p:pic>
      <p:sp>
        <p:nvSpPr>
          <p:cNvPr id="11" name="テキスト ボックス 10">
            <a:extLst>
              <a:ext uri="{FF2B5EF4-FFF2-40B4-BE49-F238E27FC236}">
                <a16:creationId xmlns:a16="http://schemas.microsoft.com/office/drawing/2014/main" id="{B6A95F7F-81AD-07ED-01DC-A6985A1B63FB}"/>
              </a:ext>
            </a:extLst>
          </p:cNvPr>
          <p:cNvSpPr txBox="1"/>
          <p:nvPr/>
        </p:nvSpPr>
        <p:spPr>
          <a:xfrm>
            <a:off x="5690495" y="3106639"/>
            <a:ext cx="1561646" cy="307777"/>
          </a:xfrm>
          <a:prstGeom prst="rect">
            <a:avLst/>
          </a:prstGeom>
          <a:noFill/>
        </p:spPr>
        <p:txBody>
          <a:bodyPr wrap="none" rtlCol="0">
            <a:spAutoFit/>
          </a:bodyPr>
          <a:lstStyle/>
          <a:p>
            <a:pPr marL="285750" indent="-285750">
              <a:buFont typeface="Wingdings" panose="05000000000000000000" pitchFamily="2" charset="2"/>
              <a:buChar char="n"/>
            </a:pPr>
            <a:r>
              <a:rPr lang="ja-JP" altLang="en-US" sz="1400" dirty="0">
                <a:latin typeface="Yu Gothic UI" panose="020B0500000000000000" pitchFamily="50" charset="-128"/>
                <a:ea typeface="Yu Gothic UI" panose="020B0500000000000000" pitchFamily="50" charset="-128"/>
              </a:rPr>
              <a:t>アイコンについて</a:t>
            </a:r>
            <a:endParaRPr kumimoji="1" lang="ja-JP" altLang="en-US" sz="1400" dirty="0">
              <a:latin typeface="Yu Gothic UI" panose="020B0500000000000000" pitchFamily="50" charset="-128"/>
              <a:ea typeface="Yu Gothic UI" panose="020B0500000000000000" pitchFamily="50" charset="-128"/>
            </a:endParaRPr>
          </a:p>
        </p:txBody>
      </p:sp>
      <p:sp>
        <p:nvSpPr>
          <p:cNvPr id="12" name="テキスト ボックス 11">
            <a:extLst>
              <a:ext uri="{FF2B5EF4-FFF2-40B4-BE49-F238E27FC236}">
                <a16:creationId xmlns:a16="http://schemas.microsoft.com/office/drawing/2014/main" id="{1739CEB2-2C78-9799-E675-8D3A38E405B4}"/>
              </a:ext>
            </a:extLst>
          </p:cNvPr>
          <p:cNvSpPr txBox="1"/>
          <p:nvPr/>
        </p:nvSpPr>
        <p:spPr>
          <a:xfrm>
            <a:off x="6644399" y="3504654"/>
            <a:ext cx="2353792" cy="253916"/>
          </a:xfrm>
          <a:prstGeom prst="rect">
            <a:avLst/>
          </a:prstGeom>
          <a:noFill/>
        </p:spPr>
        <p:txBody>
          <a:bodyPr wrap="square" rtlCol="0">
            <a:spAutoFit/>
          </a:bodyPr>
          <a:lstStyle/>
          <a:p>
            <a:r>
              <a:rPr lang="ja-JP" altLang="en-US" sz="1050" dirty="0">
                <a:latin typeface="Yu Gothic UI" panose="020B0500000000000000" pitchFamily="50" charset="-128"/>
                <a:ea typeface="Yu Gothic UI" panose="020B0500000000000000" pitchFamily="50" charset="-128"/>
              </a:rPr>
              <a:t>本製品からの新機能</a:t>
            </a:r>
          </a:p>
        </p:txBody>
      </p:sp>
      <p:sp>
        <p:nvSpPr>
          <p:cNvPr id="13" name="正方形/長方形 12">
            <a:extLst>
              <a:ext uri="{FF2B5EF4-FFF2-40B4-BE49-F238E27FC236}">
                <a16:creationId xmlns:a16="http://schemas.microsoft.com/office/drawing/2014/main" id="{CB765D8F-FBA6-E9BF-2E42-66B55D677091}"/>
              </a:ext>
            </a:extLst>
          </p:cNvPr>
          <p:cNvSpPr/>
          <p:nvPr/>
        </p:nvSpPr>
        <p:spPr>
          <a:xfrm>
            <a:off x="5690496" y="3097222"/>
            <a:ext cx="3349635" cy="15469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4" name="AutoShape 13">
            <a:extLst>
              <a:ext uri="{FF2B5EF4-FFF2-40B4-BE49-F238E27FC236}">
                <a16:creationId xmlns:a16="http://schemas.microsoft.com/office/drawing/2014/main" id="{55194414-E88A-A908-AA8F-BCD43489141B}"/>
              </a:ext>
            </a:extLst>
          </p:cNvPr>
          <p:cNvSpPr>
            <a:spLocks noChangeArrowheads="1"/>
          </p:cNvSpPr>
          <p:nvPr/>
        </p:nvSpPr>
        <p:spPr bwMode="auto">
          <a:xfrm>
            <a:off x="5805781" y="3957289"/>
            <a:ext cx="722306"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kern="0"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15" name="AutoShape 13">
            <a:extLst>
              <a:ext uri="{FF2B5EF4-FFF2-40B4-BE49-F238E27FC236}">
                <a16:creationId xmlns:a16="http://schemas.microsoft.com/office/drawing/2014/main" id="{99FFD875-1678-AC88-63E4-AA1561E38BFC}"/>
              </a:ext>
            </a:extLst>
          </p:cNvPr>
          <p:cNvSpPr>
            <a:spLocks noChangeArrowheads="1"/>
          </p:cNvSpPr>
          <p:nvPr/>
        </p:nvSpPr>
        <p:spPr bwMode="auto">
          <a:xfrm>
            <a:off x="5808087" y="4335259"/>
            <a:ext cx="72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6" name="テキスト ボックス 15">
            <a:extLst>
              <a:ext uri="{FF2B5EF4-FFF2-40B4-BE49-F238E27FC236}">
                <a16:creationId xmlns:a16="http://schemas.microsoft.com/office/drawing/2014/main" id="{D6E0B3C0-DF40-7557-E5C3-0CBEB7009B41}"/>
              </a:ext>
            </a:extLst>
          </p:cNvPr>
          <p:cNvSpPr txBox="1"/>
          <p:nvPr/>
        </p:nvSpPr>
        <p:spPr>
          <a:xfrm>
            <a:off x="6644399" y="3896279"/>
            <a:ext cx="2205618" cy="253916"/>
          </a:xfrm>
          <a:prstGeom prst="rect">
            <a:avLst/>
          </a:prstGeom>
          <a:noFill/>
        </p:spPr>
        <p:txBody>
          <a:bodyPr wrap="square" rtlCol="0">
            <a:spAutoFit/>
          </a:bodyPr>
          <a:lstStyle/>
          <a:p>
            <a:r>
              <a:rPr lang="ja-JP" altLang="en-US" sz="1050" dirty="0">
                <a:latin typeface="Yu Gothic UI" panose="020B0500000000000000" pitchFamily="50" charset="-128"/>
                <a:ea typeface="Yu Gothic UI" panose="020B0500000000000000" pitchFamily="50" charset="-128"/>
              </a:rPr>
              <a:t>屋内カメラに関係する説明ページ</a:t>
            </a:r>
          </a:p>
        </p:txBody>
      </p:sp>
      <p:sp>
        <p:nvSpPr>
          <p:cNvPr id="17" name="テキスト ボックス 16">
            <a:extLst>
              <a:ext uri="{FF2B5EF4-FFF2-40B4-BE49-F238E27FC236}">
                <a16:creationId xmlns:a16="http://schemas.microsoft.com/office/drawing/2014/main" id="{0AC042AD-431E-3545-7C32-793D0E38FA8A}"/>
              </a:ext>
            </a:extLst>
          </p:cNvPr>
          <p:cNvSpPr txBox="1"/>
          <p:nvPr/>
        </p:nvSpPr>
        <p:spPr>
          <a:xfrm>
            <a:off x="6644398" y="4277283"/>
            <a:ext cx="2205618" cy="253916"/>
          </a:xfrm>
          <a:prstGeom prst="rect">
            <a:avLst/>
          </a:prstGeom>
          <a:noFill/>
        </p:spPr>
        <p:txBody>
          <a:bodyPr wrap="square" rtlCol="0">
            <a:spAutoFit/>
          </a:bodyPr>
          <a:lstStyle/>
          <a:p>
            <a:r>
              <a:rPr lang="ja-JP" altLang="en-US" sz="1050" dirty="0">
                <a:latin typeface="Yu Gothic UI" panose="020B0500000000000000" pitchFamily="50" charset="-128"/>
                <a:ea typeface="Yu Gothic UI" panose="020B0500000000000000" pitchFamily="50" charset="-128"/>
              </a:rPr>
              <a:t>屋外カメラに関係する説明ページ</a:t>
            </a:r>
          </a:p>
        </p:txBody>
      </p:sp>
    </p:spTree>
    <p:extLst>
      <p:ext uri="{BB962C8B-B14F-4D97-AF65-F5344CB8AC3E}">
        <p14:creationId xmlns:p14="http://schemas.microsoft.com/office/powerpoint/2010/main" val="263698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４</a:t>
            </a:r>
            <a:r>
              <a:rPr kumimoji="1" lang="ja-JP" altLang="en-US" dirty="0">
                <a:latin typeface="Yu Gothic UI" panose="020B0500000000000000" pitchFamily="50" charset="-128"/>
                <a:ea typeface="Yu Gothic UI" panose="020B0500000000000000" pitchFamily="50" charset="-128"/>
              </a:rPr>
              <a:t>．その他のハードウェアスペック</a:t>
            </a:r>
          </a:p>
        </p:txBody>
      </p:sp>
    </p:spTree>
    <p:extLst>
      <p:ext uri="{BB962C8B-B14F-4D97-AF65-F5344CB8AC3E}">
        <p14:creationId xmlns:p14="http://schemas.microsoft.com/office/powerpoint/2010/main" val="3588355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4-1. </a:t>
            </a:r>
            <a:r>
              <a:rPr lang="ja-JP" altLang="en-US" dirty="0"/>
              <a:t>設置施工性 </a:t>
            </a:r>
            <a:r>
              <a:rPr lang="en-US" altLang="ja-JP" dirty="0"/>
              <a:t>- </a:t>
            </a:r>
            <a:r>
              <a:rPr lang="ja-JP" altLang="en-US" dirty="0"/>
              <a:t>屋内ドーム</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33A94BEF-2994-1B8C-FAFE-C6891E295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3708" y="2110870"/>
            <a:ext cx="1367160" cy="2414458"/>
          </a:xfrm>
          <a:prstGeom prst="rect">
            <a:avLst/>
          </a:prstGeom>
        </p:spPr>
      </p:pic>
      <p:pic>
        <p:nvPicPr>
          <p:cNvPr id="6" name="図 5">
            <a:extLst>
              <a:ext uri="{FF2B5EF4-FFF2-40B4-BE49-F238E27FC236}">
                <a16:creationId xmlns:a16="http://schemas.microsoft.com/office/drawing/2014/main" id="{81CD18DA-9523-2782-D9F3-2FC633705A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2055" y="1853834"/>
            <a:ext cx="1563589" cy="2762733"/>
          </a:xfrm>
          <a:prstGeom prst="rect">
            <a:avLst/>
          </a:prstGeom>
        </p:spPr>
      </p:pic>
      <p:sp>
        <p:nvSpPr>
          <p:cNvPr id="7" name="コンテンツ プレースホルダー 9">
            <a:extLst>
              <a:ext uri="{FF2B5EF4-FFF2-40B4-BE49-F238E27FC236}">
                <a16:creationId xmlns:a16="http://schemas.microsoft.com/office/drawing/2014/main" id="{5ABB1218-09B0-00A5-9527-3DB0ADD40811}"/>
              </a:ext>
            </a:extLst>
          </p:cNvPr>
          <p:cNvSpPr txBox="1">
            <a:spLocks/>
          </p:cNvSpPr>
          <p:nvPr/>
        </p:nvSpPr>
        <p:spPr>
          <a:xfrm>
            <a:off x="228088" y="971228"/>
            <a:ext cx="3840000" cy="3721766"/>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ja-JP" altLang="en-US"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アタッチメント金具を介した</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取付</a:t>
            </a:r>
            <a:endPar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Font typeface="Arial" panose="020B0604020202020204" pitchFamily="34" charset="0"/>
              <a:buNone/>
            </a:pP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ネジ</a:t>
            </a: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7</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本</a:t>
            </a:r>
            <a:r>
              <a:rPr lang="en-US" altLang="ja-JP"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(=4</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+1+2)</a:t>
            </a:r>
          </a:p>
          <a:p>
            <a:pPr marL="0" indent="0" fontAlgn="auto">
              <a:spcAft>
                <a:spcPts val="0"/>
              </a:spcAft>
              <a:buNone/>
            </a:pP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施工時間</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 </a:t>
            </a: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196</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秒</a:t>
            </a:r>
            <a:endParaRPr lang="en-US" altLang="ja-JP" sz="16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コンテンツ プレースホルダー 10">
            <a:extLst>
              <a:ext uri="{FF2B5EF4-FFF2-40B4-BE49-F238E27FC236}">
                <a16:creationId xmlns:a16="http://schemas.microsoft.com/office/drawing/2014/main" id="{DBE5DC5F-C968-9AA8-D882-4361D76B57EF}"/>
              </a:ext>
            </a:extLst>
          </p:cNvPr>
          <p:cNvSpPr txBox="1">
            <a:spLocks/>
          </p:cNvSpPr>
          <p:nvPr/>
        </p:nvSpPr>
        <p:spPr>
          <a:xfrm>
            <a:off x="5077954" y="966142"/>
            <a:ext cx="3840000" cy="3726852"/>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ja-JP" altLang="en-US"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天井に直接</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ネジ固定</a:t>
            </a:r>
            <a:endParaRPr lang="en-US" altLang="ja-JP"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Font typeface="Arial" panose="020B0604020202020204" pitchFamily="34" charset="0"/>
              <a:buNone/>
            </a:pPr>
            <a:r>
              <a:rPr lang="en-US" altLang="ja-JP"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ネジ</a:t>
            </a:r>
            <a:r>
              <a:rPr lang="en-US" altLang="ja-JP"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4</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本</a:t>
            </a:r>
            <a:r>
              <a:rPr lang="en-US" altLang="ja-JP"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(=2</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+2)</a:t>
            </a:r>
            <a:endParaRPr lang="ja-JP" altLang="en-US" sz="1600" dirty="0">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None/>
            </a:pP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施工時間</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 </a:t>
            </a:r>
            <a:r>
              <a:rPr lang="en-US" altLang="ja-JP"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144 </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秒</a:t>
            </a:r>
            <a:endParaRPr lang="en-US" altLang="ja-JP" sz="16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上矢印 11">
            <a:extLst>
              <a:ext uri="{FF2B5EF4-FFF2-40B4-BE49-F238E27FC236}">
                <a16:creationId xmlns:a16="http://schemas.microsoft.com/office/drawing/2014/main" id="{D3B3BE18-234E-F7E3-A887-F8296967D049}"/>
              </a:ext>
            </a:extLst>
          </p:cNvPr>
          <p:cNvSpPr/>
          <p:nvPr/>
        </p:nvSpPr>
        <p:spPr>
          <a:xfrm rot="1023647">
            <a:off x="2046231" y="2415377"/>
            <a:ext cx="473548" cy="204104"/>
          </a:xfrm>
          <a:prstGeom prst="up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4000" tIns="52000" rIns="52000" bIns="52000" rtlCol="0" anchor="t" anchorCtr="0"/>
          <a:lstStyle/>
          <a:p>
            <a:pPr algn="ctr"/>
            <a:endParaRPr lang="ja-JP" altLang="en-US" sz="1733" b="1" dirty="0">
              <a:solidFill>
                <a:srgbClr val="C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上矢印 12">
            <a:extLst>
              <a:ext uri="{FF2B5EF4-FFF2-40B4-BE49-F238E27FC236}">
                <a16:creationId xmlns:a16="http://schemas.microsoft.com/office/drawing/2014/main" id="{66A5FB6B-E4C8-6F3D-5DAA-4852E5E5CE45}"/>
              </a:ext>
            </a:extLst>
          </p:cNvPr>
          <p:cNvSpPr/>
          <p:nvPr/>
        </p:nvSpPr>
        <p:spPr>
          <a:xfrm rot="1023647">
            <a:off x="1800495" y="3457163"/>
            <a:ext cx="514319" cy="181288"/>
          </a:xfrm>
          <a:prstGeom prst="up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4000" tIns="52000" rIns="52000" bIns="52000" rtlCol="0" anchor="t" anchorCtr="0"/>
          <a:lstStyle/>
          <a:p>
            <a:pPr algn="ctr"/>
            <a:endParaRPr lang="ja-JP" altLang="en-US" sz="1733" b="1" dirty="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11" name="図 10">
            <a:extLst>
              <a:ext uri="{FF2B5EF4-FFF2-40B4-BE49-F238E27FC236}">
                <a16:creationId xmlns:a16="http://schemas.microsoft.com/office/drawing/2014/main" id="{EB97DB2D-B1E0-AB5F-70D6-FE7276EE2B38}"/>
              </a:ext>
            </a:extLst>
          </p:cNvPr>
          <p:cNvPicPr>
            <a:picLocks noChangeAspect="1"/>
          </p:cNvPicPr>
          <p:nvPr/>
        </p:nvPicPr>
        <p:blipFill rotWithShape="1">
          <a:blip r:embed="rId4"/>
          <a:srcRect/>
          <a:stretch/>
        </p:blipFill>
        <p:spPr>
          <a:xfrm>
            <a:off x="1412055" y="3289346"/>
            <a:ext cx="291380" cy="299048"/>
          </a:xfrm>
          <a:prstGeom prst="rect">
            <a:avLst/>
          </a:prstGeom>
        </p:spPr>
      </p:pic>
      <p:sp>
        <p:nvSpPr>
          <p:cNvPr id="12" name="テキスト ボックス 11">
            <a:extLst>
              <a:ext uri="{FF2B5EF4-FFF2-40B4-BE49-F238E27FC236}">
                <a16:creationId xmlns:a16="http://schemas.microsoft.com/office/drawing/2014/main" id="{FB37B4F9-E132-2580-204E-5B5C64A35D20}"/>
              </a:ext>
            </a:extLst>
          </p:cNvPr>
          <p:cNvSpPr txBox="1"/>
          <p:nvPr/>
        </p:nvSpPr>
        <p:spPr>
          <a:xfrm>
            <a:off x="155904" y="622613"/>
            <a:ext cx="4059534"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旧モデル</a:t>
            </a:r>
            <a:endParaRPr kumimoji="1" lang="ja-JP" altLang="en-US" sz="16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E736F16F-2BAD-98ED-224D-1BF5B850B628}"/>
              </a:ext>
            </a:extLst>
          </p:cNvPr>
          <p:cNvSpPr txBox="1"/>
          <p:nvPr/>
        </p:nvSpPr>
        <p:spPr>
          <a:xfrm>
            <a:off x="5008609" y="620106"/>
            <a:ext cx="3978689"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モデル</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上矢印 32">
            <a:extLst>
              <a:ext uri="{FF2B5EF4-FFF2-40B4-BE49-F238E27FC236}">
                <a16:creationId xmlns:a16="http://schemas.microsoft.com/office/drawing/2014/main" id="{5BFDB0DC-4640-E14E-C685-A63A2AA4F85F}"/>
              </a:ext>
            </a:extLst>
          </p:cNvPr>
          <p:cNvSpPr/>
          <p:nvPr/>
        </p:nvSpPr>
        <p:spPr>
          <a:xfrm rot="1023647">
            <a:off x="6714682" y="3407113"/>
            <a:ext cx="514319" cy="181288"/>
          </a:xfrm>
          <a:prstGeom prst="up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104000" tIns="52000" rIns="52000" bIns="52000" rtlCol="0" anchor="t" anchorCtr="0"/>
          <a:lstStyle/>
          <a:p>
            <a:pPr algn="ctr"/>
            <a:endParaRPr lang="ja-JP" altLang="en-US" sz="1733" b="1" dirty="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16" name="図 15">
            <a:extLst>
              <a:ext uri="{FF2B5EF4-FFF2-40B4-BE49-F238E27FC236}">
                <a16:creationId xmlns:a16="http://schemas.microsoft.com/office/drawing/2014/main" id="{04E2E0F6-5DBB-860A-F50A-42B727716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4323" y="2339975"/>
            <a:ext cx="83827" cy="106689"/>
          </a:xfrm>
          <a:prstGeom prst="rect">
            <a:avLst/>
          </a:prstGeom>
        </p:spPr>
      </p:pic>
      <p:pic>
        <p:nvPicPr>
          <p:cNvPr id="17" name="図 16">
            <a:extLst>
              <a:ext uri="{FF2B5EF4-FFF2-40B4-BE49-F238E27FC236}">
                <a16:creationId xmlns:a16="http://schemas.microsoft.com/office/drawing/2014/main" id="{53D308EF-CC6D-96D6-552D-19524D654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156" y="2534735"/>
            <a:ext cx="83827" cy="106689"/>
          </a:xfrm>
          <a:prstGeom prst="rect">
            <a:avLst/>
          </a:prstGeom>
        </p:spPr>
      </p:pic>
      <p:pic>
        <p:nvPicPr>
          <p:cNvPr id="18" name="図 17">
            <a:extLst>
              <a:ext uri="{FF2B5EF4-FFF2-40B4-BE49-F238E27FC236}">
                <a16:creationId xmlns:a16="http://schemas.microsoft.com/office/drawing/2014/main" id="{F8609151-F6E5-64AD-678E-D4C537995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486" y="2286630"/>
            <a:ext cx="83827" cy="106689"/>
          </a:xfrm>
          <a:prstGeom prst="rect">
            <a:avLst/>
          </a:prstGeom>
        </p:spPr>
      </p:pic>
      <p:pic>
        <p:nvPicPr>
          <p:cNvPr id="19" name="図 18">
            <a:extLst>
              <a:ext uri="{FF2B5EF4-FFF2-40B4-BE49-F238E27FC236}">
                <a16:creationId xmlns:a16="http://schemas.microsoft.com/office/drawing/2014/main" id="{DB2C06B8-4E9E-801D-C1DF-F72919F1B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135" y="2404625"/>
            <a:ext cx="83827" cy="106689"/>
          </a:xfrm>
          <a:prstGeom prst="rect">
            <a:avLst/>
          </a:prstGeom>
        </p:spPr>
      </p:pic>
      <p:pic>
        <p:nvPicPr>
          <p:cNvPr id="20" name="図 19">
            <a:extLst>
              <a:ext uri="{FF2B5EF4-FFF2-40B4-BE49-F238E27FC236}">
                <a16:creationId xmlns:a16="http://schemas.microsoft.com/office/drawing/2014/main" id="{39DA261F-E0EA-41EB-3286-3B0EF1D08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259" y="3216227"/>
            <a:ext cx="83827" cy="106689"/>
          </a:xfrm>
          <a:prstGeom prst="rect">
            <a:avLst/>
          </a:prstGeom>
        </p:spPr>
      </p:pic>
      <p:pic>
        <p:nvPicPr>
          <p:cNvPr id="21" name="図 20">
            <a:extLst>
              <a:ext uri="{FF2B5EF4-FFF2-40B4-BE49-F238E27FC236}">
                <a16:creationId xmlns:a16="http://schemas.microsoft.com/office/drawing/2014/main" id="{B10FF0AC-50DD-CC5E-53A5-C7C10AB75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848" y="4461307"/>
            <a:ext cx="83827" cy="106689"/>
          </a:xfrm>
          <a:prstGeom prst="rect">
            <a:avLst/>
          </a:prstGeom>
        </p:spPr>
      </p:pic>
      <p:pic>
        <p:nvPicPr>
          <p:cNvPr id="22" name="図 21">
            <a:extLst>
              <a:ext uri="{FF2B5EF4-FFF2-40B4-BE49-F238E27FC236}">
                <a16:creationId xmlns:a16="http://schemas.microsoft.com/office/drawing/2014/main" id="{C3B819D6-77CF-06B3-ABFA-465B43B95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344" y="4354913"/>
            <a:ext cx="83827" cy="106689"/>
          </a:xfrm>
          <a:prstGeom prst="rect">
            <a:avLst/>
          </a:prstGeom>
        </p:spPr>
      </p:pic>
      <p:sp>
        <p:nvSpPr>
          <p:cNvPr id="4" name="右矢印 10">
            <a:extLst>
              <a:ext uri="{FF2B5EF4-FFF2-40B4-BE49-F238E27FC236}">
                <a16:creationId xmlns:a16="http://schemas.microsoft.com/office/drawing/2014/main" id="{A69D8DA3-372B-9790-2708-066D130D45E8}"/>
              </a:ext>
            </a:extLst>
          </p:cNvPr>
          <p:cNvSpPr/>
          <p:nvPr/>
        </p:nvSpPr>
        <p:spPr>
          <a:xfrm rot="5400000">
            <a:off x="3603289" y="2560572"/>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574237DF-E4F5-FBD0-CE68-DA898C773547}"/>
              </a:ext>
            </a:extLst>
          </p:cNvPr>
          <p:cNvSpPr txBox="1"/>
          <p:nvPr/>
        </p:nvSpPr>
        <p:spPr>
          <a:xfrm>
            <a:off x="2877514" y="4384960"/>
            <a:ext cx="1107996" cy="230832"/>
          </a:xfrm>
          <a:prstGeom prst="rect">
            <a:avLst/>
          </a:prstGeom>
          <a:noFill/>
        </p:spPr>
        <p:txBody>
          <a:bodyPr wrap="none" rtlCol="0">
            <a:spAutoFit/>
          </a:bodyPr>
          <a:lstStyle/>
          <a:p>
            <a:r>
              <a:rPr lang="en-US" altLang="ja-JP" sz="900" dirty="0">
                <a:latin typeface="+mn-ea"/>
              </a:rPr>
              <a:t>※</a:t>
            </a:r>
            <a:r>
              <a:rPr lang="ja-JP" altLang="en-US" sz="900" dirty="0">
                <a:latin typeface="+mn-ea"/>
              </a:rPr>
              <a:t>イメージ図です</a:t>
            </a:r>
            <a:endParaRPr kumimoji="1" lang="ja-JP" altLang="en-US" sz="900" dirty="0">
              <a:latin typeface="+mn-ea"/>
            </a:endParaRPr>
          </a:p>
        </p:txBody>
      </p:sp>
      <p:sp>
        <p:nvSpPr>
          <p:cNvPr id="23" name="テキスト ボックス 22">
            <a:extLst>
              <a:ext uri="{FF2B5EF4-FFF2-40B4-BE49-F238E27FC236}">
                <a16:creationId xmlns:a16="http://schemas.microsoft.com/office/drawing/2014/main" id="{1E8EE2D9-327F-9C27-F22A-8A9620D1DAFC}"/>
              </a:ext>
            </a:extLst>
          </p:cNvPr>
          <p:cNvSpPr txBox="1"/>
          <p:nvPr/>
        </p:nvSpPr>
        <p:spPr>
          <a:xfrm>
            <a:off x="7731945" y="4408852"/>
            <a:ext cx="1107996" cy="230832"/>
          </a:xfrm>
          <a:prstGeom prst="rect">
            <a:avLst/>
          </a:prstGeom>
          <a:noFill/>
        </p:spPr>
        <p:txBody>
          <a:bodyPr wrap="none" rtlCol="0">
            <a:spAutoFit/>
          </a:bodyPr>
          <a:lstStyle/>
          <a:p>
            <a:r>
              <a:rPr lang="en-US" altLang="ja-JP" sz="900" dirty="0">
                <a:latin typeface="+mn-ea"/>
              </a:rPr>
              <a:t>※</a:t>
            </a:r>
            <a:r>
              <a:rPr lang="ja-JP" altLang="en-US" sz="900" dirty="0">
                <a:latin typeface="+mn-ea"/>
              </a:rPr>
              <a:t>イメージ図です</a:t>
            </a:r>
            <a:endParaRPr kumimoji="1" lang="ja-JP" altLang="en-US" sz="900" dirty="0">
              <a:latin typeface="+mn-ea"/>
            </a:endParaRPr>
          </a:p>
        </p:txBody>
      </p:sp>
    </p:spTree>
    <p:extLst>
      <p:ext uri="{BB962C8B-B14F-4D97-AF65-F5344CB8AC3E}">
        <p14:creationId xmlns:p14="http://schemas.microsoft.com/office/powerpoint/2010/main" val="231666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4-1. </a:t>
            </a:r>
            <a:r>
              <a:rPr lang="ja-JP" altLang="en-US" dirty="0"/>
              <a:t>設置施工性</a:t>
            </a:r>
            <a:r>
              <a:rPr lang="en-US" altLang="ja-JP" dirty="0"/>
              <a:t>- </a:t>
            </a:r>
            <a:r>
              <a:rPr lang="ja-JP" altLang="en-US" dirty="0"/>
              <a:t>屋外ドーム</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33" name="コンテンツ プレースホルダー 9">
            <a:extLst>
              <a:ext uri="{FF2B5EF4-FFF2-40B4-BE49-F238E27FC236}">
                <a16:creationId xmlns:a16="http://schemas.microsoft.com/office/drawing/2014/main" id="{729863A9-B55C-6C81-78C3-C99FADF0A4A0}"/>
              </a:ext>
            </a:extLst>
          </p:cNvPr>
          <p:cNvSpPr txBox="1">
            <a:spLocks/>
          </p:cNvSpPr>
          <p:nvPr/>
        </p:nvSpPr>
        <p:spPr>
          <a:xfrm>
            <a:off x="228088" y="971228"/>
            <a:ext cx="3840000" cy="3721766"/>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ja-JP" altLang="en-US"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アタッチメント金具とベース金具を介した</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取付</a:t>
            </a:r>
            <a:endPar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Font typeface="Arial" panose="020B0604020202020204" pitchFamily="34" charset="0"/>
              <a:buNone/>
            </a:pP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ネジ</a:t>
            </a: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13</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本</a:t>
            </a:r>
            <a:r>
              <a:rPr lang="en-US" altLang="ja-JP"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(=4+4</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+1+4)</a:t>
            </a:r>
          </a:p>
        </p:txBody>
      </p:sp>
      <p:sp>
        <p:nvSpPr>
          <p:cNvPr id="34" name="コンテンツ プレースホルダー 10">
            <a:extLst>
              <a:ext uri="{FF2B5EF4-FFF2-40B4-BE49-F238E27FC236}">
                <a16:creationId xmlns:a16="http://schemas.microsoft.com/office/drawing/2014/main" id="{C128620E-0837-D51F-3AF0-F82D3A7DA3D7}"/>
              </a:ext>
            </a:extLst>
          </p:cNvPr>
          <p:cNvSpPr txBox="1">
            <a:spLocks/>
          </p:cNvSpPr>
          <p:nvPr/>
        </p:nvSpPr>
        <p:spPr>
          <a:xfrm>
            <a:off x="5077954" y="966142"/>
            <a:ext cx="3840000" cy="3726852"/>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ja-JP" altLang="en-US"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アタッチメント金具を介した</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取付</a:t>
            </a:r>
            <a:endPar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Font typeface="Arial" panose="020B0604020202020204" pitchFamily="34" charset="0"/>
              <a:buNone/>
            </a:pPr>
            <a:r>
              <a:rPr lang="en-US" altLang="ja-JP"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ネジ</a:t>
            </a:r>
            <a:r>
              <a:rPr lang="en-US" altLang="ja-JP"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9</a:t>
            </a:r>
            <a:r>
              <a:rPr lang="ja-JP" altLang="en-US"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本</a:t>
            </a:r>
            <a:r>
              <a:rPr lang="en-US" altLang="ja-JP" sz="1600" dirty="0">
                <a:latin typeface="Yu Gothic UI" panose="020B0500000000000000" pitchFamily="50" charset="-128"/>
                <a:ea typeface="Yu Gothic UI" panose="020B0500000000000000" pitchFamily="50" charset="-128"/>
                <a:cs typeface="Calibri" panose="020F0502020204030204" pitchFamily="34" charset="0"/>
                <a:sym typeface="Wingdings" panose="05000000000000000000" pitchFamily="2" charset="2"/>
              </a:rPr>
              <a:t> (=4+1</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+4)</a:t>
            </a:r>
            <a:endParaRPr lang="ja-JP" altLang="en-US" sz="1600" dirty="0">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None/>
            </a:pPr>
            <a:endParaRPr lang="en-US" altLang="ja-JP" sz="1600" dirty="0">
              <a:latin typeface="Calibri" panose="020F0502020204030204" pitchFamily="34" charset="0"/>
              <a:cs typeface="Calibri" panose="020F0502020204030204" pitchFamily="34" charset="0"/>
            </a:endParaRPr>
          </a:p>
        </p:txBody>
      </p:sp>
      <p:sp>
        <p:nvSpPr>
          <p:cNvPr id="35" name="テキスト ボックス 34">
            <a:extLst>
              <a:ext uri="{FF2B5EF4-FFF2-40B4-BE49-F238E27FC236}">
                <a16:creationId xmlns:a16="http://schemas.microsoft.com/office/drawing/2014/main" id="{860B5D4F-7DBA-F886-C63E-B941940D1CE7}"/>
              </a:ext>
            </a:extLst>
          </p:cNvPr>
          <p:cNvSpPr txBox="1"/>
          <p:nvPr/>
        </p:nvSpPr>
        <p:spPr>
          <a:xfrm>
            <a:off x="155904" y="622613"/>
            <a:ext cx="4059534"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旧モデル</a:t>
            </a:r>
            <a:endParaRPr kumimoji="1" lang="ja-JP" altLang="en-US" sz="16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36" name="テキスト ボックス 35">
            <a:extLst>
              <a:ext uri="{FF2B5EF4-FFF2-40B4-BE49-F238E27FC236}">
                <a16:creationId xmlns:a16="http://schemas.microsoft.com/office/drawing/2014/main" id="{F458861C-BA88-4F17-1C7F-FA7C90D4B9E9}"/>
              </a:ext>
            </a:extLst>
          </p:cNvPr>
          <p:cNvSpPr txBox="1"/>
          <p:nvPr/>
        </p:nvSpPr>
        <p:spPr>
          <a:xfrm>
            <a:off x="5008609" y="620106"/>
            <a:ext cx="3978689"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モデル</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38" name="図 37">
            <a:extLst>
              <a:ext uri="{FF2B5EF4-FFF2-40B4-BE49-F238E27FC236}">
                <a16:creationId xmlns:a16="http://schemas.microsoft.com/office/drawing/2014/main" id="{CDD68352-8774-B58A-B0B3-1AB54F11FB27}"/>
              </a:ext>
            </a:extLst>
          </p:cNvPr>
          <p:cNvPicPr>
            <a:picLocks noChangeAspect="1"/>
          </p:cNvPicPr>
          <p:nvPr/>
        </p:nvPicPr>
        <p:blipFill rotWithShape="1">
          <a:blip r:embed="rId2"/>
          <a:srcRect/>
          <a:stretch/>
        </p:blipFill>
        <p:spPr>
          <a:xfrm rot="21194238">
            <a:off x="2710981" y="3075948"/>
            <a:ext cx="291380" cy="299048"/>
          </a:xfrm>
          <a:prstGeom prst="rect">
            <a:avLst/>
          </a:prstGeom>
        </p:spPr>
      </p:pic>
      <p:pic>
        <p:nvPicPr>
          <p:cNvPr id="39" name="図 38">
            <a:extLst>
              <a:ext uri="{FF2B5EF4-FFF2-40B4-BE49-F238E27FC236}">
                <a16:creationId xmlns:a16="http://schemas.microsoft.com/office/drawing/2014/main" id="{1012D748-1A76-8995-5143-28D9E8334796}"/>
              </a:ext>
            </a:extLst>
          </p:cNvPr>
          <p:cNvPicPr>
            <a:picLocks noChangeAspect="1"/>
          </p:cNvPicPr>
          <p:nvPr/>
        </p:nvPicPr>
        <p:blipFill rotWithShape="1">
          <a:blip r:embed="rId2"/>
          <a:srcRect/>
          <a:stretch/>
        </p:blipFill>
        <p:spPr>
          <a:xfrm rot="21194238">
            <a:off x="3256077" y="4196695"/>
            <a:ext cx="291380" cy="299048"/>
          </a:xfrm>
          <a:prstGeom prst="rect">
            <a:avLst/>
          </a:prstGeom>
        </p:spPr>
      </p:pic>
      <p:pic>
        <p:nvPicPr>
          <p:cNvPr id="40" name="図 39">
            <a:extLst>
              <a:ext uri="{FF2B5EF4-FFF2-40B4-BE49-F238E27FC236}">
                <a16:creationId xmlns:a16="http://schemas.microsoft.com/office/drawing/2014/main" id="{FF7A67F9-4FCA-C470-5828-4FE24CCA4BEE}"/>
              </a:ext>
            </a:extLst>
          </p:cNvPr>
          <p:cNvPicPr>
            <a:picLocks noChangeAspect="1"/>
          </p:cNvPicPr>
          <p:nvPr/>
        </p:nvPicPr>
        <p:blipFill rotWithShape="1">
          <a:blip r:embed="rId2"/>
          <a:srcRect/>
          <a:stretch/>
        </p:blipFill>
        <p:spPr>
          <a:xfrm rot="21194238">
            <a:off x="2860010" y="4050935"/>
            <a:ext cx="291380" cy="299048"/>
          </a:xfrm>
          <a:prstGeom prst="rect">
            <a:avLst/>
          </a:prstGeom>
        </p:spPr>
      </p:pic>
      <p:pic>
        <p:nvPicPr>
          <p:cNvPr id="41" name="図 40">
            <a:extLst>
              <a:ext uri="{FF2B5EF4-FFF2-40B4-BE49-F238E27FC236}">
                <a16:creationId xmlns:a16="http://schemas.microsoft.com/office/drawing/2014/main" id="{3E9CAB86-AED4-0E5A-AB49-EF3EB5C9877B}"/>
              </a:ext>
            </a:extLst>
          </p:cNvPr>
          <p:cNvPicPr>
            <a:picLocks noChangeAspect="1"/>
          </p:cNvPicPr>
          <p:nvPr/>
        </p:nvPicPr>
        <p:blipFill rotWithShape="1">
          <a:blip r:embed="rId2"/>
          <a:srcRect/>
          <a:stretch/>
        </p:blipFill>
        <p:spPr>
          <a:xfrm rot="21194238">
            <a:off x="3030571" y="4355143"/>
            <a:ext cx="291380" cy="299048"/>
          </a:xfrm>
          <a:prstGeom prst="rect">
            <a:avLst/>
          </a:prstGeom>
        </p:spPr>
      </p:pic>
      <p:pic>
        <p:nvPicPr>
          <p:cNvPr id="42" name="図 41">
            <a:extLst>
              <a:ext uri="{FF2B5EF4-FFF2-40B4-BE49-F238E27FC236}">
                <a16:creationId xmlns:a16="http://schemas.microsoft.com/office/drawing/2014/main" id="{FC99BE5B-6410-A1CB-6894-AED01818A8D4}"/>
              </a:ext>
            </a:extLst>
          </p:cNvPr>
          <p:cNvPicPr>
            <a:picLocks noChangeAspect="1"/>
          </p:cNvPicPr>
          <p:nvPr/>
        </p:nvPicPr>
        <p:blipFill rotWithShape="1">
          <a:blip r:embed="rId2"/>
          <a:srcRect/>
          <a:stretch/>
        </p:blipFill>
        <p:spPr>
          <a:xfrm rot="21194238">
            <a:off x="2620722" y="4230743"/>
            <a:ext cx="291380" cy="299048"/>
          </a:xfrm>
          <a:prstGeom prst="rect">
            <a:avLst/>
          </a:prstGeom>
        </p:spPr>
      </p:pic>
      <p:pic>
        <p:nvPicPr>
          <p:cNvPr id="43" name="図 42">
            <a:extLst>
              <a:ext uri="{FF2B5EF4-FFF2-40B4-BE49-F238E27FC236}">
                <a16:creationId xmlns:a16="http://schemas.microsoft.com/office/drawing/2014/main" id="{0B583387-DAA2-2130-F495-907587AFA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480" y="2225408"/>
            <a:ext cx="2064691" cy="2140691"/>
          </a:xfrm>
          <a:prstGeom prst="rect">
            <a:avLst/>
          </a:prstGeom>
        </p:spPr>
      </p:pic>
      <p:pic>
        <p:nvPicPr>
          <p:cNvPr id="44" name="図 43">
            <a:extLst>
              <a:ext uri="{FF2B5EF4-FFF2-40B4-BE49-F238E27FC236}">
                <a16:creationId xmlns:a16="http://schemas.microsoft.com/office/drawing/2014/main" id="{861C3CD7-DBFA-1591-9293-364BE79251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210" y="1772616"/>
            <a:ext cx="1897997" cy="2623931"/>
          </a:xfrm>
          <a:prstGeom prst="rect">
            <a:avLst/>
          </a:prstGeom>
        </p:spPr>
      </p:pic>
      <p:pic>
        <p:nvPicPr>
          <p:cNvPr id="45" name="図 44">
            <a:extLst>
              <a:ext uri="{FF2B5EF4-FFF2-40B4-BE49-F238E27FC236}">
                <a16:creationId xmlns:a16="http://schemas.microsoft.com/office/drawing/2014/main" id="{E6377C7C-EA81-8526-97ED-741D5118E47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1194238">
            <a:off x="2749174" y="3198299"/>
            <a:ext cx="218535" cy="224286"/>
          </a:xfrm>
          <a:prstGeom prst="rect">
            <a:avLst/>
          </a:prstGeom>
        </p:spPr>
      </p:pic>
      <p:pic>
        <p:nvPicPr>
          <p:cNvPr id="46" name="図 45">
            <a:extLst>
              <a:ext uri="{FF2B5EF4-FFF2-40B4-BE49-F238E27FC236}">
                <a16:creationId xmlns:a16="http://schemas.microsoft.com/office/drawing/2014/main" id="{609C7AF8-4404-2066-F9FA-3039C2897C2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1194238">
            <a:off x="3063106" y="4202758"/>
            <a:ext cx="218535" cy="224286"/>
          </a:xfrm>
          <a:prstGeom prst="rect">
            <a:avLst/>
          </a:prstGeom>
        </p:spPr>
      </p:pic>
      <p:pic>
        <p:nvPicPr>
          <p:cNvPr id="47" name="図 46">
            <a:extLst>
              <a:ext uri="{FF2B5EF4-FFF2-40B4-BE49-F238E27FC236}">
                <a16:creationId xmlns:a16="http://schemas.microsoft.com/office/drawing/2014/main" id="{6B539A0D-39AF-5ED5-1588-2E3E724BE82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1194238">
            <a:off x="2766056" y="4093438"/>
            <a:ext cx="218535" cy="224286"/>
          </a:xfrm>
          <a:prstGeom prst="rect">
            <a:avLst/>
          </a:prstGeom>
        </p:spPr>
      </p:pic>
      <p:pic>
        <p:nvPicPr>
          <p:cNvPr id="48" name="図 47">
            <a:extLst>
              <a:ext uri="{FF2B5EF4-FFF2-40B4-BE49-F238E27FC236}">
                <a16:creationId xmlns:a16="http://schemas.microsoft.com/office/drawing/2014/main" id="{B1CB620B-E9B4-C46E-E59D-989A6430111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1194238">
            <a:off x="2893977" y="4321594"/>
            <a:ext cx="218535" cy="224286"/>
          </a:xfrm>
          <a:prstGeom prst="rect">
            <a:avLst/>
          </a:prstGeom>
        </p:spPr>
      </p:pic>
      <p:pic>
        <p:nvPicPr>
          <p:cNvPr id="49" name="図 48">
            <a:extLst>
              <a:ext uri="{FF2B5EF4-FFF2-40B4-BE49-F238E27FC236}">
                <a16:creationId xmlns:a16="http://schemas.microsoft.com/office/drawing/2014/main" id="{F5424226-DDAF-07EF-6C88-99A2A359C55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1194238">
            <a:off x="2586590" y="4228294"/>
            <a:ext cx="218535" cy="224286"/>
          </a:xfrm>
          <a:prstGeom prst="rect">
            <a:avLst/>
          </a:prstGeom>
        </p:spPr>
      </p:pic>
      <p:pic>
        <p:nvPicPr>
          <p:cNvPr id="50" name="図 49">
            <a:extLst>
              <a:ext uri="{FF2B5EF4-FFF2-40B4-BE49-F238E27FC236}">
                <a16:creationId xmlns:a16="http://schemas.microsoft.com/office/drawing/2014/main" id="{99B0C517-D26E-4578-B3B8-A8C5A2489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2018" y="2251682"/>
            <a:ext cx="3031870" cy="1869059"/>
          </a:xfrm>
          <a:prstGeom prst="rect">
            <a:avLst/>
          </a:prstGeom>
        </p:spPr>
      </p:pic>
      <p:pic>
        <p:nvPicPr>
          <p:cNvPr id="51" name="図 50">
            <a:extLst>
              <a:ext uri="{FF2B5EF4-FFF2-40B4-BE49-F238E27FC236}">
                <a16:creationId xmlns:a16="http://schemas.microsoft.com/office/drawing/2014/main" id="{9683C4FE-BE29-F709-C483-414E4A039D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5173154" y="3637882"/>
            <a:ext cx="218535" cy="224286"/>
          </a:xfrm>
          <a:prstGeom prst="rect">
            <a:avLst/>
          </a:prstGeom>
        </p:spPr>
      </p:pic>
      <p:pic>
        <p:nvPicPr>
          <p:cNvPr id="52" name="図 51">
            <a:extLst>
              <a:ext uri="{FF2B5EF4-FFF2-40B4-BE49-F238E27FC236}">
                <a16:creationId xmlns:a16="http://schemas.microsoft.com/office/drawing/2014/main" id="{21AF6A6B-ECE6-1EA6-8E8A-6A15C174FB5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5593320" y="4140624"/>
            <a:ext cx="218535" cy="224286"/>
          </a:xfrm>
          <a:prstGeom prst="rect">
            <a:avLst/>
          </a:prstGeom>
        </p:spPr>
      </p:pic>
      <p:pic>
        <p:nvPicPr>
          <p:cNvPr id="53" name="図 52">
            <a:extLst>
              <a:ext uri="{FF2B5EF4-FFF2-40B4-BE49-F238E27FC236}">
                <a16:creationId xmlns:a16="http://schemas.microsoft.com/office/drawing/2014/main" id="{9203EC5E-1886-F485-D7D6-9CD52BCAECE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5438631" y="3752435"/>
            <a:ext cx="218535" cy="224286"/>
          </a:xfrm>
          <a:prstGeom prst="rect">
            <a:avLst/>
          </a:prstGeom>
        </p:spPr>
      </p:pic>
      <p:pic>
        <p:nvPicPr>
          <p:cNvPr id="54" name="図 53">
            <a:extLst>
              <a:ext uri="{FF2B5EF4-FFF2-40B4-BE49-F238E27FC236}">
                <a16:creationId xmlns:a16="http://schemas.microsoft.com/office/drawing/2014/main" id="{AD0C5A0A-753A-746D-48B8-3EA5F04061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5276242" y="4041260"/>
            <a:ext cx="218535" cy="224286"/>
          </a:xfrm>
          <a:prstGeom prst="rect">
            <a:avLst/>
          </a:prstGeom>
        </p:spPr>
      </p:pic>
      <p:pic>
        <p:nvPicPr>
          <p:cNvPr id="55" name="図 54">
            <a:extLst>
              <a:ext uri="{FF2B5EF4-FFF2-40B4-BE49-F238E27FC236}">
                <a16:creationId xmlns:a16="http://schemas.microsoft.com/office/drawing/2014/main" id="{460B79D0-EC36-8A98-42E6-A53CF38F705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6464688" y="3477795"/>
            <a:ext cx="218535" cy="224286"/>
          </a:xfrm>
          <a:prstGeom prst="rect">
            <a:avLst/>
          </a:prstGeom>
        </p:spPr>
      </p:pic>
      <p:pic>
        <p:nvPicPr>
          <p:cNvPr id="56" name="図 55">
            <a:extLst>
              <a:ext uri="{FF2B5EF4-FFF2-40B4-BE49-F238E27FC236}">
                <a16:creationId xmlns:a16="http://schemas.microsoft.com/office/drawing/2014/main" id="{398DABC2-DF9E-2D0B-BDAD-A488871E231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7357310" y="3198299"/>
            <a:ext cx="218535" cy="224286"/>
          </a:xfrm>
          <a:prstGeom prst="rect">
            <a:avLst/>
          </a:prstGeom>
        </p:spPr>
      </p:pic>
      <p:pic>
        <p:nvPicPr>
          <p:cNvPr id="57" name="図 56">
            <a:extLst>
              <a:ext uri="{FF2B5EF4-FFF2-40B4-BE49-F238E27FC236}">
                <a16:creationId xmlns:a16="http://schemas.microsoft.com/office/drawing/2014/main" id="{8A4CC8F6-2CDD-D4E7-1588-8E98F151E0F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7666691" y="3361048"/>
            <a:ext cx="218535" cy="224286"/>
          </a:xfrm>
          <a:prstGeom prst="rect">
            <a:avLst/>
          </a:prstGeom>
        </p:spPr>
      </p:pic>
      <p:pic>
        <p:nvPicPr>
          <p:cNvPr id="58" name="図 57">
            <a:extLst>
              <a:ext uri="{FF2B5EF4-FFF2-40B4-BE49-F238E27FC236}">
                <a16:creationId xmlns:a16="http://schemas.microsoft.com/office/drawing/2014/main" id="{AFD275BA-66BE-628D-8DE0-AC6F0C0D205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7254956" y="2562158"/>
            <a:ext cx="218535" cy="224286"/>
          </a:xfrm>
          <a:prstGeom prst="rect">
            <a:avLst/>
          </a:prstGeom>
        </p:spPr>
      </p:pic>
      <p:pic>
        <p:nvPicPr>
          <p:cNvPr id="59" name="図 58">
            <a:extLst>
              <a:ext uri="{FF2B5EF4-FFF2-40B4-BE49-F238E27FC236}">
                <a16:creationId xmlns:a16="http://schemas.microsoft.com/office/drawing/2014/main" id="{BE8D8D50-AB72-0525-124B-02D0420666C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24" b="90476" l="9756" r="87805">
                        <a14:foregroundMark x1="41463" y1="57143" x2="41463" y2="57143"/>
                      </a14:backgroundRemoval>
                    </a14:imgEffect>
                  </a14:imgLayer>
                </a14:imgProps>
              </a:ext>
              <a:ext uri="{28A0092B-C50C-407E-A947-70E740481C1C}">
                <a14:useLocalDpi xmlns:a14="http://schemas.microsoft.com/office/drawing/2010/main"/>
              </a:ext>
            </a:extLst>
          </a:blip>
          <a:srcRect/>
          <a:stretch/>
        </p:blipFill>
        <p:spPr>
          <a:xfrm rot="2210775">
            <a:off x="7611679" y="2763222"/>
            <a:ext cx="218535" cy="224286"/>
          </a:xfrm>
          <a:prstGeom prst="rect">
            <a:avLst/>
          </a:prstGeom>
        </p:spPr>
      </p:pic>
      <p:sp>
        <p:nvSpPr>
          <p:cNvPr id="2" name="右矢印 10">
            <a:extLst>
              <a:ext uri="{FF2B5EF4-FFF2-40B4-BE49-F238E27FC236}">
                <a16:creationId xmlns:a16="http://schemas.microsoft.com/office/drawing/2014/main" id="{D2ED8F30-5610-EBCC-1026-B2536A165F33}"/>
              </a:ext>
            </a:extLst>
          </p:cNvPr>
          <p:cNvSpPr/>
          <p:nvPr/>
        </p:nvSpPr>
        <p:spPr>
          <a:xfrm rot="5400000">
            <a:off x="3620054" y="2547418"/>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77FD3A8A-225F-F33C-5CF4-7EB11E39B30E}"/>
              </a:ext>
            </a:extLst>
          </p:cNvPr>
          <p:cNvSpPr txBox="1"/>
          <p:nvPr/>
        </p:nvSpPr>
        <p:spPr>
          <a:xfrm>
            <a:off x="7731945" y="4408852"/>
            <a:ext cx="1107996" cy="230832"/>
          </a:xfrm>
          <a:prstGeom prst="rect">
            <a:avLst/>
          </a:prstGeom>
          <a:noFill/>
        </p:spPr>
        <p:txBody>
          <a:bodyPr wrap="none" rtlCol="0">
            <a:spAutoFit/>
          </a:bodyPr>
          <a:lstStyle/>
          <a:p>
            <a:r>
              <a:rPr lang="en-US" altLang="ja-JP" sz="900" dirty="0">
                <a:latin typeface="+mn-ea"/>
              </a:rPr>
              <a:t>※</a:t>
            </a:r>
            <a:r>
              <a:rPr lang="ja-JP" altLang="en-US" sz="900" dirty="0">
                <a:latin typeface="+mn-ea"/>
              </a:rPr>
              <a:t>イメージ図です</a:t>
            </a:r>
            <a:endParaRPr kumimoji="1" lang="ja-JP" altLang="en-US" sz="900" dirty="0">
              <a:latin typeface="+mn-ea"/>
            </a:endParaRPr>
          </a:p>
        </p:txBody>
      </p:sp>
      <p:sp>
        <p:nvSpPr>
          <p:cNvPr id="6" name="テキスト ボックス 5">
            <a:extLst>
              <a:ext uri="{FF2B5EF4-FFF2-40B4-BE49-F238E27FC236}">
                <a16:creationId xmlns:a16="http://schemas.microsoft.com/office/drawing/2014/main" id="{7E17F055-5E89-F2AD-871A-E6BD26960D0A}"/>
              </a:ext>
            </a:extLst>
          </p:cNvPr>
          <p:cNvSpPr txBox="1"/>
          <p:nvPr/>
        </p:nvSpPr>
        <p:spPr>
          <a:xfrm>
            <a:off x="3010053" y="4478839"/>
            <a:ext cx="1107996" cy="230832"/>
          </a:xfrm>
          <a:prstGeom prst="rect">
            <a:avLst/>
          </a:prstGeom>
          <a:noFill/>
        </p:spPr>
        <p:txBody>
          <a:bodyPr wrap="none" rtlCol="0">
            <a:spAutoFit/>
          </a:bodyPr>
          <a:lstStyle/>
          <a:p>
            <a:r>
              <a:rPr lang="en-US" altLang="ja-JP" sz="900" dirty="0">
                <a:latin typeface="+mn-ea"/>
              </a:rPr>
              <a:t>※</a:t>
            </a:r>
            <a:r>
              <a:rPr lang="ja-JP" altLang="en-US" sz="900" dirty="0">
                <a:latin typeface="+mn-ea"/>
              </a:rPr>
              <a:t>イメージ図です</a:t>
            </a:r>
            <a:endParaRPr kumimoji="1" lang="ja-JP" altLang="en-US" sz="900" dirty="0">
              <a:latin typeface="+mn-ea"/>
            </a:endParaRPr>
          </a:p>
        </p:txBody>
      </p:sp>
    </p:spTree>
    <p:extLst>
      <p:ext uri="{BB962C8B-B14F-4D97-AF65-F5344CB8AC3E}">
        <p14:creationId xmlns:p14="http://schemas.microsoft.com/office/powerpoint/2010/main" val="2490760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4-2. </a:t>
            </a:r>
            <a:r>
              <a:rPr lang="ja-JP" altLang="en-US" dirty="0"/>
              <a:t>横配管対応</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52204BE7-6711-297C-1DCF-E7C9ABF093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6933" y="82572"/>
            <a:ext cx="444457" cy="444457"/>
          </a:xfrm>
          <a:prstGeom prst="rect">
            <a:avLst/>
          </a:prstGeom>
        </p:spPr>
      </p:pic>
      <p:pic>
        <p:nvPicPr>
          <p:cNvPr id="6" name="図 5">
            <a:extLst>
              <a:ext uri="{FF2B5EF4-FFF2-40B4-BE49-F238E27FC236}">
                <a16:creationId xmlns:a16="http://schemas.microsoft.com/office/drawing/2014/main" id="{ED07F4AE-D0A5-DA87-BE40-342A87527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637" y="1963436"/>
            <a:ext cx="1154488" cy="780347"/>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24E1755-6AEB-F24C-59C7-F9E3C9325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44"/>
          <a:stretch/>
        </p:blipFill>
        <p:spPr>
          <a:xfrm>
            <a:off x="4848557" y="3771126"/>
            <a:ext cx="1230703" cy="810872"/>
          </a:xfrm>
          <a:prstGeom prst="rect">
            <a:avLst/>
          </a:prstGeom>
          <a:effectLst>
            <a:outerShdw blurRad="50800" dist="38100" dir="2700000" algn="tl" rotWithShape="0">
              <a:prstClr val="black">
                <a:alpha val="40000"/>
              </a:prstClr>
            </a:outerShdw>
          </a:effectLst>
        </p:spPr>
      </p:pic>
      <p:sp>
        <p:nvSpPr>
          <p:cNvPr id="8" name="テキスト プレースホルダー 5">
            <a:extLst>
              <a:ext uri="{FF2B5EF4-FFF2-40B4-BE49-F238E27FC236}">
                <a16:creationId xmlns:a16="http://schemas.microsoft.com/office/drawing/2014/main" id="{E1AD459C-5507-ED16-46E8-8A4C21CB348B}"/>
              </a:ext>
            </a:extLst>
          </p:cNvPr>
          <p:cNvSpPr txBox="1">
            <a:spLocks/>
          </p:cNvSpPr>
          <p:nvPr/>
        </p:nvSpPr>
        <p:spPr>
          <a:xfrm>
            <a:off x="232125" y="2800142"/>
            <a:ext cx="2220076" cy="261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fontAlgn="auto">
              <a:spcAft>
                <a:spcPts val="0"/>
              </a:spcAft>
              <a:buNone/>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サイドカバーを取り外す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9" name="図 8">
            <a:extLst>
              <a:ext uri="{FF2B5EF4-FFF2-40B4-BE49-F238E27FC236}">
                <a16:creationId xmlns:a16="http://schemas.microsoft.com/office/drawing/2014/main" id="{56EE810F-FA4E-C76C-9522-628BBBE14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23" y="958091"/>
            <a:ext cx="1669968" cy="180858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A782DAE8-F904-FE27-FC14-3B60F1AAC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41119" y="985061"/>
            <a:ext cx="1490329" cy="1754195"/>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586DDA01-335C-ED67-409E-86308BAB3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183378" y="985061"/>
            <a:ext cx="1343189" cy="1754195"/>
          </a:xfrm>
          <a:prstGeom prst="rect">
            <a:avLst/>
          </a:prstGeom>
          <a:effectLst>
            <a:outerShdw blurRad="50800" dist="38100" dir="2700000" algn="tl" rotWithShape="0">
              <a:prstClr val="black">
                <a:alpha val="40000"/>
              </a:prstClr>
            </a:outerShdw>
          </a:effectLst>
        </p:spPr>
      </p:pic>
      <p:sp>
        <p:nvSpPr>
          <p:cNvPr id="12" name="テキスト プレースホルダー 5">
            <a:extLst>
              <a:ext uri="{FF2B5EF4-FFF2-40B4-BE49-F238E27FC236}">
                <a16:creationId xmlns:a16="http://schemas.microsoft.com/office/drawing/2014/main" id="{BE5202E0-2BD5-1F16-7C14-6858195E6778}"/>
              </a:ext>
            </a:extLst>
          </p:cNvPr>
          <p:cNvSpPr txBox="1">
            <a:spLocks/>
          </p:cNvSpPr>
          <p:nvPr/>
        </p:nvSpPr>
        <p:spPr>
          <a:xfrm>
            <a:off x="5374153" y="2785423"/>
            <a:ext cx="3029023" cy="280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fontAlgn="auto">
              <a:spcAft>
                <a:spcPts val="0"/>
              </a:spcAft>
              <a:buNone/>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配管</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(3/4 </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インチネジ</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を挿入</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テキスト プレースホルダー 5">
            <a:extLst>
              <a:ext uri="{FF2B5EF4-FFF2-40B4-BE49-F238E27FC236}">
                <a16:creationId xmlns:a16="http://schemas.microsoft.com/office/drawing/2014/main" id="{1D5FF1BD-6CA0-16E7-6749-EC745CD52DDE}"/>
              </a:ext>
            </a:extLst>
          </p:cNvPr>
          <p:cNvSpPr txBox="1">
            <a:spLocks/>
          </p:cNvSpPr>
          <p:nvPr/>
        </p:nvSpPr>
        <p:spPr>
          <a:xfrm>
            <a:off x="2415402" y="2793290"/>
            <a:ext cx="1374933" cy="2730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サイドカバー</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左カーブ矢印 28">
            <a:extLst>
              <a:ext uri="{FF2B5EF4-FFF2-40B4-BE49-F238E27FC236}">
                <a16:creationId xmlns:a16="http://schemas.microsoft.com/office/drawing/2014/main" id="{6B192A35-0028-FF37-BB73-F0DF56CC8BAE}"/>
              </a:ext>
            </a:extLst>
          </p:cNvPr>
          <p:cNvSpPr/>
          <p:nvPr/>
        </p:nvSpPr>
        <p:spPr>
          <a:xfrm rot="15600374">
            <a:off x="1990463" y="1590404"/>
            <a:ext cx="270294" cy="979724"/>
          </a:xfrm>
          <a:prstGeom prst="curved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sp>
        <p:nvSpPr>
          <p:cNvPr id="15" name="テキスト プレースホルダー 5">
            <a:extLst>
              <a:ext uri="{FF2B5EF4-FFF2-40B4-BE49-F238E27FC236}">
                <a16:creationId xmlns:a16="http://schemas.microsoft.com/office/drawing/2014/main" id="{FA28807A-6D51-9765-064B-2B76BE8707C8}"/>
              </a:ext>
            </a:extLst>
          </p:cNvPr>
          <p:cNvSpPr txBox="1">
            <a:spLocks/>
          </p:cNvSpPr>
          <p:nvPr/>
        </p:nvSpPr>
        <p:spPr>
          <a:xfrm>
            <a:off x="6141354" y="3785945"/>
            <a:ext cx="2907759" cy="31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ネジなどの配管固定機構はありません。</a:t>
            </a:r>
          </a:p>
        </p:txBody>
      </p:sp>
      <p:sp>
        <p:nvSpPr>
          <p:cNvPr id="16" name="テキスト プレースホルダー 5">
            <a:extLst>
              <a:ext uri="{FF2B5EF4-FFF2-40B4-BE49-F238E27FC236}">
                <a16:creationId xmlns:a16="http://schemas.microsoft.com/office/drawing/2014/main" id="{84E5C336-ED75-2380-FACC-BB501669B07D}"/>
              </a:ext>
            </a:extLst>
          </p:cNvPr>
          <p:cNvSpPr txBox="1">
            <a:spLocks/>
          </p:cNvSpPr>
          <p:nvPr/>
        </p:nvSpPr>
        <p:spPr>
          <a:xfrm>
            <a:off x="6141354" y="4124645"/>
            <a:ext cx="2907759" cy="537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左の写真のようなサドルで固定してください。</a:t>
            </a:r>
          </a:p>
        </p:txBody>
      </p:sp>
      <p:sp>
        <p:nvSpPr>
          <p:cNvPr id="18" name="テキスト ボックス 17">
            <a:extLst>
              <a:ext uri="{FF2B5EF4-FFF2-40B4-BE49-F238E27FC236}">
                <a16:creationId xmlns:a16="http://schemas.microsoft.com/office/drawing/2014/main" id="{72AF4037-F2BA-4DEB-0466-4A6417823AC5}"/>
              </a:ext>
            </a:extLst>
          </p:cNvPr>
          <p:cNvSpPr txBox="1"/>
          <p:nvPr/>
        </p:nvSpPr>
        <p:spPr>
          <a:xfrm>
            <a:off x="0" y="593325"/>
            <a:ext cx="8783501" cy="338554"/>
          </a:xfrm>
          <a:prstGeom prst="rect">
            <a:avLst/>
          </a:prstGeom>
          <a:noFill/>
        </p:spPr>
        <p:txBody>
          <a:bodyPr wrap="square" rtlCol="0">
            <a:spAutoFit/>
          </a:bodyPr>
          <a:lstStyle/>
          <a:p>
            <a:pPr marL="85725"/>
            <a:r>
              <a:rPr lang="ja-JP" altLang="en-US" sz="1600" dirty="0">
                <a:latin typeface="Yu Gothic UI" panose="020B0500000000000000" pitchFamily="50" charset="-128"/>
                <a:ea typeface="Yu Gothic UI" panose="020B0500000000000000" pitchFamily="50" charset="-128"/>
              </a:rPr>
              <a:t>新</a:t>
            </a:r>
            <a:r>
              <a:rPr lang="en-US" altLang="ja-JP" sz="1600" dirty="0">
                <a:latin typeface="Yu Gothic UI" panose="020B0500000000000000" pitchFamily="50" charset="-128"/>
                <a:ea typeface="Yu Gothic UI" panose="020B0500000000000000" pitchFamily="50" charset="-128"/>
              </a:rPr>
              <a:t>S</a:t>
            </a:r>
            <a:r>
              <a:rPr lang="ja-JP" altLang="en-US" sz="1600" dirty="0">
                <a:latin typeface="Yu Gothic UI" panose="020B0500000000000000" pitchFamily="50" charset="-128"/>
                <a:ea typeface="Yu Gothic UI" panose="020B0500000000000000" pitchFamily="50" charset="-128"/>
              </a:rPr>
              <a:t>シリーズカメラは、配管を接続できるように、新しいサイドカバー構造を採用</a:t>
            </a:r>
            <a:endParaRPr kumimoji="1" lang="ja-JP" altLang="en-US" sz="1600" dirty="0">
              <a:latin typeface="Yu Gothic UI" panose="020B0500000000000000" pitchFamily="50" charset="-128"/>
              <a:ea typeface="Yu Gothic UI" panose="020B0500000000000000" pitchFamily="50" charset="-128"/>
            </a:endParaRPr>
          </a:p>
        </p:txBody>
      </p:sp>
      <p:pic>
        <p:nvPicPr>
          <p:cNvPr id="19" name="図 18">
            <a:extLst>
              <a:ext uri="{FF2B5EF4-FFF2-40B4-BE49-F238E27FC236}">
                <a16:creationId xmlns:a16="http://schemas.microsoft.com/office/drawing/2014/main" id="{0E35F81A-7165-83F7-98B1-A5E5FCD7DA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8324" y="2731088"/>
            <a:ext cx="310229" cy="310229"/>
          </a:xfrm>
          <a:prstGeom prst="rect">
            <a:avLst/>
          </a:prstGeom>
        </p:spPr>
      </p:pic>
      <p:sp>
        <p:nvSpPr>
          <p:cNvPr id="20" name="テキスト プレースホルダー 5">
            <a:extLst>
              <a:ext uri="{FF2B5EF4-FFF2-40B4-BE49-F238E27FC236}">
                <a16:creationId xmlns:a16="http://schemas.microsoft.com/office/drawing/2014/main" id="{EF099C9B-16B4-AE12-4939-4D7511695746}"/>
              </a:ext>
            </a:extLst>
          </p:cNvPr>
          <p:cNvSpPr txBox="1">
            <a:spLocks/>
          </p:cNvSpPr>
          <p:nvPr/>
        </p:nvSpPr>
        <p:spPr>
          <a:xfrm>
            <a:off x="98009" y="3226505"/>
            <a:ext cx="2220076" cy="261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spcAft>
                <a:spcPts val="0"/>
              </a:spcAft>
              <a:buFont typeface="Wingdings" panose="05000000000000000000" pitchFamily="2" charset="2"/>
              <a:buChar char="n"/>
            </a:pPr>
            <a:r>
              <a:rPr lang="ja-JP" altLang="en-US" sz="1600" dirty="0">
                <a:latin typeface="Yu Gothic UI" panose="020B0500000000000000" pitchFamily="50" charset="-128"/>
                <a:ea typeface="Yu Gothic UI" panose="020B0500000000000000" pitchFamily="50" charset="-128"/>
                <a:cs typeface="Calibri" panose="020F0502020204030204" pitchFamily="34" charset="0"/>
              </a:rPr>
              <a:t>対応モデル</a:t>
            </a:r>
            <a:endParaRPr lang="en-US" altLang="ja-JP" sz="1600" dirty="0">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21" name="表 20">
            <a:extLst>
              <a:ext uri="{FF2B5EF4-FFF2-40B4-BE49-F238E27FC236}">
                <a16:creationId xmlns:a16="http://schemas.microsoft.com/office/drawing/2014/main" id="{4D67FFAB-4614-BD41-E188-C4B260EF7805}"/>
              </a:ext>
            </a:extLst>
          </p:cNvPr>
          <p:cNvGraphicFramePr>
            <a:graphicFrameLocks noGrp="1"/>
          </p:cNvGraphicFramePr>
          <p:nvPr>
            <p:extLst>
              <p:ext uri="{D42A27DB-BD31-4B8C-83A1-F6EECF244321}">
                <p14:modId xmlns:p14="http://schemas.microsoft.com/office/powerpoint/2010/main" val="1279919844"/>
              </p:ext>
            </p:extLst>
          </p:nvPr>
        </p:nvGraphicFramePr>
        <p:xfrm>
          <a:off x="232125" y="3495340"/>
          <a:ext cx="4516101" cy="1188720"/>
        </p:xfrm>
        <a:graphic>
          <a:graphicData uri="http://schemas.openxmlformats.org/drawingml/2006/table">
            <a:tbl>
              <a:tblPr firstRow="1" bandRow="1">
                <a:effectLst>
                  <a:outerShdw blurRad="50800" dist="38100" dir="2700000" algn="tl" rotWithShape="0">
                    <a:prstClr val="black">
                      <a:alpha val="40000"/>
                    </a:prstClr>
                  </a:outerShdw>
                </a:effectLst>
                <a:tableStyleId>{69CF1AB2-1976-4502-BF36-3FF5EA218861}</a:tableStyleId>
              </a:tblPr>
              <a:tblGrid>
                <a:gridCol w="528955">
                  <a:extLst>
                    <a:ext uri="{9D8B030D-6E8A-4147-A177-3AD203B41FA5}">
                      <a16:colId xmlns:a16="http://schemas.microsoft.com/office/drawing/2014/main" val="571447275"/>
                    </a:ext>
                  </a:extLst>
                </a:gridCol>
                <a:gridCol w="735957">
                  <a:extLst>
                    <a:ext uri="{9D8B030D-6E8A-4147-A177-3AD203B41FA5}">
                      <a16:colId xmlns:a16="http://schemas.microsoft.com/office/drawing/2014/main" val="3435705319"/>
                    </a:ext>
                  </a:extLst>
                </a:gridCol>
                <a:gridCol w="3251189">
                  <a:extLst>
                    <a:ext uri="{9D8B030D-6E8A-4147-A177-3AD203B41FA5}">
                      <a16:colId xmlns:a16="http://schemas.microsoft.com/office/drawing/2014/main" val="4197959550"/>
                    </a:ext>
                  </a:extLst>
                </a:gridCol>
              </a:tblGrid>
              <a:tr h="119517">
                <a:tc>
                  <a:txBody>
                    <a:bodyPr/>
                    <a:lstStyle/>
                    <a:p>
                      <a:r>
                        <a:rPr kumimoji="1" lang="ja-JP" altLang="en-US" sz="1200" b="1" dirty="0">
                          <a:latin typeface="Yu Gothic UI" panose="020B0500000000000000" pitchFamily="50" charset="-128"/>
                          <a:ea typeface="Yu Gothic UI" panose="020B0500000000000000" pitchFamily="50" charset="-128"/>
                          <a:cs typeface="Calibri" panose="020F0502020204030204" pitchFamily="34" charset="0"/>
                        </a:rPr>
                        <a:t>屋内</a:t>
                      </a:r>
                    </a:p>
                  </a:txBody>
                  <a:tcPr/>
                </a:tc>
                <a:tc>
                  <a:txBody>
                    <a:bodyPr/>
                    <a:lstStyle/>
                    <a:p>
                      <a:r>
                        <a:rPr kumimoji="1" lang="ja-JP" altLang="en-US" sz="1200" b="1" dirty="0">
                          <a:latin typeface="Yu Gothic UI" panose="020B0500000000000000" pitchFamily="50" charset="-128"/>
                          <a:ea typeface="Yu Gothic UI" panose="020B0500000000000000" pitchFamily="50" charset="-128"/>
                          <a:cs typeface="Calibri" panose="020F0502020204030204" pitchFamily="34" charset="0"/>
                        </a:rPr>
                        <a:t>ドーム</a:t>
                      </a:r>
                    </a:p>
                  </a:txBody>
                  <a:tcPr>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WV-S2135UX / WV-S2136LUX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WV-S2136LBUX</a:t>
                      </a:r>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441013602"/>
                  </a:ext>
                </a:extLst>
              </a:tr>
              <a:tr h="185420">
                <a:tc rowSpan="2">
                  <a:txBody>
                    <a:bodyPr/>
                    <a:lstStyle/>
                    <a:p>
                      <a:r>
                        <a:rPr kumimoji="1" lang="ja-JP" altLang="en-US" sz="1200" b="1" dirty="0">
                          <a:latin typeface="Yu Gothic UI" panose="020B0500000000000000" pitchFamily="50" charset="-128"/>
                          <a:ea typeface="Yu Gothic UI" panose="020B0500000000000000" pitchFamily="50" charset="-128"/>
                          <a:cs typeface="Calibri" panose="020F0502020204030204" pitchFamily="34" charset="0"/>
                        </a:rPr>
                        <a:t>屋外</a:t>
                      </a:r>
                    </a:p>
                  </a:txBody>
                  <a:tcPr/>
                </a:tc>
                <a:tc>
                  <a:txBody>
                    <a:bodyPr/>
                    <a:lstStyle/>
                    <a:p>
                      <a:r>
                        <a:rPr kumimoji="1" lang="ja-JP" altLang="en-US" sz="1200" b="1" dirty="0">
                          <a:latin typeface="Yu Gothic UI" panose="020B0500000000000000" pitchFamily="50" charset="-128"/>
                          <a:ea typeface="Yu Gothic UI" panose="020B0500000000000000" pitchFamily="50" charset="-128"/>
                          <a:cs typeface="Calibri" panose="020F0502020204030204" pitchFamily="34" charset="0"/>
                        </a:rPr>
                        <a:t>ボックス</a:t>
                      </a: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r>
                        <a:rPr kumimoji="1" lang="en-US" altLang="ja-JP" sz="1200" b="0" dirty="0">
                          <a:latin typeface="Yu Gothic UI" panose="020B0500000000000000" pitchFamily="50" charset="-128"/>
                          <a:ea typeface="Yu Gothic UI" panose="020B0500000000000000" pitchFamily="50" charset="-128"/>
                          <a:cs typeface="Calibri" panose="020F0502020204030204" pitchFamily="34" charset="0"/>
                        </a:rPr>
                        <a:t>WV-S1536LUX / WV-S1536LBUX</a:t>
                      </a:r>
                    </a:p>
                    <a:p>
                      <a:r>
                        <a:rPr kumimoji="1" lang="en-US" altLang="ja-JP" sz="1200" b="0" dirty="0">
                          <a:latin typeface="Yu Gothic UI" panose="020B0500000000000000" pitchFamily="50" charset="-128"/>
                          <a:ea typeface="Yu Gothic UI" panose="020B0500000000000000" pitchFamily="50" charset="-128"/>
                          <a:cs typeface="Calibri" panose="020F0502020204030204" pitchFamily="34" charset="0"/>
                        </a:rPr>
                        <a:t>WV-S1536LNS / WV-S1536LTNUX</a:t>
                      </a:r>
                    </a:p>
                  </a:txBody>
                  <a:tcP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17880716"/>
                  </a:ext>
                </a:extLst>
              </a:tr>
              <a:tr h="185420">
                <a:tc vMerge="1">
                  <a:txBody>
                    <a:bodyPr/>
                    <a:lstStyle/>
                    <a:p>
                      <a:endParaRPr kumimoji="1" lang="ja-JP" altLang="en-US" sz="1200" b="0" dirty="0">
                        <a:latin typeface="Calibri" panose="020F0502020204030204" pitchFamily="34" charset="0"/>
                        <a:cs typeface="Calibri" panose="020F0502020204030204" pitchFamily="34" charset="0"/>
                      </a:endParaRPr>
                    </a:p>
                  </a:txBody>
                  <a:tcPr>
                    <a:lnT w="12700" cap="flat" cmpd="sng" algn="ctr">
                      <a:solidFill>
                        <a:schemeClr val="accent1"/>
                      </a:solidFill>
                      <a:prstDash val="solid"/>
                      <a:round/>
                      <a:headEnd type="none" w="med" len="med"/>
                      <a:tailEnd type="none" w="med" len="med"/>
                    </a:lnT>
                  </a:tcPr>
                </a:tc>
                <a:tc>
                  <a:txBody>
                    <a:bodyPr/>
                    <a:lstStyle/>
                    <a:p>
                      <a:r>
                        <a:rPr kumimoji="1" lang="ja-JP" altLang="en-US" sz="1200" b="1" dirty="0">
                          <a:latin typeface="Yu Gothic UI" panose="020B0500000000000000" pitchFamily="50" charset="-128"/>
                          <a:ea typeface="Yu Gothic UI" panose="020B0500000000000000" pitchFamily="50" charset="-128"/>
                          <a:cs typeface="Calibri" panose="020F0502020204030204" pitchFamily="34" charset="0"/>
                        </a:rPr>
                        <a:t>ドーム</a:t>
                      </a: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WV-S2536LNUX / WV-S2536LTNUX</a:t>
                      </a: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689778020"/>
                  </a:ext>
                </a:extLst>
              </a:tr>
            </a:tbl>
          </a:graphicData>
        </a:graphic>
      </p:graphicFrame>
      <p:sp>
        <p:nvSpPr>
          <p:cNvPr id="23" name="右矢印 10">
            <a:extLst>
              <a:ext uri="{FF2B5EF4-FFF2-40B4-BE49-F238E27FC236}">
                <a16:creationId xmlns:a16="http://schemas.microsoft.com/office/drawing/2014/main" id="{8BA67E94-D612-02FD-64D3-16A67209CE3A}"/>
              </a:ext>
            </a:extLst>
          </p:cNvPr>
          <p:cNvSpPr/>
          <p:nvPr/>
        </p:nvSpPr>
        <p:spPr>
          <a:xfrm rot="5400000">
            <a:off x="3790190" y="1737013"/>
            <a:ext cx="1597003" cy="308983"/>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6011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4-3. </a:t>
            </a:r>
            <a:r>
              <a:rPr lang="ja-JP" altLang="en-US" dirty="0"/>
              <a:t>グロメット対応</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F0F41B7C-F1AA-3D5F-2CE9-895204A41E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2786" y="65089"/>
            <a:ext cx="444457" cy="444457"/>
          </a:xfrm>
          <a:prstGeom prst="rect">
            <a:avLst/>
          </a:prstGeom>
        </p:spPr>
      </p:pic>
      <p:sp>
        <p:nvSpPr>
          <p:cNvPr id="6" name="テキスト ボックス 5">
            <a:extLst>
              <a:ext uri="{FF2B5EF4-FFF2-40B4-BE49-F238E27FC236}">
                <a16:creationId xmlns:a16="http://schemas.microsoft.com/office/drawing/2014/main" id="{1BB1A2FB-44EA-662C-9334-78CA37B53C67}"/>
              </a:ext>
            </a:extLst>
          </p:cNvPr>
          <p:cNvSpPr txBox="1"/>
          <p:nvPr/>
        </p:nvSpPr>
        <p:spPr>
          <a:xfrm>
            <a:off x="-2302" y="613935"/>
            <a:ext cx="8191448" cy="343159"/>
          </a:xfrm>
          <a:prstGeom prst="rect">
            <a:avLst/>
          </a:prstGeom>
          <a:noFill/>
        </p:spPr>
        <p:txBody>
          <a:bodyPr wrap="square" lIns="48000" tIns="48000" rIns="48000" bIns="48000" rtlCol="0">
            <a:spAutoFit/>
          </a:bodyPr>
          <a:lstStyle/>
          <a:p>
            <a:pPr marL="85725" defTabSz="914377" fontAlgn="auto">
              <a:spcBef>
                <a:spcPts val="0"/>
              </a:spcBef>
              <a:spcAft>
                <a:spcPts val="0"/>
              </a:spcAft>
              <a:defRPr/>
            </a:pPr>
            <a:r>
              <a:rPr lang="en-US" altLang="ja-JP" sz="1600"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RJ45</a:t>
            </a:r>
            <a:r>
              <a:rPr lang="ja-JP" altLang="en-US" sz="1600"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コネクタをグロメットに直接ねじ込むことにより、取り付け時間を短縮可能</a:t>
            </a:r>
            <a:endParaRPr lang="en-US" altLang="ja-JP" sz="1600" dirty="0">
              <a:solidFill>
                <a:srgbClr val="000000"/>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7" name="図 6">
            <a:extLst>
              <a:ext uri="{FF2B5EF4-FFF2-40B4-BE49-F238E27FC236}">
                <a16:creationId xmlns:a16="http://schemas.microsoft.com/office/drawing/2014/main" id="{763DF38E-ABDA-3945-564D-BCF0D30B7BB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732625" y="2084635"/>
            <a:ext cx="991047" cy="96572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EB982D34-A4E3-E904-773D-2CC41A2C5D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0488" y="3500504"/>
            <a:ext cx="651916" cy="115490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7A6B55C5-6416-96A8-306B-7CF1327F88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058" y="2039443"/>
            <a:ext cx="1246953" cy="702800"/>
          </a:xfrm>
          <a:prstGeom prst="rect">
            <a:avLst/>
          </a:prstGeom>
        </p:spPr>
      </p:pic>
      <p:sp>
        <p:nvSpPr>
          <p:cNvPr id="10" name="コンテンツ プレースホルダー 9">
            <a:extLst>
              <a:ext uri="{FF2B5EF4-FFF2-40B4-BE49-F238E27FC236}">
                <a16:creationId xmlns:a16="http://schemas.microsoft.com/office/drawing/2014/main" id="{20176CA5-2679-006A-3EC2-2E20DF30E3DF}"/>
              </a:ext>
            </a:extLst>
          </p:cNvPr>
          <p:cNvSpPr txBox="1">
            <a:spLocks/>
          </p:cNvSpPr>
          <p:nvPr/>
        </p:nvSpPr>
        <p:spPr>
          <a:xfrm>
            <a:off x="68796" y="1276583"/>
            <a:ext cx="4212000" cy="3436373"/>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ja-JP" altLang="en-US" sz="16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コンテンツ プレースホルダー 10">
            <a:extLst>
              <a:ext uri="{FF2B5EF4-FFF2-40B4-BE49-F238E27FC236}">
                <a16:creationId xmlns:a16="http://schemas.microsoft.com/office/drawing/2014/main" id="{FC5AA8F1-5D05-6408-7DF9-3EEA0481E8E1}"/>
              </a:ext>
            </a:extLst>
          </p:cNvPr>
          <p:cNvSpPr txBox="1">
            <a:spLocks/>
          </p:cNvSpPr>
          <p:nvPr/>
        </p:nvSpPr>
        <p:spPr>
          <a:xfrm>
            <a:off x="4863008" y="1276583"/>
            <a:ext cx="4212000" cy="3436373"/>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altLang="ja-JP" sz="1600">
              <a:latin typeface="Yu Gothic UI" panose="020B0500000000000000" pitchFamily="50" charset="-128"/>
              <a:ea typeface="Yu Gothic UI" panose="020B0500000000000000" pitchFamily="50" charset="-128"/>
              <a:cs typeface="Calibri" panose="020F0502020204030204" pitchFamily="34" charset="0"/>
            </a:endParaRPr>
          </a:p>
          <a:p>
            <a:pPr marL="0" indent="0" fontAlgn="auto">
              <a:spcAft>
                <a:spcPts val="0"/>
              </a:spcAft>
              <a:buFont typeface="Arial" panose="020B0604020202020204" pitchFamily="34" charset="0"/>
              <a:buNone/>
            </a:pPr>
            <a:endParaRPr lang="ja-JP" altLang="en-US" sz="16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テキスト プレースホルダー 11">
            <a:extLst>
              <a:ext uri="{FF2B5EF4-FFF2-40B4-BE49-F238E27FC236}">
                <a16:creationId xmlns:a16="http://schemas.microsoft.com/office/drawing/2014/main" id="{AA9FFDD4-0333-31FE-F8D0-B4B8998E951F}"/>
              </a:ext>
            </a:extLst>
          </p:cNvPr>
          <p:cNvSpPr txBox="1">
            <a:spLocks/>
          </p:cNvSpPr>
          <p:nvPr/>
        </p:nvSpPr>
        <p:spPr>
          <a:xfrm>
            <a:off x="68796" y="985759"/>
            <a:ext cx="4212000" cy="288000"/>
          </a:xfrm>
          <a:prstGeom prst="rect">
            <a:avLst/>
          </a:prstGeom>
          <a:solidFill>
            <a:schemeClr val="accent1"/>
          </a:solidFill>
          <a:ln w="12700" cap="flat" cmpd="sng" algn="ctr">
            <a:solidFill>
              <a:schemeClr val="accent1"/>
            </a:solidFill>
            <a:prstDash val="solid"/>
            <a:miter lim="800000"/>
          </a:ln>
        </p:spPr>
        <p:style>
          <a:lnRef idx="2">
            <a:schemeClr val="dk1">
              <a:shade val="50000"/>
            </a:schemeClr>
          </a:lnRef>
          <a:fillRef idx="1">
            <a:schemeClr val="dk1"/>
          </a:fillRef>
          <a:effectRef idx="0">
            <a:schemeClr val="dk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fontAlgn="auto">
              <a:spcAft>
                <a:spcPts val="0"/>
              </a:spcAft>
              <a:buNone/>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旧モデル</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ピッグテール</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t>
            </a:r>
            <a:endParaRPr lang="ja-JP" altLang="en-US"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160EF116-00D3-30BD-3323-CD25300F39CF}"/>
              </a:ext>
            </a:extLst>
          </p:cNvPr>
          <p:cNvSpPr txBox="1"/>
          <p:nvPr/>
        </p:nvSpPr>
        <p:spPr>
          <a:xfrm>
            <a:off x="4924977" y="1276583"/>
            <a:ext cx="1721409" cy="377693"/>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ja-JP" altLang="en-US"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rPr>
              <a:t>◎</a:t>
            </a:r>
            <a:r>
              <a:rPr lang="en-US" altLang="ja-JP"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rPr>
              <a:t>RJ45</a:t>
            </a:r>
            <a:r>
              <a:rPr lang="ja-JP" altLang="en-US"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rPr>
              <a:t>コネクタカシメ済み　</a:t>
            </a:r>
            <a:endParaRPr lang="en-US" altLang="ja-JP"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endParaRPr>
          </a:p>
          <a:p>
            <a:pPr marL="65483" lvl="0" indent="-65483" defTabSz="514337" fontAlgn="auto">
              <a:spcBef>
                <a:spcPts val="0"/>
              </a:spcBef>
              <a:spcAft>
                <a:spcPts val="0"/>
              </a:spcAft>
              <a:defRPr/>
            </a:pPr>
            <a:r>
              <a:rPr lang="ja-JP" altLang="en-US"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rPr>
              <a:t>　ケーブルをそのまま使用可</a:t>
            </a:r>
          </a:p>
        </p:txBody>
      </p:sp>
      <p:sp>
        <p:nvSpPr>
          <p:cNvPr id="14" name="テキスト ボックス 13">
            <a:extLst>
              <a:ext uri="{FF2B5EF4-FFF2-40B4-BE49-F238E27FC236}">
                <a16:creationId xmlns:a16="http://schemas.microsoft.com/office/drawing/2014/main" id="{8912EB39-5443-AD08-704E-AFF3CD8F27F6}"/>
              </a:ext>
            </a:extLst>
          </p:cNvPr>
          <p:cNvSpPr txBox="1"/>
          <p:nvPr/>
        </p:nvSpPr>
        <p:spPr>
          <a:xfrm>
            <a:off x="4951987" y="3061303"/>
            <a:ext cx="1694400" cy="377693"/>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ja-JP" altLang="en-US"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rPr>
              <a:t>◎防水コネクタを収納する</a:t>
            </a:r>
            <a:endParaRPr lang="en-US" altLang="ja-JP"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endParaRPr>
          </a:p>
          <a:p>
            <a:pPr marL="65483" lvl="0" indent="-65483" defTabSz="514337" fontAlgn="auto">
              <a:spcBef>
                <a:spcPts val="0"/>
              </a:spcBef>
              <a:spcAft>
                <a:spcPts val="0"/>
              </a:spcAft>
              <a:defRPr/>
            </a:pPr>
            <a:r>
              <a:rPr lang="ja-JP" altLang="en-US" sz="1050" b="1" dirty="0">
                <a:solidFill>
                  <a:srgbClr val="3333CC"/>
                </a:solidFill>
                <a:latin typeface="Yu Gothic UI" panose="020B0500000000000000" pitchFamily="50" charset="-128"/>
                <a:ea typeface="Yu Gothic UI" panose="020B0500000000000000" pitchFamily="50" charset="-128"/>
                <a:cs typeface="Meiryo UI" panose="020B0604030504040204" pitchFamily="50" charset="-128"/>
              </a:rPr>
              <a:t>　スペース不要</a:t>
            </a:r>
          </a:p>
        </p:txBody>
      </p:sp>
      <p:pic>
        <p:nvPicPr>
          <p:cNvPr id="15" name="図 14">
            <a:extLst>
              <a:ext uri="{FF2B5EF4-FFF2-40B4-BE49-F238E27FC236}">
                <a16:creationId xmlns:a16="http://schemas.microsoft.com/office/drawing/2014/main" id="{38B855EC-A65C-3AC0-1A58-DB6E59111A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2812" y="1861615"/>
            <a:ext cx="966516" cy="724887"/>
          </a:xfrm>
          <a:prstGeom prst="rect">
            <a:avLst/>
          </a:prstGeom>
          <a:effectLst>
            <a:outerShdw blurRad="50800" dist="38100" dir="2700000" algn="tl" rotWithShape="0">
              <a:prstClr val="black">
                <a:alpha val="40000"/>
              </a:prstClr>
            </a:outerShdw>
          </a:effectLst>
        </p:spPr>
      </p:pic>
      <p:sp>
        <p:nvSpPr>
          <p:cNvPr id="16" name="コンテンツ プレースホルダー 9">
            <a:extLst>
              <a:ext uri="{FF2B5EF4-FFF2-40B4-BE49-F238E27FC236}">
                <a16:creationId xmlns:a16="http://schemas.microsoft.com/office/drawing/2014/main" id="{755433F3-D8FD-2306-0B3E-B2AECD9EC36C}"/>
              </a:ext>
            </a:extLst>
          </p:cNvPr>
          <p:cNvSpPr txBox="1">
            <a:spLocks/>
          </p:cNvSpPr>
          <p:nvPr/>
        </p:nvSpPr>
        <p:spPr>
          <a:xfrm>
            <a:off x="2605490" y="1276582"/>
            <a:ext cx="1675307" cy="431156"/>
          </a:xfrm>
          <a:prstGeom prst="rect">
            <a:avLst/>
          </a:prstGeom>
          <a:ln w="12700">
            <a:noFill/>
          </a:ln>
        </p:spPr>
        <p:txBody>
          <a:bodyPr lIns="72000" tIns="36000" rIns="36000" bIns="36000"/>
          <a:lstStyle>
            <a:lvl1pPr marL="342900" indent="-342900" algn="l" defTabSz="457200" rtl="0" eaLnBrk="0" fontAlgn="base" hangingPunct="0">
              <a:spcBef>
                <a:spcPct val="20000"/>
              </a:spcBef>
              <a:spcAft>
                <a:spcPct val="0"/>
              </a:spcAft>
              <a:buFont typeface="Arial" charset="0"/>
              <a:buChar char="•"/>
              <a:defRPr kumimoji="1" lang="ja-JP" altLang="en-US" sz="1800" kern="1200" dirty="0" smtClean="0">
                <a:solidFill>
                  <a:schemeClr val="tx1"/>
                </a:solidFill>
                <a:latin typeface="+mn-ea"/>
                <a:ea typeface="+mn-ea"/>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65483" lvl="0" indent="-65483" defTabSz="514337" eaLnBrk="1" fontAlgn="auto" hangingPunct="1">
              <a:spcBef>
                <a:spcPts val="0"/>
              </a:spcBef>
              <a:spcAft>
                <a:spcPts val="0"/>
              </a:spcAft>
              <a:buNone/>
              <a:defRPr/>
            </a:pPr>
            <a:r>
              <a:rPr lang="ja-JP" altLang="en-US" sz="1050" b="1" dirty="0">
                <a:solidFill>
                  <a:srgbClr val="FF0000"/>
                </a:solidFill>
                <a:latin typeface="Yu Gothic UI" panose="020B0500000000000000" pitchFamily="50" charset="-128"/>
                <a:ea typeface="Yu Gothic UI" panose="020B0500000000000000" pitchFamily="50" charset="-128"/>
              </a:rPr>
              <a:t>△マルチケーブル使わない</a:t>
            </a:r>
            <a:endParaRPr lang="en-US" altLang="ja-JP" sz="1050" b="1" dirty="0">
              <a:solidFill>
                <a:srgbClr val="FF0000"/>
              </a:solidFill>
              <a:latin typeface="Yu Gothic UI" panose="020B0500000000000000" pitchFamily="50" charset="-128"/>
              <a:ea typeface="Yu Gothic UI" panose="020B0500000000000000" pitchFamily="50" charset="-128"/>
            </a:endParaRPr>
          </a:p>
          <a:p>
            <a:pPr marL="65483" lvl="0" indent="-65483" defTabSz="514337" eaLnBrk="1" fontAlgn="auto" hangingPunct="1">
              <a:spcBef>
                <a:spcPts val="0"/>
              </a:spcBef>
              <a:spcAft>
                <a:spcPts val="0"/>
              </a:spcAft>
              <a:buNone/>
              <a:defRPr/>
            </a:pPr>
            <a:r>
              <a:rPr lang="ja-JP" altLang="en-US" sz="1050" b="1" dirty="0">
                <a:solidFill>
                  <a:srgbClr val="FF0000"/>
                </a:solidFill>
                <a:latin typeface="Yu Gothic UI" panose="020B0500000000000000" pitchFamily="50" charset="-128"/>
                <a:ea typeface="Yu Gothic UI" panose="020B0500000000000000" pitchFamily="50" charset="-128"/>
              </a:rPr>
              <a:t>　場合でも防水処理が必要</a:t>
            </a:r>
          </a:p>
        </p:txBody>
      </p:sp>
      <p:sp>
        <p:nvSpPr>
          <p:cNvPr id="17" name="コンテンツ プレースホルダー 9">
            <a:extLst>
              <a:ext uri="{FF2B5EF4-FFF2-40B4-BE49-F238E27FC236}">
                <a16:creationId xmlns:a16="http://schemas.microsoft.com/office/drawing/2014/main" id="{C0B518CE-9F43-3E7B-59DA-911CFAAF1FF8}"/>
              </a:ext>
            </a:extLst>
          </p:cNvPr>
          <p:cNvSpPr txBox="1">
            <a:spLocks/>
          </p:cNvSpPr>
          <p:nvPr/>
        </p:nvSpPr>
        <p:spPr>
          <a:xfrm>
            <a:off x="7402528" y="1275870"/>
            <a:ext cx="1675307" cy="1911056"/>
          </a:xfrm>
          <a:prstGeom prst="rect">
            <a:avLst/>
          </a:prstGeom>
          <a:ln w="12700">
            <a:noFill/>
          </a:ln>
        </p:spPr>
        <p:txBody>
          <a:bodyPr lIns="72000" tIns="36000" rIns="36000" bIns="36000"/>
          <a:lstStyle>
            <a:lvl1pPr marL="342900" indent="-342900" algn="l" defTabSz="457200" rtl="0" eaLnBrk="0" fontAlgn="base" hangingPunct="0">
              <a:spcBef>
                <a:spcPct val="20000"/>
              </a:spcBef>
              <a:spcAft>
                <a:spcPct val="0"/>
              </a:spcAft>
              <a:buFont typeface="Arial" charset="0"/>
              <a:buChar char="•"/>
              <a:defRPr kumimoji="1" lang="ja-JP" altLang="en-US" sz="1800" kern="1200" dirty="0" smtClean="0">
                <a:solidFill>
                  <a:schemeClr val="tx1"/>
                </a:solidFill>
                <a:latin typeface="+mn-ea"/>
                <a:ea typeface="+mn-ea"/>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65483" lvl="0" indent="-65483" defTabSz="514337" eaLnBrk="1" fontAlgn="auto" hangingPunct="1">
              <a:spcBef>
                <a:spcPts val="0"/>
              </a:spcBef>
              <a:spcAft>
                <a:spcPts val="0"/>
              </a:spcAft>
              <a:buNone/>
              <a:defRPr/>
            </a:pPr>
            <a:r>
              <a:rPr lang="ja-JP" altLang="en-US" sz="1050" b="1" dirty="0">
                <a:solidFill>
                  <a:srgbClr val="3333CC"/>
                </a:solidFill>
                <a:latin typeface="Yu Gothic UI" panose="020B0500000000000000" pitchFamily="50" charset="-128"/>
                <a:ea typeface="Yu Gothic UI" panose="020B0500000000000000" pitchFamily="50" charset="-128"/>
              </a:rPr>
              <a:t>◎マルチケーブル使わない</a:t>
            </a:r>
            <a:endParaRPr lang="en-US" altLang="ja-JP" sz="1050" b="1" dirty="0">
              <a:solidFill>
                <a:srgbClr val="3333CC"/>
              </a:solidFill>
              <a:latin typeface="Yu Gothic UI" panose="020B0500000000000000" pitchFamily="50" charset="-128"/>
              <a:ea typeface="Yu Gothic UI" panose="020B0500000000000000" pitchFamily="50" charset="-128"/>
            </a:endParaRPr>
          </a:p>
          <a:p>
            <a:pPr marL="65483" lvl="0" indent="-65483" defTabSz="514337" eaLnBrk="1" fontAlgn="auto" hangingPunct="1">
              <a:spcBef>
                <a:spcPts val="0"/>
              </a:spcBef>
              <a:spcAft>
                <a:spcPts val="0"/>
              </a:spcAft>
              <a:buNone/>
              <a:defRPr/>
            </a:pPr>
            <a:r>
              <a:rPr lang="ja-JP" altLang="en-US" sz="1050" b="1" dirty="0">
                <a:solidFill>
                  <a:srgbClr val="3333CC"/>
                </a:solidFill>
                <a:latin typeface="Yu Gothic UI" panose="020B0500000000000000" pitchFamily="50" charset="-128"/>
                <a:ea typeface="Yu Gothic UI" panose="020B0500000000000000" pitchFamily="50" charset="-128"/>
              </a:rPr>
              <a:t>　場合は防水処理不要</a:t>
            </a:r>
            <a:br>
              <a:rPr lang="en-US" altLang="ja-JP" sz="1050" b="1" dirty="0">
                <a:solidFill>
                  <a:srgbClr val="3333CC"/>
                </a:solidFill>
                <a:latin typeface="Yu Gothic UI" panose="020B0500000000000000" pitchFamily="50" charset="-128"/>
                <a:ea typeface="Yu Gothic UI" panose="020B0500000000000000" pitchFamily="50" charset="-128"/>
              </a:rPr>
            </a:br>
            <a:r>
              <a:rPr lang="ja-JP" altLang="en-US" sz="900" b="1" dirty="0">
                <a:solidFill>
                  <a:srgbClr val="3333CC"/>
                </a:solidFill>
                <a:latin typeface="Yu Gothic UI" panose="020B0500000000000000" pitchFamily="50" charset="-128"/>
                <a:ea typeface="Yu Gothic UI" panose="020B0500000000000000" pitchFamily="50" charset="-128"/>
              </a:rPr>
              <a:t>（出荷状態のケーブルなし</a:t>
            </a:r>
            <a:endParaRPr lang="en-US" altLang="ja-JP" sz="900" b="1" dirty="0">
              <a:solidFill>
                <a:srgbClr val="3333CC"/>
              </a:solidFill>
              <a:latin typeface="Yu Gothic UI" panose="020B0500000000000000" pitchFamily="50" charset="-128"/>
              <a:ea typeface="Yu Gothic UI" panose="020B0500000000000000" pitchFamily="50" charset="-128"/>
            </a:endParaRPr>
          </a:p>
          <a:p>
            <a:pPr marL="65483" lvl="0" indent="-65483" defTabSz="514337" eaLnBrk="1" fontAlgn="auto" hangingPunct="1">
              <a:spcBef>
                <a:spcPts val="0"/>
              </a:spcBef>
              <a:spcAft>
                <a:spcPts val="0"/>
              </a:spcAft>
              <a:buNone/>
              <a:defRPr/>
            </a:pPr>
            <a:r>
              <a:rPr lang="ja-JP" altLang="en-US" sz="900" b="1" dirty="0">
                <a:solidFill>
                  <a:srgbClr val="3333CC"/>
                </a:solidFill>
                <a:latin typeface="Yu Gothic UI" panose="020B0500000000000000" pitchFamily="50" charset="-128"/>
                <a:ea typeface="Yu Gothic UI" panose="020B0500000000000000" pitchFamily="50" charset="-128"/>
              </a:rPr>
              <a:t>　　グロメットのまま）</a:t>
            </a:r>
          </a:p>
        </p:txBody>
      </p:sp>
      <p:pic>
        <p:nvPicPr>
          <p:cNvPr id="18" name="図 17">
            <a:extLst>
              <a:ext uri="{FF2B5EF4-FFF2-40B4-BE49-F238E27FC236}">
                <a16:creationId xmlns:a16="http://schemas.microsoft.com/office/drawing/2014/main" id="{ADD76F6E-B4E0-83B9-B392-5ECC38621D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1489" y="1825864"/>
            <a:ext cx="1244827" cy="1143438"/>
          </a:xfrm>
          <a:prstGeom prst="rect">
            <a:avLst/>
          </a:prstGeom>
        </p:spPr>
      </p:pic>
      <p:pic>
        <p:nvPicPr>
          <p:cNvPr id="19" name="図 18">
            <a:extLst>
              <a:ext uri="{FF2B5EF4-FFF2-40B4-BE49-F238E27FC236}">
                <a16:creationId xmlns:a16="http://schemas.microsoft.com/office/drawing/2014/main" id="{DCA72CDD-92B3-6219-688F-E98C590037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275" y="3523267"/>
            <a:ext cx="754476" cy="1101992"/>
          </a:xfrm>
          <a:prstGeom prst="rect">
            <a:avLst/>
          </a:prstGeom>
        </p:spPr>
      </p:pic>
      <p:sp>
        <p:nvSpPr>
          <p:cNvPr id="20" name="テキスト ボックス 19">
            <a:extLst>
              <a:ext uri="{FF2B5EF4-FFF2-40B4-BE49-F238E27FC236}">
                <a16:creationId xmlns:a16="http://schemas.microsoft.com/office/drawing/2014/main" id="{0C8950C9-F695-9751-72EF-CBB144EB8CEE}"/>
              </a:ext>
            </a:extLst>
          </p:cNvPr>
          <p:cNvSpPr txBox="1"/>
          <p:nvPr/>
        </p:nvSpPr>
        <p:spPr>
          <a:xfrm>
            <a:off x="120270" y="3061303"/>
            <a:ext cx="2099556" cy="377693"/>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en-US" altLang="ja-JP" sz="105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1050" b="1" dirty="0">
                <a:solidFill>
                  <a:srgbClr val="FF0000"/>
                </a:solidFill>
                <a:latin typeface="Yu Gothic UI" panose="020B0500000000000000" pitchFamily="50" charset="-128"/>
                <a:ea typeface="Yu Gothic UI" panose="020B0500000000000000" pitchFamily="50" charset="-128"/>
                <a:cs typeface="Meiryo UI" panose="020B0604030504040204" pitchFamily="50" charset="-128"/>
              </a:rPr>
              <a:t>△防水コネクタを収納する</a:t>
            </a:r>
            <a:endParaRPr lang="en-US" altLang="ja-JP" sz="1050" b="1" dirty="0">
              <a:solidFill>
                <a:srgbClr val="FF0000"/>
              </a:solidFill>
              <a:latin typeface="Yu Gothic UI" panose="020B0500000000000000" pitchFamily="50" charset="-128"/>
              <a:ea typeface="Yu Gothic UI" panose="020B0500000000000000" pitchFamily="50" charset="-128"/>
              <a:cs typeface="Meiryo UI" panose="020B0604030504040204" pitchFamily="50" charset="-128"/>
            </a:endParaRPr>
          </a:p>
          <a:p>
            <a:pPr marL="65483" lvl="0" indent="-65483" defTabSz="514337" fontAlgn="auto">
              <a:spcBef>
                <a:spcPts val="0"/>
              </a:spcBef>
              <a:spcAft>
                <a:spcPts val="0"/>
              </a:spcAft>
              <a:defRPr/>
            </a:pPr>
            <a:r>
              <a:rPr lang="ja-JP" altLang="en-US" sz="1050" b="1" dirty="0">
                <a:solidFill>
                  <a:srgbClr val="FF0000"/>
                </a:solidFill>
                <a:latin typeface="Yu Gothic UI" panose="020B0500000000000000" pitchFamily="50" charset="-128"/>
                <a:ea typeface="Yu Gothic UI" panose="020B0500000000000000" pitchFamily="50" charset="-128"/>
                <a:cs typeface="Meiryo UI" panose="020B0604030504040204" pitchFamily="50" charset="-128"/>
              </a:rPr>
              <a:t>　　スペースが必要</a:t>
            </a:r>
          </a:p>
        </p:txBody>
      </p:sp>
      <p:pic>
        <p:nvPicPr>
          <p:cNvPr id="21" name="図 20">
            <a:extLst>
              <a:ext uri="{FF2B5EF4-FFF2-40B4-BE49-F238E27FC236}">
                <a16:creationId xmlns:a16="http://schemas.microsoft.com/office/drawing/2014/main" id="{78DD0D0C-2C2E-4A8A-7ED4-66C88F97C25E}"/>
              </a:ext>
            </a:extLst>
          </p:cNvPr>
          <p:cNvPicPr>
            <a:picLocks noChangeAspect="1"/>
          </p:cNvPicPr>
          <p:nvPr/>
        </p:nvPicPr>
        <p:blipFill>
          <a:blip r:embed="rId10"/>
          <a:stretch>
            <a:fillRect/>
          </a:stretch>
        </p:blipFill>
        <p:spPr>
          <a:xfrm>
            <a:off x="4951986" y="1839938"/>
            <a:ext cx="1270503" cy="1075416"/>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BEFDBB51-8CE6-20A5-8F39-C184B918394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5239986" y="3523267"/>
            <a:ext cx="1182700" cy="1102354"/>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3585C43E-27D3-DD1A-88F4-D55FAC80D7D1}"/>
              </a:ext>
            </a:extLst>
          </p:cNvPr>
          <p:cNvPicPr>
            <a:picLocks noChangeAspect="1"/>
          </p:cNvPicPr>
          <p:nvPr/>
        </p:nvPicPr>
        <p:blipFill>
          <a:blip r:embed="rId13"/>
          <a:stretch>
            <a:fillRect/>
          </a:stretch>
        </p:blipFill>
        <p:spPr>
          <a:xfrm rot="5400000">
            <a:off x="6370345" y="1539332"/>
            <a:ext cx="552082" cy="965478"/>
          </a:xfrm>
          <a:prstGeom prst="rect">
            <a:avLst/>
          </a:prstGeom>
          <a:effectLst>
            <a:outerShdw blurRad="50800" dist="38100" dir="2700000" algn="tl" rotWithShape="0">
              <a:prstClr val="black">
                <a:alpha val="40000"/>
              </a:prstClr>
            </a:outerShdw>
          </a:effectLst>
        </p:spPr>
      </p:pic>
      <p:sp>
        <p:nvSpPr>
          <p:cNvPr id="25" name="テキスト プレースホルダー 12">
            <a:extLst>
              <a:ext uri="{FF2B5EF4-FFF2-40B4-BE49-F238E27FC236}">
                <a16:creationId xmlns:a16="http://schemas.microsoft.com/office/drawing/2014/main" id="{7C5CE3EC-22D5-51D4-EB48-A9921895B454}"/>
              </a:ext>
            </a:extLst>
          </p:cNvPr>
          <p:cNvSpPr txBox="1">
            <a:spLocks/>
          </p:cNvSpPr>
          <p:nvPr/>
        </p:nvSpPr>
        <p:spPr>
          <a:xfrm>
            <a:off x="4863008" y="991863"/>
            <a:ext cx="4212000" cy="288000"/>
          </a:xfrm>
          <a:prstGeom prst="rect">
            <a:avLst/>
          </a:prstGeom>
          <a:solidFill>
            <a:schemeClr val="accent1"/>
          </a:solidFill>
          <a:ln w="12700" cap="flat" cmpd="sng" algn="ctr">
            <a:solidFill>
              <a:schemeClr val="accent1"/>
            </a:solidFill>
            <a:prstDash val="solid"/>
            <a:miter lim="800000"/>
          </a:ln>
        </p:spPr>
        <p:style>
          <a:lnRef idx="2">
            <a:schemeClr val="dk1">
              <a:shade val="50000"/>
            </a:schemeClr>
          </a:lnRef>
          <a:fillRef idx="1">
            <a:schemeClr val="dk1"/>
          </a:fillRef>
          <a:effectRef idx="0">
            <a:schemeClr val="dk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fontAlgn="auto">
              <a:spcAft>
                <a:spcPts val="0"/>
              </a:spcAft>
              <a:buNone/>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モデル</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グロメット</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t>
            </a:r>
            <a:endParaRPr lang="ja-JP" altLang="en-US"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6" name="コンテンツ プレースホルダー 9">
            <a:extLst>
              <a:ext uri="{FF2B5EF4-FFF2-40B4-BE49-F238E27FC236}">
                <a16:creationId xmlns:a16="http://schemas.microsoft.com/office/drawing/2014/main" id="{AAC4DF21-B28F-243E-53C8-4C8B1CCE0568}"/>
              </a:ext>
            </a:extLst>
          </p:cNvPr>
          <p:cNvSpPr txBox="1">
            <a:spLocks/>
          </p:cNvSpPr>
          <p:nvPr/>
        </p:nvSpPr>
        <p:spPr>
          <a:xfrm>
            <a:off x="49456" y="1278494"/>
            <a:ext cx="2356860" cy="470732"/>
          </a:xfrm>
          <a:prstGeom prst="rect">
            <a:avLst/>
          </a:prstGeom>
          <a:ln w="12700">
            <a:noFill/>
          </a:ln>
        </p:spPr>
        <p:txBody>
          <a:bodyPr lIns="72000" tIns="36000" rIns="36000" bIns="36000"/>
          <a:lstStyle>
            <a:lvl1pPr marL="342900" indent="-342900" algn="l" defTabSz="457200" rtl="0" eaLnBrk="0" fontAlgn="base" hangingPunct="0">
              <a:spcBef>
                <a:spcPct val="20000"/>
              </a:spcBef>
              <a:spcAft>
                <a:spcPct val="0"/>
              </a:spcAft>
              <a:buFont typeface="Arial" charset="0"/>
              <a:buChar char="•"/>
              <a:defRPr kumimoji="1" lang="ja-JP" altLang="en-US" sz="1800" kern="1200" dirty="0" smtClean="0">
                <a:solidFill>
                  <a:schemeClr val="tx1"/>
                </a:solidFill>
                <a:latin typeface="+mn-ea"/>
                <a:ea typeface="+mn-ea"/>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65483" indent="-65483" defTabSz="514337" fontAlgn="auto">
              <a:spcBef>
                <a:spcPts val="0"/>
              </a:spcBef>
              <a:spcAft>
                <a:spcPts val="0"/>
              </a:spcAft>
              <a:buNone/>
              <a:defRPr/>
            </a:pPr>
            <a:r>
              <a:rPr lang="en-US" altLang="ja-JP" sz="105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1050" b="1" dirty="0">
                <a:solidFill>
                  <a:srgbClr val="FF0000"/>
                </a:solidFill>
                <a:latin typeface="Yu Gothic UI" panose="020B0500000000000000" pitchFamily="50" charset="-128"/>
                <a:ea typeface="Yu Gothic UI" panose="020B0500000000000000" pitchFamily="50" charset="-128"/>
              </a:rPr>
              <a:t>△防水コネクタにケーブル通してから</a:t>
            </a:r>
            <a:endParaRPr lang="en-US" altLang="ja-JP" sz="1050" b="1" dirty="0">
              <a:solidFill>
                <a:srgbClr val="FF0000"/>
              </a:solidFill>
              <a:latin typeface="Yu Gothic UI" panose="020B0500000000000000" pitchFamily="50" charset="-128"/>
              <a:ea typeface="Yu Gothic UI" panose="020B0500000000000000" pitchFamily="50" charset="-128"/>
            </a:endParaRPr>
          </a:p>
          <a:p>
            <a:pPr marL="65483" indent="-65483" defTabSz="514337" fontAlgn="auto">
              <a:spcBef>
                <a:spcPts val="0"/>
              </a:spcBef>
              <a:spcAft>
                <a:spcPts val="0"/>
              </a:spcAft>
              <a:buNone/>
              <a:defRPr/>
            </a:pPr>
            <a:r>
              <a:rPr lang="ja-JP" altLang="en-US" sz="1050" b="1" dirty="0">
                <a:solidFill>
                  <a:srgbClr val="FF0000"/>
                </a:solidFill>
                <a:latin typeface="Yu Gothic UI" panose="020B0500000000000000" pitchFamily="50" charset="-128"/>
                <a:ea typeface="Yu Gothic UI" panose="020B0500000000000000" pitchFamily="50" charset="-128"/>
              </a:rPr>
              <a:t>　　</a:t>
            </a:r>
            <a:r>
              <a:rPr lang="en-US" altLang="ja-JP" sz="1050" b="1" dirty="0">
                <a:solidFill>
                  <a:srgbClr val="FF0000"/>
                </a:solidFill>
                <a:latin typeface="Yu Gothic UI" panose="020B0500000000000000" pitchFamily="50" charset="-128"/>
                <a:ea typeface="Yu Gothic UI" panose="020B0500000000000000" pitchFamily="50" charset="-128"/>
              </a:rPr>
              <a:t>RJ45</a:t>
            </a:r>
            <a:r>
              <a:rPr lang="ja-JP" altLang="en-US" sz="1050" b="1" dirty="0">
                <a:solidFill>
                  <a:srgbClr val="FF0000"/>
                </a:solidFill>
                <a:latin typeface="Yu Gothic UI" panose="020B0500000000000000" pitchFamily="50" charset="-128"/>
                <a:ea typeface="Yu Gothic UI" panose="020B0500000000000000" pitchFamily="50" charset="-128"/>
              </a:rPr>
              <a:t>コネクタをカシメ</a:t>
            </a:r>
            <a:r>
              <a:rPr lang="ja-JP" altLang="en-US" sz="1050" b="1" dirty="0" err="1">
                <a:solidFill>
                  <a:srgbClr val="FF0000"/>
                </a:solidFill>
                <a:latin typeface="Yu Gothic UI" panose="020B0500000000000000" pitchFamily="50" charset="-128"/>
                <a:ea typeface="Yu Gothic UI" panose="020B0500000000000000" pitchFamily="50" charset="-128"/>
              </a:rPr>
              <a:t>る</a:t>
            </a:r>
            <a:r>
              <a:rPr lang="ja-JP" altLang="en-US" sz="1050" b="1" dirty="0">
                <a:solidFill>
                  <a:srgbClr val="FF0000"/>
                </a:solidFill>
                <a:latin typeface="Yu Gothic UI" panose="020B0500000000000000" pitchFamily="50" charset="-128"/>
                <a:ea typeface="Yu Gothic UI" panose="020B0500000000000000" pitchFamily="50" charset="-128"/>
              </a:rPr>
              <a:t>作業が必要</a:t>
            </a:r>
          </a:p>
        </p:txBody>
      </p:sp>
      <p:sp>
        <p:nvSpPr>
          <p:cNvPr id="27" name="テキスト ボックス 26">
            <a:extLst>
              <a:ext uri="{FF2B5EF4-FFF2-40B4-BE49-F238E27FC236}">
                <a16:creationId xmlns:a16="http://schemas.microsoft.com/office/drawing/2014/main" id="{415ABE7D-F215-85DF-1E23-118E3D5B40A0}"/>
              </a:ext>
            </a:extLst>
          </p:cNvPr>
          <p:cNvSpPr txBox="1"/>
          <p:nvPr/>
        </p:nvSpPr>
        <p:spPr>
          <a:xfrm>
            <a:off x="7402528" y="3870053"/>
            <a:ext cx="1597438" cy="377693"/>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ja-JP" altLang="en-US" sz="105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rPr>
              <a:t>グロメットの耐用年数</a:t>
            </a:r>
            <a:endParaRPr lang="en-US" altLang="ja-JP" sz="105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endParaRPr>
          </a:p>
          <a:p>
            <a:pPr marL="65483" lvl="0" indent="-65483" defTabSz="514337" fontAlgn="auto">
              <a:spcBef>
                <a:spcPts val="0"/>
              </a:spcBef>
              <a:spcAft>
                <a:spcPts val="0"/>
              </a:spcAft>
              <a:defRPr/>
            </a:pPr>
            <a:r>
              <a:rPr lang="ja-JP" altLang="en-US" sz="105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rPr>
              <a:t>（設計目標）は</a:t>
            </a:r>
            <a:r>
              <a:rPr lang="en-US" altLang="ja-JP" sz="105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rPr>
              <a:t>7</a:t>
            </a:r>
            <a:r>
              <a:rPr lang="ja-JP" altLang="en-US" sz="1050" b="1" dirty="0">
                <a:solidFill>
                  <a:srgbClr val="3333CC"/>
                </a:solidFill>
                <a:latin typeface="Yu Gothic UI" panose="020B0500000000000000" pitchFamily="50" charset="-128"/>
                <a:ea typeface="Yu Gothic UI" panose="020B0500000000000000" pitchFamily="50" charset="-128"/>
                <a:cs typeface="Calibri" panose="020F0502020204030204" pitchFamily="34" charset="0"/>
              </a:rPr>
              <a:t>年です</a:t>
            </a:r>
            <a:endParaRPr kumimoji="1" lang="ja-JP" altLang="en-US" sz="1050" b="1" i="0" u="none" strike="noStrike" kern="1200" cap="none" spc="0" normalizeH="0" baseline="0" noProof="0" dirty="0">
              <a:ln>
                <a:noFill/>
              </a:ln>
              <a:solidFill>
                <a:srgbClr val="3333CC"/>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2" name="右矢印 10">
            <a:extLst>
              <a:ext uri="{FF2B5EF4-FFF2-40B4-BE49-F238E27FC236}">
                <a16:creationId xmlns:a16="http://schemas.microsoft.com/office/drawing/2014/main" id="{86DAC9AE-2AEF-D3CD-FA13-17DA0209AE99}"/>
              </a:ext>
            </a:extLst>
          </p:cNvPr>
          <p:cNvSpPr/>
          <p:nvPr/>
        </p:nvSpPr>
        <p:spPr>
          <a:xfrm rot="5400000">
            <a:off x="3616025" y="2569563"/>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29860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a:t>
            </a:r>
            <a:r>
              <a:rPr lang="ja-JP" altLang="en-US" dirty="0"/>
              <a:t>参考</a:t>
            </a:r>
            <a:r>
              <a:rPr lang="en-US" altLang="ja-JP" dirty="0"/>
              <a:t>】 </a:t>
            </a:r>
            <a:r>
              <a:rPr lang="ja-JP" altLang="en-US" dirty="0"/>
              <a:t>マルチケーブル使用上の注意</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B7031AC0-96DB-3CEF-6F4E-A9DB2E3FF58B}"/>
              </a:ext>
            </a:extLst>
          </p:cNvPr>
          <p:cNvSpPr txBox="1"/>
          <p:nvPr/>
        </p:nvSpPr>
        <p:spPr>
          <a:xfrm>
            <a:off x="194754" y="808590"/>
            <a:ext cx="5430010" cy="423859"/>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ja-JP" altLang="en-US" sz="1200" b="1" dirty="0">
                <a:solidFill>
                  <a:prstClr val="black"/>
                </a:solidFill>
                <a:latin typeface="Yu Gothic UI" panose="020B0500000000000000" pitchFamily="50" charset="-128"/>
                <a:ea typeface="Yu Gothic UI" panose="020B0500000000000000" pitchFamily="50" charset="-128"/>
              </a:rPr>
              <a:t>１．マルチケーブルを使う場合は、グロメットつきマルチケーブル（</a:t>
            </a:r>
            <a:r>
              <a:rPr lang="en-US" altLang="ja-JP" sz="1200" b="1" dirty="0">
                <a:solidFill>
                  <a:prstClr val="black"/>
                </a:solidFill>
                <a:latin typeface="Yu Gothic UI" panose="020B0500000000000000" pitchFamily="50" charset="-128"/>
                <a:ea typeface="Yu Gothic UI" panose="020B0500000000000000" pitchFamily="50" charset="-128"/>
              </a:rPr>
              <a:t>WV-QCA501UX</a:t>
            </a:r>
            <a:r>
              <a:rPr lang="ja-JP" altLang="en-US" sz="1200" b="1" dirty="0">
                <a:solidFill>
                  <a:prstClr val="black"/>
                </a:solidFill>
                <a:latin typeface="Yu Gothic UI" panose="020B0500000000000000" pitchFamily="50" charset="-128"/>
                <a:ea typeface="Yu Gothic UI" panose="020B0500000000000000" pitchFamily="50" charset="-128"/>
              </a:rPr>
              <a:t>）を</a:t>
            </a:r>
            <a:endParaRPr lang="en-US" altLang="ja-JP" sz="1200" b="1" dirty="0">
              <a:solidFill>
                <a:prstClr val="black"/>
              </a:solidFill>
              <a:latin typeface="Yu Gothic UI" panose="020B0500000000000000" pitchFamily="50" charset="-128"/>
              <a:ea typeface="Yu Gothic UI" panose="020B0500000000000000" pitchFamily="50" charset="-128"/>
            </a:endParaRPr>
          </a:p>
          <a:p>
            <a:pPr marL="361950" lvl="0" indent="-65088" defTabSz="514337" fontAlgn="auto">
              <a:spcBef>
                <a:spcPts val="0"/>
              </a:spcBef>
              <a:spcAft>
                <a:spcPts val="0"/>
              </a:spcAft>
              <a:defRPr/>
            </a:pPr>
            <a:r>
              <a:rPr lang="ja-JP" altLang="en-US" sz="1200" b="1" dirty="0">
                <a:solidFill>
                  <a:prstClr val="black"/>
                </a:solidFill>
                <a:latin typeface="Yu Gothic UI" panose="020B0500000000000000" pitchFamily="50" charset="-128"/>
                <a:ea typeface="Yu Gothic UI" panose="020B0500000000000000" pitchFamily="50" charset="-128"/>
              </a:rPr>
              <a:t>ご使用ください。</a:t>
            </a:r>
          </a:p>
        </p:txBody>
      </p:sp>
      <p:pic>
        <p:nvPicPr>
          <p:cNvPr id="6" name="図 5">
            <a:extLst>
              <a:ext uri="{FF2B5EF4-FFF2-40B4-BE49-F238E27FC236}">
                <a16:creationId xmlns:a16="http://schemas.microsoft.com/office/drawing/2014/main" id="{E3E07379-694E-7F84-7A63-3233BB19B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909" y="808590"/>
            <a:ext cx="1406577" cy="986557"/>
          </a:xfrm>
          <a:prstGeom prst="rect">
            <a:avLst/>
          </a:prstGeom>
        </p:spPr>
      </p:pic>
      <p:sp>
        <p:nvSpPr>
          <p:cNvPr id="7" name="テキスト ボックス 6">
            <a:extLst>
              <a:ext uri="{FF2B5EF4-FFF2-40B4-BE49-F238E27FC236}">
                <a16:creationId xmlns:a16="http://schemas.microsoft.com/office/drawing/2014/main" id="{45B3568A-8D22-F380-B890-198A7FF74489}"/>
              </a:ext>
            </a:extLst>
          </p:cNvPr>
          <p:cNvSpPr txBox="1"/>
          <p:nvPr/>
        </p:nvSpPr>
        <p:spPr>
          <a:xfrm>
            <a:off x="194753" y="2082041"/>
            <a:ext cx="4413341" cy="239193"/>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ja-JP" altLang="en-US" sz="1200" b="1" dirty="0">
                <a:solidFill>
                  <a:prstClr val="black"/>
                </a:solidFill>
                <a:latin typeface="Yu Gothic UI" panose="020B0500000000000000" pitchFamily="50" charset="-128"/>
                <a:ea typeface="Yu Gothic UI" panose="020B0500000000000000" pitchFamily="50" charset="-128"/>
              </a:rPr>
              <a:t>２．コネクタ部の防水処理は必要になります。</a:t>
            </a:r>
          </a:p>
        </p:txBody>
      </p:sp>
      <p:pic>
        <p:nvPicPr>
          <p:cNvPr id="8" name="図 7">
            <a:extLst>
              <a:ext uri="{FF2B5EF4-FFF2-40B4-BE49-F238E27FC236}">
                <a16:creationId xmlns:a16="http://schemas.microsoft.com/office/drawing/2014/main" id="{E8565FB9-5387-0F2F-B2AC-5028BE69AE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96461" y="1871824"/>
            <a:ext cx="1788060" cy="963094"/>
          </a:xfrm>
          <a:prstGeom prst="rect">
            <a:avLst/>
          </a:prstGeom>
        </p:spPr>
      </p:pic>
      <p:pic>
        <p:nvPicPr>
          <p:cNvPr id="9" name="図 8">
            <a:extLst>
              <a:ext uri="{FF2B5EF4-FFF2-40B4-BE49-F238E27FC236}">
                <a16:creationId xmlns:a16="http://schemas.microsoft.com/office/drawing/2014/main" id="{8FF0E915-FB88-61CF-366D-B915AEDA8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702" y="2794147"/>
            <a:ext cx="1268679" cy="1853040"/>
          </a:xfrm>
          <a:prstGeom prst="rect">
            <a:avLst/>
          </a:prstGeom>
        </p:spPr>
      </p:pic>
      <p:sp>
        <p:nvSpPr>
          <p:cNvPr id="10" name="テキスト ボックス 9">
            <a:extLst>
              <a:ext uri="{FF2B5EF4-FFF2-40B4-BE49-F238E27FC236}">
                <a16:creationId xmlns:a16="http://schemas.microsoft.com/office/drawing/2014/main" id="{C0D4634F-F935-B3A1-F609-F1B2499A1DBF}"/>
              </a:ext>
            </a:extLst>
          </p:cNvPr>
          <p:cNvSpPr txBox="1"/>
          <p:nvPr/>
        </p:nvSpPr>
        <p:spPr>
          <a:xfrm>
            <a:off x="194754" y="3382224"/>
            <a:ext cx="5105158" cy="239193"/>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ja-JP" altLang="en-US" sz="1200" b="1" dirty="0">
                <a:solidFill>
                  <a:prstClr val="black"/>
                </a:solidFill>
                <a:latin typeface="Yu Gothic UI" panose="020B0500000000000000" pitchFamily="50" charset="-128"/>
                <a:ea typeface="Yu Gothic UI" panose="020B0500000000000000" pitchFamily="50" charset="-128"/>
              </a:rPr>
              <a:t>３．防水コネクタを収納するために、</a:t>
            </a:r>
            <a:r>
              <a:rPr lang="en-US" altLang="ja-JP" sz="1200" b="1" dirty="0">
                <a:solidFill>
                  <a:prstClr val="black"/>
                </a:solidFill>
                <a:latin typeface="Yu Gothic UI" panose="020B0500000000000000" pitchFamily="50" charset="-128"/>
                <a:ea typeface="Yu Gothic UI" panose="020B0500000000000000" pitchFamily="50" charset="-128"/>
              </a:rPr>
              <a:t>WV-QJB501-WUX</a:t>
            </a:r>
            <a:r>
              <a:rPr lang="ja-JP" altLang="en-US" sz="1200" b="1" dirty="0">
                <a:solidFill>
                  <a:prstClr val="black"/>
                </a:solidFill>
                <a:latin typeface="Yu Gothic UI" panose="020B0500000000000000" pitchFamily="50" charset="-128"/>
                <a:ea typeface="Yu Gothic UI" panose="020B0500000000000000" pitchFamily="50" charset="-128"/>
              </a:rPr>
              <a:t> が必要になります。</a:t>
            </a:r>
          </a:p>
        </p:txBody>
      </p:sp>
      <p:cxnSp>
        <p:nvCxnSpPr>
          <p:cNvPr id="11" name="直線矢印コネクタ 10">
            <a:extLst>
              <a:ext uri="{FF2B5EF4-FFF2-40B4-BE49-F238E27FC236}">
                <a16:creationId xmlns:a16="http://schemas.microsoft.com/office/drawing/2014/main" id="{4D6D8524-02FA-D544-28B7-E4554D2AF01A}"/>
              </a:ext>
            </a:extLst>
          </p:cNvPr>
          <p:cNvCxnSpPr>
            <a:cxnSpLocks/>
            <a:stCxn id="12" idx="0"/>
          </p:cNvCxnSpPr>
          <p:nvPr/>
        </p:nvCxnSpPr>
        <p:spPr>
          <a:xfrm flipH="1" flipV="1">
            <a:off x="7520435" y="3311906"/>
            <a:ext cx="779958" cy="367507"/>
          </a:xfrm>
          <a:prstGeom prst="straightConnector1">
            <a:avLst/>
          </a:prstGeom>
          <a:ln w="63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01CAA77A-A19F-AB04-FEA8-3D2428887E18}"/>
              </a:ext>
            </a:extLst>
          </p:cNvPr>
          <p:cNvSpPr txBox="1"/>
          <p:nvPr/>
        </p:nvSpPr>
        <p:spPr>
          <a:xfrm>
            <a:off x="7537471" y="3679413"/>
            <a:ext cx="1525844" cy="538609"/>
          </a:xfrm>
          <a:prstGeom prst="rect">
            <a:avLst/>
          </a:prstGeom>
          <a:noFill/>
          <a:ln>
            <a:noFill/>
          </a:ln>
        </p:spPr>
        <p:txBody>
          <a:bodyPr wrap="square" rtlCol="0">
            <a:spAutoFit/>
          </a:bodyPr>
          <a:lstStyle/>
          <a:p>
            <a:r>
              <a:rPr kumimoji="1" lang="ja-JP" altLang="en-US" sz="1200" dirty="0"/>
              <a:t>■オプション品</a:t>
            </a:r>
            <a:endParaRPr kumimoji="1" lang="en-US" altLang="ja-JP" sz="1200" dirty="0"/>
          </a:p>
          <a:p>
            <a:pPr marL="87313">
              <a:spcBef>
                <a:spcPts val="600"/>
              </a:spcBef>
            </a:pPr>
            <a:r>
              <a:rPr kumimoji="1" lang="en-US" altLang="ja-JP" sz="1200" dirty="0"/>
              <a:t>WV-QJB501-WUX</a:t>
            </a:r>
          </a:p>
        </p:txBody>
      </p:sp>
      <p:cxnSp>
        <p:nvCxnSpPr>
          <p:cNvPr id="13" name="直線矢印コネクタ 12">
            <a:extLst>
              <a:ext uri="{FF2B5EF4-FFF2-40B4-BE49-F238E27FC236}">
                <a16:creationId xmlns:a16="http://schemas.microsoft.com/office/drawing/2014/main" id="{AFC48BD4-DCF0-4DD0-50FD-1EDAC37CDBFE}"/>
              </a:ext>
            </a:extLst>
          </p:cNvPr>
          <p:cNvCxnSpPr>
            <a:cxnSpLocks/>
            <a:stCxn id="14" idx="1"/>
          </p:cNvCxnSpPr>
          <p:nvPr/>
        </p:nvCxnSpPr>
        <p:spPr>
          <a:xfrm flipH="1" flipV="1">
            <a:off x="7221071" y="1608601"/>
            <a:ext cx="299364" cy="222994"/>
          </a:xfrm>
          <a:prstGeom prst="straightConnector1">
            <a:avLst/>
          </a:prstGeom>
          <a:ln w="63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713061A4-F8EB-A564-84D2-09BB8B11A797}"/>
              </a:ext>
            </a:extLst>
          </p:cNvPr>
          <p:cNvSpPr txBox="1"/>
          <p:nvPr/>
        </p:nvSpPr>
        <p:spPr>
          <a:xfrm>
            <a:off x="7520435" y="1562290"/>
            <a:ext cx="1366400" cy="538609"/>
          </a:xfrm>
          <a:prstGeom prst="rect">
            <a:avLst/>
          </a:prstGeom>
          <a:noFill/>
          <a:ln>
            <a:noFill/>
          </a:ln>
        </p:spPr>
        <p:txBody>
          <a:bodyPr wrap="none" rtlCol="0">
            <a:spAutoFit/>
          </a:bodyPr>
          <a:lstStyle/>
          <a:p>
            <a:r>
              <a:rPr kumimoji="1" lang="ja-JP" altLang="en-US" sz="1200" dirty="0"/>
              <a:t>■オプション品</a:t>
            </a:r>
            <a:endParaRPr kumimoji="1" lang="en-US" altLang="ja-JP" sz="1200" dirty="0"/>
          </a:p>
          <a:p>
            <a:pPr marL="87313">
              <a:spcBef>
                <a:spcPts val="600"/>
              </a:spcBef>
            </a:pPr>
            <a:r>
              <a:rPr kumimoji="1" lang="en-US" altLang="ja-JP" sz="1200" dirty="0"/>
              <a:t>WV-QCA501UX</a:t>
            </a:r>
            <a:endParaRPr kumimoji="1" lang="ja-JP" altLang="en-US" sz="1200" dirty="0"/>
          </a:p>
        </p:txBody>
      </p:sp>
    </p:spTree>
    <p:extLst>
      <p:ext uri="{BB962C8B-B14F-4D97-AF65-F5344CB8AC3E}">
        <p14:creationId xmlns:p14="http://schemas.microsoft.com/office/powerpoint/2010/main" val="93632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4-4. </a:t>
            </a:r>
            <a:r>
              <a:rPr lang="ja-JP" altLang="en-US" dirty="0"/>
              <a:t>サンシェード回転機構</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8A80E457-1E52-6ED8-5C64-FABF36283E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7543" y="82572"/>
            <a:ext cx="444457" cy="444457"/>
          </a:xfrm>
          <a:prstGeom prst="rect">
            <a:avLst/>
          </a:prstGeom>
        </p:spPr>
      </p:pic>
      <p:sp>
        <p:nvSpPr>
          <p:cNvPr id="6" name="テキスト ボックス 5">
            <a:extLst>
              <a:ext uri="{FF2B5EF4-FFF2-40B4-BE49-F238E27FC236}">
                <a16:creationId xmlns:a16="http://schemas.microsoft.com/office/drawing/2014/main" id="{F4BBA0F5-DD3E-608A-EE23-94B58FD676A0}"/>
              </a:ext>
            </a:extLst>
          </p:cNvPr>
          <p:cNvSpPr txBox="1"/>
          <p:nvPr/>
        </p:nvSpPr>
        <p:spPr>
          <a:xfrm>
            <a:off x="155904" y="622613"/>
            <a:ext cx="4059534" cy="338554"/>
          </a:xfrm>
          <a:prstGeom prst="rect">
            <a:avLst/>
          </a:prstGeom>
          <a:noFill/>
        </p:spPr>
        <p:txBody>
          <a:bodyPr wrap="square" rtlCol="0">
            <a:spAutoFit/>
          </a:bodyPr>
          <a:lstStyle/>
          <a:p>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U</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シリーズモデル</a:t>
            </a:r>
            <a:endParaRPr kumimoji="1" lang="ja-JP" altLang="en-US" sz="16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3878D9F2-69DD-A5B6-D5E4-25E38053D621}"/>
              </a:ext>
            </a:extLst>
          </p:cNvPr>
          <p:cNvSpPr txBox="1"/>
          <p:nvPr/>
        </p:nvSpPr>
        <p:spPr>
          <a:xfrm>
            <a:off x="5008609" y="620106"/>
            <a:ext cx="3978689"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a:effectLst/>
                <a:latin typeface="Yu Gothic UI" panose="020B0500000000000000" pitchFamily="50" charset="-128"/>
                <a:ea typeface="Yu Gothic UI" panose="020B0500000000000000" pitchFamily="50" charset="-128"/>
                <a:cs typeface="Calibri" panose="020F0502020204030204" pitchFamily="34" charset="0"/>
              </a:rPr>
              <a:t>S</a:t>
            </a:r>
            <a:r>
              <a:rPr lang="ja-JP" altLang="en-US" sz="1600" b="1" dirty="0">
                <a:effectLst/>
                <a:latin typeface="Yu Gothic UI" panose="020B0500000000000000" pitchFamily="50" charset="-128"/>
                <a:ea typeface="Yu Gothic UI" panose="020B0500000000000000" pitchFamily="50" charset="-128"/>
                <a:cs typeface="Calibri" panose="020F0502020204030204" pitchFamily="34" charset="0"/>
              </a:rPr>
              <a:t>シリーズモデル</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コンテンツ プレースホルダー 9">
            <a:extLst>
              <a:ext uri="{FF2B5EF4-FFF2-40B4-BE49-F238E27FC236}">
                <a16:creationId xmlns:a16="http://schemas.microsoft.com/office/drawing/2014/main" id="{DB85796F-6D4A-8FB1-641F-634B2CD853D3}"/>
              </a:ext>
            </a:extLst>
          </p:cNvPr>
          <p:cNvSpPr txBox="1">
            <a:spLocks/>
          </p:cNvSpPr>
          <p:nvPr/>
        </p:nvSpPr>
        <p:spPr>
          <a:xfrm>
            <a:off x="228088" y="971228"/>
            <a:ext cx="3840000" cy="3721766"/>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altLang="ja-JP" sz="16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コンテンツ プレースホルダー 10">
            <a:extLst>
              <a:ext uri="{FF2B5EF4-FFF2-40B4-BE49-F238E27FC236}">
                <a16:creationId xmlns:a16="http://schemas.microsoft.com/office/drawing/2014/main" id="{5367BF5B-4DF3-C764-8930-AF22F5D7141A}"/>
              </a:ext>
            </a:extLst>
          </p:cNvPr>
          <p:cNvSpPr txBox="1">
            <a:spLocks/>
          </p:cNvSpPr>
          <p:nvPr/>
        </p:nvSpPr>
        <p:spPr>
          <a:xfrm>
            <a:off x="5077954" y="966142"/>
            <a:ext cx="3840000" cy="3726852"/>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a:t>
            </a:r>
          </a:p>
        </p:txBody>
      </p:sp>
      <p:sp>
        <p:nvSpPr>
          <p:cNvPr id="10" name="テキスト ボックス 9">
            <a:extLst>
              <a:ext uri="{FF2B5EF4-FFF2-40B4-BE49-F238E27FC236}">
                <a16:creationId xmlns:a16="http://schemas.microsoft.com/office/drawing/2014/main" id="{C7AFD6C9-0F41-1FE1-7438-5BA7BCB61D15}"/>
              </a:ext>
            </a:extLst>
          </p:cNvPr>
          <p:cNvSpPr txBox="1"/>
          <p:nvPr/>
        </p:nvSpPr>
        <p:spPr>
          <a:xfrm>
            <a:off x="280330" y="1231869"/>
            <a:ext cx="3740928" cy="1149921"/>
          </a:xfrm>
          <a:prstGeom prst="rect">
            <a:avLst/>
          </a:prstGeom>
          <a:noFill/>
        </p:spPr>
        <p:txBody>
          <a:bodyPr wrap="square" lIns="36000" tIns="36000" rIns="36000" bIns="36000" rtlCol="0">
            <a:spAutoFit/>
          </a:bodyPr>
          <a:lstStyle/>
          <a:p>
            <a:pPr marL="87311" indent="-87311"/>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画像回転</a:t>
            </a:r>
            <a:r>
              <a:rPr lang="en-US" altLang="ja-JP" sz="1400" dirty="0">
                <a:latin typeface="Yu Gothic UI" panose="020B0500000000000000" pitchFamily="50" charset="-128"/>
                <a:ea typeface="Yu Gothic UI" panose="020B0500000000000000" pitchFamily="50" charset="-128"/>
                <a:cs typeface="Meiryo UI" panose="020B0604030504040204" pitchFamily="50" charset="-128"/>
              </a:rPr>
              <a:t>90°</a:t>
            </a:r>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時に、サンシェードも一緒に回転。</a:t>
            </a:r>
            <a:endParaRPr lang="en-US" altLang="ja-JP" sz="1400" dirty="0">
              <a:latin typeface="Yu Gothic UI" panose="020B0500000000000000" pitchFamily="50" charset="-128"/>
              <a:ea typeface="Yu Gothic UI" panose="020B0500000000000000" pitchFamily="50" charset="-128"/>
              <a:cs typeface="Meiryo UI" panose="020B0604030504040204" pitchFamily="50" charset="-128"/>
            </a:endParaRPr>
          </a:p>
          <a:p>
            <a:pPr marL="87311" indent="-87311"/>
            <a:endParaRPr lang="en-US" altLang="ja-JP" sz="1400" dirty="0">
              <a:latin typeface="Yu Gothic UI" panose="020B0500000000000000" pitchFamily="50" charset="-128"/>
              <a:ea typeface="Yu Gothic UI" panose="020B0500000000000000" pitchFamily="50" charset="-128"/>
              <a:cs typeface="Meiryo UI" panose="020B0604030504040204" pitchFamily="50" charset="-128"/>
            </a:endParaRPr>
          </a:p>
          <a:p>
            <a:pPr marL="87311" indent="-87311"/>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・直射日光が当たる</a:t>
            </a:r>
            <a:endParaRPr lang="en-US" altLang="ja-JP" sz="1400" dirty="0">
              <a:latin typeface="Yu Gothic UI" panose="020B0500000000000000" pitchFamily="50" charset="-128"/>
              <a:ea typeface="Yu Gothic UI" panose="020B0500000000000000" pitchFamily="50" charset="-128"/>
              <a:cs typeface="Meiryo UI" panose="020B0604030504040204" pitchFamily="50" charset="-128"/>
            </a:endParaRPr>
          </a:p>
          <a:p>
            <a:pPr marL="87311" indent="-87311"/>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・雨などの水滴がレンズカバー表面に付きやすい</a:t>
            </a:r>
            <a:endParaRPr lang="en-US" altLang="ja-JP" sz="1400" dirty="0">
              <a:latin typeface="Yu Gothic UI" panose="020B0500000000000000" pitchFamily="50" charset="-128"/>
              <a:ea typeface="Yu Gothic UI" panose="020B0500000000000000" pitchFamily="50" charset="-128"/>
              <a:cs typeface="Meiryo UI" panose="020B0604030504040204" pitchFamily="50" charset="-128"/>
            </a:endParaRPr>
          </a:p>
          <a:p>
            <a:pPr marL="87311" indent="-87311"/>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a:t>
            </a:r>
            <a:r>
              <a:rPr lang="en-US" altLang="ja-JP" sz="1400" dirty="0">
                <a:latin typeface="Yu Gothic UI" panose="020B0500000000000000" pitchFamily="50" charset="-128"/>
                <a:ea typeface="Yu Gothic UI" panose="020B0500000000000000" pitchFamily="50" charset="-128"/>
                <a:cs typeface="Meiryo UI" panose="020B0604030504040204" pitchFamily="50" charset="-128"/>
              </a:rPr>
              <a:t>i-PRO </a:t>
            </a:r>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ロゴも一緒に回転</a:t>
            </a:r>
            <a:endParaRPr lang="en-US" altLang="ja-JP" sz="1400" dirty="0">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8B1E83CF-977D-6C79-2938-5DB316A62CA7}"/>
              </a:ext>
            </a:extLst>
          </p:cNvPr>
          <p:cNvSpPr txBox="1"/>
          <p:nvPr/>
        </p:nvSpPr>
        <p:spPr>
          <a:xfrm>
            <a:off x="5156983" y="1231869"/>
            <a:ext cx="3682764" cy="288147"/>
          </a:xfrm>
          <a:prstGeom prst="rect">
            <a:avLst/>
          </a:prstGeom>
          <a:noFill/>
        </p:spPr>
        <p:txBody>
          <a:bodyPr wrap="square" lIns="36000" tIns="36000" rIns="36000" bIns="36000" rtlCol="0">
            <a:spAutoFit/>
          </a:bodyPr>
          <a:lstStyle/>
          <a:p>
            <a:pPr marL="87311" indent="-87311"/>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サンシェード</a:t>
            </a:r>
            <a:r>
              <a:rPr lang="en-US" altLang="ja-JP" sz="1400" dirty="0">
                <a:latin typeface="Yu Gothic UI" panose="020B0500000000000000" pitchFamily="50" charset="-128"/>
                <a:ea typeface="Yu Gothic UI" panose="020B0500000000000000" pitchFamily="50" charset="-128"/>
                <a:cs typeface="Meiryo UI" panose="020B0604030504040204" pitchFamily="50" charset="-128"/>
              </a:rPr>
              <a:t>(i-PRO </a:t>
            </a:r>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ロゴ</a:t>
            </a:r>
            <a:r>
              <a:rPr lang="en-US" altLang="ja-JP" sz="1400" dirty="0">
                <a:latin typeface="Yu Gothic UI" panose="020B0500000000000000" pitchFamily="50" charset="-128"/>
                <a:ea typeface="Yu Gothic UI" panose="020B0500000000000000" pitchFamily="50" charset="-128"/>
                <a:cs typeface="Meiryo UI" panose="020B0604030504040204" pitchFamily="50" charset="-128"/>
              </a:rPr>
              <a:t>)</a:t>
            </a:r>
            <a:r>
              <a:rPr lang="ja-JP" altLang="en-US" sz="1400" dirty="0">
                <a:latin typeface="Yu Gothic UI" panose="020B0500000000000000" pitchFamily="50" charset="-128"/>
                <a:ea typeface="Yu Gothic UI" panose="020B0500000000000000" pitchFamily="50" charset="-128"/>
                <a:cs typeface="Meiryo UI" panose="020B0604030504040204" pitchFamily="50" charset="-128"/>
              </a:rPr>
              <a:t>回転構造を採用。</a:t>
            </a:r>
            <a:endParaRPr lang="en-US" altLang="ja-JP" sz="1400" dirty="0">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3" name="右矢印 32">
            <a:extLst>
              <a:ext uri="{FF2B5EF4-FFF2-40B4-BE49-F238E27FC236}">
                <a16:creationId xmlns:a16="http://schemas.microsoft.com/office/drawing/2014/main" id="{B8D481CA-92E2-A3DF-0BB6-A5D8CAF3BC8E}"/>
              </a:ext>
            </a:extLst>
          </p:cNvPr>
          <p:cNvSpPr/>
          <p:nvPr/>
        </p:nvSpPr>
        <p:spPr>
          <a:xfrm>
            <a:off x="1954967" y="3445162"/>
            <a:ext cx="431624" cy="375249"/>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AF30F7C5-E494-8D38-5737-11BE01701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99" y="3032077"/>
            <a:ext cx="1322166" cy="1234605"/>
          </a:xfrm>
          <a:prstGeom prst="rect">
            <a:avLst/>
          </a:prstGeom>
        </p:spPr>
      </p:pic>
      <p:pic>
        <p:nvPicPr>
          <p:cNvPr id="15" name="図 14">
            <a:extLst>
              <a:ext uri="{FF2B5EF4-FFF2-40B4-BE49-F238E27FC236}">
                <a16:creationId xmlns:a16="http://schemas.microsoft.com/office/drawing/2014/main" id="{994A915C-C250-665C-357D-80F148253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393" y="3032076"/>
            <a:ext cx="1448108" cy="1234605"/>
          </a:xfrm>
          <a:prstGeom prst="rect">
            <a:avLst/>
          </a:prstGeom>
        </p:spPr>
      </p:pic>
      <p:sp>
        <p:nvSpPr>
          <p:cNvPr id="16" name="右矢印 35">
            <a:extLst>
              <a:ext uri="{FF2B5EF4-FFF2-40B4-BE49-F238E27FC236}">
                <a16:creationId xmlns:a16="http://schemas.microsoft.com/office/drawing/2014/main" id="{19DDD289-EDB4-91BD-3995-99302BAED252}"/>
              </a:ext>
            </a:extLst>
          </p:cNvPr>
          <p:cNvSpPr/>
          <p:nvPr/>
        </p:nvSpPr>
        <p:spPr>
          <a:xfrm rot="5400000">
            <a:off x="5603622" y="2950915"/>
            <a:ext cx="431624" cy="375249"/>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endParaRPr>
          </a:p>
        </p:txBody>
      </p:sp>
      <p:sp>
        <p:nvSpPr>
          <p:cNvPr id="17" name="ストライプ矢印 36">
            <a:extLst>
              <a:ext uri="{FF2B5EF4-FFF2-40B4-BE49-F238E27FC236}">
                <a16:creationId xmlns:a16="http://schemas.microsoft.com/office/drawing/2014/main" id="{5B2A3836-BC1F-50F0-F920-94142FDC42D7}"/>
              </a:ext>
            </a:extLst>
          </p:cNvPr>
          <p:cNvSpPr/>
          <p:nvPr/>
        </p:nvSpPr>
        <p:spPr>
          <a:xfrm>
            <a:off x="6385610" y="3501311"/>
            <a:ext cx="471731" cy="389941"/>
          </a:xfrm>
          <a:prstGeom prst="striped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3991B907-C800-FA32-E70F-D9137CA01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316" y="1997985"/>
            <a:ext cx="870140" cy="812515"/>
          </a:xfrm>
          <a:prstGeom prst="rect">
            <a:avLst/>
          </a:prstGeom>
        </p:spPr>
      </p:pic>
      <p:pic>
        <p:nvPicPr>
          <p:cNvPr id="19" name="図 18">
            <a:extLst>
              <a:ext uri="{FF2B5EF4-FFF2-40B4-BE49-F238E27FC236}">
                <a16:creationId xmlns:a16="http://schemas.microsoft.com/office/drawing/2014/main" id="{BF40CEF4-BDED-825C-D8BB-93B6E1EFB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720" y="3445657"/>
            <a:ext cx="989940" cy="843988"/>
          </a:xfrm>
          <a:prstGeom prst="rect">
            <a:avLst/>
          </a:prstGeom>
        </p:spPr>
      </p:pic>
      <p:pic>
        <p:nvPicPr>
          <p:cNvPr id="20" name="図 19">
            <a:extLst>
              <a:ext uri="{FF2B5EF4-FFF2-40B4-BE49-F238E27FC236}">
                <a16:creationId xmlns:a16="http://schemas.microsoft.com/office/drawing/2014/main" id="{32725909-0260-F90F-40BA-0F5136CA0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738" y="3040250"/>
            <a:ext cx="1322166" cy="1234605"/>
          </a:xfrm>
          <a:prstGeom prst="rect">
            <a:avLst/>
          </a:prstGeom>
        </p:spPr>
      </p:pic>
      <p:sp>
        <p:nvSpPr>
          <p:cNvPr id="21" name="左カーブ矢印 40">
            <a:extLst>
              <a:ext uri="{FF2B5EF4-FFF2-40B4-BE49-F238E27FC236}">
                <a16:creationId xmlns:a16="http://schemas.microsoft.com/office/drawing/2014/main" id="{C3E38BC5-BEB0-B104-67CA-73B5ACA10051}"/>
              </a:ext>
            </a:extLst>
          </p:cNvPr>
          <p:cNvSpPr/>
          <p:nvPr/>
        </p:nvSpPr>
        <p:spPr>
          <a:xfrm rot="8959274" flipH="1">
            <a:off x="8327980" y="3583663"/>
            <a:ext cx="240771" cy="523402"/>
          </a:xfrm>
          <a:prstGeom prst="curvedLef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endParaRPr>
          </a:p>
        </p:txBody>
      </p:sp>
      <p:sp>
        <p:nvSpPr>
          <p:cNvPr id="2" name="右矢印 10">
            <a:extLst>
              <a:ext uri="{FF2B5EF4-FFF2-40B4-BE49-F238E27FC236}">
                <a16:creationId xmlns:a16="http://schemas.microsoft.com/office/drawing/2014/main" id="{F10EFA43-99A1-316D-B20C-AAAA100CE849}"/>
              </a:ext>
            </a:extLst>
          </p:cNvPr>
          <p:cNvSpPr/>
          <p:nvPr/>
        </p:nvSpPr>
        <p:spPr>
          <a:xfrm rot="5400000">
            <a:off x="3616025" y="2569563"/>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BBD790CC-7167-8A15-3697-735A5E911726}"/>
              </a:ext>
            </a:extLst>
          </p:cNvPr>
          <p:cNvSpPr txBox="1"/>
          <p:nvPr/>
        </p:nvSpPr>
        <p:spPr>
          <a:xfrm>
            <a:off x="7731751" y="4440005"/>
            <a:ext cx="1107996" cy="230832"/>
          </a:xfrm>
          <a:prstGeom prst="rect">
            <a:avLst/>
          </a:prstGeom>
          <a:noFill/>
        </p:spPr>
        <p:txBody>
          <a:bodyPr wrap="none" rtlCol="0">
            <a:spAutoFit/>
          </a:bodyPr>
          <a:lstStyle/>
          <a:p>
            <a:r>
              <a:rPr lang="en-US" altLang="ja-JP" sz="900" dirty="0">
                <a:latin typeface="+mn-ea"/>
              </a:rPr>
              <a:t>※</a:t>
            </a:r>
            <a:r>
              <a:rPr lang="ja-JP" altLang="en-US" sz="900" dirty="0">
                <a:latin typeface="+mn-ea"/>
              </a:rPr>
              <a:t>イメージ図です</a:t>
            </a:r>
            <a:endParaRPr kumimoji="1" lang="ja-JP" altLang="en-US" sz="900" dirty="0">
              <a:latin typeface="+mn-ea"/>
            </a:endParaRPr>
          </a:p>
        </p:txBody>
      </p:sp>
      <p:sp>
        <p:nvSpPr>
          <p:cNvPr id="22" name="テキスト ボックス 21">
            <a:extLst>
              <a:ext uri="{FF2B5EF4-FFF2-40B4-BE49-F238E27FC236}">
                <a16:creationId xmlns:a16="http://schemas.microsoft.com/office/drawing/2014/main" id="{52F53882-6542-EFA5-B0F5-5582F8F57725}"/>
              </a:ext>
            </a:extLst>
          </p:cNvPr>
          <p:cNvSpPr txBox="1"/>
          <p:nvPr/>
        </p:nvSpPr>
        <p:spPr>
          <a:xfrm>
            <a:off x="2937505" y="4442638"/>
            <a:ext cx="1107996" cy="230832"/>
          </a:xfrm>
          <a:prstGeom prst="rect">
            <a:avLst/>
          </a:prstGeom>
          <a:noFill/>
        </p:spPr>
        <p:txBody>
          <a:bodyPr wrap="none" rtlCol="0">
            <a:spAutoFit/>
          </a:bodyPr>
          <a:lstStyle/>
          <a:p>
            <a:r>
              <a:rPr lang="en-US" altLang="ja-JP" sz="900" dirty="0">
                <a:latin typeface="+mn-ea"/>
              </a:rPr>
              <a:t>※</a:t>
            </a:r>
            <a:r>
              <a:rPr lang="ja-JP" altLang="en-US" sz="900" dirty="0">
                <a:latin typeface="+mn-ea"/>
              </a:rPr>
              <a:t>イメージ図です</a:t>
            </a:r>
            <a:endParaRPr kumimoji="1" lang="ja-JP" altLang="en-US" sz="900" dirty="0">
              <a:latin typeface="+mn-ea"/>
            </a:endParaRPr>
          </a:p>
        </p:txBody>
      </p:sp>
    </p:spTree>
    <p:extLst>
      <p:ext uri="{BB962C8B-B14F-4D97-AF65-F5344CB8AC3E}">
        <p14:creationId xmlns:p14="http://schemas.microsoft.com/office/powerpoint/2010/main" val="307444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4-5. </a:t>
            </a:r>
            <a:r>
              <a:rPr lang="ja-JP" altLang="en-US" dirty="0"/>
              <a:t>結露防止</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22E754C6-4EF2-2CF3-78C8-927954743F1D}"/>
              </a:ext>
            </a:extLst>
          </p:cNvPr>
          <p:cNvSpPr txBox="1"/>
          <p:nvPr/>
        </p:nvSpPr>
        <p:spPr>
          <a:xfrm>
            <a:off x="155904" y="622613"/>
            <a:ext cx="4059534"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旧モデル</a:t>
            </a:r>
            <a:endParaRPr kumimoji="1" lang="ja-JP" altLang="en-US" sz="16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テキスト ボックス 5">
            <a:extLst>
              <a:ext uri="{FF2B5EF4-FFF2-40B4-BE49-F238E27FC236}">
                <a16:creationId xmlns:a16="http://schemas.microsoft.com/office/drawing/2014/main" id="{CD5A4E79-AF27-C845-340D-9D5299271B63}"/>
              </a:ext>
            </a:extLst>
          </p:cNvPr>
          <p:cNvSpPr txBox="1"/>
          <p:nvPr/>
        </p:nvSpPr>
        <p:spPr>
          <a:xfrm>
            <a:off x="5008609" y="620106"/>
            <a:ext cx="3978689"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モデル</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コンテンツ プレースホルダー 9">
            <a:extLst>
              <a:ext uri="{FF2B5EF4-FFF2-40B4-BE49-F238E27FC236}">
                <a16:creationId xmlns:a16="http://schemas.microsoft.com/office/drawing/2014/main" id="{BD7D4F95-950E-1F1C-916E-46E9241164C6}"/>
              </a:ext>
            </a:extLst>
          </p:cNvPr>
          <p:cNvSpPr txBox="1">
            <a:spLocks/>
          </p:cNvSpPr>
          <p:nvPr/>
        </p:nvSpPr>
        <p:spPr>
          <a:xfrm>
            <a:off x="228088" y="971228"/>
            <a:ext cx="3840000" cy="3721766"/>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altLang="ja-JP" sz="1600" dirty="0">
              <a:latin typeface="Calibri" panose="020F0502020204030204" pitchFamily="34" charset="0"/>
              <a:cs typeface="Calibri" panose="020F0502020204030204" pitchFamily="34" charset="0"/>
            </a:endParaRPr>
          </a:p>
        </p:txBody>
      </p:sp>
      <p:sp>
        <p:nvSpPr>
          <p:cNvPr id="8" name="コンテンツ プレースホルダー 10">
            <a:extLst>
              <a:ext uri="{FF2B5EF4-FFF2-40B4-BE49-F238E27FC236}">
                <a16:creationId xmlns:a16="http://schemas.microsoft.com/office/drawing/2014/main" id="{44596FBA-77D6-4F1D-E02B-251FA4461E8C}"/>
              </a:ext>
            </a:extLst>
          </p:cNvPr>
          <p:cNvSpPr txBox="1">
            <a:spLocks/>
          </p:cNvSpPr>
          <p:nvPr/>
        </p:nvSpPr>
        <p:spPr>
          <a:xfrm>
            <a:off x="5077954" y="966142"/>
            <a:ext cx="3840000" cy="3726852"/>
          </a:xfrm>
          <a:prstGeom prst="rect">
            <a:avLst/>
          </a:prstGeom>
          <a:ln w="12700">
            <a:solidFill>
              <a:schemeClr val="bg1">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sz="1600" dirty="0">
                <a:latin typeface="Calibri" panose="020F0502020204030204" pitchFamily="34" charset="0"/>
                <a:cs typeface="Calibri" panose="020F0502020204030204" pitchFamily="34" charset="0"/>
              </a:rPr>
              <a:t> </a:t>
            </a:r>
          </a:p>
        </p:txBody>
      </p:sp>
      <p:pic>
        <p:nvPicPr>
          <p:cNvPr id="10" name="図 9">
            <a:extLst>
              <a:ext uri="{FF2B5EF4-FFF2-40B4-BE49-F238E27FC236}">
                <a16:creationId xmlns:a16="http://schemas.microsoft.com/office/drawing/2014/main" id="{02AC2614-4D70-FBBA-E598-FF65012204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6419" y="2835910"/>
            <a:ext cx="1299887" cy="1350615"/>
          </a:xfrm>
          <a:prstGeom prst="rect">
            <a:avLst/>
          </a:prstGeom>
        </p:spPr>
      </p:pic>
      <p:sp>
        <p:nvSpPr>
          <p:cNvPr id="11" name="楕円 10">
            <a:extLst>
              <a:ext uri="{FF2B5EF4-FFF2-40B4-BE49-F238E27FC236}">
                <a16:creationId xmlns:a16="http://schemas.microsoft.com/office/drawing/2014/main" id="{A0BC6D82-055D-B17D-439D-C1F670F69E96}"/>
              </a:ext>
            </a:extLst>
          </p:cNvPr>
          <p:cNvSpPr/>
          <p:nvPr/>
        </p:nvSpPr>
        <p:spPr>
          <a:xfrm>
            <a:off x="1728818" y="2845854"/>
            <a:ext cx="538113" cy="23993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20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楕円 11">
            <a:extLst>
              <a:ext uri="{FF2B5EF4-FFF2-40B4-BE49-F238E27FC236}">
                <a16:creationId xmlns:a16="http://schemas.microsoft.com/office/drawing/2014/main" id="{46C8BF4C-1601-6197-4103-03CF89669044}"/>
              </a:ext>
            </a:extLst>
          </p:cNvPr>
          <p:cNvSpPr/>
          <p:nvPr/>
        </p:nvSpPr>
        <p:spPr>
          <a:xfrm>
            <a:off x="2090579" y="3574154"/>
            <a:ext cx="296010" cy="23993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20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13" name="直線コネクタ 12">
            <a:extLst>
              <a:ext uri="{FF2B5EF4-FFF2-40B4-BE49-F238E27FC236}">
                <a16:creationId xmlns:a16="http://schemas.microsoft.com/office/drawing/2014/main" id="{2BFD4F3D-5488-5E5E-3CB3-4F9A59F8763D}"/>
              </a:ext>
            </a:extLst>
          </p:cNvPr>
          <p:cNvCxnSpPr>
            <a:stCxn id="12" idx="7"/>
          </p:cNvCxnSpPr>
          <p:nvPr/>
        </p:nvCxnSpPr>
        <p:spPr>
          <a:xfrm flipV="1">
            <a:off x="2343239" y="3328065"/>
            <a:ext cx="483499" cy="2812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テキスト ボックス 54">
            <a:extLst>
              <a:ext uri="{FF2B5EF4-FFF2-40B4-BE49-F238E27FC236}">
                <a16:creationId xmlns:a16="http://schemas.microsoft.com/office/drawing/2014/main" id="{4C5176B0-BDED-DD40-E273-758DF6E1038E}"/>
              </a:ext>
            </a:extLst>
          </p:cNvPr>
          <p:cNvSpPr txBox="1"/>
          <p:nvPr/>
        </p:nvSpPr>
        <p:spPr>
          <a:xfrm>
            <a:off x="2737443" y="3138937"/>
            <a:ext cx="570748" cy="263428"/>
          </a:xfrm>
          <a:prstGeom prst="rect">
            <a:avLst/>
          </a:prstGeom>
          <a:no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ファン</a:t>
            </a:r>
          </a:p>
        </p:txBody>
      </p:sp>
      <p:sp>
        <p:nvSpPr>
          <p:cNvPr id="15" name="テキスト ボックス 55">
            <a:extLst>
              <a:ext uri="{FF2B5EF4-FFF2-40B4-BE49-F238E27FC236}">
                <a16:creationId xmlns:a16="http://schemas.microsoft.com/office/drawing/2014/main" id="{3EE1ECBB-8B70-BECF-2D9A-DFF20E7BDAF3}"/>
              </a:ext>
            </a:extLst>
          </p:cNvPr>
          <p:cNvSpPr txBox="1"/>
          <p:nvPr/>
        </p:nvSpPr>
        <p:spPr>
          <a:xfrm>
            <a:off x="2244464" y="2410586"/>
            <a:ext cx="1063727" cy="263428"/>
          </a:xfrm>
          <a:prstGeom prst="rect">
            <a:avLst/>
          </a:prstGeom>
          <a:solidFill>
            <a:schemeClr val="bg1"/>
          </a:solid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ヒーター</a:t>
            </a:r>
          </a:p>
        </p:txBody>
      </p:sp>
      <p:cxnSp>
        <p:nvCxnSpPr>
          <p:cNvPr id="16" name="直線コネクタ 15">
            <a:extLst>
              <a:ext uri="{FF2B5EF4-FFF2-40B4-BE49-F238E27FC236}">
                <a16:creationId xmlns:a16="http://schemas.microsoft.com/office/drawing/2014/main" id="{E2720776-F96C-306B-4F5C-2720D15EDA0D}"/>
              </a:ext>
            </a:extLst>
          </p:cNvPr>
          <p:cNvCxnSpPr>
            <a:stCxn id="11" idx="0"/>
          </p:cNvCxnSpPr>
          <p:nvPr/>
        </p:nvCxnSpPr>
        <p:spPr>
          <a:xfrm flipV="1">
            <a:off x="1997875" y="2578444"/>
            <a:ext cx="447800" cy="2674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楕円 16">
            <a:extLst>
              <a:ext uri="{FF2B5EF4-FFF2-40B4-BE49-F238E27FC236}">
                <a16:creationId xmlns:a16="http://schemas.microsoft.com/office/drawing/2014/main" id="{0FC5C80D-8D17-F691-9F93-92CE6A086926}"/>
              </a:ext>
            </a:extLst>
          </p:cNvPr>
          <p:cNvSpPr/>
          <p:nvPr/>
        </p:nvSpPr>
        <p:spPr>
          <a:xfrm>
            <a:off x="1901311" y="3905206"/>
            <a:ext cx="296010" cy="23993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20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18" name="直線コネクタ 17">
            <a:extLst>
              <a:ext uri="{FF2B5EF4-FFF2-40B4-BE49-F238E27FC236}">
                <a16:creationId xmlns:a16="http://schemas.microsoft.com/office/drawing/2014/main" id="{2198DCAB-0284-F4AB-6490-1E8A9D2CFD32}"/>
              </a:ext>
            </a:extLst>
          </p:cNvPr>
          <p:cNvCxnSpPr>
            <a:stCxn id="17" idx="5"/>
          </p:cNvCxnSpPr>
          <p:nvPr/>
        </p:nvCxnSpPr>
        <p:spPr>
          <a:xfrm>
            <a:off x="2153971" y="4110002"/>
            <a:ext cx="204219" cy="2180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テキスト ボックス 62">
            <a:extLst>
              <a:ext uri="{FF2B5EF4-FFF2-40B4-BE49-F238E27FC236}">
                <a16:creationId xmlns:a16="http://schemas.microsoft.com/office/drawing/2014/main" id="{8D48871B-3C94-21D0-B5AC-2CD5657F9979}"/>
              </a:ext>
            </a:extLst>
          </p:cNvPr>
          <p:cNvSpPr txBox="1"/>
          <p:nvPr/>
        </p:nvSpPr>
        <p:spPr>
          <a:xfrm>
            <a:off x="1982625" y="4334800"/>
            <a:ext cx="751130" cy="263428"/>
          </a:xfrm>
          <a:prstGeom prst="rect">
            <a:avLst/>
          </a:prstGeom>
          <a:no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ロサール</a:t>
            </a:r>
          </a:p>
        </p:txBody>
      </p:sp>
      <p:sp>
        <p:nvSpPr>
          <p:cNvPr id="20" name="正方形/長方形 19">
            <a:extLst>
              <a:ext uri="{FF2B5EF4-FFF2-40B4-BE49-F238E27FC236}">
                <a16:creationId xmlns:a16="http://schemas.microsoft.com/office/drawing/2014/main" id="{121257A1-D7FC-A70A-0AE1-AB0665C64E7E}"/>
              </a:ext>
            </a:extLst>
          </p:cNvPr>
          <p:cNvSpPr/>
          <p:nvPr/>
        </p:nvSpPr>
        <p:spPr>
          <a:xfrm>
            <a:off x="253650" y="997280"/>
            <a:ext cx="3758881" cy="338554"/>
          </a:xfrm>
          <a:prstGeom prst="rect">
            <a:avLst/>
          </a:prstGeom>
        </p:spPr>
        <p:txBody>
          <a:bodyPr wrap="square">
            <a:spAutoFit/>
          </a:bodyPr>
          <a:lstStyle/>
          <a:p>
            <a:r>
              <a:rPr lang="ja-JP" altLang="en-US" sz="1600" dirty="0">
                <a:latin typeface="Yu Gothic UI" panose="020B0500000000000000" pitchFamily="50" charset="-128"/>
                <a:ea typeface="Yu Gothic UI" panose="020B0500000000000000" pitchFamily="50" charset="-128"/>
                <a:cs typeface="Calibri" panose="020F0502020204030204" pitchFamily="34" charset="0"/>
              </a:rPr>
              <a:t>ヒーター</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 </a:t>
            </a:r>
            <a:r>
              <a:rPr lang="ja-JP" altLang="en-US"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除湿素子</a:t>
            </a: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ロサール</a:t>
            </a:r>
            <a:r>
              <a:rPr lang="en-US" altLang="ja-JP" sz="1600" b="1"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a:t>
            </a:r>
          </a:p>
        </p:txBody>
      </p:sp>
      <p:sp>
        <p:nvSpPr>
          <p:cNvPr id="21" name="正方形/長方形 20">
            <a:extLst>
              <a:ext uri="{FF2B5EF4-FFF2-40B4-BE49-F238E27FC236}">
                <a16:creationId xmlns:a16="http://schemas.microsoft.com/office/drawing/2014/main" id="{91D9F08D-7C1D-E299-0671-0A6FE58D0239}"/>
              </a:ext>
            </a:extLst>
          </p:cNvPr>
          <p:cNvSpPr/>
          <p:nvPr/>
        </p:nvSpPr>
        <p:spPr>
          <a:xfrm>
            <a:off x="5104980" y="991319"/>
            <a:ext cx="3755084" cy="338554"/>
          </a:xfrm>
          <a:prstGeom prst="rect">
            <a:avLst/>
          </a:prstGeom>
        </p:spPr>
        <p:txBody>
          <a:bodyPr wrap="square">
            <a:spAutoFit/>
          </a:bodyPr>
          <a:lstStyle/>
          <a:p>
            <a:pPr marL="0" indent="0">
              <a:buNone/>
            </a:pPr>
            <a:r>
              <a:rPr lang="ja-JP" altLang="en-US" sz="1600" dirty="0">
                <a:latin typeface="Yu Gothic UI" panose="020B0500000000000000" pitchFamily="50" charset="-128"/>
                <a:ea typeface="Yu Gothic UI" panose="020B0500000000000000" pitchFamily="50" charset="-128"/>
                <a:cs typeface="Calibri" panose="020F0502020204030204" pitchFamily="34" charset="0"/>
              </a:rPr>
              <a:t>ヒーター </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6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除湿膜 </a:t>
            </a:r>
            <a:r>
              <a:rPr lang="en-US" altLang="ja-JP" sz="16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600" b="1"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吸湿ゲル</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22" name="図 21">
            <a:extLst>
              <a:ext uri="{FF2B5EF4-FFF2-40B4-BE49-F238E27FC236}">
                <a16:creationId xmlns:a16="http://schemas.microsoft.com/office/drawing/2014/main" id="{29A122EF-FB7F-48BA-3F8D-85967C036A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432659" y="3069794"/>
            <a:ext cx="1076955" cy="750613"/>
          </a:xfrm>
          <a:prstGeom prst="rect">
            <a:avLst/>
          </a:prstGeom>
        </p:spPr>
      </p:pic>
      <p:sp>
        <p:nvSpPr>
          <p:cNvPr id="23" name="平行四辺形 22">
            <a:extLst>
              <a:ext uri="{FF2B5EF4-FFF2-40B4-BE49-F238E27FC236}">
                <a16:creationId xmlns:a16="http://schemas.microsoft.com/office/drawing/2014/main" id="{54875390-22C9-422C-A1AD-065FC83F0535}"/>
              </a:ext>
            </a:extLst>
          </p:cNvPr>
          <p:cNvSpPr/>
          <p:nvPr/>
        </p:nvSpPr>
        <p:spPr>
          <a:xfrm rot="16200000">
            <a:off x="7762087" y="3690942"/>
            <a:ext cx="106808" cy="74158"/>
          </a:xfrm>
          <a:prstGeom prst="parallelogram">
            <a:avLst/>
          </a:prstGeom>
          <a:solidFill>
            <a:schemeClr val="accent2"/>
          </a:solidFill>
          <a:ln w="952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Yu Gothic UI" panose="020B0500000000000000" pitchFamily="50" charset="-128"/>
              <a:ea typeface="Yu Gothic UI" panose="020B0500000000000000" pitchFamily="50" charset="-128"/>
            </a:endParaRPr>
          </a:p>
        </p:txBody>
      </p:sp>
      <p:pic>
        <p:nvPicPr>
          <p:cNvPr id="24" name="図 23">
            <a:extLst>
              <a:ext uri="{FF2B5EF4-FFF2-40B4-BE49-F238E27FC236}">
                <a16:creationId xmlns:a16="http://schemas.microsoft.com/office/drawing/2014/main" id="{934FB2A7-5917-83DB-DBAA-AEE485CD2F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1925" y="3300952"/>
            <a:ext cx="1006820" cy="1046111"/>
          </a:xfrm>
          <a:prstGeom prst="rect">
            <a:avLst/>
          </a:prstGeom>
        </p:spPr>
      </p:pic>
      <p:sp>
        <p:nvSpPr>
          <p:cNvPr id="25" name="楕円 24">
            <a:extLst>
              <a:ext uri="{FF2B5EF4-FFF2-40B4-BE49-F238E27FC236}">
                <a16:creationId xmlns:a16="http://schemas.microsoft.com/office/drawing/2014/main" id="{D633152E-E9B9-966F-EDBF-8B8B9B03B67D}"/>
              </a:ext>
            </a:extLst>
          </p:cNvPr>
          <p:cNvSpPr/>
          <p:nvPr/>
        </p:nvSpPr>
        <p:spPr>
          <a:xfrm>
            <a:off x="5557349" y="3290386"/>
            <a:ext cx="419215" cy="21314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517"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26" name="楕円 25">
            <a:extLst>
              <a:ext uri="{FF2B5EF4-FFF2-40B4-BE49-F238E27FC236}">
                <a16:creationId xmlns:a16="http://schemas.microsoft.com/office/drawing/2014/main" id="{8C8F7367-CC14-0D3E-ECEB-49592745DBD7}"/>
              </a:ext>
            </a:extLst>
          </p:cNvPr>
          <p:cNvSpPr/>
          <p:nvPr/>
        </p:nvSpPr>
        <p:spPr>
          <a:xfrm>
            <a:off x="5839742" y="3897606"/>
            <a:ext cx="252660" cy="18579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517"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27" name="直線コネクタ 26">
            <a:extLst>
              <a:ext uri="{FF2B5EF4-FFF2-40B4-BE49-F238E27FC236}">
                <a16:creationId xmlns:a16="http://schemas.microsoft.com/office/drawing/2014/main" id="{55F4F87C-61A6-D673-E188-A12C46A3FA35}"/>
              </a:ext>
            </a:extLst>
          </p:cNvPr>
          <p:cNvCxnSpPr>
            <a:stCxn id="26" idx="7"/>
          </p:cNvCxnSpPr>
          <p:nvPr/>
        </p:nvCxnSpPr>
        <p:spPr>
          <a:xfrm flipV="1">
            <a:off x="6055401" y="3662598"/>
            <a:ext cx="254953" cy="2622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テキスト ボックス 54">
            <a:extLst>
              <a:ext uri="{FF2B5EF4-FFF2-40B4-BE49-F238E27FC236}">
                <a16:creationId xmlns:a16="http://schemas.microsoft.com/office/drawing/2014/main" id="{D3BF0972-512A-1D7D-65B6-7874593A3D98}"/>
              </a:ext>
            </a:extLst>
          </p:cNvPr>
          <p:cNvSpPr txBox="1"/>
          <p:nvPr/>
        </p:nvSpPr>
        <p:spPr>
          <a:xfrm>
            <a:off x="6256220" y="3485816"/>
            <a:ext cx="570748" cy="263428"/>
          </a:xfrm>
          <a:prstGeom prst="rect">
            <a:avLst/>
          </a:prstGeom>
          <a:no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ファン</a:t>
            </a:r>
          </a:p>
        </p:txBody>
      </p:sp>
      <p:sp>
        <p:nvSpPr>
          <p:cNvPr id="29" name="テキスト ボックス 55">
            <a:extLst>
              <a:ext uri="{FF2B5EF4-FFF2-40B4-BE49-F238E27FC236}">
                <a16:creationId xmlns:a16="http://schemas.microsoft.com/office/drawing/2014/main" id="{4F269995-9D33-7260-66E0-A082237F591A}"/>
              </a:ext>
            </a:extLst>
          </p:cNvPr>
          <p:cNvSpPr txBox="1"/>
          <p:nvPr/>
        </p:nvSpPr>
        <p:spPr>
          <a:xfrm>
            <a:off x="5766957" y="2979538"/>
            <a:ext cx="1063727" cy="263428"/>
          </a:xfrm>
          <a:prstGeom prst="rect">
            <a:avLst/>
          </a:prstGeom>
          <a:solidFill>
            <a:schemeClr val="bg1"/>
          </a:solid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ヒーター</a:t>
            </a:r>
          </a:p>
        </p:txBody>
      </p:sp>
      <p:cxnSp>
        <p:nvCxnSpPr>
          <p:cNvPr id="30" name="直線コネクタ 29">
            <a:extLst>
              <a:ext uri="{FF2B5EF4-FFF2-40B4-BE49-F238E27FC236}">
                <a16:creationId xmlns:a16="http://schemas.microsoft.com/office/drawing/2014/main" id="{E0B57805-9FCC-9759-9E31-BAFE60620812}"/>
              </a:ext>
            </a:extLst>
          </p:cNvPr>
          <p:cNvCxnSpPr>
            <a:stCxn id="25" idx="0"/>
          </p:cNvCxnSpPr>
          <p:nvPr/>
        </p:nvCxnSpPr>
        <p:spPr>
          <a:xfrm flipV="1">
            <a:off x="5766957" y="3141679"/>
            <a:ext cx="258329" cy="1487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楕円 30">
            <a:extLst>
              <a:ext uri="{FF2B5EF4-FFF2-40B4-BE49-F238E27FC236}">
                <a16:creationId xmlns:a16="http://schemas.microsoft.com/office/drawing/2014/main" id="{5DD445FF-4088-E539-4906-5BC6DAF79D91}"/>
              </a:ext>
            </a:extLst>
          </p:cNvPr>
          <p:cNvSpPr/>
          <p:nvPr/>
        </p:nvSpPr>
        <p:spPr>
          <a:xfrm>
            <a:off x="5690933" y="4120371"/>
            <a:ext cx="249535" cy="24741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517"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32" name="直線コネクタ 31">
            <a:extLst>
              <a:ext uri="{FF2B5EF4-FFF2-40B4-BE49-F238E27FC236}">
                <a16:creationId xmlns:a16="http://schemas.microsoft.com/office/drawing/2014/main" id="{3984C849-17F8-252A-67C9-FEEF91F477DF}"/>
              </a:ext>
            </a:extLst>
          </p:cNvPr>
          <p:cNvCxnSpPr/>
          <p:nvPr/>
        </p:nvCxnSpPr>
        <p:spPr>
          <a:xfrm flipV="1">
            <a:off x="5955458" y="4186525"/>
            <a:ext cx="424018" cy="4865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テキスト ボックス 62">
            <a:extLst>
              <a:ext uri="{FF2B5EF4-FFF2-40B4-BE49-F238E27FC236}">
                <a16:creationId xmlns:a16="http://schemas.microsoft.com/office/drawing/2014/main" id="{EED32B29-54B0-E403-6168-69E46EFA01FD}"/>
              </a:ext>
            </a:extLst>
          </p:cNvPr>
          <p:cNvSpPr txBox="1"/>
          <p:nvPr/>
        </p:nvSpPr>
        <p:spPr>
          <a:xfrm>
            <a:off x="6275952" y="4029143"/>
            <a:ext cx="1045870" cy="263428"/>
          </a:xfrm>
          <a:prstGeom prst="rect">
            <a:avLst/>
          </a:prstGeom>
          <a:no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除湿膜</a:t>
            </a:r>
            <a:r>
              <a:rPr lang="en-US" altLang="ja-JP" sz="1050" b="1" dirty="0">
                <a:latin typeface="Yu Gothic UI" panose="020B0500000000000000" pitchFamily="50" charset="-128"/>
                <a:ea typeface="Yu Gothic UI" panose="020B0500000000000000" pitchFamily="50" charset="-128"/>
                <a:cs typeface="Calibri" panose="020F0502020204030204" pitchFamily="34" charset="0"/>
              </a:rPr>
              <a:t> *1</a:t>
            </a:r>
            <a:endParaRPr lang="ja-JP" altLang="en-US" sz="105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34" name="楕円 33">
            <a:extLst>
              <a:ext uri="{FF2B5EF4-FFF2-40B4-BE49-F238E27FC236}">
                <a16:creationId xmlns:a16="http://schemas.microsoft.com/office/drawing/2014/main" id="{A9E21D16-9AFD-E14D-1AA7-4BB9F1C8F18F}"/>
              </a:ext>
            </a:extLst>
          </p:cNvPr>
          <p:cNvSpPr/>
          <p:nvPr/>
        </p:nvSpPr>
        <p:spPr>
          <a:xfrm>
            <a:off x="7689161" y="3635125"/>
            <a:ext cx="252660" cy="18579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8000" tIns="39000" rIns="39000" bIns="39000" rtlCol="0" anchor="t" anchorCtr="0"/>
          <a:lstStyle>
            <a:defPPr>
              <a:defRPr lang="ja-JP"/>
            </a:defPPr>
            <a:lvl1pPr algn="l" defTabSz="457200" rtl="0" fontAlgn="base">
              <a:spcBef>
                <a:spcPct val="0"/>
              </a:spcBef>
              <a:spcAft>
                <a:spcPct val="0"/>
              </a:spcAft>
              <a:defRPr kumimoji="1" kern="1200">
                <a:solidFill>
                  <a:schemeClr val="lt1"/>
                </a:solidFill>
                <a:latin typeface="+mn-lt"/>
                <a:ea typeface="+mn-ea"/>
                <a:cs typeface="+mn-cs"/>
              </a:defRPr>
            </a:lvl1pPr>
            <a:lvl2pPr marL="457200" algn="l" defTabSz="457200" rtl="0" fontAlgn="base">
              <a:spcBef>
                <a:spcPct val="0"/>
              </a:spcBef>
              <a:spcAft>
                <a:spcPct val="0"/>
              </a:spcAft>
              <a:defRPr kumimoji="1" kern="1200">
                <a:solidFill>
                  <a:schemeClr val="lt1"/>
                </a:solidFill>
                <a:latin typeface="+mn-lt"/>
                <a:ea typeface="+mn-ea"/>
                <a:cs typeface="+mn-cs"/>
              </a:defRPr>
            </a:lvl2pPr>
            <a:lvl3pPr marL="914400" algn="l" defTabSz="457200" rtl="0" fontAlgn="base">
              <a:spcBef>
                <a:spcPct val="0"/>
              </a:spcBef>
              <a:spcAft>
                <a:spcPct val="0"/>
              </a:spcAft>
              <a:defRPr kumimoji="1" kern="1200">
                <a:solidFill>
                  <a:schemeClr val="lt1"/>
                </a:solidFill>
                <a:latin typeface="+mn-lt"/>
                <a:ea typeface="+mn-ea"/>
                <a:cs typeface="+mn-cs"/>
              </a:defRPr>
            </a:lvl3pPr>
            <a:lvl4pPr marL="1371600" algn="l" defTabSz="457200" rtl="0" fontAlgn="base">
              <a:spcBef>
                <a:spcPct val="0"/>
              </a:spcBef>
              <a:spcAft>
                <a:spcPct val="0"/>
              </a:spcAft>
              <a:defRPr kumimoji="1" kern="1200">
                <a:solidFill>
                  <a:schemeClr val="lt1"/>
                </a:solidFill>
                <a:latin typeface="+mn-lt"/>
                <a:ea typeface="+mn-ea"/>
                <a:cs typeface="+mn-cs"/>
              </a:defRPr>
            </a:lvl4pPr>
            <a:lvl5pPr marL="1828800" algn="l" defTabSz="457200" rtl="0" fontAlgn="base">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endParaRPr lang="ja-JP" altLang="en-US" sz="1517"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35" name="直線コネクタ 34">
            <a:extLst>
              <a:ext uri="{FF2B5EF4-FFF2-40B4-BE49-F238E27FC236}">
                <a16:creationId xmlns:a16="http://schemas.microsoft.com/office/drawing/2014/main" id="{C4959B43-0EB1-43B0-13E2-03B78183C071}"/>
              </a:ext>
            </a:extLst>
          </p:cNvPr>
          <p:cNvCxnSpPr>
            <a:endCxn id="34" idx="4"/>
          </p:cNvCxnSpPr>
          <p:nvPr/>
        </p:nvCxnSpPr>
        <p:spPr>
          <a:xfrm flipH="1" flipV="1">
            <a:off x="7815491" y="3820915"/>
            <a:ext cx="126330" cy="1651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テキスト ボックス 62">
            <a:extLst>
              <a:ext uri="{FF2B5EF4-FFF2-40B4-BE49-F238E27FC236}">
                <a16:creationId xmlns:a16="http://schemas.microsoft.com/office/drawing/2014/main" id="{8A75C1FF-352F-9C7C-0C8C-D6D2CD29F589}"/>
              </a:ext>
            </a:extLst>
          </p:cNvPr>
          <p:cNvSpPr txBox="1"/>
          <p:nvPr/>
        </p:nvSpPr>
        <p:spPr>
          <a:xfrm>
            <a:off x="7396304" y="3989881"/>
            <a:ext cx="1585648" cy="263428"/>
          </a:xfrm>
          <a:prstGeom prst="rect">
            <a:avLst/>
          </a:prstGeom>
          <a:noFill/>
        </p:spPr>
        <p:txBody>
          <a:bodyPr wrap="square" lIns="39000" tIns="39000" rIns="39000" bIns="39000" rtlCol="0">
            <a:spAutoFit/>
          </a:bodyPr>
          <a:ls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94584" indent="-94584" algn="ctr"/>
            <a:r>
              <a:rPr lang="ja-JP" altLang="en-US" sz="1200" b="1" dirty="0">
                <a:latin typeface="Yu Gothic UI" panose="020B0500000000000000" pitchFamily="50" charset="-128"/>
                <a:ea typeface="Yu Gothic UI" panose="020B0500000000000000" pitchFamily="50" charset="-128"/>
                <a:cs typeface="Calibri" panose="020F0502020204030204" pitchFamily="34" charset="0"/>
              </a:rPr>
              <a:t>吸湿ゲル</a:t>
            </a:r>
            <a:r>
              <a:rPr lang="en-US" altLang="ja-JP" sz="1050" b="1" dirty="0">
                <a:latin typeface="Yu Gothic UI" panose="020B0500000000000000" pitchFamily="50" charset="-128"/>
                <a:ea typeface="Yu Gothic UI" panose="020B0500000000000000" pitchFamily="50" charset="-128"/>
                <a:cs typeface="Calibri" panose="020F0502020204030204" pitchFamily="34" charset="0"/>
              </a:rPr>
              <a:t> *1</a:t>
            </a:r>
            <a:endParaRPr lang="ja-JP" altLang="en-US" sz="105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37" name="正方形/長方形 36">
            <a:extLst>
              <a:ext uri="{FF2B5EF4-FFF2-40B4-BE49-F238E27FC236}">
                <a16:creationId xmlns:a16="http://schemas.microsoft.com/office/drawing/2014/main" id="{77FF7E71-D802-2C8E-4697-4DDC1DE71915}"/>
              </a:ext>
            </a:extLst>
          </p:cNvPr>
          <p:cNvSpPr/>
          <p:nvPr/>
        </p:nvSpPr>
        <p:spPr>
          <a:xfrm>
            <a:off x="5098248" y="1446749"/>
            <a:ext cx="3755084" cy="954107"/>
          </a:xfrm>
          <a:prstGeom prst="rect">
            <a:avLst/>
          </a:prstGeom>
        </p:spPr>
        <p:txBody>
          <a:bodyPr wrap="square">
            <a:spAutoFit/>
          </a:bodyPr>
          <a:lstStyle/>
          <a:p>
            <a:pPr marL="0" indent="0">
              <a:buNone/>
            </a:pPr>
            <a:r>
              <a:rPr lang="ja-JP" altLang="en-US" sz="1400" dirty="0">
                <a:latin typeface="Yu Gothic UI" panose="020B0500000000000000" pitchFamily="50" charset="-128"/>
                <a:ea typeface="Yu Gothic UI" panose="020B0500000000000000" pitchFamily="50" charset="-128"/>
              </a:rPr>
              <a:t>外気と空気を循環させることで内部と外部の湿度を一定に保つ。更に、湿度吸収ゲル</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湿度キャパシター</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を追加することで、急激な温度変化の際に生じる湿度上昇を抑え、曇りを防止する。</a:t>
            </a:r>
            <a:endParaRPr lang="en-US" altLang="ja-JP" sz="1400" dirty="0">
              <a:latin typeface="Yu Gothic UI" panose="020B0500000000000000" pitchFamily="50" charset="-128"/>
              <a:ea typeface="Yu Gothic UI" panose="020B0500000000000000" pitchFamily="50" charset="-128"/>
            </a:endParaRPr>
          </a:p>
        </p:txBody>
      </p:sp>
      <p:sp>
        <p:nvSpPr>
          <p:cNvPr id="38" name="正方形/長方形 37">
            <a:extLst>
              <a:ext uri="{FF2B5EF4-FFF2-40B4-BE49-F238E27FC236}">
                <a16:creationId xmlns:a16="http://schemas.microsoft.com/office/drawing/2014/main" id="{1E2B0843-3F8E-F69C-1880-8AE911739E28}"/>
              </a:ext>
            </a:extLst>
          </p:cNvPr>
          <p:cNvSpPr/>
          <p:nvPr/>
        </p:nvSpPr>
        <p:spPr>
          <a:xfrm>
            <a:off x="253649" y="1620726"/>
            <a:ext cx="3758881" cy="523220"/>
          </a:xfrm>
          <a:prstGeom prst="rect">
            <a:avLst/>
          </a:prstGeom>
        </p:spPr>
        <p:txBody>
          <a:bodyPr wrap="square">
            <a:spAutoFit/>
          </a:bodyPr>
          <a:lstStyle/>
          <a:p>
            <a:r>
              <a:rPr lang="ja-JP" altLang="en-US" sz="1400" dirty="0">
                <a:latin typeface="Yu Gothic UI" panose="020B0500000000000000" pitchFamily="50" charset="-128"/>
                <a:ea typeface="Yu Gothic UI" panose="020B0500000000000000" pitchFamily="50" charset="-128"/>
              </a:rPr>
              <a:t>水分を電気分解しアクティブに湿度を機外へ排出する。</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39" name="左カーブ矢印 71">
            <a:extLst>
              <a:ext uri="{FF2B5EF4-FFF2-40B4-BE49-F238E27FC236}">
                <a16:creationId xmlns:a16="http://schemas.microsoft.com/office/drawing/2014/main" id="{24DB7381-485C-E1A8-085D-DA565E08CD56}"/>
              </a:ext>
            </a:extLst>
          </p:cNvPr>
          <p:cNvSpPr/>
          <p:nvPr/>
        </p:nvSpPr>
        <p:spPr>
          <a:xfrm rot="15444875" flipV="1">
            <a:off x="6695337" y="2629833"/>
            <a:ext cx="282894" cy="12562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DFC9F51B-B0BE-1967-6B6E-E5D70E11B201}"/>
              </a:ext>
            </a:extLst>
          </p:cNvPr>
          <p:cNvSpPr txBox="1"/>
          <p:nvPr/>
        </p:nvSpPr>
        <p:spPr>
          <a:xfrm>
            <a:off x="5507206" y="2510666"/>
            <a:ext cx="2981493" cy="307777"/>
          </a:xfrm>
          <a:prstGeom prst="rect">
            <a:avLst/>
          </a:prstGeom>
          <a:solidFill>
            <a:schemeClr val="accent5">
              <a:lumMod val="20000"/>
              <a:lumOff val="80000"/>
            </a:schemeClr>
          </a:solidFill>
        </p:spPr>
        <p:txBody>
          <a:bodyPr wrap="square" rtlCol="0">
            <a:spAutoFit/>
          </a:bodyPr>
          <a:lstStyle/>
          <a:p>
            <a:pPr algn="ctr"/>
            <a:r>
              <a:rPr kumimoji="1" lang="ja-JP" altLang="en-US" sz="1400" dirty="0">
                <a:latin typeface="Yu Gothic UI" panose="020B0500000000000000" pitchFamily="50" charset="-128"/>
                <a:ea typeface="Yu Gothic UI" panose="020B0500000000000000" pitchFamily="50" charset="-128"/>
              </a:rPr>
              <a:t>性能はロサールと同等</a:t>
            </a:r>
          </a:p>
        </p:txBody>
      </p:sp>
      <p:sp>
        <p:nvSpPr>
          <p:cNvPr id="41" name="テキスト ボックス 40">
            <a:extLst>
              <a:ext uri="{FF2B5EF4-FFF2-40B4-BE49-F238E27FC236}">
                <a16:creationId xmlns:a16="http://schemas.microsoft.com/office/drawing/2014/main" id="{94AE52FF-9B92-2BA8-893F-5545301ABDCE}"/>
              </a:ext>
            </a:extLst>
          </p:cNvPr>
          <p:cNvSpPr txBox="1"/>
          <p:nvPr/>
        </p:nvSpPr>
        <p:spPr>
          <a:xfrm>
            <a:off x="5292988" y="4471225"/>
            <a:ext cx="2522503" cy="216110"/>
          </a:xfrm>
          <a:prstGeom prst="rect">
            <a:avLst/>
          </a:prstGeom>
          <a:noFill/>
        </p:spPr>
        <p:txBody>
          <a:bodyPr wrap="square" lIns="27000" tIns="27000" rIns="27000" bIns="27000" rtlCol="0">
            <a:spAutoFit/>
          </a:bodyPr>
          <a:lstStyle/>
          <a:p>
            <a:pPr marL="65483" lvl="0" indent="-65483" defTabSz="514337" fontAlgn="auto">
              <a:spcBef>
                <a:spcPts val="0"/>
              </a:spcBef>
              <a:spcAft>
                <a:spcPts val="0"/>
              </a:spcAft>
              <a:defRPr/>
            </a:pPr>
            <a:r>
              <a:rPr lang="en-US" altLang="ja-JP" sz="1050" b="1"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050" b="1" dirty="0">
                <a:latin typeface="Yu Gothic UI" panose="020B0500000000000000" pitchFamily="50" charset="-128"/>
                <a:ea typeface="Yu Gothic UI" panose="020B0500000000000000" pitchFamily="50" charset="-128"/>
                <a:cs typeface="Calibri" panose="020F0502020204030204" pitchFamily="34" charset="0"/>
              </a:rPr>
              <a:t> 耐用年数（設計目標）は</a:t>
            </a:r>
            <a:r>
              <a:rPr lang="en-US" altLang="ja-JP" sz="1050" b="1" dirty="0">
                <a:latin typeface="Yu Gothic UI" panose="020B0500000000000000" pitchFamily="50" charset="-128"/>
                <a:ea typeface="Yu Gothic UI" panose="020B0500000000000000" pitchFamily="50" charset="-128"/>
                <a:cs typeface="Calibri" panose="020F0502020204030204" pitchFamily="34" charset="0"/>
              </a:rPr>
              <a:t>7</a:t>
            </a:r>
            <a:r>
              <a:rPr lang="ja-JP" altLang="en-US" sz="1050" b="1" dirty="0">
                <a:latin typeface="Yu Gothic UI" panose="020B0500000000000000" pitchFamily="50" charset="-128"/>
                <a:ea typeface="Yu Gothic UI" panose="020B0500000000000000" pitchFamily="50" charset="-128"/>
                <a:cs typeface="Calibri" panose="020F0502020204030204" pitchFamily="34" charset="0"/>
              </a:rPr>
              <a:t>年です</a:t>
            </a:r>
          </a:p>
        </p:txBody>
      </p:sp>
      <p:sp>
        <p:nvSpPr>
          <p:cNvPr id="2" name="右矢印 10">
            <a:extLst>
              <a:ext uri="{FF2B5EF4-FFF2-40B4-BE49-F238E27FC236}">
                <a16:creationId xmlns:a16="http://schemas.microsoft.com/office/drawing/2014/main" id="{26B7642B-D9D1-179D-F173-FC8FBCA2EF4F}"/>
              </a:ext>
            </a:extLst>
          </p:cNvPr>
          <p:cNvSpPr/>
          <p:nvPr/>
        </p:nvSpPr>
        <p:spPr>
          <a:xfrm rot="5400000">
            <a:off x="3616025" y="2569563"/>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1948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５</a:t>
            </a:r>
            <a:r>
              <a:rPr kumimoji="1" lang="ja-JP" altLang="en-US" dirty="0">
                <a:latin typeface="Yu Gothic UI" panose="020B0500000000000000" pitchFamily="50" charset="-128"/>
                <a:ea typeface="Yu Gothic UI" panose="020B0500000000000000" pitchFamily="50" charset="-128"/>
              </a:rPr>
              <a:t>．その他のソフトウェアスペック</a:t>
            </a:r>
          </a:p>
        </p:txBody>
      </p:sp>
    </p:spTree>
    <p:extLst>
      <p:ext uri="{BB962C8B-B14F-4D97-AF65-F5344CB8AC3E}">
        <p14:creationId xmlns:p14="http://schemas.microsoft.com/office/powerpoint/2010/main" val="406320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5-1. </a:t>
            </a:r>
            <a:r>
              <a:rPr lang="ja-JP" altLang="en-US" dirty="0"/>
              <a:t>解像度</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5F750502-0F88-5613-0857-BD9382C0A3DF}"/>
              </a:ext>
            </a:extLst>
          </p:cNvPr>
          <p:cNvSpPr/>
          <p:nvPr/>
        </p:nvSpPr>
        <p:spPr>
          <a:xfrm>
            <a:off x="0" y="609601"/>
            <a:ext cx="5989215" cy="338554"/>
          </a:xfrm>
          <a:prstGeom prst="rect">
            <a:avLst/>
          </a:prstGeom>
        </p:spPr>
        <p:txBody>
          <a:bodyPr wrap="square" anchor="b">
            <a:spAutoFit/>
          </a:bodyPr>
          <a:lstStyle/>
          <a:p>
            <a:pPr marL="285750" indent="-285750">
              <a:buFont typeface="Wingdings" panose="05000000000000000000" pitchFamily="2" charset="2"/>
              <a:buChar char="u"/>
            </a:pP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16:9</a:t>
            </a:r>
          </a:p>
        </p:txBody>
      </p:sp>
      <p:sp>
        <p:nvSpPr>
          <p:cNvPr id="6" name="テキスト ボックス 5">
            <a:extLst>
              <a:ext uri="{FF2B5EF4-FFF2-40B4-BE49-F238E27FC236}">
                <a16:creationId xmlns:a16="http://schemas.microsoft.com/office/drawing/2014/main" id="{6753F362-BDCF-6472-BC38-B51776510AF0}"/>
              </a:ext>
            </a:extLst>
          </p:cNvPr>
          <p:cNvSpPr txBox="1"/>
          <p:nvPr/>
        </p:nvSpPr>
        <p:spPr>
          <a:xfrm>
            <a:off x="7471046" y="716472"/>
            <a:ext cx="1492716" cy="246221"/>
          </a:xfrm>
          <a:prstGeom prst="rect">
            <a:avLst/>
          </a:prstGeom>
          <a:noFill/>
        </p:spPr>
        <p:txBody>
          <a:bodyPr wrap="none" rtlCol="0">
            <a:spAutoFit/>
          </a:bodyPr>
          <a:lstStyle/>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下線はデフォルト値です。</a:t>
            </a:r>
            <a:endParaRPr lang="en-US" altLang="ja-JP" sz="1000" b="1" dirty="0">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7" name="表 6">
            <a:extLst>
              <a:ext uri="{FF2B5EF4-FFF2-40B4-BE49-F238E27FC236}">
                <a16:creationId xmlns:a16="http://schemas.microsoft.com/office/drawing/2014/main" id="{E34DD97B-6337-3DA8-61DC-C88859A244C0}"/>
              </a:ext>
            </a:extLst>
          </p:cNvPr>
          <p:cNvGraphicFramePr>
            <a:graphicFrameLocks noGrp="1"/>
          </p:cNvGraphicFramePr>
          <p:nvPr>
            <p:extLst>
              <p:ext uri="{D42A27DB-BD31-4B8C-83A1-F6EECF244321}">
                <p14:modId xmlns:p14="http://schemas.microsoft.com/office/powerpoint/2010/main" val="232218867"/>
              </p:ext>
            </p:extLst>
          </p:nvPr>
        </p:nvGraphicFramePr>
        <p:xfrm>
          <a:off x="100080" y="956571"/>
          <a:ext cx="8947401" cy="228903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81493">
                  <a:extLst>
                    <a:ext uri="{9D8B030D-6E8A-4147-A177-3AD203B41FA5}">
                      <a16:colId xmlns:a16="http://schemas.microsoft.com/office/drawing/2014/main" val="20000"/>
                    </a:ext>
                  </a:extLst>
                </a:gridCol>
                <a:gridCol w="1194318">
                  <a:extLst>
                    <a:ext uri="{9D8B030D-6E8A-4147-A177-3AD203B41FA5}">
                      <a16:colId xmlns:a16="http://schemas.microsoft.com/office/drawing/2014/main" val="20001"/>
                    </a:ext>
                  </a:extLst>
                </a:gridCol>
                <a:gridCol w="1194318">
                  <a:extLst>
                    <a:ext uri="{9D8B030D-6E8A-4147-A177-3AD203B41FA5}">
                      <a16:colId xmlns:a16="http://schemas.microsoft.com/office/drawing/2014/main" val="20002"/>
                    </a:ext>
                  </a:extLst>
                </a:gridCol>
                <a:gridCol w="1194318">
                  <a:extLst>
                    <a:ext uri="{9D8B030D-6E8A-4147-A177-3AD203B41FA5}">
                      <a16:colId xmlns:a16="http://schemas.microsoft.com/office/drawing/2014/main" val="20003"/>
                    </a:ext>
                  </a:extLst>
                </a:gridCol>
                <a:gridCol w="1194318">
                  <a:extLst>
                    <a:ext uri="{9D8B030D-6E8A-4147-A177-3AD203B41FA5}">
                      <a16:colId xmlns:a16="http://schemas.microsoft.com/office/drawing/2014/main" val="20004"/>
                    </a:ext>
                  </a:extLst>
                </a:gridCol>
                <a:gridCol w="1194318">
                  <a:extLst>
                    <a:ext uri="{9D8B030D-6E8A-4147-A177-3AD203B41FA5}">
                      <a16:colId xmlns:a16="http://schemas.microsoft.com/office/drawing/2014/main" val="20005"/>
                    </a:ext>
                  </a:extLst>
                </a:gridCol>
                <a:gridCol w="1194318">
                  <a:extLst>
                    <a:ext uri="{9D8B030D-6E8A-4147-A177-3AD203B41FA5}">
                      <a16:colId xmlns:a16="http://schemas.microsoft.com/office/drawing/2014/main" val="20006"/>
                    </a:ext>
                  </a:extLst>
                </a:gridCol>
              </a:tblGrid>
              <a:tr h="0">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撮像モード</a:t>
                      </a: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(1)</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(2)</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(3)</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(4)</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JPEG(1) </a:t>
                      </a:r>
                      <a:endPar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JPEG(2)</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extLst>
                  <a:ext uri="{0D108BD9-81ED-4DB2-BD59-A6C34878D82A}">
                    <a16:rowId xmlns:a16="http://schemas.microsoft.com/office/drawing/2014/main" val="10000"/>
                  </a:ext>
                </a:extLst>
              </a:tr>
              <a:tr h="71278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16:9(60fps) *1</a:t>
                      </a:r>
                    </a:p>
                    <a:p>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16:9(50fps) *1</a:t>
                      </a:r>
                    </a:p>
                  </a:txBody>
                  <a:tcPr>
                    <a:solidFill>
                      <a:srgbClr val="CCE1F1"/>
                    </a:solidFill>
                  </a:tcPr>
                </a:tc>
                <a:tc>
                  <a:txBody>
                    <a:bodyPr/>
                    <a:lstStyle/>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1920x1080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320x180 *2</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1920x1080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320x180</a:t>
                      </a: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*2</a:t>
                      </a:r>
                      <a:endParaRPr kumimoji="1" lang="ja-JP" altLang="en-US"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320x180</a:t>
                      </a: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*2</a:t>
                      </a:r>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320x180</a:t>
                      </a: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*2</a:t>
                      </a:r>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1920x1080</a:t>
                      </a:r>
                      <a:endParaRPr kumimoji="1" lang="ja-JP"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320x180</a:t>
                      </a: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 *2</a:t>
                      </a:r>
                      <a:endParaRPr kumimoji="1" lang="ja-JP" altLang="en-US"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640x360</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extLst>
                  <a:ext uri="{0D108BD9-81ED-4DB2-BD59-A6C34878D82A}">
                    <a16:rowId xmlns:a16="http://schemas.microsoft.com/office/drawing/2014/main" val="10001"/>
                  </a:ext>
                </a:extLst>
              </a:tr>
              <a:tr h="262117">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60(50) fps</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10(8.3) fps</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10(8.3) fps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10(8.3) fps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*3</a:t>
                      </a:r>
                      <a:endParaRPr kumimoji="1" lang="ja-JP" altLang="en-US"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CE1F1"/>
                    </a:solidFill>
                  </a:tcPr>
                </a:tc>
                <a:extLst>
                  <a:ext uri="{0D108BD9-81ED-4DB2-BD59-A6C34878D82A}">
                    <a16:rowId xmlns:a16="http://schemas.microsoft.com/office/drawing/2014/main" val="655148575"/>
                  </a:ext>
                </a:extLst>
              </a:tr>
              <a:tr h="729588">
                <a:tc rowSpan="2">
                  <a:txBody>
                    <a:bodyPr/>
                    <a:lstStyle/>
                    <a:p>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16:9(30fps)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16:9(25fps)</a:t>
                      </a:r>
                    </a:p>
                  </a:txBody>
                  <a:tcPr>
                    <a:solidFill>
                      <a:srgbClr val="DCF4FC"/>
                    </a:solidFill>
                  </a:tcPr>
                </a:tc>
                <a:tc>
                  <a:txBody>
                    <a:bodyPr/>
                    <a:lstStyle/>
                    <a:p>
                      <a:r>
                        <a:rPr kumimoji="1" lang="en-US"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1920x1080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320x180 *2</a:t>
                      </a: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1920x1080</a:t>
                      </a:r>
                    </a:p>
                    <a:p>
                      <a:r>
                        <a:rPr kumimoji="1" lang="en-US"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320x180 *2</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320x180 *2</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sng"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320x180 *2</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r>
                        <a:rPr kumimoji="1" lang="en-US"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1920x1080</a:t>
                      </a:r>
                      <a:endParaRPr kumimoji="1" lang="ja-JP"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1280x720</a:t>
                      </a:r>
                    </a:p>
                    <a:p>
                      <a:r>
                        <a:rPr kumimoji="1" lang="en-US" altLang="ja-JP"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640x360</a:t>
                      </a:r>
                    </a:p>
                    <a:p>
                      <a:r>
                        <a:rPr kumimoji="1" lang="en-US" altLang="ja-JP"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320x180 *2</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sng"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640x360</a:t>
                      </a:r>
                    </a:p>
                  </a:txBody>
                  <a:tcPr marL="121920" marR="121920" marT="60960" marB="6096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CF4FC"/>
                    </a:solidFill>
                  </a:tcPr>
                </a:tc>
                <a:extLst>
                  <a:ext uri="{0D108BD9-81ED-4DB2-BD59-A6C34878D82A}">
                    <a16:rowId xmlns:a16="http://schemas.microsoft.com/office/drawing/2014/main" val="10002"/>
                  </a:ext>
                </a:extLst>
              </a:tr>
              <a:tr h="181645">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30(25) fps</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30(25) fps</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30(25) fps</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30(25) fps</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*3</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*3</a:t>
                      </a:r>
                      <a:endParaRPr kumimoji="1" lang="ja-JP" altLang="en-US"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rgbClr val="DCF4FC"/>
                    </a:solidFill>
                  </a:tcPr>
                </a:tc>
                <a:extLst>
                  <a:ext uri="{0D108BD9-81ED-4DB2-BD59-A6C34878D82A}">
                    <a16:rowId xmlns:a16="http://schemas.microsoft.com/office/drawing/2014/main" val="250599728"/>
                  </a:ext>
                </a:extLst>
              </a:tr>
            </a:tbl>
          </a:graphicData>
        </a:graphic>
      </p:graphicFrame>
      <p:sp>
        <p:nvSpPr>
          <p:cNvPr id="8" name="テキスト ボックス 7">
            <a:extLst>
              <a:ext uri="{FF2B5EF4-FFF2-40B4-BE49-F238E27FC236}">
                <a16:creationId xmlns:a16="http://schemas.microsoft.com/office/drawing/2014/main" id="{F6DC3A03-DAB2-3D79-BD8B-153C01748ADE}"/>
              </a:ext>
            </a:extLst>
          </p:cNvPr>
          <p:cNvSpPr txBox="1"/>
          <p:nvPr/>
        </p:nvSpPr>
        <p:spPr>
          <a:xfrm>
            <a:off x="100080" y="3315298"/>
            <a:ext cx="4253087" cy="1015663"/>
          </a:xfrm>
          <a:prstGeom prst="rect">
            <a:avLst/>
          </a:prstGeom>
          <a:noFill/>
        </p:spPr>
        <p:txBody>
          <a:bodyPr wrap="none" rtlCol="0">
            <a:spAutoFit/>
          </a:bodyPr>
          <a:lstStyle/>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*1 “</a:t>
            </a:r>
            <a:r>
              <a:rPr lang="ja-JP" altLang="ja-JP" sz="1000" dirty="0">
                <a:latin typeface="Yu Gothic UI" panose="020B0500000000000000" pitchFamily="50" charset="-128"/>
                <a:ea typeface="Yu Gothic UI" panose="020B0500000000000000" pitchFamily="50" charset="-128"/>
              </a:rPr>
              <a:t>60fps / 50fps</a:t>
            </a:r>
            <a:r>
              <a:rPr lang="en-US" altLang="ja-JP" sz="1000" dirty="0">
                <a:latin typeface="Yu Gothic UI" panose="020B0500000000000000" pitchFamily="50" charset="-128"/>
                <a:ea typeface="Yu Gothic UI" panose="020B0500000000000000" pitchFamily="50" charset="-128"/>
              </a:rPr>
              <a:t>”</a:t>
            </a:r>
            <a:r>
              <a:rPr lang="ja-JP" altLang="ja-JP" sz="1000" dirty="0">
                <a:latin typeface="Yu Gothic UI" panose="020B0500000000000000" pitchFamily="50" charset="-128"/>
                <a:ea typeface="Yu Gothic UI" panose="020B0500000000000000" pitchFamily="50" charset="-128"/>
              </a:rPr>
              <a:t>モードには以下の制限があります。</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      -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機能拡張ソフトウェアは利用できません。</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      - SD</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録画は利用できません。</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      - “90°”</a:t>
            </a:r>
            <a:r>
              <a:rPr lang="ja-JP" altLang="en-US" sz="1000" dirty="0" err="1">
                <a:latin typeface="Yu Gothic UI" panose="020B0500000000000000" pitchFamily="50" charset="-128"/>
                <a:ea typeface="Yu Gothic UI" panose="020B0500000000000000" pitchFamily="50" charset="-128"/>
                <a:cs typeface="Calibri" panose="020F0502020204030204" pitchFamily="34" charset="0"/>
              </a:rPr>
              <a:t>、</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“270°”</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の画像回転設定ができません。</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解像度が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“320x180”</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の場合、</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 “90°” </a:t>
            </a:r>
            <a:r>
              <a:rPr lang="ja-JP" altLang="en-US" sz="1000" dirty="0" err="1">
                <a:latin typeface="Yu Gothic UI" panose="020B0500000000000000" pitchFamily="50" charset="-128"/>
                <a:ea typeface="Yu Gothic UI" panose="020B0500000000000000" pitchFamily="50" charset="-128"/>
                <a:cs typeface="Calibri" panose="020F0502020204030204" pitchFamily="34" charset="0"/>
              </a:rPr>
              <a:t>、</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 “270°”</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の画像回転設定ができません。</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*3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ストリームの配信が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OFF</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の場合、最大フレームレートが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30fps(25fps)</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になります。</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331840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１．</a:t>
            </a:r>
            <a:r>
              <a:rPr kumimoji="1" lang="ja-JP" altLang="en-US" dirty="0">
                <a:latin typeface="Yu Gothic UI" panose="020B0500000000000000" pitchFamily="50" charset="-128"/>
                <a:ea typeface="Yu Gothic UI" panose="020B0500000000000000" pitchFamily="50" charset="-128"/>
              </a:rPr>
              <a:t>製品概要</a:t>
            </a:r>
          </a:p>
        </p:txBody>
      </p:sp>
    </p:spTree>
    <p:extLst>
      <p:ext uri="{BB962C8B-B14F-4D97-AF65-F5344CB8AC3E}">
        <p14:creationId xmlns:p14="http://schemas.microsoft.com/office/powerpoint/2010/main" val="406496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5-1. </a:t>
            </a:r>
            <a:r>
              <a:rPr lang="ja-JP" altLang="en-US" dirty="0"/>
              <a:t>解像度</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CC9698F3-9A36-950B-C73A-C61DD827FBB9}"/>
              </a:ext>
            </a:extLst>
          </p:cNvPr>
          <p:cNvSpPr/>
          <p:nvPr/>
        </p:nvSpPr>
        <p:spPr>
          <a:xfrm>
            <a:off x="0" y="625822"/>
            <a:ext cx="5989215" cy="338554"/>
          </a:xfrm>
          <a:prstGeom prst="rect">
            <a:avLst/>
          </a:prstGeom>
        </p:spPr>
        <p:txBody>
          <a:bodyPr wrap="square" anchor="b">
            <a:spAutoFit/>
          </a:bodyPr>
          <a:lstStyle/>
          <a:p>
            <a:pPr marL="285750" indent="-285750">
              <a:buFont typeface="Wingdings" panose="05000000000000000000" pitchFamily="2" charset="2"/>
              <a:buChar char="u"/>
            </a:pP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4:3</a:t>
            </a:r>
          </a:p>
        </p:txBody>
      </p:sp>
      <p:graphicFrame>
        <p:nvGraphicFramePr>
          <p:cNvPr id="6" name="表 5">
            <a:extLst>
              <a:ext uri="{FF2B5EF4-FFF2-40B4-BE49-F238E27FC236}">
                <a16:creationId xmlns:a16="http://schemas.microsoft.com/office/drawing/2014/main" id="{449C05C8-F1AC-0C02-83EA-882048D42F3B}"/>
              </a:ext>
            </a:extLst>
          </p:cNvPr>
          <p:cNvGraphicFramePr>
            <a:graphicFrameLocks noGrp="1"/>
          </p:cNvGraphicFramePr>
          <p:nvPr>
            <p:extLst>
              <p:ext uri="{D42A27DB-BD31-4B8C-83A1-F6EECF244321}">
                <p14:modId xmlns:p14="http://schemas.microsoft.com/office/powerpoint/2010/main" val="147721738"/>
              </p:ext>
            </p:extLst>
          </p:nvPr>
        </p:nvGraphicFramePr>
        <p:xfrm>
          <a:off x="100080" y="956571"/>
          <a:ext cx="8947401" cy="228903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81493">
                  <a:extLst>
                    <a:ext uri="{9D8B030D-6E8A-4147-A177-3AD203B41FA5}">
                      <a16:colId xmlns:a16="http://schemas.microsoft.com/office/drawing/2014/main" val="20000"/>
                    </a:ext>
                  </a:extLst>
                </a:gridCol>
                <a:gridCol w="1194318">
                  <a:extLst>
                    <a:ext uri="{9D8B030D-6E8A-4147-A177-3AD203B41FA5}">
                      <a16:colId xmlns:a16="http://schemas.microsoft.com/office/drawing/2014/main" val="20001"/>
                    </a:ext>
                  </a:extLst>
                </a:gridCol>
                <a:gridCol w="1194318">
                  <a:extLst>
                    <a:ext uri="{9D8B030D-6E8A-4147-A177-3AD203B41FA5}">
                      <a16:colId xmlns:a16="http://schemas.microsoft.com/office/drawing/2014/main" val="20002"/>
                    </a:ext>
                  </a:extLst>
                </a:gridCol>
                <a:gridCol w="1194318">
                  <a:extLst>
                    <a:ext uri="{9D8B030D-6E8A-4147-A177-3AD203B41FA5}">
                      <a16:colId xmlns:a16="http://schemas.microsoft.com/office/drawing/2014/main" val="20003"/>
                    </a:ext>
                  </a:extLst>
                </a:gridCol>
                <a:gridCol w="1194318">
                  <a:extLst>
                    <a:ext uri="{9D8B030D-6E8A-4147-A177-3AD203B41FA5}">
                      <a16:colId xmlns:a16="http://schemas.microsoft.com/office/drawing/2014/main" val="20004"/>
                    </a:ext>
                  </a:extLst>
                </a:gridCol>
                <a:gridCol w="1194318">
                  <a:extLst>
                    <a:ext uri="{9D8B030D-6E8A-4147-A177-3AD203B41FA5}">
                      <a16:colId xmlns:a16="http://schemas.microsoft.com/office/drawing/2014/main" val="20005"/>
                    </a:ext>
                  </a:extLst>
                </a:gridCol>
                <a:gridCol w="1194318">
                  <a:extLst>
                    <a:ext uri="{9D8B030D-6E8A-4147-A177-3AD203B41FA5}">
                      <a16:colId xmlns:a16="http://schemas.microsoft.com/office/drawing/2014/main" val="20006"/>
                    </a:ext>
                  </a:extLst>
                </a:gridCol>
              </a:tblGrid>
              <a:tr h="0">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撮像モード</a:t>
                      </a: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(1)</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(2)</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(3)</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(4)</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JPEG(1) </a:t>
                      </a:r>
                      <a:endParaRPr kumimoji="1" lang="ja-JP" altLang="en-US"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tc>
                  <a:txBody>
                    <a:bodyPr/>
                    <a:lstStyle/>
                    <a:p>
                      <a:pPr algn="ctr"/>
                      <a:r>
                        <a:rPr kumimoji="1" lang="en-US" altLang="ja-JP" sz="105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JPEG(2)</a:t>
                      </a:r>
                      <a:endParaRPr kumimoji="1" lang="en-US" altLang="ja-JP" sz="1050"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tc>
                <a:extLst>
                  <a:ext uri="{0D108BD9-81ED-4DB2-BD59-A6C34878D82A}">
                    <a16:rowId xmlns:a16="http://schemas.microsoft.com/office/drawing/2014/main" val="10000"/>
                  </a:ext>
                </a:extLst>
              </a:tr>
              <a:tr h="71278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4:3(30fps)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4:3(25fps)</a:t>
                      </a:r>
                    </a:p>
                  </a:txBody>
                  <a:tcPr>
                    <a:solidFill>
                      <a:srgbClr val="CCE1F1"/>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1280x960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1280x960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1280x960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txBody>
                  <a:tcPr marL="121920" marR="121920" marT="60960" marB="60960">
                    <a:lnB w="12700" cap="flat" cmpd="sng" algn="ctr">
                      <a:solidFill>
                        <a:schemeClr val="bg1"/>
                      </a:solidFill>
                      <a:prstDash val="solid"/>
                      <a:round/>
                      <a:headEnd type="none" w="med" len="med"/>
                      <a:tailEnd type="none" w="med" len="med"/>
                    </a:lnB>
                    <a:solidFill>
                      <a:srgbClr val="CCE1F1"/>
                    </a:solidFill>
                  </a:tcPr>
                </a:tc>
                <a:extLst>
                  <a:ext uri="{0D108BD9-81ED-4DB2-BD59-A6C34878D82A}">
                    <a16:rowId xmlns:a16="http://schemas.microsoft.com/office/drawing/2014/main" val="10001"/>
                  </a:ext>
                </a:extLst>
              </a:tr>
              <a:tr h="262117">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30(25) fps</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30(25) fps</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30(25) fps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30(25) fps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CE1F1"/>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*3</a:t>
                      </a:r>
                      <a:endParaRPr kumimoji="1" lang="ja-JP" altLang="en-US"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CE1F1"/>
                    </a:solidFill>
                  </a:tcPr>
                </a:tc>
                <a:extLst>
                  <a:ext uri="{0D108BD9-81ED-4DB2-BD59-A6C34878D82A}">
                    <a16:rowId xmlns:a16="http://schemas.microsoft.com/office/drawing/2014/main" val="655148575"/>
                  </a:ext>
                </a:extLst>
              </a:tr>
              <a:tr h="729588">
                <a:tc rowSpan="2">
                  <a:txBody>
                    <a:bodyPr/>
                    <a:lstStyle/>
                    <a:p>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4:3(15fps) *2</a:t>
                      </a:r>
                    </a:p>
                    <a:p>
                      <a:r>
                        <a:rPr kumimoji="1" lang="en-US" altLang="ja-JP" sz="1050" b="1"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4:3(12.5fps) *2</a:t>
                      </a:r>
                    </a:p>
                  </a:txBody>
                  <a:tcPr>
                    <a:solidFill>
                      <a:srgbClr val="DCF4FC"/>
                    </a:solidFill>
                  </a:tcPr>
                </a:tc>
                <a:tc>
                  <a:txBody>
                    <a:bodyPr/>
                    <a:lstStyle/>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2048x1536</a:t>
                      </a: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1280x960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2048x1536</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1280x960</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QVGA</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CF4FC"/>
                    </a:solidFill>
                  </a:tcPr>
                </a:tc>
                <a:tc>
                  <a:txBody>
                    <a:bodyPr/>
                    <a:lstStyle/>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endPar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p>
                      <a:r>
                        <a:rPr kumimoji="1" lang="en-US" altLang="ja-JP" sz="1050" u="none"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VGA</a:t>
                      </a:r>
                    </a:p>
                  </a:txBody>
                  <a:tcPr marL="121920" marR="121920" marT="60960" marB="6096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CF4FC"/>
                    </a:solidFill>
                  </a:tcPr>
                </a:tc>
                <a:extLst>
                  <a:ext uri="{0D108BD9-81ED-4DB2-BD59-A6C34878D82A}">
                    <a16:rowId xmlns:a16="http://schemas.microsoft.com/office/drawing/2014/main" val="10002"/>
                  </a:ext>
                </a:extLst>
              </a:tr>
              <a:tr h="181645">
                <a:tc vMerge="1">
                  <a:txBody>
                    <a:bodyPr/>
                    <a:lstStyle/>
                    <a:p>
                      <a:endParaRPr kumimoji="1" lang="ja-JP" altLang="en-US"/>
                    </a:p>
                  </a:txBody>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15(12.5) fps</a:t>
                      </a:r>
                      <a:endParaRPr kumimoji="1" lang="ja-JP" altLang="en-US" sz="105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15(12.5) fps</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15(12.5) fps</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kern="12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Max 15(12.5) fps</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*4</a:t>
                      </a:r>
                    </a:p>
                  </a:txBody>
                  <a:tcPr>
                    <a:lnT w="12700" cap="flat" cmpd="sng" algn="ctr">
                      <a:solidFill>
                        <a:schemeClr val="bg1"/>
                      </a:solidFill>
                      <a:prstDash val="solid"/>
                      <a:round/>
                      <a:headEnd type="none" w="med" len="med"/>
                      <a:tailEnd type="none" w="med" len="med"/>
                    </a:lnT>
                    <a:solidFill>
                      <a:srgbClr val="DCF4FC"/>
                    </a:solidFill>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rPr>
                        <a:t>Max 5(4.2) fps *4</a:t>
                      </a:r>
                      <a:endParaRPr kumimoji="1" lang="ja-JP" altLang="en-US" sz="105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rgbClr val="DCF4FC"/>
                    </a:solidFill>
                  </a:tcPr>
                </a:tc>
                <a:extLst>
                  <a:ext uri="{0D108BD9-81ED-4DB2-BD59-A6C34878D82A}">
                    <a16:rowId xmlns:a16="http://schemas.microsoft.com/office/drawing/2014/main" val="250599728"/>
                  </a:ext>
                </a:extLst>
              </a:tr>
            </a:tbl>
          </a:graphicData>
        </a:graphic>
      </p:graphicFrame>
      <p:sp>
        <p:nvSpPr>
          <p:cNvPr id="7" name="テキスト ボックス 6">
            <a:extLst>
              <a:ext uri="{FF2B5EF4-FFF2-40B4-BE49-F238E27FC236}">
                <a16:creationId xmlns:a16="http://schemas.microsoft.com/office/drawing/2014/main" id="{AC5AA2E3-1E54-57A2-7726-B7DD055A6E5E}"/>
              </a:ext>
            </a:extLst>
          </p:cNvPr>
          <p:cNvSpPr txBox="1"/>
          <p:nvPr/>
        </p:nvSpPr>
        <p:spPr>
          <a:xfrm>
            <a:off x="100080" y="3311888"/>
            <a:ext cx="4897490" cy="707886"/>
          </a:xfrm>
          <a:prstGeom prst="rect">
            <a:avLst/>
          </a:prstGeom>
          <a:noFill/>
        </p:spPr>
        <p:txBody>
          <a:bodyPr wrap="square" rtlCol="0">
            <a:spAutoFit/>
          </a:bodyPr>
          <a:lstStyle/>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*1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撮像モードが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“4:3”</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の場合、</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 “90°”</a:t>
            </a:r>
            <a:r>
              <a:rPr lang="ja-JP" altLang="en-US" sz="1000" dirty="0" err="1">
                <a:latin typeface="Yu Gothic UI" panose="020B0500000000000000" pitchFamily="50" charset="-128"/>
                <a:ea typeface="Yu Gothic UI" panose="020B0500000000000000" pitchFamily="50" charset="-128"/>
                <a:cs typeface="Calibri" panose="020F0502020204030204" pitchFamily="34" charset="0"/>
              </a:rPr>
              <a:t>、</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“270°”</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の画像回転設定ができません。</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撮像モードが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“15fps/12.5fps”</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モードの場合、機能拡張ソフトウェアが利用できません。</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*3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ストリームの配信が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OFF</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の場合、最大フレームレートが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30fps(25fps)</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になります。</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p>
            <a:r>
              <a:rPr lang="en-US" altLang="ja-JP" sz="1000" dirty="0">
                <a:latin typeface="Yu Gothic UI" panose="020B0500000000000000" pitchFamily="50" charset="-128"/>
                <a:ea typeface="Yu Gothic UI" panose="020B0500000000000000" pitchFamily="50" charset="-128"/>
                <a:cs typeface="Calibri" panose="020F0502020204030204" pitchFamily="34" charset="0"/>
              </a:rPr>
              <a:t>*4 </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ストリームの配信が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OFF</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の場合、最大フレームレートが</a:t>
            </a:r>
            <a:r>
              <a:rPr lang="en-US" altLang="ja-JP" sz="1000" dirty="0">
                <a:latin typeface="Yu Gothic UI" panose="020B0500000000000000" pitchFamily="50" charset="-128"/>
                <a:ea typeface="Yu Gothic UI" panose="020B0500000000000000" pitchFamily="50" charset="-128"/>
                <a:cs typeface="Calibri" panose="020F0502020204030204" pitchFamily="34" charset="0"/>
              </a:rPr>
              <a:t>15fps(12.5fps)</a:t>
            </a:r>
            <a:r>
              <a:rPr lang="ja-JP" altLang="en-US" sz="1000" dirty="0">
                <a:latin typeface="Yu Gothic UI" panose="020B0500000000000000" pitchFamily="50" charset="-128"/>
                <a:ea typeface="Yu Gothic UI" panose="020B0500000000000000" pitchFamily="50" charset="-128"/>
                <a:cs typeface="Calibri" panose="020F0502020204030204" pitchFamily="34" charset="0"/>
              </a:rPr>
              <a:t>になります。</a:t>
            </a: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0ADFB1DE-A5A0-7187-5F47-33337212F92E}"/>
              </a:ext>
            </a:extLst>
          </p:cNvPr>
          <p:cNvSpPr txBox="1"/>
          <p:nvPr/>
        </p:nvSpPr>
        <p:spPr>
          <a:xfrm>
            <a:off x="607762" y="605806"/>
            <a:ext cx="296876" cy="253916"/>
          </a:xfrm>
          <a:prstGeom prst="rect">
            <a:avLst/>
          </a:prstGeom>
          <a:noFill/>
        </p:spPr>
        <p:txBody>
          <a:bodyPr wrap="none" rtlCol="0">
            <a:spAutoFit/>
          </a:bodyPr>
          <a:lstStyle/>
          <a:p>
            <a:pPr algn="l"/>
            <a:r>
              <a:rPr lang="en-US" altLang="ja-JP" sz="105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50" b="1" dirty="0">
                <a:latin typeface="Yu Gothic UI" panose="020B0500000000000000" pitchFamily="50" charset="-128"/>
                <a:ea typeface="Yu Gothic UI" panose="020B0500000000000000" pitchFamily="50" charset="-128"/>
                <a:cs typeface="Calibri" panose="020F0502020204030204" pitchFamily="34" charset="0"/>
              </a:rPr>
              <a:t>1</a:t>
            </a:r>
            <a:endParaRPr kumimoji="1" lang="en-US" altLang="ja-JP" sz="105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32906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5-2. </a:t>
            </a:r>
            <a:r>
              <a:rPr lang="ja-JP" altLang="en-US" dirty="0"/>
              <a:t>プライバシーゾーン</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15678DBC-821F-396B-FD6F-7DEABDC18931}"/>
              </a:ext>
            </a:extLst>
          </p:cNvPr>
          <p:cNvSpPr txBox="1"/>
          <p:nvPr/>
        </p:nvSpPr>
        <p:spPr>
          <a:xfrm>
            <a:off x="5225254" y="4238459"/>
            <a:ext cx="365177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rPr>
              <a:t>プライバシーゾーンは</a:t>
            </a:r>
            <a:r>
              <a:rPr kumimoji="1" lang="en-US" altLang="ja-JP" sz="1000" b="1" i="0" u="none" strike="noStrike" kern="12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4</a:t>
            </a:r>
            <a:r>
              <a:rPr kumimoji="1" lang="ja-JP" altLang="en-US" sz="1000" b="1" i="0" u="none" strike="noStrike" kern="1200" cap="none" spc="0" normalizeH="0" baseline="0" noProof="0" dirty="0">
                <a:ln>
                  <a:noFill/>
                </a:ln>
                <a:solidFill>
                  <a:srgbClr val="0000FF"/>
                </a:solidFill>
                <a:effectLst/>
                <a:uLnTx/>
                <a:uFillTx/>
                <a:latin typeface="Yu Gothic UI" panose="020B0500000000000000" pitchFamily="50" charset="-128"/>
                <a:ea typeface="Yu Gothic UI" panose="020B0500000000000000" pitchFamily="50" charset="-128"/>
                <a:cs typeface="Calibri" panose="020F0502020204030204" pitchFamily="34" charset="0"/>
              </a:rPr>
              <a:t>点指定</a:t>
            </a:r>
            <a:r>
              <a:rPr kumimoji="1" lang="ja-JP" altLang="en-US" sz="10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rPr>
              <a:t>で設定可能</a:t>
            </a:r>
            <a:endParaRPr kumimoji="1" lang="en-US" altLang="ja-JP" sz="10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48AE61D7-C73F-3408-1DBF-A9E9AC2BD468}"/>
              </a:ext>
            </a:extLst>
          </p:cNvPr>
          <p:cNvSpPr txBox="1"/>
          <p:nvPr/>
        </p:nvSpPr>
        <p:spPr>
          <a:xfrm>
            <a:off x="480394" y="4228847"/>
            <a:ext cx="3022937" cy="246221"/>
          </a:xfrm>
          <a:prstGeom prst="rect">
            <a:avLst/>
          </a:prstGeom>
          <a:noFill/>
        </p:spPr>
        <p:txBody>
          <a:bodyPr wrap="square" rtlCol="0">
            <a:spAutoFit/>
          </a:bodyPr>
          <a:lstStyle/>
          <a:p>
            <a:pPr lvl="0" algn="l">
              <a:defRPr/>
            </a:pPr>
            <a:r>
              <a:rPr lang="ja-JP" altLang="en-US" sz="1000" dirty="0">
                <a:effectLst/>
                <a:latin typeface="Yu Gothic UI" panose="020B0500000000000000" pitchFamily="50" charset="-128"/>
                <a:ea typeface="Yu Gothic UI" panose="020B0500000000000000" pitchFamily="50" charset="-128"/>
                <a:cs typeface="Calibri" panose="020F0502020204030204" pitchFamily="34" charset="0"/>
              </a:rPr>
              <a:t>プライバシーゾーンは</a:t>
            </a:r>
            <a:r>
              <a:rPr lang="ja-JP" altLang="en-US" sz="1000" b="1"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rPr>
              <a:t>矩形</a:t>
            </a:r>
            <a:r>
              <a:rPr lang="ja-JP" altLang="en-US" sz="1000" dirty="0">
                <a:effectLst/>
                <a:latin typeface="Yu Gothic UI" panose="020B0500000000000000" pitchFamily="50" charset="-128"/>
                <a:ea typeface="Yu Gothic UI" panose="020B0500000000000000" pitchFamily="50" charset="-128"/>
                <a:cs typeface="Calibri" panose="020F0502020204030204" pitchFamily="34" charset="0"/>
              </a:rPr>
              <a:t>で設定</a:t>
            </a:r>
            <a:endParaRPr kumimoji="1" lang="en-US" altLang="ja-JP"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A4C600CE-ABDA-ECED-79C7-870C06CA57E0}"/>
              </a:ext>
            </a:extLst>
          </p:cNvPr>
          <p:cNvSpPr txBox="1"/>
          <p:nvPr/>
        </p:nvSpPr>
        <p:spPr>
          <a:xfrm>
            <a:off x="146836" y="612108"/>
            <a:ext cx="4059534"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旧モデル</a:t>
            </a:r>
            <a:endParaRPr kumimoji="1" lang="ja-JP" altLang="en-US" sz="16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テキスト ボックス 14">
            <a:extLst>
              <a:ext uri="{FF2B5EF4-FFF2-40B4-BE49-F238E27FC236}">
                <a16:creationId xmlns:a16="http://schemas.microsoft.com/office/drawing/2014/main" id="{9D90304F-586A-AD53-75FC-112F86A0EBF2}"/>
              </a:ext>
            </a:extLst>
          </p:cNvPr>
          <p:cNvSpPr txBox="1"/>
          <p:nvPr/>
        </p:nvSpPr>
        <p:spPr>
          <a:xfrm>
            <a:off x="4949205" y="609601"/>
            <a:ext cx="3978689" cy="338554"/>
          </a:xfrm>
          <a:prstGeom prst="rect">
            <a:avLst/>
          </a:prstGeom>
          <a:noFill/>
        </p:spPr>
        <p:txBody>
          <a:bodyPr wrap="square" rtlCol="0">
            <a:spAutoFit/>
          </a:bodyPr>
          <a:lstStyle/>
          <a:p>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モデル</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5" name="右矢印 10">
            <a:extLst>
              <a:ext uri="{FF2B5EF4-FFF2-40B4-BE49-F238E27FC236}">
                <a16:creationId xmlns:a16="http://schemas.microsoft.com/office/drawing/2014/main" id="{45844BAA-2604-FC6D-0E43-25312E73B235}"/>
              </a:ext>
            </a:extLst>
          </p:cNvPr>
          <p:cNvSpPr/>
          <p:nvPr/>
        </p:nvSpPr>
        <p:spPr>
          <a:xfrm rot="5400000">
            <a:off x="3616025" y="2569563"/>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a:extLst>
              <a:ext uri="{FF2B5EF4-FFF2-40B4-BE49-F238E27FC236}">
                <a16:creationId xmlns:a16="http://schemas.microsoft.com/office/drawing/2014/main" id="{22804A32-CC4B-6D03-6B47-DFD5EEF48DCC}"/>
              </a:ext>
            </a:extLst>
          </p:cNvPr>
          <p:cNvGrpSpPr/>
          <p:nvPr/>
        </p:nvGrpSpPr>
        <p:grpSpPr>
          <a:xfrm>
            <a:off x="250580" y="952542"/>
            <a:ext cx="3869477" cy="2956549"/>
            <a:chOff x="250580" y="952542"/>
            <a:chExt cx="3869477" cy="2956549"/>
          </a:xfrm>
        </p:grpSpPr>
        <p:pic>
          <p:nvPicPr>
            <p:cNvPr id="18" name="図 17">
              <a:extLst>
                <a:ext uri="{FF2B5EF4-FFF2-40B4-BE49-F238E27FC236}">
                  <a16:creationId xmlns:a16="http://schemas.microsoft.com/office/drawing/2014/main" id="{DF379783-1457-9410-D7AB-EE1E744BAFB7}"/>
                </a:ext>
              </a:extLst>
            </p:cNvPr>
            <p:cNvPicPr>
              <a:picLocks noChangeAspect="1"/>
            </p:cNvPicPr>
            <p:nvPr/>
          </p:nvPicPr>
          <p:blipFill>
            <a:blip r:embed="rId2"/>
            <a:stretch>
              <a:fillRect/>
            </a:stretch>
          </p:blipFill>
          <p:spPr>
            <a:xfrm>
              <a:off x="250580" y="952542"/>
              <a:ext cx="3869477" cy="2956549"/>
            </a:xfrm>
            <a:prstGeom prst="rect">
              <a:avLst/>
            </a:prstGeom>
          </p:spPr>
        </p:pic>
        <p:pic>
          <p:nvPicPr>
            <p:cNvPr id="19" name="図 18">
              <a:extLst>
                <a:ext uri="{FF2B5EF4-FFF2-40B4-BE49-F238E27FC236}">
                  <a16:creationId xmlns:a16="http://schemas.microsoft.com/office/drawing/2014/main" id="{C6ED0CF9-ACA8-9E69-80C5-C7D3DAF38140}"/>
                </a:ext>
              </a:extLst>
            </p:cNvPr>
            <p:cNvPicPr>
              <a:picLocks noChangeAspect="1"/>
            </p:cNvPicPr>
            <p:nvPr/>
          </p:nvPicPr>
          <p:blipFill>
            <a:blip r:embed="rId3"/>
            <a:stretch>
              <a:fillRect/>
            </a:stretch>
          </p:blipFill>
          <p:spPr>
            <a:xfrm>
              <a:off x="595254" y="1174420"/>
              <a:ext cx="3443874" cy="1985657"/>
            </a:xfrm>
            <a:prstGeom prst="rect">
              <a:avLst/>
            </a:prstGeom>
          </p:spPr>
        </p:pic>
      </p:grpSp>
      <p:grpSp>
        <p:nvGrpSpPr>
          <p:cNvPr id="23" name="グループ化 22">
            <a:extLst>
              <a:ext uri="{FF2B5EF4-FFF2-40B4-BE49-F238E27FC236}">
                <a16:creationId xmlns:a16="http://schemas.microsoft.com/office/drawing/2014/main" id="{F4E98209-F423-574B-47DE-8A377E33214C}"/>
              </a:ext>
            </a:extLst>
          </p:cNvPr>
          <p:cNvGrpSpPr/>
          <p:nvPr/>
        </p:nvGrpSpPr>
        <p:grpSpPr>
          <a:xfrm>
            <a:off x="5003810" y="944487"/>
            <a:ext cx="3869477" cy="2956549"/>
            <a:chOff x="5003810" y="944487"/>
            <a:chExt cx="3869477" cy="2956549"/>
          </a:xfrm>
        </p:grpSpPr>
        <p:pic>
          <p:nvPicPr>
            <p:cNvPr id="20" name="図 19">
              <a:extLst>
                <a:ext uri="{FF2B5EF4-FFF2-40B4-BE49-F238E27FC236}">
                  <a16:creationId xmlns:a16="http://schemas.microsoft.com/office/drawing/2014/main" id="{DE9A4777-92D5-E369-3783-023D2A80D320}"/>
                </a:ext>
              </a:extLst>
            </p:cNvPr>
            <p:cNvPicPr>
              <a:picLocks noChangeAspect="1"/>
            </p:cNvPicPr>
            <p:nvPr/>
          </p:nvPicPr>
          <p:blipFill>
            <a:blip r:embed="rId2"/>
            <a:stretch>
              <a:fillRect/>
            </a:stretch>
          </p:blipFill>
          <p:spPr>
            <a:xfrm>
              <a:off x="5003810" y="944487"/>
              <a:ext cx="3869477" cy="2956549"/>
            </a:xfrm>
            <a:prstGeom prst="rect">
              <a:avLst/>
            </a:prstGeom>
          </p:spPr>
        </p:pic>
        <p:pic>
          <p:nvPicPr>
            <p:cNvPr id="21" name="図 20">
              <a:extLst>
                <a:ext uri="{FF2B5EF4-FFF2-40B4-BE49-F238E27FC236}">
                  <a16:creationId xmlns:a16="http://schemas.microsoft.com/office/drawing/2014/main" id="{B964F5A2-75C4-17F5-12AD-2A07E706E2FF}"/>
                </a:ext>
              </a:extLst>
            </p:cNvPr>
            <p:cNvPicPr>
              <a:picLocks noChangeAspect="1"/>
            </p:cNvPicPr>
            <p:nvPr/>
          </p:nvPicPr>
          <p:blipFill>
            <a:blip r:embed="rId4"/>
            <a:stretch>
              <a:fillRect/>
            </a:stretch>
          </p:blipFill>
          <p:spPr>
            <a:xfrm>
              <a:off x="5301595" y="1136836"/>
              <a:ext cx="3546994" cy="2023241"/>
            </a:xfrm>
            <a:prstGeom prst="rect">
              <a:avLst/>
            </a:prstGeom>
          </p:spPr>
        </p:pic>
      </p:grpSp>
    </p:spTree>
    <p:extLst>
      <p:ext uri="{BB962C8B-B14F-4D97-AF65-F5344CB8AC3E}">
        <p14:creationId xmlns:p14="http://schemas.microsoft.com/office/powerpoint/2010/main" val="505819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６</a:t>
            </a:r>
            <a:r>
              <a:rPr kumimoji="1" lang="ja-JP" altLang="en-US" dirty="0">
                <a:latin typeface="Yu Gothic UI" panose="020B0500000000000000" pitchFamily="50" charset="-128"/>
                <a:ea typeface="Yu Gothic UI" panose="020B0500000000000000" pitchFamily="50" charset="-128"/>
              </a:rPr>
              <a:t>．</a:t>
            </a:r>
            <a:r>
              <a:rPr lang="en-US" altLang="ja-JP" sz="3200" b="1" dirty="0">
                <a:solidFill>
                  <a:prstClr val="white"/>
                </a:solidFill>
                <a:latin typeface="Yu Gothic UI Semibold" panose="020B0700000000000000" pitchFamily="50" charset="-128"/>
                <a:ea typeface="Yu Gothic UI Semibold" panose="020B0700000000000000" pitchFamily="50" charset="-128"/>
                <a:cs typeface="Tahoma" panose="020B0604030504040204" pitchFamily="34" charset="0"/>
              </a:rPr>
              <a:t>AI</a:t>
            </a:r>
            <a:r>
              <a:rPr lang="ja-JP" altLang="en-US" sz="3200" b="1" dirty="0">
                <a:solidFill>
                  <a:prstClr val="white"/>
                </a:solidFill>
                <a:latin typeface="Yu Gothic UI Semibold" panose="020B0700000000000000" pitchFamily="50" charset="-128"/>
                <a:ea typeface="Yu Gothic UI Semibold" panose="020B0700000000000000" pitchFamily="50" charset="-128"/>
                <a:cs typeface="Tahoma" panose="020B0604030504040204" pitchFamily="34" charset="0"/>
              </a:rPr>
              <a:t>アプリケーション</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968033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6-1. </a:t>
            </a:r>
            <a:r>
              <a:rPr lang="ja-JP" altLang="en-US" dirty="0"/>
              <a:t>概要</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表 4">
            <a:extLst>
              <a:ext uri="{FF2B5EF4-FFF2-40B4-BE49-F238E27FC236}">
                <a16:creationId xmlns:a16="http://schemas.microsoft.com/office/drawing/2014/main" id="{4438CFF9-6F1D-AA14-6C4D-12D937D89B4B}"/>
              </a:ext>
            </a:extLst>
          </p:cNvPr>
          <p:cNvGraphicFramePr>
            <a:graphicFrameLocks noGrp="1"/>
          </p:cNvGraphicFramePr>
          <p:nvPr>
            <p:extLst>
              <p:ext uri="{D42A27DB-BD31-4B8C-83A1-F6EECF244321}">
                <p14:modId xmlns:p14="http://schemas.microsoft.com/office/powerpoint/2010/main" val="227486702"/>
              </p:ext>
            </p:extLst>
          </p:nvPr>
        </p:nvGraphicFramePr>
        <p:xfrm>
          <a:off x="388462" y="1020383"/>
          <a:ext cx="8435735" cy="1409775"/>
        </p:xfrm>
        <a:graphic>
          <a:graphicData uri="http://schemas.openxmlformats.org/drawingml/2006/table">
            <a:tbl>
              <a:tblPr>
                <a:tableStyleId>{5940675A-B579-460E-94D1-54222C63F5DA}</a:tableStyleId>
              </a:tblPr>
              <a:tblGrid>
                <a:gridCol w="513904">
                  <a:extLst>
                    <a:ext uri="{9D8B030D-6E8A-4147-A177-3AD203B41FA5}">
                      <a16:colId xmlns:a16="http://schemas.microsoft.com/office/drawing/2014/main" val="663953205"/>
                    </a:ext>
                  </a:extLst>
                </a:gridCol>
                <a:gridCol w="2087481">
                  <a:extLst>
                    <a:ext uri="{9D8B030D-6E8A-4147-A177-3AD203B41FA5}">
                      <a16:colId xmlns:a16="http://schemas.microsoft.com/office/drawing/2014/main" val="1181787571"/>
                    </a:ext>
                  </a:extLst>
                </a:gridCol>
                <a:gridCol w="1304463">
                  <a:extLst>
                    <a:ext uri="{9D8B030D-6E8A-4147-A177-3AD203B41FA5}">
                      <a16:colId xmlns:a16="http://schemas.microsoft.com/office/drawing/2014/main" val="1327252566"/>
                    </a:ext>
                  </a:extLst>
                </a:gridCol>
                <a:gridCol w="1239253">
                  <a:extLst>
                    <a:ext uri="{9D8B030D-6E8A-4147-A177-3AD203B41FA5}">
                      <a16:colId xmlns:a16="http://schemas.microsoft.com/office/drawing/2014/main" val="1488129542"/>
                    </a:ext>
                  </a:extLst>
                </a:gridCol>
                <a:gridCol w="1179095">
                  <a:extLst>
                    <a:ext uri="{9D8B030D-6E8A-4147-A177-3AD203B41FA5}">
                      <a16:colId xmlns:a16="http://schemas.microsoft.com/office/drawing/2014/main" val="1719387238"/>
                    </a:ext>
                  </a:extLst>
                </a:gridCol>
                <a:gridCol w="2111539">
                  <a:extLst>
                    <a:ext uri="{9D8B030D-6E8A-4147-A177-3AD203B41FA5}">
                      <a16:colId xmlns:a16="http://schemas.microsoft.com/office/drawing/2014/main" val="3313807592"/>
                    </a:ext>
                  </a:extLst>
                </a:gridCol>
              </a:tblGrid>
              <a:tr h="331831">
                <a:tc gridSpan="2">
                  <a:txBody>
                    <a:bodyPr/>
                    <a:lstStyle/>
                    <a:p>
                      <a:pPr algn="ctr" fontAlgn="base"/>
                      <a:r>
                        <a:rPr lang="ja-JP" altLang="en-US"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名称</a:t>
                      </a:r>
                      <a:endParaRPr lang="en-US" altLang="ja-JP"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fontAlgn="base"/>
                      <a:endParaRPr lang="en-US" altLang="ja-JP" sz="1400" b="1" i="0" dirty="0">
                        <a:solidFill>
                          <a:schemeClr val="tx1"/>
                        </a:solidFill>
                        <a:effectLst/>
                        <a:latin typeface="Calibri" panose="020F0502020204030204" pitchFamily="34" charset="0"/>
                        <a:ea typeface="Meiryo UI" panose="020B0604030504040204" pitchFamily="50" charset="-128"/>
                        <a:cs typeface="Calibri" panose="020F0502020204030204" pitchFamily="34" charset="0"/>
                      </a:endParaRPr>
                    </a:p>
                  </a:txBody>
                  <a:tcPr marL="56125" marR="56125" marT="28063" marB="28063"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r>
                        <a:rPr lang="ja-JP" altLang="en-US"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品番</a:t>
                      </a:r>
                      <a:endParaRPr lang="en-US" altLang="ja-JP"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r>
                        <a:rPr lang="ja-JP" altLang="en-US"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プリインストール</a:t>
                      </a:r>
                      <a:endParaRPr lang="ja-JP" altLang="en-US" sz="1400" b="1" i="0" dirty="0">
                        <a:solidFill>
                          <a:srgbClr val="FF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nchor="ct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pPr algn="ctr" fontAlgn="base"/>
                      <a:r>
                        <a:rPr lang="en-US" altLang="ja-JP"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KMS</a:t>
                      </a:r>
                      <a:endParaRPr lang="ja-JP" altLang="en-US"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nchor="ctr">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base"/>
                      <a:r>
                        <a:rPr lang="ja-JP" altLang="en-US" sz="1400" b="1" i="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ライセンス</a:t>
                      </a:r>
                    </a:p>
                  </a:txBody>
                  <a:tcPr marL="56125" marR="56125" marT="28063" marB="280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092130696"/>
                  </a:ext>
                </a:extLst>
              </a:tr>
              <a:tr h="243212">
                <a:tc>
                  <a:txBody>
                    <a:bodyPr/>
                    <a:lstStyle/>
                    <a:p>
                      <a:pPr algn="l" fontAlgn="base"/>
                      <a:endParaRPr lang="en-US" altLang="ja-JP" sz="14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kumimoji="1" lang="en-US" altLang="ja-JP"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音識別</a:t>
                      </a:r>
                    </a:p>
                  </a:txBody>
                  <a:tcPr marL="56125" marR="56125" marT="28063" marB="2806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kumimoji="1" lang="en-US" altLang="ja-JP"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3">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ja-JP" altLang="en-US" sz="1200" dirty="0">
                          <a:latin typeface="Yu Gothic UI" panose="020B0500000000000000" pitchFamily="50" charset="-128"/>
                          <a:ea typeface="Yu Gothic UI" panose="020B0500000000000000" pitchFamily="50" charset="-128"/>
                          <a:cs typeface="Calibri" panose="020F0502020204030204" pitchFamily="34" charset="0"/>
                        </a:rPr>
                        <a:t>標準機能</a:t>
                      </a:r>
                      <a:endParaRPr lang="en-US" altLang="ja-JP" sz="1200" b="0" i="0"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88689392"/>
                  </a:ext>
                </a:extLst>
              </a:tr>
              <a:tr h="243212">
                <a:tc>
                  <a:txBody>
                    <a:bodyPr/>
                    <a:lstStyle/>
                    <a:p>
                      <a:pPr algn="l" fontAlgn="base"/>
                      <a:endParaRPr lang="en-US" altLang="ja-JP" sz="14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kumimoji="1" lang="en-US" altLang="ja-JP"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AI-VMD</a:t>
                      </a:r>
                      <a:endParaRPr kumimoji="1" lang="ja-JP" altLang="en-US"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kumimoji="1" lang="en-US" altLang="ja-JP"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WV-XAE200WUX</a:t>
                      </a:r>
                      <a:endParaRPr kumimoji="1" lang="ja-JP" altLang="en-US" sz="12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ase"/>
                      <a:r>
                        <a:rPr lang="ja-JP" altLang="en-US" sz="1200" b="0" i="0" dirty="0">
                          <a:solidFill>
                            <a:sysClr val="windowText" lastClr="000000"/>
                          </a:solidFill>
                          <a:effectLst/>
                          <a:latin typeface="Yu Gothic UI" panose="020B0500000000000000" pitchFamily="50" charset="-128"/>
                          <a:ea typeface="Yu Gothic UI" panose="020B0500000000000000" pitchFamily="50" charset="-128"/>
                          <a:cs typeface="Calibri" panose="020F0502020204030204" pitchFamily="34" charset="0"/>
                        </a:rPr>
                        <a:t>〇</a:t>
                      </a:r>
                    </a:p>
                  </a:txBody>
                  <a:tcPr marL="56125" marR="56125" marT="28063" marB="28063">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ysClr val="windowText" lastClr="000000"/>
                          </a:solidFill>
                          <a:effectLst/>
                          <a:uLnTx/>
                          <a:uFillTx/>
                          <a:latin typeface="Yu Gothic UI" panose="020B0500000000000000" pitchFamily="50" charset="-128"/>
                          <a:ea typeface="Yu Gothic UI" panose="020B0500000000000000" pitchFamily="50" charset="-128"/>
                          <a:cs typeface="Calibri" panose="020F0502020204030204" pitchFamily="34" charset="0"/>
                        </a:rPr>
                        <a:t>必要</a:t>
                      </a:r>
                    </a:p>
                  </a:txBody>
                  <a:tcPr marL="56125" marR="56125" marT="28063" marB="28063">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有償 </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試用期間 </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 90</a:t>
                      </a: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日</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221173992"/>
                  </a:ext>
                </a:extLst>
              </a:tr>
              <a:tr h="243212">
                <a:tc>
                  <a:txBody>
                    <a:bodyPr/>
                    <a:lstStyle/>
                    <a:p>
                      <a:pPr algn="l" fontAlgn="base"/>
                      <a:endParaRPr lang="en-US" altLang="ja-JP" sz="14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altLang="ja-JP" sz="120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プライバシーガード</a:t>
                      </a:r>
                    </a:p>
                  </a:txBody>
                  <a:tcPr marL="56125" marR="56125" marT="28063" marB="2806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altLang="ja-JP" sz="1200" dirty="0">
                          <a:latin typeface="Yu Gothic UI" panose="020B0500000000000000" pitchFamily="50" charset="-128"/>
                          <a:ea typeface="Yu Gothic UI" panose="020B0500000000000000" pitchFamily="50" charset="-128"/>
                          <a:cs typeface="Calibri" panose="020F0502020204030204" pitchFamily="34" charset="0"/>
                        </a:rPr>
                        <a:t>WV-XAE201WUX</a:t>
                      </a:r>
                      <a:endParaRPr lang="ja-JP" altLang="en-US" sz="1200" dirty="0">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lang="ja-JP" altLang="en-US" sz="1200" b="0" i="0" dirty="0">
                          <a:solidFill>
                            <a:sysClr val="windowText" lastClr="000000"/>
                          </a:solidFill>
                          <a:effectLst/>
                          <a:latin typeface="Yu Gothic UI" panose="020B0500000000000000" pitchFamily="50" charset="-128"/>
                          <a:ea typeface="Yu Gothic UI" panose="020B0500000000000000" pitchFamily="50" charset="-128"/>
                          <a:cs typeface="Calibri" panose="020F0502020204030204" pitchFamily="34" charset="0"/>
                        </a:rPr>
                        <a:t>〇</a:t>
                      </a:r>
                    </a:p>
                  </a:txBody>
                  <a:tcPr marL="56125" marR="56125" marT="28063" marB="28063">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ysClr val="windowText" lastClr="000000"/>
                          </a:solidFill>
                          <a:effectLst/>
                          <a:uLnTx/>
                          <a:uFillTx/>
                          <a:latin typeface="Yu Gothic UI" panose="020B0500000000000000" pitchFamily="50" charset="-128"/>
                          <a:ea typeface="Yu Gothic UI" panose="020B0500000000000000" pitchFamily="50" charset="-128"/>
                          <a:cs typeface="Calibri" panose="020F0502020204030204" pitchFamily="34" charset="0"/>
                        </a:rPr>
                        <a:t>必要</a:t>
                      </a:r>
                    </a:p>
                  </a:txBody>
                  <a:tcPr marL="56125" marR="56125" marT="28063" marB="28063">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有償 </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試用期間 </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 90</a:t>
                      </a: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日</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01580310"/>
                  </a:ext>
                </a:extLst>
              </a:tr>
              <a:tr h="243212">
                <a:tc>
                  <a:txBody>
                    <a:bodyPr/>
                    <a:lstStyle/>
                    <a:p>
                      <a:pPr algn="l" fontAlgn="base"/>
                      <a:endParaRPr lang="en-US" altLang="ja-JP" sz="1400" b="0" i="0" dirty="0">
                        <a:solidFill>
                          <a:srgbClr val="FF0000"/>
                        </a:solidFill>
                        <a:effectLst/>
                        <a:latin typeface="Calibri" panose="020F0502020204030204" pitchFamily="34" charset="0"/>
                        <a:ea typeface="Meiryo UI" panose="020B0604030504040204"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ja-JP" sz="120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プロセッサー解除ライセンス</a:t>
                      </a:r>
                    </a:p>
                  </a:txBody>
                  <a:tcPr marL="56125" marR="56125" marT="28063" marB="2806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ja-JP" sz="1200" dirty="0">
                          <a:latin typeface="Yu Gothic UI" panose="020B0500000000000000" pitchFamily="50" charset="-128"/>
                          <a:ea typeface="Yu Gothic UI" panose="020B0500000000000000" pitchFamily="50" charset="-128"/>
                          <a:cs typeface="Calibri" panose="020F0502020204030204" pitchFamily="34" charset="0"/>
                        </a:rPr>
                        <a:t>WV-XLE001WUX</a:t>
                      </a:r>
                      <a:endParaRPr lang="ja-JP" altLang="en-US" sz="1200" dirty="0">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ja-JP" altLang="en-US" sz="1200" b="0" i="0" dirty="0">
                          <a:solidFill>
                            <a:sysClr val="windowText" lastClr="000000"/>
                          </a:solidFill>
                          <a:effectLst/>
                          <a:latin typeface="Yu Gothic UI" panose="020B0500000000000000" pitchFamily="50" charset="-128"/>
                          <a:ea typeface="Yu Gothic UI" panose="020B0500000000000000" pitchFamily="50" charset="-128"/>
                          <a:cs typeface="Calibri" panose="020F0502020204030204" pitchFamily="34" charset="0"/>
                        </a:rPr>
                        <a:t>〇</a:t>
                      </a:r>
                    </a:p>
                  </a:txBody>
                  <a:tcPr marL="56125" marR="56125" marT="28063" marB="28063">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ysClr val="windowText" lastClr="000000"/>
                          </a:solidFill>
                          <a:effectLst/>
                          <a:uLnTx/>
                          <a:uFillTx/>
                          <a:latin typeface="Yu Gothic UI" panose="020B0500000000000000" pitchFamily="50" charset="-128"/>
                          <a:ea typeface="Yu Gothic UI" panose="020B0500000000000000" pitchFamily="50" charset="-128"/>
                          <a:cs typeface="Calibri" panose="020F0502020204030204" pitchFamily="34" charset="0"/>
                        </a:rPr>
                        <a:t>必要</a:t>
                      </a:r>
                    </a:p>
                  </a:txBody>
                  <a:tcPr marL="56125" marR="56125" marT="28063" marB="28063">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有償 </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試用期間 </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 90</a:t>
                      </a:r>
                      <a:r>
                        <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日</a:t>
                      </a:r>
                      <a:r>
                        <a:rPr kumimoji="1" lang="en-US" altLang="ja-JP"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200" b="0" i="0" u="none" strike="noStrike" kern="1200" cap="none" spc="0"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56125" marR="56125" marT="28063" marB="280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01581867"/>
                  </a:ext>
                </a:extLst>
              </a:tr>
            </a:tbl>
          </a:graphicData>
        </a:graphic>
      </p:graphicFrame>
      <p:sp>
        <p:nvSpPr>
          <p:cNvPr id="6" name="正方形/長方形 5">
            <a:extLst>
              <a:ext uri="{FF2B5EF4-FFF2-40B4-BE49-F238E27FC236}">
                <a16:creationId xmlns:a16="http://schemas.microsoft.com/office/drawing/2014/main" id="{5680149D-4941-7220-2606-68989B6BFD26}"/>
              </a:ext>
            </a:extLst>
          </p:cNvPr>
          <p:cNvSpPr/>
          <p:nvPr/>
        </p:nvSpPr>
        <p:spPr>
          <a:xfrm>
            <a:off x="0" y="604080"/>
            <a:ext cx="8174048"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プリインストールについて</a:t>
            </a:r>
          </a:p>
        </p:txBody>
      </p:sp>
      <p:pic>
        <p:nvPicPr>
          <p:cNvPr id="7" name="図 6">
            <a:extLst>
              <a:ext uri="{FF2B5EF4-FFF2-40B4-BE49-F238E27FC236}">
                <a16:creationId xmlns:a16="http://schemas.microsoft.com/office/drawing/2014/main" id="{BA4B916A-FD85-95FB-27AF-E6F546C1D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377" y="3400762"/>
            <a:ext cx="544003" cy="543746"/>
          </a:xfrm>
          <a:prstGeom prst="rect">
            <a:avLst/>
          </a:prstGeom>
        </p:spPr>
      </p:pic>
      <p:sp>
        <p:nvSpPr>
          <p:cNvPr id="8" name="正方形/長方形 7">
            <a:extLst>
              <a:ext uri="{FF2B5EF4-FFF2-40B4-BE49-F238E27FC236}">
                <a16:creationId xmlns:a16="http://schemas.microsoft.com/office/drawing/2014/main" id="{3DC3345F-11BA-70E2-A117-74F8C43FCAA1}"/>
              </a:ext>
            </a:extLst>
          </p:cNvPr>
          <p:cNvSpPr/>
          <p:nvPr/>
        </p:nvSpPr>
        <p:spPr>
          <a:xfrm>
            <a:off x="3023359" y="3923867"/>
            <a:ext cx="968535" cy="276999"/>
          </a:xfrm>
          <a:prstGeom prst="rect">
            <a:avLst/>
          </a:prstGeom>
        </p:spPr>
        <p:txBody>
          <a:bodyPr wrap="none">
            <a:spAutoFit/>
          </a:bodyPr>
          <a:lstStyle/>
          <a:p>
            <a:pPr lvl="0" algn="ctr"/>
            <a:r>
              <a:rPr lang="ja-JP" altLang="en-US"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最大</a:t>
            </a:r>
            <a:r>
              <a:rPr lang="en-US" altLang="ja-JP"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100MB</a:t>
            </a:r>
            <a:endParaRPr lang="ja-JP" altLang="en-US"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endParaRPr>
          </a:p>
        </p:txBody>
      </p:sp>
      <p:grpSp>
        <p:nvGrpSpPr>
          <p:cNvPr id="9" name="グループ化 8">
            <a:extLst>
              <a:ext uri="{FF2B5EF4-FFF2-40B4-BE49-F238E27FC236}">
                <a16:creationId xmlns:a16="http://schemas.microsoft.com/office/drawing/2014/main" id="{5614BCEC-12EC-CF46-53E9-FE19C1D20027}"/>
              </a:ext>
            </a:extLst>
          </p:cNvPr>
          <p:cNvGrpSpPr/>
          <p:nvPr/>
        </p:nvGrpSpPr>
        <p:grpSpPr>
          <a:xfrm>
            <a:off x="2238390" y="3626160"/>
            <a:ext cx="677331" cy="753023"/>
            <a:chOff x="7362094" y="1642497"/>
            <a:chExt cx="687752" cy="564766"/>
          </a:xfrm>
        </p:grpSpPr>
        <p:sp>
          <p:nvSpPr>
            <p:cNvPr id="10" name="円柱 9">
              <a:extLst>
                <a:ext uri="{FF2B5EF4-FFF2-40B4-BE49-F238E27FC236}">
                  <a16:creationId xmlns:a16="http://schemas.microsoft.com/office/drawing/2014/main" id="{0D92CD47-41D2-ECA9-918E-15F9AEF7886C}"/>
                </a:ext>
              </a:extLst>
            </p:cNvPr>
            <p:cNvSpPr/>
            <p:nvPr/>
          </p:nvSpPr>
          <p:spPr>
            <a:xfrm>
              <a:off x="7365647" y="1963509"/>
              <a:ext cx="684199" cy="243754"/>
            </a:xfrm>
            <a:prstGeom prst="can">
              <a:avLst>
                <a:gd name="adj" fmla="val 50000"/>
              </a:avLst>
            </a:prstGeom>
            <a:solidFill>
              <a:schemeClr val="accent2">
                <a:lumMod val="20000"/>
                <a:lumOff val="80000"/>
              </a:schemeClr>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6000" tIns="48000" rIns="48000" bIns="48000" rtlCol="0" anchor="t" anchorCtr="0"/>
            <a:lstStyle/>
            <a:p>
              <a:pPr algn="ctr"/>
              <a:endParaRPr lang="ja-JP" altLang="en-US" sz="1867"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円柱 10">
              <a:extLst>
                <a:ext uri="{FF2B5EF4-FFF2-40B4-BE49-F238E27FC236}">
                  <a16:creationId xmlns:a16="http://schemas.microsoft.com/office/drawing/2014/main" id="{10D6BD6D-8846-98ED-946E-82E67339FC3B}"/>
                </a:ext>
              </a:extLst>
            </p:cNvPr>
            <p:cNvSpPr/>
            <p:nvPr/>
          </p:nvSpPr>
          <p:spPr>
            <a:xfrm>
              <a:off x="7362094" y="1642497"/>
              <a:ext cx="687752" cy="474146"/>
            </a:xfrm>
            <a:prstGeom prst="can">
              <a:avLst>
                <a:gd name="adj" fmla="val 38187"/>
              </a:avLst>
            </a:prstGeom>
            <a:solidFill>
              <a:schemeClr val="accent6">
                <a:lumMod val="20000"/>
                <a:lumOff val="80000"/>
              </a:schemeClr>
            </a:solidFill>
            <a:ln w="9525">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96000" tIns="48000" rIns="48000" bIns="48000" rtlCol="0" anchor="t" anchorCtr="0"/>
            <a:lstStyle/>
            <a:p>
              <a:pPr algn="ctr"/>
              <a:endParaRPr lang="ja-JP" altLang="en-US" sz="1867" b="1"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grpSp>
      <p:sp>
        <p:nvSpPr>
          <p:cNvPr id="12" name="右中かっこ 11">
            <a:extLst>
              <a:ext uri="{FF2B5EF4-FFF2-40B4-BE49-F238E27FC236}">
                <a16:creationId xmlns:a16="http://schemas.microsoft.com/office/drawing/2014/main" id="{CAB774BC-892E-DE34-0AEB-BD2FBF1FF5DD}"/>
              </a:ext>
            </a:extLst>
          </p:cNvPr>
          <p:cNvSpPr/>
          <p:nvPr/>
        </p:nvSpPr>
        <p:spPr>
          <a:xfrm>
            <a:off x="2915721" y="3672635"/>
            <a:ext cx="199732" cy="505677"/>
          </a:xfrm>
          <a:prstGeom prst="rightBrace">
            <a:avLst>
              <a:gd name="adj1" fmla="val 27723"/>
              <a:gd name="adj2" fmla="val 50000"/>
            </a:avLst>
          </a:prstGeom>
          <a:ln w="635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角丸四角形吹き出し 13">
            <a:extLst>
              <a:ext uri="{FF2B5EF4-FFF2-40B4-BE49-F238E27FC236}">
                <a16:creationId xmlns:a16="http://schemas.microsoft.com/office/drawing/2014/main" id="{4EB23722-822E-A741-0296-605DE6F4C3ED}"/>
              </a:ext>
            </a:extLst>
          </p:cNvPr>
          <p:cNvSpPr/>
          <p:nvPr/>
        </p:nvSpPr>
        <p:spPr>
          <a:xfrm>
            <a:off x="1502543" y="3392086"/>
            <a:ext cx="621849" cy="197768"/>
          </a:xfrm>
          <a:prstGeom prst="wedgeRoundRectCallout">
            <a:avLst>
              <a:gd name="adj1" fmla="val 82120"/>
              <a:gd name="adj2" fmla="val 200154"/>
              <a:gd name="adj3" fmla="val 16667"/>
            </a:avLst>
          </a:prstGeom>
          <a:ln>
            <a:solidFill>
              <a:schemeClr val="accent6"/>
            </a:solidFill>
          </a:ln>
        </p:spPr>
        <p:style>
          <a:lnRef idx="2">
            <a:schemeClr val="accent4"/>
          </a:lnRef>
          <a:fillRef idx="1">
            <a:schemeClr val="lt1"/>
          </a:fillRef>
          <a:effectRef idx="0">
            <a:schemeClr val="accent4"/>
          </a:effectRef>
          <a:fontRef idx="minor">
            <a:schemeClr val="dk1"/>
          </a:fontRef>
        </p:style>
        <p:txBody>
          <a:bodyPr lIns="0" tIns="0" rIns="0" bIns="0" rtlCol="0" anchor="t" anchorCtr="0"/>
          <a:lstStyle/>
          <a:p>
            <a:pPr algn="ctr"/>
            <a:r>
              <a:rPr lang="ja-JP" altLang="en-US" sz="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アプリ</a:t>
            </a:r>
            <a:r>
              <a:rPr lang="en-US" altLang="ja-JP" sz="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a:t>
            </a:r>
          </a:p>
        </p:txBody>
      </p:sp>
      <p:sp>
        <p:nvSpPr>
          <p:cNvPr id="14" name="角丸四角形吹き出し 14">
            <a:extLst>
              <a:ext uri="{FF2B5EF4-FFF2-40B4-BE49-F238E27FC236}">
                <a16:creationId xmlns:a16="http://schemas.microsoft.com/office/drawing/2014/main" id="{B7F18C74-4655-4CA0-D9AD-64D70A3BD9D1}"/>
              </a:ext>
            </a:extLst>
          </p:cNvPr>
          <p:cNvSpPr/>
          <p:nvPr/>
        </p:nvSpPr>
        <p:spPr>
          <a:xfrm>
            <a:off x="938463" y="4014791"/>
            <a:ext cx="1100195" cy="375677"/>
          </a:xfrm>
          <a:prstGeom prst="wedgeRoundRectCallout">
            <a:avLst>
              <a:gd name="adj1" fmla="val 65275"/>
              <a:gd name="adj2" fmla="val 18296"/>
              <a:gd name="adj3" fmla="val 16667"/>
            </a:avLst>
          </a:prstGeom>
          <a:ln w="127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altLang="ja-JP" sz="120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音識別</a:t>
            </a:r>
            <a:endParaRPr lang="en-US" altLang="ja-JP" sz="1200" dirty="0">
              <a:latin typeface="Yu Gothic UI" panose="020B0500000000000000" pitchFamily="50" charset="-128"/>
              <a:ea typeface="Yu Gothic UI" panose="020B0500000000000000" pitchFamily="50" charset="-128"/>
              <a:cs typeface="Calibri" panose="020F0502020204030204" pitchFamily="34" charset="0"/>
            </a:endParaRPr>
          </a:p>
          <a:p>
            <a:pPr algn="ctr"/>
            <a:r>
              <a:rPr lang="en-US" altLang="ja-JP" sz="12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標準機能</a:t>
            </a:r>
            <a:r>
              <a:rPr lang="en-US" altLang="ja-JP" sz="1200" dirty="0">
                <a:latin typeface="Yu Gothic UI" panose="020B0500000000000000" pitchFamily="50" charset="-128"/>
                <a:ea typeface="Yu Gothic UI" panose="020B0500000000000000" pitchFamily="50" charset="-128"/>
                <a:cs typeface="Calibri" panose="020F0502020204030204" pitchFamily="34" charset="0"/>
              </a:rPr>
              <a:t>)</a:t>
            </a:r>
            <a:endParaRPr lang="ja-JP" altLang="en-US" sz="12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右中かっこ 14">
            <a:extLst>
              <a:ext uri="{FF2B5EF4-FFF2-40B4-BE49-F238E27FC236}">
                <a16:creationId xmlns:a16="http://schemas.microsoft.com/office/drawing/2014/main" id="{BD9E3B1A-0F08-5181-496A-2AF8D1A3AD55}"/>
              </a:ext>
            </a:extLst>
          </p:cNvPr>
          <p:cNvSpPr/>
          <p:nvPr/>
        </p:nvSpPr>
        <p:spPr>
          <a:xfrm flipH="1">
            <a:off x="1262451" y="3338847"/>
            <a:ext cx="206827" cy="593827"/>
          </a:xfrm>
          <a:prstGeom prst="rightBrace">
            <a:avLst>
              <a:gd name="adj1" fmla="val 27723"/>
              <a:gd name="adj2" fmla="val 50000"/>
            </a:avLst>
          </a:prstGeom>
          <a:ln w="635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正方形/長方形 15">
            <a:extLst>
              <a:ext uri="{FF2B5EF4-FFF2-40B4-BE49-F238E27FC236}">
                <a16:creationId xmlns:a16="http://schemas.microsoft.com/office/drawing/2014/main" id="{5CC3EC90-FEA4-62FB-DA80-A9252AC424C8}"/>
              </a:ext>
            </a:extLst>
          </p:cNvPr>
          <p:cNvSpPr/>
          <p:nvPr/>
        </p:nvSpPr>
        <p:spPr>
          <a:xfrm>
            <a:off x="360391" y="3474009"/>
            <a:ext cx="917239" cy="276999"/>
          </a:xfrm>
          <a:prstGeom prst="rect">
            <a:avLst/>
          </a:prstGeom>
        </p:spPr>
        <p:txBody>
          <a:bodyPr wrap="none">
            <a:spAutoFit/>
          </a:bodyPr>
          <a:lstStyle/>
          <a:p>
            <a:pPr lvl="0" algn="ctr"/>
            <a:r>
              <a:rPr lang="ja-JP" altLang="en-US"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最大</a:t>
            </a:r>
            <a:r>
              <a:rPr lang="en-US" altLang="ja-JP"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2</a:t>
            </a:r>
            <a:r>
              <a:rPr lang="ja-JP" altLang="en-US"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アプリ</a:t>
            </a:r>
          </a:p>
        </p:txBody>
      </p:sp>
      <p:sp>
        <p:nvSpPr>
          <p:cNvPr id="17" name="正方形/長方形 16">
            <a:extLst>
              <a:ext uri="{FF2B5EF4-FFF2-40B4-BE49-F238E27FC236}">
                <a16:creationId xmlns:a16="http://schemas.microsoft.com/office/drawing/2014/main" id="{9BFD6B24-5C9B-D94A-F7C7-737B913C4FA8}"/>
              </a:ext>
            </a:extLst>
          </p:cNvPr>
          <p:cNvSpPr/>
          <p:nvPr/>
        </p:nvSpPr>
        <p:spPr>
          <a:xfrm>
            <a:off x="0" y="2683001"/>
            <a:ext cx="8174048"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最大アプリ数／最大容量について</a:t>
            </a:r>
          </a:p>
        </p:txBody>
      </p:sp>
      <p:sp>
        <p:nvSpPr>
          <p:cNvPr id="18" name="角丸四角形吹き出し 18">
            <a:extLst>
              <a:ext uri="{FF2B5EF4-FFF2-40B4-BE49-F238E27FC236}">
                <a16:creationId xmlns:a16="http://schemas.microsoft.com/office/drawing/2014/main" id="{E6BF14D6-E6AB-83A9-F2B1-AA7C2AB52FFA}"/>
              </a:ext>
            </a:extLst>
          </p:cNvPr>
          <p:cNvSpPr/>
          <p:nvPr/>
        </p:nvSpPr>
        <p:spPr>
          <a:xfrm>
            <a:off x="1502544" y="3678861"/>
            <a:ext cx="621849" cy="197768"/>
          </a:xfrm>
          <a:prstGeom prst="wedgeRoundRectCallout">
            <a:avLst>
              <a:gd name="adj1" fmla="val 75207"/>
              <a:gd name="adj2" fmla="val 151745"/>
              <a:gd name="adj3" fmla="val 16667"/>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r>
              <a:rPr lang="ja-JP" altLang="en-US" sz="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アプリ</a:t>
            </a:r>
            <a:r>
              <a:rPr lang="en-US" altLang="ja-JP" sz="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#2</a:t>
            </a:r>
          </a:p>
        </p:txBody>
      </p:sp>
      <p:sp>
        <p:nvSpPr>
          <p:cNvPr id="19" name="角丸四角形吹き出し 19">
            <a:extLst>
              <a:ext uri="{FF2B5EF4-FFF2-40B4-BE49-F238E27FC236}">
                <a16:creationId xmlns:a16="http://schemas.microsoft.com/office/drawing/2014/main" id="{400C02E9-8E9C-CA89-8ED1-63210AF3A3C5}"/>
              </a:ext>
            </a:extLst>
          </p:cNvPr>
          <p:cNvSpPr/>
          <p:nvPr/>
        </p:nvSpPr>
        <p:spPr>
          <a:xfrm>
            <a:off x="4136577" y="3424669"/>
            <a:ext cx="1400013" cy="375677"/>
          </a:xfrm>
          <a:prstGeom prst="wedgeRoundRectCallout">
            <a:avLst>
              <a:gd name="adj1" fmla="val -75007"/>
              <a:gd name="adj2" fmla="val -3135"/>
              <a:gd name="adj3" fmla="val 16667"/>
            </a:avLst>
          </a:prstGeom>
          <a:ln w="127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altLang="ja-JP" sz="120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プロセッサー</a:t>
            </a:r>
            <a:endParaRPr lang="en-US" altLang="ja-JP" sz="1200" dirty="0">
              <a:latin typeface="Yu Gothic UI" panose="020B0500000000000000" pitchFamily="50" charset="-128"/>
              <a:ea typeface="Yu Gothic UI" panose="020B0500000000000000" pitchFamily="50" charset="-128"/>
              <a:cs typeface="Calibri" panose="020F0502020204030204" pitchFamily="34" charset="0"/>
            </a:endParaRPr>
          </a:p>
          <a:p>
            <a:pPr algn="ctr"/>
            <a:r>
              <a:rPr lang="ja-JP" altLang="en-US" sz="1200" dirty="0">
                <a:latin typeface="Yu Gothic UI" panose="020B0500000000000000" pitchFamily="50" charset="-128"/>
                <a:ea typeface="Yu Gothic UI" panose="020B0500000000000000" pitchFamily="50" charset="-128"/>
                <a:cs typeface="Calibri" panose="020F0502020204030204" pitchFamily="34" charset="0"/>
              </a:rPr>
              <a:t>解除ライセンス</a:t>
            </a:r>
            <a:endParaRPr lang="en-US" altLang="ja-JP" sz="1200"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20" name="図 19">
            <a:extLst>
              <a:ext uri="{FF2B5EF4-FFF2-40B4-BE49-F238E27FC236}">
                <a16:creationId xmlns:a16="http://schemas.microsoft.com/office/drawing/2014/main" id="{E17E749F-7C73-8496-4ECE-51B9781120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11" y="1324605"/>
            <a:ext cx="291539" cy="291539"/>
          </a:xfrm>
          <a:prstGeom prst="rect">
            <a:avLst/>
          </a:prstGeom>
        </p:spPr>
      </p:pic>
      <p:sp>
        <p:nvSpPr>
          <p:cNvPr id="21" name="テキスト ボックス 20">
            <a:extLst>
              <a:ext uri="{FF2B5EF4-FFF2-40B4-BE49-F238E27FC236}">
                <a16:creationId xmlns:a16="http://schemas.microsoft.com/office/drawing/2014/main" id="{29508032-FB2D-02C2-1398-15BBD8C7790C}"/>
              </a:ext>
            </a:extLst>
          </p:cNvPr>
          <p:cNvSpPr txBox="1"/>
          <p:nvPr/>
        </p:nvSpPr>
        <p:spPr>
          <a:xfrm>
            <a:off x="5895474" y="3184131"/>
            <a:ext cx="3222140" cy="1384995"/>
          </a:xfrm>
          <a:prstGeom prst="rect">
            <a:avLst/>
          </a:prstGeom>
          <a:noFill/>
        </p:spPr>
        <p:txBody>
          <a:bodyPr wrap="square" rtlCol="0">
            <a:spAutoFit/>
          </a:bodyPr>
          <a:lstStyle/>
          <a:p>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別のアプリケーションをインストールする場合は、</a:t>
            </a:r>
            <a:endParaRPr lang="en-US" altLang="ja-JP" sz="1200"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　プリインストールされているアプリケーションを</a:t>
            </a:r>
            <a:endParaRPr lang="en-US" altLang="ja-JP" sz="1200"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　アンインストールする必要があります。</a:t>
            </a:r>
            <a:endParaRPr lang="en-US" altLang="ja-JP" sz="1200" dirty="0">
              <a:latin typeface="Yu Gothic UI" panose="020B0500000000000000" pitchFamily="50" charset="-128"/>
              <a:ea typeface="Yu Gothic UI" panose="020B0500000000000000" pitchFamily="50" charset="-128"/>
            </a:endParaRPr>
          </a:p>
          <a:p>
            <a:endParaRPr kumimoji="1" lang="en-US" altLang="ja-JP" sz="800" dirty="0">
              <a:latin typeface="Yu Gothic UI" panose="020B0500000000000000" pitchFamily="50" charset="-128"/>
              <a:ea typeface="Yu Gothic UI" panose="020B0500000000000000" pitchFamily="50" charset="-128"/>
            </a:endParaRPr>
          </a:p>
          <a:p>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例</a:t>
            </a:r>
            <a:r>
              <a:rPr lang="en-US" altLang="ja-JP" sz="1200" dirty="0">
                <a:latin typeface="Yu Gothic UI" panose="020B0500000000000000" pitchFamily="50" charset="-128"/>
                <a:ea typeface="Yu Gothic UI" panose="020B0500000000000000" pitchFamily="50" charset="-128"/>
              </a:rPr>
              <a:t>] AI</a:t>
            </a:r>
            <a:r>
              <a:rPr lang="ja-JP" altLang="en-US" sz="1200" dirty="0">
                <a:latin typeface="Yu Gothic UI" panose="020B0500000000000000" pitchFamily="50" charset="-128"/>
                <a:ea typeface="Yu Gothic UI" panose="020B0500000000000000" pitchFamily="50" charset="-128"/>
              </a:rPr>
              <a:t>混雑検知アプリをインストールしたい場合</a:t>
            </a:r>
            <a:endParaRPr lang="en-US" altLang="ja-JP" sz="1200" dirty="0">
              <a:latin typeface="Yu Gothic UI" panose="020B0500000000000000" pitchFamily="50" charset="-128"/>
              <a:ea typeface="Yu Gothic UI" panose="020B0500000000000000" pitchFamily="50" charset="-128"/>
            </a:endParaRPr>
          </a:p>
          <a:p>
            <a:endParaRPr kumimoji="1" lang="en-US" altLang="ja-JP" sz="400" dirty="0">
              <a:latin typeface="Yu Gothic UI" panose="020B0500000000000000" pitchFamily="50" charset="-128"/>
              <a:ea typeface="Yu Gothic UI" panose="020B0500000000000000" pitchFamily="50" charset="-128"/>
            </a:endParaRPr>
          </a:p>
          <a:p>
            <a:r>
              <a:rPr lang="en-US" altLang="ja-JP" sz="1200" dirty="0">
                <a:latin typeface="Yu Gothic UI" panose="020B0500000000000000" pitchFamily="50" charset="-128"/>
                <a:ea typeface="Yu Gothic UI" panose="020B0500000000000000" pitchFamily="50" charset="-128"/>
              </a:rPr>
              <a:t>        1. “AI-VMD”</a:t>
            </a:r>
            <a:r>
              <a:rPr lang="ja-JP" altLang="en-US" sz="1200" dirty="0">
                <a:latin typeface="Yu Gothic UI" panose="020B0500000000000000" pitchFamily="50" charset="-128"/>
                <a:ea typeface="Yu Gothic UI" panose="020B0500000000000000" pitchFamily="50" charset="-128"/>
              </a:rPr>
              <a:t>をアンインストールします。</a:t>
            </a:r>
            <a:endParaRPr lang="en-US" altLang="ja-JP" sz="1200" dirty="0">
              <a:latin typeface="Yu Gothic UI" panose="020B0500000000000000" pitchFamily="50" charset="-128"/>
              <a:ea typeface="Yu Gothic UI" panose="020B0500000000000000" pitchFamily="50" charset="-128"/>
            </a:endParaRPr>
          </a:p>
          <a:p>
            <a:r>
              <a:rPr lang="en-US" altLang="ja-JP" sz="1200" dirty="0">
                <a:latin typeface="Yu Gothic UI" panose="020B0500000000000000" pitchFamily="50" charset="-128"/>
                <a:ea typeface="Yu Gothic UI" panose="020B0500000000000000" pitchFamily="50" charset="-128"/>
              </a:rPr>
              <a:t>        2. “AI</a:t>
            </a:r>
            <a:r>
              <a:rPr lang="ja-JP" altLang="en-US" sz="1200" dirty="0">
                <a:latin typeface="Yu Gothic UI" panose="020B0500000000000000" pitchFamily="50" charset="-128"/>
                <a:ea typeface="Yu Gothic UI" panose="020B0500000000000000" pitchFamily="50" charset="-128"/>
              </a:rPr>
              <a:t>混雑検知</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をインストールします。</a:t>
            </a:r>
            <a:endParaRPr kumimoji="1" lang="ja-JP" altLang="en-US" sz="12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535970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14AFB-21D1-489C-0966-177AFE7FFFE9}"/>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kumimoji="1" lang="ja-JP" altLang="en-US" dirty="0"/>
              <a:t>対応</a:t>
            </a:r>
            <a:r>
              <a:rPr kumimoji="1" lang="en-US" altLang="ja-JP" dirty="0"/>
              <a:t>AI</a:t>
            </a:r>
            <a:r>
              <a:rPr kumimoji="1" lang="ja-JP" altLang="en-US" dirty="0"/>
              <a:t>アプリケーション</a:t>
            </a:r>
          </a:p>
        </p:txBody>
      </p:sp>
      <p:graphicFrame>
        <p:nvGraphicFramePr>
          <p:cNvPr id="3" name="表 2">
            <a:extLst>
              <a:ext uri="{FF2B5EF4-FFF2-40B4-BE49-F238E27FC236}">
                <a16:creationId xmlns:a16="http://schemas.microsoft.com/office/drawing/2014/main" id="{434BC58A-2C28-F03A-92E9-EE54423F4A10}"/>
              </a:ext>
            </a:extLst>
          </p:cNvPr>
          <p:cNvGraphicFramePr>
            <a:graphicFrameLocks noGrp="1"/>
          </p:cNvGraphicFramePr>
          <p:nvPr>
            <p:extLst>
              <p:ext uri="{D42A27DB-BD31-4B8C-83A1-F6EECF244321}">
                <p14:modId xmlns:p14="http://schemas.microsoft.com/office/powerpoint/2010/main" val="3766093176"/>
              </p:ext>
            </p:extLst>
          </p:nvPr>
        </p:nvGraphicFramePr>
        <p:xfrm>
          <a:off x="1039806" y="726677"/>
          <a:ext cx="6830061" cy="34742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946843">
                  <a:extLst>
                    <a:ext uri="{9D8B030D-6E8A-4147-A177-3AD203B41FA5}">
                      <a16:colId xmlns:a16="http://schemas.microsoft.com/office/drawing/2014/main" val="2800614734"/>
                    </a:ext>
                  </a:extLst>
                </a:gridCol>
                <a:gridCol w="2883218">
                  <a:extLst>
                    <a:ext uri="{9D8B030D-6E8A-4147-A177-3AD203B41FA5}">
                      <a16:colId xmlns:a16="http://schemas.microsoft.com/office/drawing/2014/main" val="1764709800"/>
                    </a:ext>
                  </a:extLst>
                </a:gridCol>
              </a:tblGrid>
              <a:tr h="0">
                <a:tc>
                  <a:txBody>
                    <a:bodyPr/>
                    <a:lstStyle/>
                    <a:p>
                      <a:pPr algn="ctr"/>
                      <a:r>
                        <a:rPr kumimoji="1" lang="en-US" altLang="ja-JP" sz="1600" dirty="0">
                          <a:effectLst>
                            <a:outerShdw blurRad="38100" dist="38100" dir="2700000" algn="tl">
                              <a:srgbClr val="000000">
                                <a:alpha val="43137"/>
                              </a:srgbClr>
                            </a:outerShdw>
                          </a:effectLst>
                          <a:latin typeface="+mn-ea"/>
                          <a:ea typeface="+mn-ea"/>
                          <a:cs typeface="Calibri" panose="020F0502020204030204" pitchFamily="34" charset="0"/>
                        </a:rPr>
                        <a:t>AI</a:t>
                      </a:r>
                      <a:r>
                        <a:rPr kumimoji="1" lang="en-US" altLang="ja-JP" sz="1600" baseline="0" dirty="0">
                          <a:effectLst>
                            <a:outerShdw blurRad="38100" dist="38100" dir="2700000" algn="tl">
                              <a:srgbClr val="000000">
                                <a:alpha val="43137"/>
                              </a:srgbClr>
                            </a:outerShdw>
                          </a:effectLst>
                          <a:latin typeface="+mn-ea"/>
                          <a:ea typeface="+mn-ea"/>
                          <a:cs typeface="Calibri" panose="020F0502020204030204" pitchFamily="34" charset="0"/>
                        </a:rPr>
                        <a:t> </a:t>
                      </a:r>
                      <a:r>
                        <a:rPr kumimoji="1" lang="ja-JP" altLang="en-US" sz="1600" baseline="0" dirty="0">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kumimoji="1" lang="ja-JP" altLang="en-US" sz="1600" dirty="0">
                        <a:effectLst>
                          <a:outerShdw blurRad="38100" dist="38100" dir="2700000" algn="tl">
                            <a:srgbClr val="000000">
                              <a:alpha val="43137"/>
                            </a:srgbClr>
                          </a:outerShdw>
                        </a:effectLst>
                        <a:latin typeface="+mn-ea"/>
                        <a:ea typeface="+mn-ea"/>
                        <a:cs typeface="Calibri" panose="020F0502020204030204" pitchFamily="34" charset="0"/>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effectLst>
                            <a:outerShdw blurRad="38100" dist="38100" dir="2700000" algn="tl">
                              <a:srgbClr val="000000">
                                <a:alpha val="43137"/>
                              </a:srgbClr>
                            </a:outerShdw>
                          </a:effectLst>
                          <a:latin typeface="+mn-ea"/>
                          <a:ea typeface="+mn-ea"/>
                          <a:cs typeface="Calibri" panose="020F0502020204030204" pitchFamily="34" charset="0"/>
                        </a:rPr>
                        <a:t>留意事項</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7974114"/>
                  </a:ext>
                </a:extLst>
              </a:tr>
              <a:tr h="136498">
                <a:tc>
                  <a:txBody>
                    <a:bodyPr/>
                    <a:lstStyle/>
                    <a:p>
                      <a:r>
                        <a:rPr lang="en-US" altLang="ja-JP" sz="1600" b="1" dirty="0">
                          <a:latin typeface="+mn-ea"/>
                          <a:ea typeface="+mn-ea"/>
                          <a:cs typeface="Calibri" panose="020F0502020204030204" pitchFamily="34" charset="0"/>
                        </a:rPr>
                        <a:t>AI</a:t>
                      </a:r>
                      <a:r>
                        <a:rPr lang="ja-JP" altLang="en-US" sz="1600" b="1" dirty="0">
                          <a:latin typeface="+mn-ea"/>
                          <a:ea typeface="+mn-ea"/>
                          <a:cs typeface="Calibri" panose="020F0502020204030204" pitchFamily="34" charset="0"/>
                        </a:rPr>
                        <a:t>プロセッサー解除ライセンス</a:t>
                      </a:r>
                      <a:endParaRPr kumimoji="1" lang="en-US" altLang="ja-JP" sz="1600" b="1" dirty="0">
                        <a:latin typeface="+mn-ea"/>
                        <a:ea typeface="+mn-ea"/>
                        <a:cs typeface="Calibri" panose="020F0502020204030204" pitchFamily="34" charset="0"/>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r>
                        <a:rPr kumimoji="1" lang="ja-JP" altLang="en-US" sz="1600" b="1" baseline="0" dirty="0">
                          <a:latin typeface="+mn-ea"/>
                          <a:ea typeface="+mn-ea"/>
                          <a:cs typeface="Calibri" panose="020F0502020204030204" pitchFamily="34" charset="0"/>
                        </a:rPr>
                        <a:t>基本機能</a:t>
                      </a:r>
                      <a:endParaRPr kumimoji="1" lang="ja-JP" altLang="en-US" sz="1600" b="1" dirty="0">
                        <a:latin typeface="+mn-ea"/>
                        <a:ea typeface="+mn-ea"/>
                        <a:cs typeface="Calibri" panose="020F0502020204030204" pitchFamily="34" charset="0"/>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3417515"/>
                  </a:ext>
                </a:extLst>
              </a:tr>
              <a:tr h="255702">
                <a:tc>
                  <a:txBody>
                    <a:bodyPr/>
                    <a:lstStyle/>
                    <a:p>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音識別</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400" dirty="0">
                        <a:latin typeface="Calibri" panose="020F0502020204030204" pitchFamily="34" charset="0"/>
                        <a:cs typeface="Calibri" panose="020F0502020204030204" pitchFamily="34" charset="0"/>
                      </a:endParaRPr>
                    </a:p>
                  </a:txBody>
                  <a:tcPr marT="36000" marB="36000"/>
                </a:tc>
                <a:extLst>
                  <a:ext uri="{0D108BD9-81ED-4DB2-BD59-A6C34878D82A}">
                    <a16:rowId xmlns:a16="http://schemas.microsoft.com/office/drawing/2014/main" val="401660542"/>
                  </a:ext>
                </a:extLst>
              </a:tr>
              <a:tr h="255702">
                <a:tc>
                  <a:txBody>
                    <a:bodyPr/>
                    <a:lstStyle/>
                    <a:p>
                      <a:r>
                        <a:rPr kumimoji="1" lang="en-US" altLang="ja-JP" sz="1600" b="1" dirty="0">
                          <a:latin typeface="+mn-ea"/>
                          <a:ea typeface="+mn-ea"/>
                          <a:cs typeface="Calibri" panose="020F0502020204030204" pitchFamily="34" charset="0"/>
                        </a:rPr>
                        <a:t>WV-XAE200UX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AI-VMD</a:t>
                      </a:r>
                      <a:endParaRPr kumimoji="1" lang="ja-JP" altLang="en-US" sz="1600" b="1" dirty="0">
                        <a:latin typeface="+mn-ea"/>
                        <a:ea typeface="+mn-ea"/>
                        <a:cs typeface="Calibri" panose="020F0502020204030204" pitchFamily="34" charset="0"/>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r>
                        <a:rPr kumimoji="1" lang="ja-JP" altLang="en-US" sz="1600" b="1" dirty="0">
                          <a:latin typeface="+mn-ea"/>
                          <a:ea typeface="+mn-ea"/>
                          <a:cs typeface="Calibri" panose="020F0502020204030204" pitchFamily="34" charset="0"/>
                        </a:rPr>
                        <a:t>プリインストール</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extLst>
                  <a:ext uri="{0D108BD9-81ED-4DB2-BD59-A6C34878D82A}">
                    <a16:rowId xmlns:a16="http://schemas.microsoft.com/office/drawing/2014/main" val="1871758375"/>
                  </a:ext>
                </a:extLst>
              </a:tr>
              <a:tr h="255702">
                <a:tc>
                  <a:txBody>
                    <a:bodyPr/>
                    <a:lstStyle/>
                    <a:p>
                      <a:r>
                        <a:rPr kumimoji="1" lang="en-US" altLang="ja-JP" sz="1600" b="1" dirty="0">
                          <a:latin typeface="+mn-ea"/>
                          <a:ea typeface="+mn-ea"/>
                          <a:cs typeface="Calibri" panose="020F0502020204030204" pitchFamily="34" charset="0"/>
                        </a:rPr>
                        <a:t>WV-XAE201UX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プライバシーガード</a:t>
                      </a:r>
                      <a:endParaRPr kumimoji="1" lang="en-US" altLang="ja-JP" sz="1600" b="1" dirty="0">
                        <a:latin typeface="+mn-ea"/>
                        <a:ea typeface="+mn-ea"/>
                        <a:cs typeface="Calibri" panose="020F0502020204030204" pitchFamily="34" charset="0"/>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mn-ea"/>
                          <a:ea typeface="+mn-ea"/>
                          <a:cs typeface="Calibri" panose="020F0502020204030204" pitchFamily="34" charset="0"/>
                        </a:rPr>
                        <a:t>プリインストール</a:t>
                      </a:r>
                    </a:p>
                  </a:txBody>
                  <a:tcPr marT="36000" marB="36000"/>
                </a:tc>
                <a:extLst>
                  <a:ext uri="{0D108BD9-81ED-4DB2-BD59-A6C34878D82A}">
                    <a16:rowId xmlns:a16="http://schemas.microsoft.com/office/drawing/2014/main" val="3179730692"/>
                  </a:ext>
                </a:extLst>
              </a:tr>
              <a:tr h="255702">
                <a:tc>
                  <a:txBody>
                    <a:bodyPr/>
                    <a:lstStyle/>
                    <a:p>
                      <a:r>
                        <a:rPr kumimoji="1" lang="en-US" altLang="ja-JP" sz="1600" b="1" dirty="0">
                          <a:latin typeface="+mn-ea"/>
                          <a:ea typeface="+mn-ea"/>
                          <a:cs typeface="Calibri" panose="020F0502020204030204" pitchFamily="34" charset="0"/>
                        </a:rPr>
                        <a:t>WV-XAE202UX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ナンバーキャッチ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6">
                  <a:txBody>
                    <a:bodyPr/>
                    <a:lstStyle/>
                    <a:p>
                      <a:r>
                        <a:rPr kumimoji="1" lang="ja-JP" altLang="en-US" sz="1600" b="1" dirty="0">
                          <a:solidFill>
                            <a:schemeClr val="tx1"/>
                          </a:solidFill>
                          <a:latin typeface="+mn-ea"/>
                          <a:ea typeface="+mn-ea"/>
                          <a:cs typeface="Calibri" panose="020F0502020204030204" pitchFamily="34" charset="0"/>
                        </a:rPr>
                        <a:t>インストール可能</a:t>
                      </a:r>
                      <a:endParaRPr kumimoji="1" lang="en-US" altLang="ja-JP" sz="1600" b="1" dirty="0">
                        <a:solidFill>
                          <a:schemeClr val="tx1"/>
                        </a:solidFill>
                        <a:latin typeface="+mn-ea"/>
                        <a:ea typeface="+mn-ea"/>
                        <a:cs typeface="Calibri" panose="020F0502020204030204" pitchFamily="34" charset="0"/>
                      </a:endParaRPr>
                    </a:p>
                    <a:p>
                      <a:r>
                        <a:rPr kumimoji="1" lang="ja-JP" altLang="en-US" sz="1600" b="1" dirty="0">
                          <a:solidFill>
                            <a:schemeClr val="tx1"/>
                          </a:solidFill>
                          <a:latin typeface="+mn-ea"/>
                          <a:ea typeface="+mn-ea"/>
                          <a:cs typeface="Calibri" panose="020F0502020204030204" pitchFamily="34" charset="0"/>
                        </a:rPr>
                        <a:t>（別途、ダウンロード必要）</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3930709"/>
                  </a:ext>
                </a:extLst>
              </a:tr>
              <a:tr h="25570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WV-XAE203UX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マスク非着用検知</a:t>
                      </a:r>
                      <a:endParaRPr kumimoji="1" lang="en-US" altLang="ja-JP" sz="1600" b="1" dirty="0">
                        <a:latin typeface="+mn-ea"/>
                        <a:ea typeface="+mn-ea"/>
                        <a:cs typeface="Calibri" panose="020F0502020204030204" pitchFamily="34" charset="0"/>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n-ea"/>
                        <a:ea typeface="+mn-ea"/>
                        <a:cs typeface="Calibri" panose="020F0502020204030204" pitchFamily="34" charset="0"/>
                      </a:endParaRPr>
                    </a:p>
                  </a:txBody>
                  <a:tcPr marT="36000" marB="36000"/>
                </a:tc>
                <a:extLst>
                  <a:ext uri="{0D108BD9-81ED-4DB2-BD59-A6C34878D82A}">
                    <a16:rowId xmlns:a16="http://schemas.microsoft.com/office/drawing/2014/main" val="2043212846"/>
                  </a:ext>
                </a:extLst>
              </a:tr>
              <a:tr h="255702">
                <a:tc>
                  <a:txBody>
                    <a:bodyPr/>
                    <a:lstStyle/>
                    <a:p>
                      <a:r>
                        <a:rPr kumimoji="1" lang="en-US" altLang="ja-JP" sz="1600" b="1" dirty="0">
                          <a:latin typeface="+mn-ea"/>
                          <a:ea typeface="+mn-ea"/>
                          <a:cs typeface="Calibri" panose="020F0502020204030204" pitchFamily="34" charset="0"/>
                        </a:rPr>
                        <a:t>WV-XAE204UX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顔検知</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kumimoji="1" lang="ja-JP" altLang="en-US" sz="1200" b="1" dirty="0">
                        <a:solidFill>
                          <a:schemeClr val="tx1"/>
                        </a:solidFill>
                        <a:latin typeface="+mn-ea"/>
                        <a:ea typeface="+mn-ea"/>
                        <a:cs typeface="Calibri" panose="020F0502020204030204" pitchFamily="34" charset="0"/>
                      </a:endParaRPr>
                    </a:p>
                  </a:txBody>
                  <a:tcPr marT="36000" marB="36000"/>
                </a:tc>
                <a:extLst>
                  <a:ext uri="{0D108BD9-81ED-4DB2-BD59-A6C34878D82A}">
                    <a16:rowId xmlns:a16="http://schemas.microsoft.com/office/drawing/2014/main" val="3363156224"/>
                  </a:ext>
                </a:extLst>
              </a:tr>
              <a:tr h="255702">
                <a:tc>
                  <a:txBody>
                    <a:bodyPr/>
                    <a:lstStyle/>
                    <a:p>
                      <a:r>
                        <a:rPr kumimoji="1" lang="en-US" altLang="ja-JP" sz="1600" b="1" dirty="0">
                          <a:latin typeface="+mn-ea"/>
                          <a:ea typeface="+mn-ea"/>
                          <a:cs typeface="Calibri" panose="020F0502020204030204" pitchFamily="34" charset="0"/>
                        </a:rPr>
                        <a:t>WV-XAE205UX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人物属性識別</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kumimoji="1" lang="ja-JP" altLang="en-US" sz="1200" b="1" dirty="0">
                        <a:solidFill>
                          <a:schemeClr val="tx1"/>
                        </a:solidFill>
                        <a:latin typeface="+mn-ea"/>
                        <a:ea typeface="+mn-ea"/>
                        <a:cs typeface="Calibri" panose="020F0502020204030204" pitchFamily="34" charset="0"/>
                      </a:endParaRPr>
                    </a:p>
                  </a:txBody>
                  <a:tcPr marT="36000" marB="36000"/>
                </a:tc>
                <a:extLst>
                  <a:ext uri="{0D108BD9-81ED-4DB2-BD59-A6C34878D82A}">
                    <a16:rowId xmlns:a16="http://schemas.microsoft.com/office/drawing/2014/main" val="660691607"/>
                  </a:ext>
                </a:extLst>
              </a:tr>
              <a:tr h="255702">
                <a:tc>
                  <a:txBody>
                    <a:bodyPr/>
                    <a:lstStyle/>
                    <a:p>
                      <a:r>
                        <a:rPr kumimoji="1" lang="en-US" altLang="ja-JP" sz="1600" b="1" dirty="0">
                          <a:latin typeface="+mn-ea"/>
                          <a:ea typeface="+mn-ea"/>
                          <a:cs typeface="Calibri" panose="020F0502020204030204" pitchFamily="34" charset="0"/>
                        </a:rPr>
                        <a:t>WV-XAE206UX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車両属性識別</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kumimoji="1" lang="ja-JP" altLang="en-US" sz="1200" b="1" dirty="0">
                        <a:solidFill>
                          <a:schemeClr val="tx1"/>
                        </a:solidFill>
                        <a:latin typeface="+mn-ea"/>
                        <a:ea typeface="+mn-ea"/>
                        <a:cs typeface="Calibri" panose="020F0502020204030204" pitchFamily="34" charset="0"/>
                      </a:endParaRPr>
                    </a:p>
                  </a:txBody>
                  <a:tcPr marT="36000" marB="36000"/>
                </a:tc>
                <a:extLst>
                  <a:ext uri="{0D108BD9-81ED-4DB2-BD59-A6C34878D82A}">
                    <a16:rowId xmlns:a16="http://schemas.microsoft.com/office/drawing/2014/main" val="4119919837"/>
                  </a:ext>
                </a:extLst>
              </a:tr>
              <a:tr h="255702">
                <a:tc>
                  <a:txBody>
                    <a:bodyPr/>
                    <a:lstStyle/>
                    <a:p>
                      <a:r>
                        <a:rPr kumimoji="1" lang="en-US" altLang="ja-JP" sz="1600" b="1" dirty="0">
                          <a:latin typeface="+mn-ea"/>
                          <a:ea typeface="+mn-ea"/>
                          <a:cs typeface="Calibri" panose="020F0502020204030204" pitchFamily="34" charset="0"/>
                        </a:rPr>
                        <a:t>WV-XAE207UX</a:t>
                      </a:r>
                      <a:r>
                        <a:rPr kumimoji="1" lang="ja-JP" altLang="en-US" sz="1600" b="1" dirty="0">
                          <a:latin typeface="+mn-ea"/>
                          <a:ea typeface="+mn-ea"/>
                          <a:cs typeface="Calibri" panose="020F0502020204030204" pitchFamily="34" charset="0"/>
                        </a:rPr>
                        <a:t>　</a:t>
                      </a:r>
                      <a:r>
                        <a:rPr kumimoji="1" lang="en-US" altLang="ja-JP" sz="1600" b="1" dirty="0">
                          <a:latin typeface="+mn-ea"/>
                          <a:ea typeface="+mn-ea"/>
                          <a:cs typeface="Calibri" panose="020F0502020204030204" pitchFamily="34" charset="0"/>
                        </a:rPr>
                        <a:t>AI</a:t>
                      </a:r>
                      <a:r>
                        <a:rPr kumimoji="1" lang="ja-JP" altLang="en-US" sz="1600" b="1" dirty="0">
                          <a:latin typeface="+mn-ea"/>
                          <a:ea typeface="+mn-ea"/>
                          <a:cs typeface="Calibri" panose="020F0502020204030204" pitchFamily="34" charset="0"/>
                        </a:rPr>
                        <a:t>混雑検知</a:t>
                      </a:r>
                      <a:endParaRPr kumimoji="1" lang="en-US" altLang="ja-JP" sz="1600" b="1" dirty="0">
                        <a:latin typeface="+mn-ea"/>
                        <a:ea typeface="+mn-ea"/>
                        <a:cs typeface="Calibri" panose="020F0502020204030204" pitchFamily="34" charset="0"/>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200" b="1" dirty="0">
                        <a:solidFill>
                          <a:schemeClr val="tx1"/>
                        </a:solidFill>
                        <a:latin typeface="+mn-ea"/>
                        <a:ea typeface="+mn-ea"/>
                        <a:cs typeface="Calibri" panose="020F0502020204030204" pitchFamily="34" charset="0"/>
                      </a:endParaRPr>
                    </a:p>
                  </a:txBody>
                  <a:tcPr marT="36000" marB="36000"/>
                </a:tc>
                <a:extLst>
                  <a:ext uri="{0D108BD9-81ED-4DB2-BD59-A6C34878D82A}">
                    <a16:rowId xmlns:a16="http://schemas.microsoft.com/office/drawing/2014/main" val="3562836182"/>
                  </a:ext>
                </a:extLst>
              </a:tr>
            </a:tbl>
          </a:graphicData>
        </a:graphic>
      </p:graphicFrame>
      <p:sp>
        <p:nvSpPr>
          <p:cNvPr id="5" name="テキスト ボックス 4">
            <a:extLst>
              <a:ext uri="{FF2B5EF4-FFF2-40B4-BE49-F238E27FC236}">
                <a16:creationId xmlns:a16="http://schemas.microsoft.com/office/drawing/2014/main" id="{4E23E352-91EF-1089-5819-1B0951EAE440}"/>
              </a:ext>
            </a:extLst>
          </p:cNvPr>
          <p:cNvSpPr txBox="1"/>
          <p:nvPr/>
        </p:nvSpPr>
        <p:spPr>
          <a:xfrm>
            <a:off x="1039806" y="4257483"/>
            <a:ext cx="7499075" cy="433837"/>
          </a:xfrm>
          <a:prstGeom prst="rect">
            <a:avLst/>
          </a:prstGeom>
          <a:noFill/>
        </p:spPr>
        <p:txBody>
          <a:bodyPr wrap="square">
            <a:spAutoFit/>
          </a:bodyPr>
          <a:lstStyle/>
          <a:p>
            <a:pPr marL="116414" marR="0" lvl="0" indent="-116414" algn="l" defTabSz="685800" rtl="0" eaLnBrk="1" fontAlgn="auto" latinLnBrk="0" hangingPunct="1">
              <a:lnSpc>
                <a:spcPct val="11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＊カメラ本体と</a:t>
            </a:r>
            <a:r>
              <a:rPr kumimoji="1" lang="en-US" altLang="ja-JP"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アプリの最新バージョンは、</a:t>
            </a:r>
            <a:r>
              <a:rPr kumimoji="1" lang="en-US" altLang="ja-JP" sz="1050" b="0" i="0" u="none" strike="noStrike" kern="1200" cap="none" spc="0" normalizeH="0" baseline="0" noProof="0" dirty="0" err="1">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i</a:t>
            </a:r>
            <a:r>
              <a:rPr kumimoji="1" lang="en-US" altLang="ja-JP"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-PRO</a:t>
            </a:r>
            <a:r>
              <a:rPr kumimoji="1" lang="ja-JP" altLang="en-US"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サポートサイトの「ダウンロード」（以下のリンク）から、ご確認・ダウンロードしてください。</a:t>
            </a:r>
            <a:endParaRPr kumimoji="1" lang="en-US" altLang="ja-JP"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268288"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hlinkClick r:id="rId2"/>
              </a:rPr>
              <a:t>https://i-pro.com/products_and_solutions/ja/surveillance/documentation-database</a:t>
            </a:r>
            <a:endParaRPr kumimoji="1" lang="en-US" altLang="ja-JP" sz="105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436550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6-2. AI</a:t>
            </a:r>
            <a:r>
              <a:rPr lang="ja-JP" altLang="en-US" dirty="0"/>
              <a:t>音識別</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4A6DE541-78C7-8E24-1E69-5F6379E355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1321" y="78426"/>
            <a:ext cx="444457" cy="444457"/>
          </a:xfrm>
          <a:prstGeom prst="rect">
            <a:avLst/>
          </a:prstGeom>
        </p:spPr>
      </p:pic>
      <p:sp>
        <p:nvSpPr>
          <p:cNvPr id="6" name="正方形/長方形 5">
            <a:extLst>
              <a:ext uri="{FF2B5EF4-FFF2-40B4-BE49-F238E27FC236}">
                <a16:creationId xmlns:a16="http://schemas.microsoft.com/office/drawing/2014/main" id="{A4B224D1-6F21-94F9-ABBB-905FFDC58D5F}"/>
              </a:ext>
            </a:extLst>
          </p:cNvPr>
          <p:cNvSpPr/>
          <p:nvPr/>
        </p:nvSpPr>
        <p:spPr>
          <a:xfrm>
            <a:off x="0" y="601308"/>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スペック比較</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7" name="表 6">
            <a:extLst>
              <a:ext uri="{FF2B5EF4-FFF2-40B4-BE49-F238E27FC236}">
                <a16:creationId xmlns:a16="http://schemas.microsoft.com/office/drawing/2014/main" id="{9D25944A-38BF-949C-6871-E8E341C85AEC}"/>
              </a:ext>
            </a:extLst>
          </p:cNvPr>
          <p:cNvGraphicFramePr>
            <a:graphicFrameLocks noGrp="1"/>
          </p:cNvGraphicFramePr>
          <p:nvPr>
            <p:extLst>
              <p:ext uri="{D42A27DB-BD31-4B8C-83A1-F6EECF244321}">
                <p14:modId xmlns:p14="http://schemas.microsoft.com/office/powerpoint/2010/main" val="1928983798"/>
              </p:ext>
            </p:extLst>
          </p:nvPr>
        </p:nvGraphicFramePr>
        <p:xfrm>
          <a:off x="392831" y="995216"/>
          <a:ext cx="8406112" cy="1497024"/>
        </p:xfrm>
        <a:graphic>
          <a:graphicData uri="http://schemas.openxmlformats.org/drawingml/2006/table">
            <a:tbl>
              <a:tblPr firstRow="1" bandRow="1">
                <a:tableStyleId>{F5AB1C69-6EDB-4FF4-983F-18BD219EF322}</a:tableStyleId>
              </a:tblPr>
              <a:tblGrid>
                <a:gridCol w="4371013">
                  <a:extLst>
                    <a:ext uri="{9D8B030D-6E8A-4147-A177-3AD203B41FA5}">
                      <a16:colId xmlns:a16="http://schemas.microsoft.com/office/drawing/2014/main" val="3518416125"/>
                    </a:ext>
                  </a:extLst>
                </a:gridCol>
                <a:gridCol w="2026597">
                  <a:extLst>
                    <a:ext uri="{9D8B030D-6E8A-4147-A177-3AD203B41FA5}">
                      <a16:colId xmlns:a16="http://schemas.microsoft.com/office/drawing/2014/main" val="2351352253"/>
                    </a:ext>
                  </a:extLst>
                </a:gridCol>
                <a:gridCol w="2008502">
                  <a:extLst>
                    <a:ext uri="{9D8B030D-6E8A-4147-A177-3AD203B41FA5}">
                      <a16:colId xmlns:a16="http://schemas.microsoft.com/office/drawing/2014/main" val="3390314828"/>
                    </a:ext>
                  </a:extLst>
                </a:gridCol>
              </a:tblGrid>
              <a:tr h="294324">
                <a:tc>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機能</a:t>
                      </a:r>
                      <a:endPar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新</a:t>
                      </a:r>
                      <a:r>
                        <a:rPr kumimoji="1" lang="en-US" altLang="ja-JP" sz="1400" b="1" kern="1200" dirty="0" err="1">
                          <a:solidFill>
                            <a:schemeClr val="tx1"/>
                          </a:solidFill>
                          <a:latin typeface="Yu Gothic UI" panose="020B0500000000000000" pitchFamily="50" charset="-128"/>
                          <a:ea typeface="Yu Gothic UI" panose="020B0500000000000000" pitchFamily="50" charset="-128"/>
                          <a:cs typeface="Calibri" panose="020F0502020204030204" pitchFamily="34" charset="0"/>
                        </a:rPr>
                        <a:t>i</a:t>
                      </a: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-PRO</a:t>
                      </a: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モデル</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旧モデル</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81754601"/>
                  </a:ext>
                </a:extLst>
              </a:tr>
              <a:tr h="223285">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音検知</a:t>
                      </a:r>
                      <a:endPar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〇</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〇</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0181694"/>
                  </a:ext>
                </a:extLst>
              </a:tr>
              <a:tr h="318052">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AI</a:t>
                      </a: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音識別</a:t>
                      </a:r>
                      <a:endPar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〇</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793498"/>
                  </a:ext>
                </a:extLst>
              </a:tr>
              <a:tr h="318052">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音検知・</a:t>
                      </a: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AI</a:t>
                      </a: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音識別トリガの</a:t>
                      </a: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SD</a:t>
                      </a: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カード録画</a:t>
                      </a:r>
                      <a:endPar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400" b="0" dirty="0">
                        <a:solidFill>
                          <a:srgbClr val="FF0000"/>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ja-JP" altLang="en-US" sz="1400" b="0" dirty="0">
                          <a:solidFill>
                            <a:srgbClr val="0000FF"/>
                          </a:solidFill>
                          <a:latin typeface="Yu Gothic UI" panose="020B0500000000000000" pitchFamily="50" charset="-128"/>
                          <a:ea typeface="Yu Gothic UI" panose="020B0500000000000000" pitchFamily="50" charset="-128"/>
                          <a:cs typeface="Calibri" panose="020F0502020204030204" pitchFamily="34" charset="0"/>
                        </a:rPr>
                        <a:t>〇</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483489"/>
                  </a:ext>
                </a:extLst>
              </a:tr>
            </a:tbl>
          </a:graphicData>
        </a:graphic>
      </p:graphicFrame>
      <p:sp>
        <p:nvSpPr>
          <p:cNvPr id="8" name="正方形/長方形 7">
            <a:extLst>
              <a:ext uri="{FF2B5EF4-FFF2-40B4-BE49-F238E27FC236}">
                <a16:creationId xmlns:a16="http://schemas.microsoft.com/office/drawing/2014/main" id="{2B1A0A06-B483-A551-899D-FD1F6EA108D5}"/>
              </a:ext>
            </a:extLst>
          </p:cNvPr>
          <p:cNvSpPr/>
          <p:nvPr/>
        </p:nvSpPr>
        <p:spPr>
          <a:xfrm>
            <a:off x="0" y="2595264"/>
            <a:ext cx="7696387" cy="338554"/>
          </a:xfrm>
          <a:prstGeom prst="rect">
            <a:avLst/>
          </a:prstGeom>
        </p:spPr>
        <p:txBody>
          <a:bodyPr wrap="square" anchor="b">
            <a:spAutoFit/>
          </a:bodyPr>
          <a:lstStyle/>
          <a:p>
            <a:pPr marL="342900" indent="-342900">
              <a:buFont typeface="Wingdings" panose="05000000000000000000" pitchFamily="2" charset="2"/>
              <a:buChar char="u"/>
            </a:pP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音識別仕様</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9" name="表 8">
            <a:extLst>
              <a:ext uri="{FF2B5EF4-FFF2-40B4-BE49-F238E27FC236}">
                <a16:creationId xmlns:a16="http://schemas.microsoft.com/office/drawing/2014/main" id="{2870F43E-6659-5FD3-B22E-A170FCC1BDC0}"/>
              </a:ext>
            </a:extLst>
          </p:cNvPr>
          <p:cNvGraphicFramePr>
            <a:graphicFrameLocks noGrp="1"/>
          </p:cNvGraphicFramePr>
          <p:nvPr>
            <p:extLst>
              <p:ext uri="{D42A27DB-BD31-4B8C-83A1-F6EECF244321}">
                <p14:modId xmlns:p14="http://schemas.microsoft.com/office/powerpoint/2010/main" val="1620921684"/>
              </p:ext>
            </p:extLst>
          </p:nvPr>
        </p:nvGraphicFramePr>
        <p:xfrm>
          <a:off x="392832" y="2957968"/>
          <a:ext cx="8406111" cy="1652338"/>
        </p:xfrm>
        <a:graphic>
          <a:graphicData uri="http://schemas.openxmlformats.org/drawingml/2006/table">
            <a:tbl>
              <a:tblPr firstRow="1" bandRow="1">
                <a:tableStyleId>{F5AB1C69-6EDB-4FF4-983F-18BD219EF322}</a:tableStyleId>
              </a:tblPr>
              <a:tblGrid>
                <a:gridCol w="2660919">
                  <a:extLst>
                    <a:ext uri="{9D8B030D-6E8A-4147-A177-3AD203B41FA5}">
                      <a16:colId xmlns:a16="http://schemas.microsoft.com/office/drawing/2014/main" val="3518416125"/>
                    </a:ext>
                  </a:extLst>
                </a:gridCol>
                <a:gridCol w="2942940">
                  <a:extLst>
                    <a:ext uri="{9D8B030D-6E8A-4147-A177-3AD203B41FA5}">
                      <a16:colId xmlns:a16="http://schemas.microsoft.com/office/drawing/2014/main" val="2351352253"/>
                    </a:ext>
                  </a:extLst>
                </a:gridCol>
                <a:gridCol w="2802252">
                  <a:extLst>
                    <a:ext uri="{9D8B030D-6E8A-4147-A177-3AD203B41FA5}">
                      <a16:colId xmlns:a16="http://schemas.microsoft.com/office/drawing/2014/main" val="836126021"/>
                    </a:ext>
                  </a:extLst>
                </a:gridCol>
              </a:tblGrid>
              <a:tr h="281234">
                <a:tc>
                  <a:txBody>
                    <a:bodyPr/>
                    <a:lstStyle/>
                    <a:p>
                      <a:pPr algn="ctr"/>
                      <a:r>
                        <a:rPr kumimoji="1" lang="ja-JP" altLang="en-US" sz="14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項目</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kumimoji="1" lang="ja-JP" altLang="en-US" sz="14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内容</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581754601"/>
                  </a:ext>
                </a:extLst>
              </a:tr>
              <a:tr h="371434">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識別対象 </a:t>
                      </a: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 </a:t>
                      </a: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サンプル</a:t>
                      </a:r>
                      <a:endParaRPr kumimoji="1" lang="ja-JP" altLang="en-US" sz="1400" dirty="0">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400" dirty="0">
                          <a:latin typeface="Yu Gothic UI" panose="020B0500000000000000" pitchFamily="50" charset="-128"/>
                          <a:ea typeface="Yu Gothic UI" panose="020B0500000000000000" pitchFamily="50" charset="-128"/>
                          <a:cs typeface="Calibri" panose="020F0502020204030204" pitchFamily="34" charset="0"/>
                        </a:rPr>
                        <a:t>1.</a:t>
                      </a:r>
                      <a:r>
                        <a:rPr kumimoji="1" lang="en-US" altLang="ja-JP" sz="14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1400" baseline="0" dirty="0">
                          <a:latin typeface="Yu Gothic UI" panose="020B0500000000000000" pitchFamily="50" charset="-128"/>
                          <a:ea typeface="Yu Gothic UI" panose="020B0500000000000000" pitchFamily="50" charset="-128"/>
                          <a:cs typeface="Calibri" panose="020F0502020204030204" pitchFamily="34" charset="0"/>
                        </a:rPr>
                        <a:t>銃声</a:t>
                      </a:r>
                      <a:endParaRPr kumimoji="1" lang="en-US" altLang="ja-JP" sz="1400" dirty="0">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None/>
                      </a:pPr>
                      <a:r>
                        <a:rPr kumimoji="1" lang="en-US" altLang="ja-JP" sz="1400" baseline="0" dirty="0">
                          <a:latin typeface="Yu Gothic UI" panose="020B0500000000000000" pitchFamily="50" charset="-128"/>
                          <a:ea typeface="Yu Gothic UI" panose="020B0500000000000000" pitchFamily="50" charset="-128"/>
                          <a:cs typeface="Calibri" panose="020F0502020204030204" pitchFamily="34" charset="0"/>
                        </a:rPr>
                        <a:t>3. </a:t>
                      </a:r>
                      <a:r>
                        <a:rPr kumimoji="1" lang="ja-JP" altLang="en-US" sz="1400" baseline="0" dirty="0">
                          <a:latin typeface="Yu Gothic UI" panose="020B0500000000000000" pitchFamily="50" charset="-128"/>
                          <a:ea typeface="Yu Gothic UI" panose="020B0500000000000000" pitchFamily="50" charset="-128"/>
                          <a:cs typeface="Calibri" panose="020F0502020204030204" pitchFamily="34" charset="0"/>
                        </a:rPr>
                        <a:t>クラクション</a:t>
                      </a:r>
                      <a:endParaRPr kumimoji="1" lang="en-US" altLang="ja-JP" sz="1400" baseline="0" dirty="0">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0181694"/>
                  </a:ext>
                </a:extLst>
              </a:tr>
              <a:tr h="362139">
                <a:tc vMerge="1">
                  <a:txBody>
                    <a:bodyPr/>
                    <a:lstStyle/>
                    <a:p>
                      <a:endParaRPr kumimoji="1" lang="ja-JP" altLang="en-US"/>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1400" dirty="0">
                          <a:latin typeface="Yu Gothic UI" panose="020B0500000000000000" pitchFamily="50" charset="-128"/>
                          <a:ea typeface="Yu Gothic UI" panose="020B0500000000000000" pitchFamily="50" charset="-128"/>
                          <a:cs typeface="Calibri" panose="020F0502020204030204" pitchFamily="34" charset="0"/>
                        </a:rPr>
                        <a:t>2.</a:t>
                      </a:r>
                      <a:r>
                        <a:rPr kumimoji="1" lang="en-US" altLang="ja-JP" sz="14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1400" baseline="0" dirty="0">
                          <a:latin typeface="Yu Gothic UI" panose="020B0500000000000000" pitchFamily="50" charset="-128"/>
                          <a:ea typeface="Yu Gothic UI" panose="020B0500000000000000" pitchFamily="50" charset="-128"/>
                          <a:cs typeface="Calibri" panose="020F0502020204030204" pitchFamily="34" charset="0"/>
                        </a:rPr>
                        <a:t>悲鳴</a:t>
                      </a:r>
                      <a:endParaRPr kumimoji="1" lang="en-US" altLang="ja-JP" sz="1400" dirty="0">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ja-JP" sz="1400" dirty="0">
                          <a:latin typeface="Yu Gothic UI" panose="020B0500000000000000" pitchFamily="50" charset="-128"/>
                          <a:ea typeface="Yu Gothic UI" panose="020B0500000000000000" pitchFamily="50" charset="-128"/>
                          <a:cs typeface="Calibri" panose="020F0502020204030204" pitchFamily="34" charset="0"/>
                        </a:rPr>
                        <a:t>4. </a:t>
                      </a:r>
                      <a:r>
                        <a:rPr kumimoji="1" lang="ja-JP" altLang="en-US" sz="1400" baseline="0" dirty="0">
                          <a:latin typeface="Yu Gothic UI" panose="020B0500000000000000" pitchFamily="50" charset="-128"/>
                          <a:ea typeface="Yu Gothic UI" panose="020B0500000000000000" pitchFamily="50" charset="-128"/>
                          <a:cs typeface="Calibri" panose="020F0502020204030204" pitchFamily="34" charset="0"/>
                        </a:rPr>
                        <a:t>ガラスの割れる音</a:t>
                      </a:r>
                      <a:endParaRPr kumimoji="1" lang="en-US" altLang="ja-JP" sz="1400" dirty="0">
                        <a:latin typeface="Yu Gothic UI" panose="020B0500000000000000" pitchFamily="50" charset="-128"/>
                        <a:ea typeface="Yu Gothic UI" panose="020B0500000000000000" pitchFamily="50" charset="-128"/>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8738640"/>
                  </a:ext>
                </a:extLst>
              </a:tr>
              <a:tr h="5834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識別条件</a:t>
                      </a:r>
                      <a:endPar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kumimoji="1" lang="ja-JP" altLang="en-US" sz="1400" dirty="0">
                          <a:latin typeface="Yu Gothic UI" panose="020B0500000000000000" pitchFamily="50" charset="-128"/>
                          <a:ea typeface="Yu Gothic UI" panose="020B0500000000000000" pitchFamily="50" charset="-128"/>
                        </a:rPr>
                        <a:t>・対象音が雑踏より</a:t>
                      </a:r>
                      <a:r>
                        <a:rPr kumimoji="1" lang="en-US" altLang="ja-JP" sz="1400" dirty="0">
                          <a:latin typeface="Yu Gothic UI" panose="020B0500000000000000" pitchFamily="50" charset="-128"/>
                          <a:ea typeface="Yu Gothic UI" panose="020B0500000000000000" pitchFamily="50" charset="-128"/>
                        </a:rPr>
                        <a:t>6dB</a:t>
                      </a:r>
                      <a:r>
                        <a:rPr kumimoji="1" lang="ja-JP" altLang="en-US" sz="1400" dirty="0">
                          <a:latin typeface="Yu Gothic UI" panose="020B0500000000000000" pitchFamily="50" charset="-128"/>
                          <a:ea typeface="Yu Gothic UI" panose="020B0500000000000000" pitchFamily="50" charset="-128"/>
                        </a:rPr>
                        <a:t>大きいこと</a:t>
                      </a:r>
                      <a:r>
                        <a:rPr kumimoji="1" lang="en-US" altLang="ja-JP" sz="1400" dirty="0">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1400" dirty="0">
                          <a:latin typeface="Yu Gothic UI" panose="020B0500000000000000" pitchFamily="50" charset="-128"/>
                          <a:ea typeface="Yu Gothic UI" panose="020B0500000000000000" pitchFamily="50" charset="-128"/>
                          <a:cs typeface="Calibri" panose="020F0502020204030204" pitchFamily="34" charset="0"/>
                        </a:rPr>
                        <a:t>屋内／屋外環境ともに利用可能</a:t>
                      </a:r>
                      <a:r>
                        <a:rPr kumimoji="1" lang="en-US" altLang="ja-JP" sz="1400" dirty="0">
                          <a:latin typeface="Yu Gothic UI" panose="020B0500000000000000" pitchFamily="50" charset="-128"/>
                          <a:ea typeface="Yu Gothic UI" panose="020B0500000000000000" pitchFamily="50" charset="-128"/>
                          <a:cs typeface="Calibri" panose="020F0502020204030204" pitchFamily="34" charset="0"/>
                        </a:rPr>
                        <a:t>)</a:t>
                      </a:r>
                    </a:p>
                    <a:p>
                      <a:r>
                        <a:rPr kumimoji="1" lang="ja-JP" altLang="en-US" sz="1400" dirty="0">
                          <a:latin typeface="Yu Gothic UI" panose="020B0500000000000000" pitchFamily="50" charset="-128"/>
                          <a:ea typeface="Yu Gothic UI" panose="020B0500000000000000" pitchFamily="50" charset="-128"/>
                        </a:rPr>
                        <a:t>・対象音が</a:t>
                      </a:r>
                      <a:r>
                        <a:rPr kumimoji="1" lang="en-US" altLang="ja-JP" sz="1400" dirty="0">
                          <a:latin typeface="Yu Gothic UI" panose="020B0500000000000000" pitchFamily="50" charset="-128"/>
                          <a:ea typeface="Yu Gothic UI" panose="020B0500000000000000" pitchFamily="50" charset="-128"/>
                        </a:rPr>
                        <a:t>1</a:t>
                      </a:r>
                      <a:r>
                        <a:rPr kumimoji="1" lang="ja-JP" altLang="en-US" sz="1400" dirty="0">
                          <a:latin typeface="Yu Gothic UI" panose="020B0500000000000000" pitchFamily="50" charset="-128"/>
                          <a:ea typeface="Yu Gothic UI" panose="020B0500000000000000" pitchFamily="50" charset="-128"/>
                        </a:rPr>
                        <a:t>秒以上継続していること　</a:t>
                      </a:r>
                      <a:r>
                        <a:rPr kumimoji="1" lang="en-US" altLang="ja-JP" sz="1400" dirty="0">
                          <a:latin typeface="Yu Gothic UI" panose="020B0500000000000000" pitchFamily="50" charset="-128"/>
                          <a:ea typeface="Yu Gothic UI" panose="020B0500000000000000" pitchFamily="50" charset="-128"/>
                        </a:rPr>
                        <a:t>(</a:t>
                      </a:r>
                      <a:r>
                        <a:rPr kumimoji="1" lang="ja-JP" altLang="en-US" sz="1400" dirty="0">
                          <a:latin typeface="Yu Gothic UI" panose="020B0500000000000000" pitchFamily="50" charset="-128"/>
                          <a:ea typeface="Yu Gothic UI" panose="020B0500000000000000" pitchFamily="50" charset="-128"/>
                        </a:rPr>
                        <a:t>銃声音は除く</a:t>
                      </a:r>
                      <a:r>
                        <a:rPr kumimoji="1" lang="en-US" altLang="ja-JP" sz="1400" dirty="0">
                          <a:latin typeface="Yu Gothic UI" panose="020B0500000000000000" pitchFamily="50" charset="-128"/>
                          <a:ea typeface="Yu Gothic UI" panose="020B0500000000000000" pitchFamily="50" charset="-128"/>
                        </a:rPr>
                        <a: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074793498"/>
                  </a:ext>
                </a:extLst>
              </a:tr>
            </a:tbl>
          </a:graphicData>
        </a:graphic>
      </p:graphicFrame>
      <p:pic>
        <p:nvPicPr>
          <p:cNvPr id="10" name="銃声">
            <a:hlinkClick r:id="" action="ppaction://media"/>
            <a:extLst>
              <a:ext uri="{FF2B5EF4-FFF2-40B4-BE49-F238E27FC236}">
                <a16:creationId xmlns:a16="http://schemas.microsoft.com/office/drawing/2014/main" id="{4F9F97AD-4650-8642-EFBC-98AB145913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54094" y="3327768"/>
            <a:ext cx="323093" cy="298213"/>
          </a:xfrm>
          <a:prstGeom prst="rect">
            <a:avLst/>
          </a:prstGeom>
        </p:spPr>
      </p:pic>
      <p:pic>
        <p:nvPicPr>
          <p:cNvPr id="11" name="叫び声（女性2）">
            <a:hlinkClick r:id="" action="ppaction://media"/>
            <a:extLst>
              <a:ext uri="{FF2B5EF4-FFF2-40B4-BE49-F238E27FC236}">
                <a16:creationId xmlns:a16="http://schemas.microsoft.com/office/drawing/2014/main" id="{5379124E-DDAE-3C6F-C3A6-76B49CB3089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53744" y="3718965"/>
            <a:ext cx="323443" cy="248536"/>
          </a:xfrm>
          <a:prstGeom prst="rect">
            <a:avLst/>
          </a:prstGeom>
        </p:spPr>
      </p:pic>
      <p:pic>
        <p:nvPicPr>
          <p:cNvPr id="12" name="クラクション（長め）">
            <a:hlinkClick r:id="" action="ppaction://media"/>
            <a:extLst>
              <a:ext uri="{FF2B5EF4-FFF2-40B4-BE49-F238E27FC236}">
                <a16:creationId xmlns:a16="http://schemas.microsoft.com/office/drawing/2014/main" id="{C959AA09-0F90-A540-5699-4496CDB0B43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869720" y="3340873"/>
            <a:ext cx="281941" cy="281941"/>
          </a:xfrm>
          <a:prstGeom prst="rect">
            <a:avLst/>
          </a:prstGeom>
        </p:spPr>
      </p:pic>
      <p:pic>
        <p:nvPicPr>
          <p:cNvPr id="13" name="glass-break3">
            <a:hlinkClick r:id="" action="ppaction://media"/>
            <a:extLst>
              <a:ext uri="{FF2B5EF4-FFF2-40B4-BE49-F238E27FC236}">
                <a16:creationId xmlns:a16="http://schemas.microsoft.com/office/drawing/2014/main" id="{9821ECAC-C029-85FB-7387-FDE4CF6E11F8}"/>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869720" y="3724706"/>
            <a:ext cx="284818" cy="261236"/>
          </a:xfrm>
          <a:prstGeom prst="rect">
            <a:avLst/>
          </a:prstGeom>
        </p:spPr>
      </p:pic>
    </p:spTree>
    <p:extLst>
      <p:ext uri="{BB962C8B-B14F-4D97-AF65-F5344CB8AC3E}">
        <p14:creationId xmlns:p14="http://schemas.microsoft.com/office/powerpoint/2010/main" val="767340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7" fill="hold"/>
                                        <p:tgtEl>
                                          <p:spTgt spid="10"/>
                                        </p:tgtEl>
                                      </p:cBhvr>
                                    </p:cmd>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28" fill="hold"/>
                                        <p:tgtEl>
                                          <p:spTgt spid="11"/>
                                        </p:tgtEl>
                                      </p:cBhvr>
                                    </p:cmd>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139" fill="hold"/>
                                        <p:tgtEl>
                                          <p:spTgt spid="12"/>
                                        </p:tgtEl>
                                      </p:cBhvr>
                                    </p:cmd>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70"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0"/>
                </p:tgtEl>
              </p:cMediaNode>
            </p:audio>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12"/>
                </p:tgtEl>
              </p:cMediaNode>
            </p:audio>
            <p:audio>
              <p:cMediaNode vol="80000">
                <p:cTn id="25"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6-2. AI</a:t>
            </a:r>
            <a:r>
              <a:rPr lang="ja-JP" altLang="en-US" dirty="0"/>
              <a:t>音識別</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5D91D590-E153-885F-5F46-94969A96E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4393" y="46218"/>
            <a:ext cx="444457" cy="444457"/>
          </a:xfrm>
          <a:prstGeom prst="rect">
            <a:avLst/>
          </a:prstGeom>
        </p:spPr>
      </p:pic>
      <p:sp>
        <p:nvSpPr>
          <p:cNvPr id="6" name="正方形/長方形 5">
            <a:extLst>
              <a:ext uri="{FF2B5EF4-FFF2-40B4-BE49-F238E27FC236}">
                <a16:creationId xmlns:a16="http://schemas.microsoft.com/office/drawing/2014/main" id="{24E93DFF-E393-F78F-5CC7-50DCE2A524F8}"/>
              </a:ext>
            </a:extLst>
          </p:cNvPr>
          <p:cNvSpPr/>
          <p:nvPr/>
        </p:nvSpPr>
        <p:spPr>
          <a:xfrm>
            <a:off x="0" y="596164"/>
            <a:ext cx="7696387" cy="338554"/>
          </a:xfrm>
          <a:prstGeom prst="rect">
            <a:avLst/>
          </a:prstGeom>
        </p:spPr>
        <p:txBody>
          <a:bodyPr wrap="square" anchor="b">
            <a:spAutoFit/>
          </a:bodyPr>
          <a:lstStyle/>
          <a:p>
            <a:pPr marL="342900" indent="-342900">
              <a:buFont typeface="Wingdings" panose="05000000000000000000" pitchFamily="2" charset="2"/>
              <a:buChar char="u"/>
            </a:pPr>
            <a:r>
              <a:rPr lang="zh-TW" altLang="en-US" sz="1600" b="1" dirty="0">
                <a:latin typeface="Yu Gothic UI" panose="020B0500000000000000" pitchFamily="50" charset="-128"/>
                <a:ea typeface="Yu Gothic UI" panose="020B0500000000000000" pitchFamily="50" charset="-128"/>
                <a:cs typeface="Calibri" panose="020F0502020204030204" pitchFamily="34" charset="0"/>
              </a:rPr>
              <a:t>検知可能距離</a:t>
            </a:r>
          </a:p>
        </p:txBody>
      </p:sp>
      <p:graphicFrame>
        <p:nvGraphicFramePr>
          <p:cNvPr id="7" name="表 6">
            <a:extLst>
              <a:ext uri="{FF2B5EF4-FFF2-40B4-BE49-F238E27FC236}">
                <a16:creationId xmlns:a16="http://schemas.microsoft.com/office/drawing/2014/main" id="{BD2244AE-1921-D5DB-02A6-D6618686720E}"/>
              </a:ext>
            </a:extLst>
          </p:cNvPr>
          <p:cNvGraphicFramePr>
            <a:graphicFrameLocks noGrp="1"/>
          </p:cNvGraphicFramePr>
          <p:nvPr>
            <p:extLst>
              <p:ext uri="{D42A27DB-BD31-4B8C-83A1-F6EECF244321}">
                <p14:modId xmlns:p14="http://schemas.microsoft.com/office/powerpoint/2010/main" val="3925932126"/>
              </p:ext>
            </p:extLst>
          </p:nvPr>
        </p:nvGraphicFramePr>
        <p:xfrm>
          <a:off x="280329" y="935908"/>
          <a:ext cx="8593378" cy="2277870"/>
        </p:xfrm>
        <a:graphic>
          <a:graphicData uri="http://schemas.openxmlformats.org/drawingml/2006/table">
            <a:tbl>
              <a:tblPr firstRow="1" bandRow="1">
                <a:tableStyleId>{F5AB1C69-6EDB-4FF4-983F-18BD219EF322}</a:tableStyleId>
              </a:tblPr>
              <a:tblGrid>
                <a:gridCol w="1256382">
                  <a:extLst>
                    <a:ext uri="{9D8B030D-6E8A-4147-A177-3AD203B41FA5}">
                      <a16:colId xmlns:a16="http://schemas.microsoft.com/office/drawing/2014/main" val="3518416125"/>
                    </a:ext>
                  </a:extLst>
                </a:gridCol>
                <a:gridCol w="3012540">
                  <a:extLst>
                    <a:ext uri="{9D8B030D-6E8A-4147-A177-3AD203B41FA5}">
                      <a16:colId xmlns:a16="http://schemas.microsoft.com/office/drawing/2014/main" val="3390314828"/>
                    </a:ext>
                  </a:extLst>
                </a:gridCol>
                <a:gridCol w="2162228">
                  <a:extLst>
                    <a:ext uri="{9D8B030D-6E8A-4147-A177-3AD203B41FA5}">
                      <a16:colId xmlns:a16="http://schemas.microsoft.com/office/drawing/2014/main" val="2619622836"/>
                    </a:ext>
                  </a:extLst>
                </a:gridCol>
                <a:gridCol w="2162228">
                  <a:extLst>
                    <a:ext uri="{9D8B030D-6E8A-4147-A177-3AD203B41FA5}">
                      <a16:colId xmlns:a16="http://schemas.microsoft.com/office/drawing/2014/main" val="1356711609"/>
                    </a:ext>
                  </a:extLst>
                </a:gridCol>
              </a:tblGrid>
              <a:tr h="303462">
                <a:tc rowSpan="2">
                  <a:txBody>
                    <a:bodyPr/>
                    <a:lstStyle/>
                    <a:p>
                      <a:pPr algn="ctr"/>
                      <a:r>
                        <a:rPr kumimoji="1" lang="ja-JP" altLang="en-US" sz="1400" b="1" u="none" strike="noStrike" kern="1200" dirty="0">
                          <a:solidFill>
                            <a:schemeClr val="tx1"/>
                          </a:solidFill>
                          <a:effectLst/>
                          <a:latin typeface="Yu Gothic UI" panose="020B0500000000000000" pitchFamily="50" charset="-128"/>
                          <a:ea typeface="Yu Gothic UI" panose="020B0500000000000000" pitchFamily="50" charset="-128"/>
                          <a:cs typeface="+mn-cs"/>
                        </a:rPr>
                        <a:t>周囲の騒音レベル</a:t>
                      </a:r>
                    </a:p>
                  </a:txBody>
                  <a:tcPr marL="160000" marR="160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u="none" strike="noStrike" kern="1200" dirty="0">
                          <a:solidFill>
                            <a:schemeClr val="tx1"/>
                          </a:solidFill>
                          <a:effectLst/>
                          <a:latin typeface="Yu Gothic UI" panose="020B0500000000000000" pitchFamily="50" charset="-128"/>
                          <a:ea typeface="Yu Gothic UI" panose="020B0500000000000000" pitchFamily="50" charset="-128"/>
                          <a:cs typeface="+mn-cs"/>
                        </a:rPr>
                        <a:t>具体的</a:t>
                      </a:r>
                      <a:r>
                        <a:rPr kumimoji="1" lang="ja-JP" altLang="ja-JP" sz="1400" b="1" u="none" strike="noStrike" kern="1200" dirty="0">
                          <a:solidFill>
                            <a:schemeClr val="tx1"/>
                          </a:solidFill>
                          <a:effectLst/>
                          <a:latin typeface="Yu Gothic UI" panose="020B0500000000000000" pitchFamily="50" charset="-128"/>
                          <a:ea typeface="Yu Gothic UI" panose="020B0500000000000000" pitchFamily="50" charset="-128"/>
                          <a:cs typeface="+mn-cs"/>
                        </a:rPr>
                        <a:t>シーン</a:t>
                      </a:r>
                      <a:endPar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u="none" strike="noStrike" kern="1200" dirty="0">
                          <a:solidFill>
                            <a:schemeClr val="tx1"/>
                          </a:solidFill>
                          <a:effectLst/>
                          <a:latin typeface="Yu Gothic UI" panose="020B0500000000000000" pitchFamily="50" charset="-128"/>
                          <a:ea typeface="Yu Gothic UI" panose="020B0500000000000000" pitchFamily="50" charset="-128"/>
                          <a:cs typeface="+mn-cs"/>
                        </a:rPr>
                        <a:t>検知</a:t>
                      </a:r>
                      <a:r>
                        <a:rPr kumimoji="1" lang="ja-JP" altLang="ja-JP" sz="1400" b="1" u="none" strike="noStrike" kern="1200" dirty="0">
                          <a:solidFill>
                            <a:schemeClr val="tx1"/>
                          </a:solidFill>
                          <a:effectLst/>
                          <a:latin typeface="Yu Gothic UI" panose="020B0500000000000000" pitchFamily="50" charset="-128"/>
                          <a:ea typeface="Yu Gothic UI" panose="020B0500000000000000" pitchFamily="50" charset="-128"/>
                          <a:cs typeface="+mn-cs"/>
                        </a:rPr>
                        <a:t>可能距離（ガイドライン）</a:t>
                      </a:r>
                      <a:endPar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marL="0" marR="0" lvl="0" indent="0" algn="ctr" defTabSz="609585" rtl="0" eaLnBrk="1" fontAlgn="base" latinLnBrk="0" hangingPunct="1">
                        <a:lnSpc>
                          <a:spcPct val="90000"/>
                        </a:lnSpc>
                        <a:spcBef>
                          <a:spcPct val="0"/>
                        </a:spcBef>
                        <a:spcAft>
                          <a:spcPct val="0"/>
                        </a:spcAft>
                        <a:buClrTx/>
                        <a:buSzTx/>
                        <a:buFontTx/>
                        <a:buNone/>
                        <a:tabLst/>
                      </a:pPr>
                      <a:endParaRPr kumimoji="1" lang="ja-JP" altLang="en-US" sz="1100" b="1" kern="1200" dirty="0">
                        <a:solidFill>
                          <a:schemeClr val="lt1"/>
                        </a:solidFill>
                        <a:latin typeface="Meiryo UI" panose="020B0604030504040204" pitchFamily="50" charset="-128"/>
                        <a:ea typeface="Meiryo UI" panose="020B0604030504040204" pitchFamily="50" charset="-128"/>
                        <a:cs typeface="+mn-cs"/>
                      </a:endParaRPr>
                    </a:p>
                  </a:txBody>
                  <a:tcPr marL="120000" marR="120000" marT="62336" marB="62336" anchor="ctr" horzOverflow="overflow"/>
                </a:tc>
                <a:extLst>
                  <a:ext uri="{0D108BD9-81ED-4DB2-BD59-A6C34878D82A}">
                    <a16:rowId xmlns:a16="http://schemas.microsoft.com/office/drawing/2014/main" val="797197079"/>
                  </a:ext>
                </a:extLst>
              </a:tr>
              <a:tr h="0">
                <a:tc vMerge="1">
                  <a:txBody>
                    <a:bodyPr/>
                    <a:lstStyle/>
                    <a:p>
                      <a:pPr marL="0" marR="0" lvl="0" indent="0" algn="ctr" defTabSz="609585" rtl="0" eaLnBrk="1" fontAlgn="base" latinLnBrk="0" hangingPunct="1">
                        <a:lnSpc>
                          <a:spcPct val="90000"/>
                        </a:lnSpc>
                        <a:spcBef>
                          <a:spcPct val="0"/>
                        </a:spcBef>
                        <a:spcAft>
                          <a:spcPct val="0"/>
                        </a:spcAft>
                        <a:buClrTx/>
                        <a:buSzTx/>
                        <a:buFontTx/>
                        <a:buNone/>
                        <a:tabLst/>
                      </a:pPr>
                      <a:endParaRPr kumimoji="1" lang="en-US" altLang="ja-JP" sz="1100" b="1" kern="1200" dirty="0">
                        <a:solidFill>
                          <a:schemeClr val="lt1"/>
                        </a:solidFill>
                        <a:latin typeface="Meiryo UI" panose="020B0604030504040204" pitchFamily="50" charset="-128"/>
                        <a:ea typeface="Meiryo UI" panose="020B0604030504040204" pitchFamily="50" charset="-128"/>
                        <a:cs typeface="+mn-cs"/>
                        <a:sym typeface="Wingdings" pitchFamily="2" charset="2"/>
                      </a:endParaRPr>
                    </a:p>
                  </a:txBody>
                  <a:tcPr marL="120000" marR="120000" marT="62336" marB="62336" anchor="ctr" horzOverflow="overflow">
                    <a:solidFill>
                      <a:schemeClr val="accent3"/>
                    </a:solidFill>
                  </a:tcPr>
                </a:tc>
                <a:tc vMerge="1">
                  <a:txBody>
                    <a:bodyPr/>
                    <a:lstStyle/>
                    <a:p>
                      <a:pPr marL="0" marR="0" lvl="0" indent="0" algn="ctr" defTabSz="609585" rtl="0" eaLnBrk="1" fontAlgn="base" latinLnBrk="0" hangingPunct="1">
                        <a:lnSpc>
                          <a:spcPct val="90000"/>
                        </a:lnSpc>
                        <a:spcBef>
                          <a:spcPct val="0"/>
                        </a:spcBef>
                        <a:spcAft>
                          <a:spcPct val="0"/>
                        </a:spcAft>
                        <a:buClrTx/>
                        <a:buSzTx/>
                        <a:buFontTx/>
                        <a:buNone/>
                        <a:tabLst/>
                      </a:pPr>
                      <a:endParaRPr kumimoji="1" lang="ja-JP" altLang="en-US" sz="1100" b="1" kern="1200" dirty="0">
                        <a:solidFill>
                          <a:schemeClr val="lt1"/>
                        </a:solidFill>
                        <a:latin typeface="Meiryo UI" panose="020B0604030504040204" pitchFamily="50" charset="-128"/>
                        <a:ea typeface="Meiryo UI" panose="020B0604030504040204" pitchFamily="50" charset="-128"/>
                        <a:cs typeface="+mn-cs"/>
                      </a:endParaRPr>
                    </a:p>
                  </a:txBody>
                  <a:tcPr marL="120000" marR="120000" marT="62336" marB="62336" anchor="ctr" horzOverflow="overflow">
                    <a:solidFill>
                      <a:schemeClr val="accent3"/>
                    </a:solidFill>
                  </a:tcPr>
                </a:tc>
                <a:tc>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悲鳴</a:t>
                      </a:r>
                      <a:r>
                        <a:rPr kumimoji="1" lang="en-US" altLang="ja-JP" sz="1400" b="1"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1400" b="1"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ガラスの割れる音</a:t>
                      </a:r>
                      <a:endParaRPr kumimoji="1" lang="en-US" altLang="ja-JP" sz="1400" b="1"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ctr" defTabSz="609585" rtl="0" eaLnBrk="1" fontAlgn="base" latinLnBrk="0" hangingPunct="1">
                        <a:lnSpc>
                          <a:spcPct val="90000"/>
                        </a:lnSpc>
                        <a:spcBef>
                          <a:spcPct val="0"/>
                        </a:spcBef>
                        <a:spcAft>
                          <a:spcPct val="0"/>
                        </a:spcAft>
                        <a:buClrTx/>
                        <a:buSzTx/>
                        <a:buFontTx/>
                        <a:buNone/>
                        <a:tabLst/>
                      </a:pPr>
                      <a:r>
                        <a:rPr kumimoji="1" lang="en-US" altLang="ja-JP" sz="1400" b="1"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(90 - 110 dB)</a:t>
                      </a:r>
                      <a:endPar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609585" rtl="0" eaLnBrk="1" fontAlgn="base" latinLnBrk="0" hangingPunct="1">
                        <a:lnSpc>
                          <a:spcPct val="90000"/>
                        </a:lnSpc>
                        <a:spcBef>
                          <a:spcPct val="0"/>
                        </a:spcBef>
                        <a:spcAft>
                          <a:spcPct val="0"/>
                        </a:spcAft>
                        <a:buClrTx/>
                        <a:buSzTx/>
                        <a:buFontTx/>
                        <a:buNone/>
                        <a:tabLst/>
                      </a:pP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銃声</a:t>
                      </a: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 </a:t>
                      </a:r>
                      <a:r>
                        <a:rPr kumimoji="1" lang="ja-JP" altLang="en-US"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クラクション</a:t>
                      </a:r>
                      <a:endPar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ctr" defTabSz="609585" rtl="0" eaLnBrk="1" fontAlgn="base" latinLnBrk="0" hangingPunct="1">
                        <a:lnSpc>
                          <a:spcPct val="90000"/>
                        </a:lnSpc>
                        <a:spcBef>
                          <a:spcPct val="0"/>
                        </a:spcBef>
                        <a:spcAft>
                          <a:spcPct val="0"/>
                        </a:spcAft>
                        <a:buClrTx/>
                        <a:buSzTx/>
                        <a:buFontTx/>
                        <a:buNone/>
                        <a:tabLst/>
                      </a:pPr>
                      <a:r>
                        <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(110</a:t>
                      </a:r>
                      <a:r>
                        <a:rPr kumimoji="1" lang="en-US" altLang="ja-JP" sz="1400" b="1" kern="1200" baseline="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- 130 dB)</a:t>
                      </a:r>
                      <a:endParaRPr kumimoji="1" lang="en-US" altLang="ja-JP" sz="1400" b="1"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81754601"/>
                  </a:ext>
                </a:extLst>
              </a:tr>
              <a:tr h="27879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70 dB</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ja-JP" altLang="ja-JP" sz="1400" b="0" u="none" strike="noStrike" kern="1200" dirty="0">
                          <a:solidFill>
                            <a:schemeClr val="dk1"/>
                          </a:solidFill>
                          <a:effectLst/>
                          <a:latin typeface="Yu Gothic UI" panose="020B0500000000000000" pitchFamily="50" charset="-128"/>
                          <a:ea typeface="Yu Gothic UI" panose="020B0500000000000000" pitchFamily="50" charset="-128"/>
                          <a:cs typeface="+mn-cs"/>
                        </a:rPr>
                        <a:t>騒々しい通り、主要道路</a:t>
                      </a:r>
                      <a:endPar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4 m</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15 m</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0181694"/>
                  </a:ext>
                </a:extLst>
              </a:tr>
              <a:tr h="32153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60 dB</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ja-JP" altLang="ja-JP" sz="1400" b="0" u="none" strike="noStrike" kern="1200" dirty="0">
                          <a:solidFill>
                            <a:schemeClr val="dk1"/>
                          </a:solidFill>
                          <a:effectLst/>
                          <a:latin typeface="Yu Gothic UI" panose="020B0500000000000000" pitchFamily="50" charset="-128"/>
                          <a:ea typeface="Yu Gothic UI" panose="020B0500000000000000" pitchFamily="50" charset="-128"/>
                          <a:cs typeface="+mn-cs"/>
                        </a:rPr>
                        <a:t>普通の会話、</a:t>
                      </a:r>
                      <a:r>
                        <a:rPr kumimoji="1" lang="ja-JP" altLang="en-US" sz="1400" b="0" u="none" strike="noStrike" kern="1200" dirty="0">
                          <a:solidFill>
                            <a:schemeClr val="dk1"/>
                          </a:solidFill>
                          <a:effectLst/>
                          <a:latin typeface="Yu Gothic UI" panose="020B0500000000000000" pitchFamily="50" charset="-128"/>
                          <a:ea typeface="Yu Gothic UI" panose="020B0500000000000000" pitchFamily="50" charset="-128"/>
                          <a:cs typeface="+mn-cs"/>
                        </a:rPr>
                        <a:t>車の少ない道路</a:t>
                      </a:r>
                      <a:endPar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8 m</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30 m</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793498"/>
                  </a:ext>
                </a:extLst>
              </a:tr>
              <a:tr h="32153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50 dB</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ja-JP" altLang="ja-JP" sz="1400" b="0" u="none" strike="noStrike" kern="1200" dirty="0">
                          <a:solidFill>
                            <a:schemeClr val="dk1"/>
                          </a:solidFill>
                          <a:effectLst/>
                          <a:latin typeface="Yu Gothic UI" panose="020B0500000000000000" pitchFamily="50" charset="-128"/>
                          <a:ea typeface="Yu Gothic UI" panose="020B0500000000000000" pitchFamily="50" charset="-128"/>
                          <a:cs typeface="+mn-cs"/>
                        </a:rPr>
                        <a:t>住宅街、昼間のオフィス</a:t>
                      </a:r>
                      <a:endPar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16 m</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50 m</a:t>
                      </a:r>
                      <a:r>
                        <a:rPr kumimoji="1" lang="ja-JP" altLang="en-US"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a:t>
                      </a:r>
                      <a:endParaRPr kumimoji="1" lang="ja-JP" altLang="en-US"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5706653"/>
                  </a:ext>
                </a:extLst>
              </a:tr>
              <a:tr h="321535">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40 dB</a:t>
                      </a: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ja-JP" altLang="ja-JP" sz="1400" b="0" u="none" strike="noStrike" kern="1200" dirty="0">
                          <a:solidFill>
                            <a:schemeClr val="dk1"/>
                          </a:solidFill>
                          <a:effectLst/>
                          <a:latin typeface="Yu Gothic UI" panose="020B0500000000000000" pitchFamily="50" charset="-128"/>
                          <a:ea typeface="Yu Gothic UI" panose="020B0500000000000000" pitchFamily="50" charset="-128"/>
                          <a:cs typeface="+mn-cs"/>
                        </a:rPr>
                        <a:t>夜の住宅街、図書室</a:t>
                      </a:r>
                      <a:endParaRPr kumimoji="1" lang="ja-JP" altLang="en-US" sz="1400" b="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8467" marR="8467" marT="84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32 m</a:t>
                      </a:r>
                      <a:endParaRPr kumimoji="1" lang="ja-JP" altLang="en-US"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50 m</a:t>
                      </a:r>
                      <a:r>
                        <a:rPr kumimoji="1" lang="ja-JP" altLang="en-US"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a:t>
                      </a:r>
                      <a:endParaRPr kumimoji="1" lang="ja-JP" altLang="en-US"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0000" marR="160000" marT="83115" marB="831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483489"/>
                  </a:ext>
                </a:extLst>
              </a:tr>
            </a:tbl>
          </a:graphicData>
        </a:graphic>
      </p:graphicFrame>
      <p:sp>
        <p:nvSpPr>
          <p:cNvPr id="8" name="テキスト ボックス 7">
            <a:extLst>
              <a:ext uri="{FF2B5EF4-FFF2-40B4-BE49-F238E27FC236}">
                <a16:creationId xmlns:a16="http://schemas.microsoft.com/office/drawing/2014/main" id="{9E9787A4-A47B-2C26-3629-3400AAB891A1}"/>
              </a:ext>
            </a:extLst>
          </p:cNvPr>
          <p:cNvSpPr txBox="1"/>
          <p:nvPr/>
        </p:nvSpPr>
        <p:spPr>
          <a:xfrm>
            <a:off x="276265" y="3480738"/>
            <a:ext cx="6654800" cy="1206468"/>
          </a:xfrm>
          <a:prstGeom prst="rect">
            <a:avLst/>
          </a:prstGeom>
          <a:noFill/>
        </p:spPr>
        <p:txBody>
          <a:bodyPr wrap="square" lIns="64000" tIns="64000" rIns="64000" bIns="64000" rtlCol="0">
            <a:spAutoFit/>
          </a:bodyPr>
          <a:lstStyle/>
          <a:p>
            <a:pPr marL="285750" indent="-285750">
              <a:buFont typeface="Wingdings" panose="05000000000000000000" pitchFamily="2" charset="2"/>
              <a:buChar char="Ø"/>
            </a:pPr>
            <a:r>
              <a:rPr lang="en-US" altLang="ja-JP" sz="14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音識別用マイク要件</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a:p>
            <a:pPr marL="800100" lvl="1" indent="-342900">
              <a:buFont typeface="+mj-lt"/>
              <a:buAutoNum type="arabicPeriod"/>
            </a:pPr>
            <a:r>
              <a:rPr lang="ja-JP" altLang="ja-JP" sz="1400" dirty="0">
                <a:latin typeface="Yu Gothic UI" panose="020B0500000000000000" pitchFamily="50" charset="-128"/>
                <a:ea typeface="Yu Gothic UI" panose="020B0500000000000000" pitchFamily="50" charset="-128"/>
              </a:rPr>
              <a:t>周波数特性：200 Hz〜8KHz</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marL="800100" lvl="1" indent="-342900">
              <a:buFont typeface="+mj-lt"/>
              <a:buAutoNum type="arabicPeriod"/>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全方向性マイク</a:t>
            </a:r>
            <a:endParaRPr lang="en-US" altLang="ja-JP" sz="800" dirty="0">
              <a:latin typeface="Yu Gothic UI" panose="020B0500000000000000" pitchFamily="50" charset="-128"/>
              <a:ea typeface="Yu Gothic UI" panose="020B0500000000000000" pitchFamily="50" charset="-128"/>
              <a:cs typeface="Calibri" panose="020F0502020204030204" pitchFamily="34" charset="0"/>
            </a:endParaRPr>
          </a:p>
          <a:p>
            <a:pPr marL="285750" indent="-285750">
              <a:buFont typeface="Wingdings" panose="05000000000000000000" pitchFamily="2" charset="2"/>
              <a:buChar char="Ø"/>
            </a:pPr>
            <a:r>
              <a:rPr lang="ja-JP" altLang="ja-JP" sz="1400" b="1" dirty="0">
                <a:latin typeface="Yu Gothic UI" panose="020B0500000000000000" pitchFamily="50" charset="-128"/>
                <a:ea typeface="Yu Gothic UI" panose="020B0500000000000000" pitchFamily="50" charset="-128"/>
              </a:rPr>
              <a:t>確認済みのマイク</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a:p>
            <a:pPr marL="742950" lvl="1" indent="-285750">
              <a:buFont typeface="Arial" panose="020B0604020202020204" pitchFamily="34" charset="0"/>
              <a:buChar char="•"/>
            </a:pPr>
            <a:r>
              <a:rPr lang="en-US" altLang="ja-JP" sz="1400" dirty="0">
                <a:latin typeface="Yu Gothic UI" panose="020B0500000000000000" pitchFamily="50" charset="-128"/>
                <a:ea typeface="Yu Gothic UI" panose="020B0500000000000000" pitchFamily="50" charset="-128"/>
                <a:cs typeface="Calibri" panose="020F0502020204030204" pitchFamily="34" charset="0"/>
              </a:rPr>
              <a:t>ECM-CS3 (SONY), AT9904 (audio-</a:t>
            </a:r>
            <a:r>
              <a:rPr lang="en-US" altLang="ja-JP" sz="1400" dirty="0" err="1">
                <a:latin typeface="Yu Gothic UI" panose="020B0500000000000000" pitchFamily="50" charset="-128"/>
                <a:ea typeface="Yu Gothic UI" panose="020B0500000000000000" pitchFamily="50" charset="-128"/>
                <a:cs typeface="Calibri" panose="020F0502020204030204" pitchFamily="34" charset="0"/>
              </a:rPr>
              <a:t>technica</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093381DE-8BDF-08FD-6574-21EF13A1C7CB}"/>
              </a:ext>
            </a:extLst>
          </p:cNvPr>
          <p:cNvSpPr/>
          <p:nvPr/>
        </p:nvSpPr>
        <p:spPr>
          <a:xfrm>
            <a:off x="280329" y="3225450"/>
            <a:ext cx="7829501" cy="276999"/>
          </a:xfrm>
          <a:prstGeom prst="rect">
            <a:avLst/>
          </a:prstGeom>
        </p:spPr>
        <p:txBody>
          <a:bodyPr wrap="square">
            <a:spAutoFit/>
          </a:bodyPr>
          <a:lstStyle/>
          <a:p>
            <a:r>
              <a:rPr lang="ja-JP" altLang="en-US" sz="1200" dirty="0">
                <a:latin typeface="Yu Gothic UI" panose="020B0500000000000000" pitchFamily="50" charset="-128"/>
                <a:ea typeface="Yu Gothic UI" panose="020B0500000000000000" pitchFamily="50" charset="-128"/>
                <a:cs typeface="Calibri" panose="020F0502020204030204" pitchFamily="34" charset="0"/>
              </a:rPr>
              <a:t>*1　</a:t>
            </a:r>
            <a:r>
              <a:rPr lang="ja-JP" altLang="ja-JP" sz="1200" dirty="0">
                <a:latin typeface="Yu Gothic UI" panose="020B0500000000000000" pitchFamily="50" charset="-128"/>
                <a:ea typeface="Yu Gothic UI" panose="020B0500000000000000" pitchFamily="50" charset="-128"/>
              </a:rPr>
              <a:t>検出可能距離は、建物が</a:t>
            </a:r>
            <a:r>
              <a:rPr lang="ja-JP" altLang="en-US" sz="1200" dirty="0">
                <a:latin typeface="Yu Gothic UI" panose="020B0500000000000000" pitchFamily="50" charset="-128"/>
                <a:ea typeface="Yu Gothic UI" panose="020B0500000000000000" pitchFamily="50" charset="-128"/>
              </a:rPr>
              <a:t>音</a:t>
            </a:r>
            <a:r>
              <a:rPr lang="ja-JP" altLang="ja-JP" sz="1200" dirty="0">
                <a:latin typeface="Yu Gothic UI" panose="020B0500000000000000" pitchFamily="50" charset="-128"/>
                <a:ea typeface="Yu Gothic UI" panose="020B0500000000000000" pitchFamily="50" charset="-128"/>
              </a:rPr>
              <a:t>を</a:t>
            </a:r>
            <a:r>
              <a:rPr lang="ja-JP" altLang="en-US" sz="1200" dirty="0">
                <a:latin typeface="Yu Gothic UI" panose="020B0500000000000000" pitchFamily="50" charset="-128"/>
                <a:ea typeface="Yu Gothic UI" panose="020B0500000000000000" pitchFamily="50" charset="-128"/>
              </a:rPr>
              <a:t>遮る</a:t>
            </a:r>
            <a:r>
              <a:rPr lang="ja-JP" altLang="ja-JP" sz="1200" dirty="0">
                <a:latin typeface="Yu Gothic UI" panose="020B0500000000000000" pitchFamily="50" charset="-128"/>
                <a:ea typeface="Yu Gothic UI" panose="020B0500000000000000" pitchFamily="50" charset="-128"/>
              </a:rPr>
              <a:t>など、周囲の環境に応じて変化する可能性があります。</a:t>
            </a:r>
            <a:endParaRPr lang="ja-JP" altLang="en-US" sz="1200"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881286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6-2. AI</a:t>
            </a:r>
            <a:r>
              <a:rPr lang="ja-JP" altLang="en-US" dirty="0"/>
              <a:t>音識別</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C8B1D5E2-25F2-2C8F-D875-4C71DBF30D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4393" y="46218"/>
            <a:ext cx="444457" cy="444457"/>
          </a:xfrm>
          <a:prstGeom prst="rect">
            <a:avLst/>
          </a:prstGeom>
        </p:spPr>
      </p:pic>
      <p:sp>
        <p:nvSpPr>
          <p:cNvPr id="6" name="正方形/長方形 5">
            <a:extLst>
              <a:ext uri="{FF2B5EF4-FFF2-40B4-BE49-F238E27FC236}">
                <a16:creationId xmlns:a16="http://schemas.microsoft.com/office/drawing/2014/main" id="{266AB8F0-3654-BCCC-82BE-D66A373D7A34}"/>
              </a:ext>
            </a:extLst>
          </p:cNvPr>
          <p:cNvSpPr/>
          <p:nvPr/>
        </p:nvSpPr>
        <p:spPr>
          <a:xfrm>
            <a:off x="0" y="607939"/>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制限事項</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E301CAB7-6C43-0B54-9128-EBD8954485C0}"/>
              </a:ext>
            </a:extLst>
          </p:cNvPr>
          <p:cNvSpPr txBox="1"/>
          <p:nvPr/>
        </p:nvSpPr>
        <p:spPr>
          <a:xfrm>
            <a:off x="280329" y="933741"/>
            <a:ext cx="8145973" cy="1292662"/>
          </a:xfrm>
          <a:prstGeom prst="rect">
            <a:avLst/>
          </a:prstGeom>
          <a:noFill/>
        </p:spPr>
        <p:txBody>
          <a:bodyPr wrap="square" rtlCol="0">
            <a:spAutoFit/>
          </a:bodyPr>
          <a:lstStyle/>
          <a:p>
            <a:pPr defTabSz="1219170">
              <a:defRPr/>
            </a:pPr>
            <a:r>
              <a:rPr lang="ja-JP" altLang="ja-JP" sz="1400" dirty="0">
                <a:latin typeface="Yu Gothic UI" panose="020B0500000000000000" pitchFamily="50" charset="-128"/>
                <a:ea typeface="Yu Gothic UI" panose="020B0500000000000000" pitchFamily="50" charset="-128"/>
              </a:rPr>
              <a:t>以下の場合、AI音識別では対象音が</a:t>
            </a:r>
            <a:r>
              <a:rPr lang="ja-JP" altLang="en-US" sz="1400" dirty="0">
                <a:latin typeface="Yu Gothic UI" panose="020B0500000000000000" pitchFamily="50" charset="-128"/>
                <a:ea typeface="Yu Gothic UI" panose="020B0500000000000000" pitchFamily="50" charset="-128"/>
              </a:rPr>
              <a:t>検知</a:t>
            </a:r>
            <a:r>
              <a:rPr lang="ja-JP" altLang="ja-JP" sz="1400" dirty="0">
                <a:latin typeface="Yu Gothic UI" panose="020B0500000000000000" pitchFamily="50" charset="-128"/>
                <a:ea typeface="Yu Gothic UI" panose="020B0500000000000000" pitchFamily="50" charset="-128"/>
              </a:rPr>
              <a:t>されない場合があります。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defTabSz="1219170">
              <a:defRPr/>
            </a:pPr>
            <a:endParaRPr lang="en-US" altLang="ja-JP" sz="800"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defTabSz="1219170">
              <a:buFont typeface="Arial" panose="020B0604020202020204" pitchFamily="34" charset="0"/>
              <a:buChar char="•"/>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悲鳴／クラクション／ガラスの割れる音の継続時間が、</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秒より短い場合</a:t>
            </a:r>
          </a:p>
          <a:p>
            <a:pPr marL="380990" indent="-380990" defTabSz="1219170">
              <a:buFont typeface="Arial" panose="020B0604020202020204" pitchFamily="34" charset="0"/>
              <a:buChar char="•"/>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対象音と周囲の騒音との差が</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6 dB</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未満の場合</a:t>
            </a:r>
          </a:p>
          <a:p>
            <a:pPr marL="380990" indent="-380990" defTabSz="1219170">
              <a:buFont typeface="Arial" panose="020B0604020202020204" pitchFamily="34" charset="0"/>
              <a:buChar char="•"/>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雨がカメラ・マイクに直接当たる場合</a:t>
            </a:r>
          </a:p>
          <a:p>
            <a:pPr marL="380990" indent="-380990" defTabSz="1219170">
              <a:buFont typeface="Arial" panose="020B0604020202020204" pitchFamily="34" charset="0"/>
              <a:buChar char="•"/>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複数種別の対象音が同時に発生した場合、</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種類のみアラーム通知されます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E9E76DB5-F732-0420-B415-47B1B417A1CD}"/>
              </a:ext>
            </a:extLst>
          </p:cNvPr>
          <p:cNvSpPr txBox="1"/>
          <p:nvPr/>
        </p:nvSpPr>
        <p:spPr>
          <a:xfrm>
            <a:off x="280329" y="2275115"/>
            <a:ext cx="8145973" cy="1785104"/>
          </a:xfrm>
          <a:prstGeom prst="rect">
            <a:avLst/>
          </a:prstGeom>
          <a:noFill/>
        </p:spPr>
        <p:txBody>
          <a:bodyPr wrap="square" rtlCol="0">
            <a:spAutoFit/>
          </a:bodyPr>
          <a:lstStyle/>
          <a:p>
            <a:pPr defTabSz="1219170">
              <a:defRPr/>
            </a:pPr>
            <a:r>
              <a:rPr lang="ja-JP" altLang="ja-JP" sz="1400" dirty="0">
                <a:latin typeface="Yu Gothic UI" panose="020B0500000000000000" pitchFamily="50" charset="-128"/>
                <a:ea typeface="Yu Gothic UI" panose="020B0500000000000000" pitchFamily="50" charset="-128"/>
              </a:rPr>
              <a:t>ターゲット音と非常によく似た他の音が</a:t>
            </a:r>
            <a:r>
              <a:rPr lang="ja-JP" altLang="en-US" sz="1400" dirty="0">
                <a:latin typeface="Yu Gothic UI" panose="020B0500000000000000" pitchFamily="50" charset="-128"/>
                <a:ea typeface="Yu Gothic UI" panose="020B0500000000000000" pitchFamily="50" charset="-128"/>
              </a:rPr>
              <a:t>検知</a:t>
            </a:r>
            <a:r>
              <a:rPr lang="ja-JP" altLang="ja-JP" sz="1400" dirty="0">
                <a:latin typeface="Yu Gothic UI" panose="020B0500000000000000" pitchFamily="50" charset="-128"/>
                <a:ea typeface="Yu Gothic UI" panose="020B0500000000000000" pitchFamily="50" charset="-128"/>
              </a:rPr>
              <a:t>される場合があります。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defTabSz="1219170">
              <a:defRPr/>
            </a:pPr>
            <a:endParaRPr lang="en-US" altLang="ja-JP" sz="800" dirty="0">
              <a:latin typeface="Yu Gothic UI" panose="020B0500000000000000" pitchFamily="50" charset="-128"/>
              <a:ea typeface="Yu Gothic UI" panose="020B0500000000000000" pitchFamily="50" charset="-128"/>
              <a:cs typeface="Calibri" panose="020F0502020204030204" pitchFamily="34" charset="0"/>
            </a:endParaRPr>
          </a:p>
          <a:p>
            <a:pPr defTabSz="1219170">
              <a:defRPr/>
            </a:pPr>
            <a:r>
              <a:rPr lang="en-US" altLang="ja-JP" sz="14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例</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a:t>
            </a:r>
          </a:p>
          <a:p>
            <a:pPr marL="380990" indent="-380990" defTabSz="1219170">
              <a:buFont typeface="Arial" panose="020B0604020202020204" pitchFamily="34" charset="0"/>
              <a:buChar char="•"/>
              <a:defRPr/>
            </a:pPr>
            <a:r>
              <a:rPr lang="ja-JP" altLang="ja-JP" sz="1400" dirty="0">
                <a:latin typeface="Yu Gothic UI" panose="020B0500000000000000" pitchFamily="50" charset="-128"/>
                <a:ea typeface="Yu Gothic UI" panose="020B0500000000000000" pitchFamily="50" charset="-128"/>
              </a:rPr>
              <a:t>タイヤのパンクを「銃声」として</a:t>
            </a:r>
            <a:r>
              <a:rPr lang="ja-JP" altLang="en-US" sz="1400" dirty="0">
                <a:latin typeface="Yu Gothic UI" panose="020B0500000000000000" pitchFamily="50" charset="-128"/>
                <a:ea typeface="Yu Gothic UI" panose="020B0500000000000000" pitchFamily="50" charset="-128"/>
              </a:rPr>
              <a:t>検知することがあります。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defTabSz="1219170">
              <a:buFont typeface="Arial" panose="020B0604020202020204" pitchFamily="34" charset="0"/>
              <a:buChar char="•"/>
              <a:defRPr/>
            </a:pPr>
            <a:r>
              <a:rPr lang="ja-JP" altLang="ja-JP" sz="1400" dirty="0">
                <a:latin typeface="Yu Gothic UI" panose="020B0500000000000000" pitchFamily="50" charset="-128"/>
                <a:ea typeface="Yu Gothic UI" panose="020B0500000000000000" pitchFamily="50" charset="-128"/>
              </a:rPr>
              <a:t>ガラスが割れる音や衝撃音が強い場合は「銃声」として</a:t>
            </a:r>
            <a:r>
              <a:rPr lang="ja-JP" altLang="en-US" sz="1400" dirty="0">
                <a:latin typeface="Yu Gothic UI" panose="020B0500000000000000" pitchFamily="50" charset="-128"/>
                <a:ea typeface="Yu Gothic UI" panose="020B0500000000000000" pitchFamily="50" charset="-128"/>
              </a:rPr>
              <a:t>検知することがあります。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defTabSz="1219170">
              <a:buFont typeface="Arial" panose="020B0604020202020204" pitchFamily="34" charset="0"/>
              <a:buChar char="•"/>
              <a:defRPr/>
            </a:pPr>
            <a:r>
              <a:rPr lang="ja-JP" altLang="ja-JP" sz="1400" dirty="0">
                <a:latin typeface="Yu Gothic UI" panose="020B0500000000000000" pitchFamily="50" charset="-128"/>
                <a:ea typeface="Yu Gothic UI" panose="020B0500000000000000" pitchFamily="50" charset="-128"/>
              </a:rPr>
              <a:t>鳥の鳴き声を「</a:t>
            </a:r>
            <a:r>
              <a:rPr lang="ja-JP" altLang="en-US" sz="1400" dirty="0">
                <a:latin typeface="Yu Gothic UI" panose="020B0500000000000000" pitchFamily="50" charset="-128"/>
                <a:ea typeface="Yu Gothic UI" panose="020B0500000000000000" pitchFamily="50" charset="-128"/>
              </a:rPr>
              <a:t>悲鳴</a:t>
            </a:r>
            <a:r>
              <a:rPr lang="ja-JP" altLang="ja-JP" sz="1400" dirty="0">
                <a:latin typeface="Yu Gothic UI" panose="020B0500000000000000" pitchFamily="50" charset="-128"/>
                <a:ea typeface="Yu Gothic UI" panose="020B0500000000000000" pitchFamily="50" charset="-128"/>
              </a:rPr>
              <a:t>」として</a:t>
            </a:r>
            <a:r>
              <a:rPr lang="ja-JP" altLang="en-US" sz="1400" dirty="0">
                <a:latin typeface="Yu Gothic UI" panose="020B0500000000000000" pitchFamily="50" charset="-128"/>
                <a:ea typeface="Yu Gothic UI" panose="020B0500000000000000" pitchFamily="50" charset="-128"/>
              </a:rPr>
              <a:t>検知することがあります。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defTabSz="1219170">
              <a:buFont typeface="Arial" panose="020B0604020202020204" pitchFamily="34" charset="0"/>
              <a:buChar char="•"/>
              <a:defRPr/>
            </a:pPr>
            <a:r>
              <a:rPr lang="ja-JP" altLang="ja-JP" sz="1400" dirty="0">
                <a:latin typeface="Yu Gothic UI" panose="020B0500000000000000" pitchFamily="50" charset="-128"/>
                <a:ea typeface="Yu Gothic UI" panose="020B0500000000000000" pitchFamily="50" charset="-128"/>
              </a:rPr>
              <a:t>緊急車両のサイレンを</a:t>
            </a:r>
            <a:r>
              <a:rPr lang="ja-JP" altLang="en-US" sz="1400" dirty="0">
                <a:latin typeface="Yu Gothic UI" panose="020B0500000000000000" pitchFamily="50" charset="-128"/>
                <a:ea typeface="Yu Gothic UI" panose="020B0500000000000000" pitchFamily="50" charset="-128"/>
              </a:rPr>
              <a:t>「悲鳴</a:t>
            </a:r>
            <a:r>
              <a:rPr lang="ja-JP" altLang="ja-JP" sz="1400" dirty="0">
                <a:latin typeface="Yu Gothic UI" panose="020B0500000000000000" pitchFamily="50" charset="-128"/>
                <a:ea typeface="Yu Gothic UI" panose="020B0500000000000000" pitchFamily="50" charset="-128"/>
              </a:rPr>
              <a:t>」として</a:t>
            </a:r>
            <a:r>
              <a:rPr lang="ja-JP" altLang="en-US" sz="1400" dirty="0">
                <a:latin typeface="Yu Gothic UI" panose="020B0500000000000000" pitchFamily="50" charset="-128"/>
                <a:ea typeface="Yu Gothic UI" panose="020B0500000000000000" pitchFamily="50" charset="-128"/>
              </a:rPr>
              <a:t>検知することがあります。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defTabSz="1219170">
              <a:buFont typeface="Arial" panose="020B0604020202020204" pitchFamily="34" charset="0"/>
              <a:buChar char="•"/>
              <a:defRPr/>
            </a:pPr>
            <a:r>
              <a:rPr lang="ja-JP" altLang="ja-JP" sz="1400" dirty="0">
                <a:latin typeface="Yu Gothic UI" panose="020B0500000000000000" pitchFamily="50" charset="-128"/>
                <a:ea typeface="Yu Gothic UI" panose="020B0500000000000000" pitchFamily="50" charset="-128"/>
              </a:rPr>
              <a:t>食器が割れる音を「ガラス</a:t>
            </a:r>
            <a:r>
              <a:rPr lang="ja-JP" altLang="en-US" sz="1400" dirty="0">
                <a:latin typeface="Yu Gothic UI" panose="020B0500000000000000" pitchFamily="50" charset="-128"/>
                <a:ea typeface="Yu Gothic UI" panose="020B0500000000000000" pitchFamily="50" charset="-128"/>
              </a:rPr>
              <a:t>の</a:t>
            </a:r>
            <a:r>
              <a:rPr lang="ja-JP" altLang="ja-JP" sz="1400" dirty="0">
                <a:latin typeface="Yu Gothic UI" panose="020B0500000000000000" pitchFamily="50" charset="-128"/>
                <a:ea typeface="Yu Gothic UI" panose="020B0500000000000000" pitchFamily="50" charset="-128"/>
              </a:rPr>
              <a:t>割れ</a:t>
            </a:r>
            <a:r>
              <a:rPr lang="ja-JP" altLang="en-US" sz="1400" dirty="0">
                <a:latin typeface="Yu Gothic UI" panose="020B0500000000000000" pitchFamily="50" charset="-128"/>
                <a:ea typeface="Yu Gothic UI" panose="020B0500000000000000" pitchFamily="50" charset="-128"/>
              </a:rPr>
              <a:t>る音</a:t>
            </a:r>
            <a:r>
              <a:rPr lang="ja-JP" altLang="ja-JP" sz="1400" dirty="0">
                <a:latin typeface="Yu Gothic UI" panose="020B0500000000000000" pitchFamily="50" charset="-128"/>
                <a:ea typeface="Yu Gothic UI" panose="020B0500000000000000" pitchFamily="50" charset="-128"/>
              </a:rPr>
              <a:t>」として</a:t>
            </a:r>
            <a:r>
              <a:rPr lang="ja-JP" altLang="en-US" sz="1400" dirty="0">
                <a:latin typeface="Yu Gothic UI" panose="020B0500000000000000" pitchFamily="50" charset="-128"/>
                <a:ea typeface="Yu Gothic UI" panose="020B0500000000000000" pitchFamily="50" charset="-128"/>
              </a:rPr>
              <a:t>検知することがあります。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205610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6-2. AI</a:t>
            </a:r>
            <a:r>
              <a:rPr lang="ja-JP" altLang="en-US" dirty="0"/>
              <a:t>音識別</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BDD92445-10B8-1D47-6205-0747F982A8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4393" y="46218"/>
            <a:ext cx="444457" cy="444457"/>
          </a:xfrm>
          <a:prstGeom prst="rect">
            <a:avLst/>
          </a:prstGeom>
        </p:spPr>
      </p:pic>
      <p:sp>
        <p:nvSpPr>
          <p:cNvPr id="6" name="正方形/長方形 5">
            <a:extLst>
              <a:ext uri="{FF2B5EF4-FFF2-40B4-BE49-F238E27FC236}">
                <a16:creationId xmlns:a16="http://schemas.microsoft.com/office/drawing/2014/main" id="{28D03B49-AE04-9A88-7CC6-27306E9C04A1}"/>
              </a:ext>
            </a:extLst>
          </p:cNvPr>
          <p:cNvSpPr/>
          <p:nvPr/>
        </p:nvSpPr>
        <p:spPr>
          <a:xfrm>
            <a:off x="0" y="609601"/>
            <a:ext cx="5879088"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設定画面</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7" name="図 6">
            <a:extLst>
              <a:ext uri="{FF2B5EF4-FFF2-40B4-BE49-F238E27FC236}">
                <a16:creationId xmlns:a16="http://schemas.microsoft.com/office/drawing/2014/main" id="{66EB7CF0-584C-42D4-AA30-673A26D14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33" y="944873"/>
            <a:ext cx="3897276" cy="3391710"/>
          </a:xfrm>
          <a:prstGeom prst="rect">
            <a:avLst/>
          </a:prstGeom>
          <a:ln>
            <a:solidFill>
              <a:schemeClr val="bg1"/>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AA8738E4-3002-2EFF-8EAE-AA34A0BDE85A}"/>
              </a:ext>
            </a:extLst>
          </p:cNvPr>
          <p:cNvSpPr/>
          <p:nvPr/>
        </p:nvSpPr>
        <p:spPr>
          <a:xfrm>
            <a:off x="2333064" y="963445"/>
            <a:ext cx="642209" cy="126520"/>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lIns="96000" tIns="48000" rIns="48000" bIns="48000" rtlCol="0" anchor="t" anchorCtr="0"/>
          <a:lstStyle/>
          <a:p>
            <a:pPr algn="ctr"/>
            <a:endParaRPr lang="ja-JP" altLang="en-US" sz="1600" b="1" dirty="0">
              <a:solidFill>
                <a:srgbClr val="C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5784AB37-0380-CF6B-C540-29DED9E0402E}"/>
              </a:ext>
            </a:extLst>
          </p:cNvPr>
          <p:cNvSpPr/>
          <p:nvPr/>
        </p:nvSpPr>
        <p:spPr>
          <a:xfrm>
            <a:off x="497211" y="3100028"/>
            <a:ext cx="3575124" cy="187840"/>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lIns="96000" tIns="48000" rIns="48000" bIns="48000" rtlCol="0" anchor="t" anchorCtr="0"/>
          <a:lstStyle/>
          <a:p>
            <a:pPr algn="ctr"/>
            <a:endParaRPr lang="ja-JP" altLang="en-US" sz="1600" b="1" dirty="0">
              <a:solidFill>
                <a:srgbClr val="C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正方形/長方形 9">
            <a:extLst>
              <a:ext uri="{FF2B5EF4-FFF2-40B4-BE49-F238E27FC236}">
                <a16:creationId xmlns:a16="http://schemas.microsoft.com/office/drawing/2014/main" id="{E3EAE875-FB59-2D7A-0C2E-58FD34D42E51}"/>
              </a:ext>
            </a:extLst>
          </p:cNvPr>
          <p:cNvSpPr/>
          <p:nvPr/>
        </p:nvSpPr>
        <p:spPr>
          <a:xfrm>
            <a:off x="497210" y="3291370"/>
            <a:ext cx="3575124" cy="187240"/>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lIns="96000" tIns="48000" rIns="48000" bIns="48000" rtlCol="0" anchor="t" anchorCtr="0"/>
          <a:lstStyle/>
          <a:p>
            <a:pPr algn="ctr"/>
            <a:endParaRPr lang="ja-JP" altLang="en-US" sz="1600" b="1" dirty="0">
              <a:solidFill>
                <a:srgbClr val="C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8FD0C01F-40EF-7670-220B-AAFB0A3AB3E9}"/>
              </a:ext>
            </a:extLst>
          </p:cNvPr>
          <p:cNvSpPr/>
          <p:nvPr/>
        </p:nvSpPr>
        <p:spPr>
          <a:xfrm>
            <a:off x="495439" y="3471331"/>
            <a:ext cx="3578666" cy="265214"/>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lIns="96000" tIns="48000" rIns="48000" bIns="48000" rtlCol="0" anchor="t" anchorCtr="0"/>
          <a:lstStyle/>
          <a:p>
            <a:pPr algn="ctr"/>
            <a:endParaRPr lang="ja-JP" altLang="en-US" sz="1600" b="1" dirty="0">
              <a:solidFill>
                <a:srgbClr val="C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テキスト ボックス 17">
            <a:extLst>
              <a:ext uri="{FF2B5EF4-FFF2-40B4-BE49-F238E27FC236}">
                <a16:creationId xmlns:a16="http://schemas.microsoft.com/office/drawing/2014/main" id="{F812B2CA-1A09-567F-38C9-0F169407A00E}"/>
              </a:ext>
            </a:extLst>
          </p:cNvPr>
          <p:cNvSpPr txBox="1"/>
          <p:nvPr/>
        </p:nvSpPr>
        <p:spPr>
          <a:xfrm>
            <a:off x="4557245" y="1164730"/>
            <a:ext cx="4339462" cy="468338"/>
          </a:xfrm>
          <a:prstGeom prst="rect">
            <a:avLst/>
          </a:prstGeom>
          <a:solidFill>
            <a:schemeClr val="bg1"/>
          </a:solidFill>
          <a:ln w="19050" cmpd="sng">
            <a:solidFill>
              <a:schemeClr val="accent2"/>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lnSpc>
                <a:spcPct val="150000"/>
              </a:lnSpc>
            </a:pPr>
            <a:r>
              <a:rPr lang="en-US" altLang="ja-JP" sz="1400" dirty="0">
                <a:latin typeface="Yu Gothic UI" panose="020B0500000000000000" pitchFamily="50" charset="-128"/>
                <a:ea typeface="Yu Gothic UI" panose="020B0500000000000000" pitchFamily="50" charset="-128"/>
                <a:cs typeface="Calibri" panose="020F0502020204030204" pitchFamily="34" charset="0"/>
              </a:rPr>
              <a:t>On/Off</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設定をします。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4963735A-28B5-9945-43AE-9722F0CC2960}"/>
              </a:ext>
            </a:extLst>
          </p:cNvPr>
          <p:cNvSpPr txBox="1"/>
          <p:nvPr/>
        </p:nvSpPr>
        <p:spPr>
          <a:xfrm>
            <a:off x="4557245" y="1772852"/>
            <a:ext cx="4339462" cy="462418"/>
          </a:xfrm>
          <a:prstGeom prst="rect">
            <a:avLst/>
          </a:prstGeom>
          <a:solidFill>
            <a:schemeClr val="bg1"/>
          </a:solidFill>
          <a:ln w="19050" cmpd="sng">
            <a:solidFill>
              <a:schemeClr val="accent2"/>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50000"/>
              </a:lnSpc>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検知の感度を 「低」「中」「高」から選択します。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860A2870-9349-0C10-ACDC-19BAA818CE8C}"/>
              </a:ext>
            </a:extLst>
          </p:cNvPr>
          <p:cNvSpPr txBox="1"/>
          <p:nvPr/>
        </p:nvSpPr>
        <p:spPr>
          <a:xfrm>
            <a:off x="4557244" y="2375054"/>
            <a:ext cx="4339463" cy="1938945"/>
          </a:xfrm>
          <a:prstGeom prst="rect">
            <a:avLst/>
          </a:prstGeom>
          <a:solidFill>
            <a:schemeClr val="bg1"/>
          </a:solidFill>
          <a:ln w="19050" cmpd="sng">
            <a:solidFill>
              <a:schemeClr val="accent2"/>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50000"/>
              </a:lnSpc>
            </a:pPr>
            <a:r>
              <a:rPr lang="en-US" altLang="ja-JP" sz="140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音識別の検知対象を選択します。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15" name="直線コネクタ 14">
            <a:extLst>
              <a:ext uri="{FF2B5EF4-FFF2-40B4-BE49-F238E27FC236}">
                <a16:creationId xmlns:a16="http://schemas.microsoft.com/office/drawing/2014/main" id="{7EF78C8C-5FFD-76CF-692A-9A6C164F4C86}"/>
              </a:ext>
            </a:extLst>
          </p:cNvPr>
          <p:cNvCxnSpPr>
            <a:stCxn id="9" idx="3"/>
            <a:endCxn id="12" idx="1"/>
          </p:cNvCxnSpPr>
          <p:nvPr/>
        </p:nvCxnSpPr>
        <p:spPr>
          <a:xfrm flipV="1">
            <a:off x="4072335" y="1398899"/>
            <a:ext cx="484910" cy="17950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CCDBAE3-00D6-BAAD-2046-458CB93D4152}"/>
              </a:ext>
            </a:extLst>
          </p:cNvPr>
          <p:cNvCxnSpPr>
            <a:stCxn id="10" idx="3"/>
            <a:endCxn id="13" idx="1"/>
          </p:cNvCxnSpPr>
          <p:nvPr/>
        </p:nvCxnSpPr>
        <p:spPr>
          <a:xfrm flipV="1">
            <a:off x="4072334" y="2004061"/>
            <a:ext cx="484911" cy="138092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6FB2C96-0605-BE84-ACF2-28166F023D90}"/>
              </a:ext>
            </a:extLst>
          </p:cNvPr>
          <p:cNvCxnSpPr>
            <a:stCxn id="11" idx="3"/>
            <a:endCxn id="14" idx="1"/>
          </p:cNvCxnSpPr>
          <p:nvPr/>
        </p:nvCxnSpPr>
        <p:spPr>
          <a:xfrm flipV="1">
            <a:off x="4074105" y="3344527"/>
            <a:ext cx="483139" cy="25941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82300B38-C7BB-13E8-36C0-A4D1591E6A61}"/>
              </a:ext>
            </a:extLst>
          </p:cNvPr>
          <p:cNvSpPr txBox="1"/>
          <p:nvPr/>
        </p:nvSpPr>
        <p:spPr>
          <a:xfrm>
            <a:off x="261833" y="4422608"/>
            <a:ext cx="8746760" cy="276999"/>
          </a:xfrm>
          <a:prstGeom prst="rect">
            <a:avLst/>
          </a:prstGeom>
          <a:noFill/>
        </p:spPr>
        <p:txBody>
          <a:bodyPr wrap="square" rtlCol="0">
            <a:spAutoFit/>
          </a:bodyPr>
          <a:lstStyle/>
          <a:p>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　</a:t>
            </a:r>
            <a:r>
              <a:rPr lang="ja-JP" altLang="ja-JP" sz="1200" dirty="0">
                <a:latin typeface="Yu Gothic UI" panose="020B0500000000000000" pitchFamily="50" charset="-128"/>
                <a:ea typeface="Yu Gothic UI" panose="020B0500000000000000" pitchFamily="50" charset="-128"/>
              </a:rPr>
              <a:t>NXレコーダ</a:t>
            </a:r>
            <a:r>
              <a:rPr lang="ja-JP" altLang="en-US" sz="1200" dirty="0">
                <a:latin typeface="Yu Gothic UI" panose="020B0500000000000000" pitchFamily="50" charset="-128"/>
                <a:ea typeface="Yu Gothic UI" panose="020B0500000000000000" pitchFamily="50" charset="-128"/>
              </a:rPr>
              <a:t>ー</a:t>
            </a:r>
            <a:r>
              <a:rPr lang="en-US" altLang="ja-JP" sz="1200" dirty="0">
                <a:latin typeface="Yu Gothic UI" panose="020B0500000000000000" pitchFamily="50" charset="-128"/>
                <a:ea typeface="Yu Gothic UI" panose="020B0500000000000000" pitchFamily="50" charset="-128"/>
              </a:rPr>
              <a:t>/</a:t>
            </a:r>
            <a:r>
              <a:rPr lang="ja-JP" altLang="ja-JP" sz="1200" dirty="0">
                <a:latin typeface="Yu Gothic UI" panose="020B0500000000000000" pitchFamily="50" charset="-128"/>
                <a:ea typeface="Yu Gothic UI" panose="020B0500000000000000" pitchFamily="50" charset="-128"/>
              </a:rPr>
              <a:t>ASM300</a:t>
            </a:r>
            <a:r>
              <a:rPr lang="ja-JP" altLang="en-US" sz="1200" dirty="0">
                <a:latin typeface="Yu Gothic UI" panose="020B0500000000000000" pitchFamily="50" charset="-128"/>
                <a:ea typeface="Yu Gothic UI" panose="020B0500000000000000" pitchFamily="50" charset="-128"/>
              </a:rPr>
              <a:t>とアラーム連携</a:t>
            </a:r>
            <a:r>
              <a:rPr lang="ja-JP" altLang="ja-JP" sz="1200" dirty="0">
                <a:latin typeface="Yu Gothic UI" panose="020B0500000000000000" pitchFamily="50" charset="-128"/>
                <a:ea typeface="Yu Gothic UI" panose="020B0500000000000000" pitchFamily="50" charset="-128"/>
              </a:rPr>
              <a:t>する</a:t>
            </a:r>
            <a:r>
              <a:rPr lang="ja-JP" altLang="en-US" sz="1200" dirty="0">
                <a:latin typeface="Yu Gothic UI" panose="020B0500000000000000" pitchFamily="50" charset="-128"/>
                <a:ea typeface="Yu Gothic UI" panose="020B0500000000000000" pitchFamily="50" charset="-128"/>
              </a:rPr>
              <a:t>ため</a:t>
            </a:r>
            <a:r>
              <a:rPr lang="ja-JP" altLang="ja-JP" sz="1200" dirty="0">
                <a:latin typeface="Yu Gothic UI" panose="020B0500000000000000" pitchFamily="50" charset="-128"/>
                <a:ea typeface="Yu Gothic UI" panose="020B0500000000000000" pitchFamily="50" charset="-128"/>
              </a:rPr>
              <a:t>には、アラームのメッセージIDを登録する必要があります。</a:t>
            </a:r>
            <a:r>
              <a:rPr lang="ja-JP" altLang="en-US" sz="1200" dirty="0">
                <a:latin typeface="Yu Gothic UI" panose="020B0500000000000000" pitchFamily="50" charset="-128"/>
                <a:ea typeface="Yu Gothic UI" panose="020B0500000000000000" pitchFamily="50" charset="-128"/>
              </a:rPr>
              <a:t>次ページ以降参照。</a:t>
            </a:r>
            <a:r>
              <a:rPr lang="ja-JP" altLang="en-US"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　</a:t>
            </a:r>
            <a:endParaRPr lang="en-US" altLang="ja-JP" sz="1200" dirty="0">
              <a:solidFill>
                <a:prstClr val="black"/>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EFF8B384-F505-21EB-E49F-CB50D5527D1F}"/>
              </a:ext>
            </a:extLst>
          </p:cNvPr>
          <p:cNvSpPr txBox="1"/>
          <p:nvPr/>
        </p:nvSpPr>
        <p:spPr>
          <a:xfrm>
            <a:off x="4571706" y="2738078"/>
            <a:ext cx="4278994" cy="1546577"/>
          </a:xfrm>
          <a:prstGeom prst="rect">
            <a:avLst/>
          </a:prstGeom>
          <a:noFill/>
          <a:ln>
            <a:noFill/>
          </a:ln>
        </p:spPr>
        <p:txBody>
          <a:bodyPr wrap="square" rtlCol="0">
            <a:spAutoFit/>
          </a:bodyPr>
          <a:lstStyle/>
          <a:p>
            <a:r>
              <a:rPr lang="en-US" altLang="ja-JP" sz="1050" dirty="0">
                <a:latin typeface="Yu Gothic UI" panose="020B0500000000000000" pitchFamily="50" charset="-128"/>
                <a:ea typeface="Yu Gothic UI" panose="020B0500000000000000" pitchFamily="50" charset="-128"/>
              </a:rPr>
              <a:t>※ </a:t>
            </a:r>
            <a:r>
              <a:rPr lang="ja-JP" altLang="ja-JP" sz="1050" dirty="0">
                <a:latin typeface="Yu Gothic UI" panose="020B0500000000000000" pitchFamily="50" charset="-128"/>
                <a:ea typeface="Yu Gothic UI" panose="020B0500000000000000" pitchFamily="50" charset="-128"/>
              </a:rPr>
              <a:t>「その他」は音量による検知になります。</a:t>
            </a:r>
          </a:p>
          <a:p>
            <a:r>
              <a:rPr lang="ja-JP" altLang="ja-JP" sz="1050" dirty="0">
                <a:latin typeface="Yu Gothic UI" panose="020B0500000000000000" pitchFamily="50" charset="-128"/>
                <a:ea typeface="Yu Gothic UI" panose="020B0500000000000000" pitchFamily="50" charset="-128"/>
              </a:rPr>
              <a:t>　</a:t>
            </a:r>
            <a:r>
              <a:rPr lang="en-US" altLang="ja-JP" sz="1050" dirty="0">
                <a:latin typeface="Yu Gothic UI" panose="020B0500000000000000" pitchFamily="50" charset="-128"/>
                <a:ea typeface="Yu Gothic UI" panose="020B0500000000000000" pitchFamily="50" charset="-128"/>
              </a:rPr>
              <a:t> </a:t>
            </a:r>
            <a:r>
              <a:rPr lang="ja-JP" altLang="ja-JP" sz="1050" dirty="0">
                <a:latin typeface="Yu Gothic UI" panose="020B0500000000000000" pitchFamily="50" charset="-128"/>
                <a:ea typeface="Yu Gothic UI" panose="020B0500000000000000" pitchFamily="50" charset="-128"/>
              </a:rPr>
              <a:t>対象に該当音がない場合に選択してください。</a:t>
            </a:r>
          </a:p>
          <a:p>
            <a:endParaRPr lang="en-US" altLang="ja-JP" sz="1050" dirty="0">
              <a:latin typeface="Yu Gothic UI" panose="020B0500000000000000" pitchFamily="50" charset="-128"/>
              <a:ea typeface="Yu Gothic UI" panose="020B0500000000000000" pitchFamily="50" charset="-128"/>
            </a:endParaRPr>
          </a:p>
          <a:p>
            <a:r>
              <a:rPr lang="en-US" altLang="ja-JP" sz="1050" dirty="0">
                <a:latin typeface="Yu Gothic UI" panose="020B0500000000000000" pitchFamily="50" charset="-128"/>
                <a:ea typeface="Yu Gothic UI" panose="020B0500000000000000" pitchFamily="50" charset="-128"/>
              </a:rPr>
              <a:t>※ </a:t>
            </a:r>
            <a:r>
              <a:rPr lang="ja-JP" altLang="en-US" sz="1050" dirty="0">
                <a:latin typeface="Yu Gothic UI" panose="020B0500000000000000" pitchFamily="50" charset="-128"/>
                <a:ea typeface="Yu Gothic UI" panose="020B0500000000000000" pitchFamily="50" charset="-128"/>
              </a:rPr>
              <a:t>特定の音（銃声など）と一緒に「その他」を選択することはお勧めしません。</a:t>
            </a:r>
          </a:p>
          <a:p>
            <a:r>
              <a:rPr lang="ja-JP" altLang="en-US" sz="1050" dirty="0">
                <a:latin typeface="Yu Gothic UI" panose="020B0500000000000000" pitchFamily="50" charset="-128"/>
                <a:ea typeface="Yu Gothic UI" panose="020B0500000000000000" pitchFamily="50" charset="-128"/>
              </a:rPr>
              <a:t>　 実際に銃声が発生した場合には、「銃声」と「その他」が検知され２つの</a:t>
            </a:r>
            <a:endParaRPr lang="en-US" altLang="ja-JP" sz="1050" dirty="0">
              <a:latin typeface="Yu Gothic UI" panose="020B0500000000000000" pitchFamily="50" charset="-128"/>
              <a:ea typeface="Yu Gothic UI" panose="020B0500000000000000" pitchFamily="50" charset="-128"/>
            </a:endParaRPr>
          </a:p>
          <a:p>
            <a:r>
              <a:rPr lang="ja-JP" altLang="en-US" sz="1050" dirty="0">
                <a:latin typeface="Yu Gothic UI" panose="020B0500000000000000" pitchFamily="50" charset="-128"/>
                <a:ea typeface="Yu Gothic UI" panose="020B0500000000000000" pitchFamily="50" charset="-128"/>
              </a:rPr>
              <a:t>　 アラームが通知されます。</a:t>
            </a:r>
          </a:p>
          <a:p>
            <a:r>
              <a:rPr lang="ja-JP" altLang="en-US" sz="1050" dirty="0">
                <a:latin typeface="Yu Gothic UI" panose="020B0500000000000000" pitchFamily="50" charset="-128"/>
                <a:ea typeface="Yu Gothic UI" panose="020B0500000000000000" pitchFamily="50" charset="-128"/>
              </a:rPr>
              <a:t>　 特に、</a:t>
            </a:r>
            <a:r>
              <a:rPr lang="en-US" altLang="ja-JP" sz="1050" dirty="0">
                <a:latin typeface="Yu Gothic UI" panose="020B0500000000000000" pitchFamily="50" charset="-128"/>
                <a:ea typeface="Yu Gothic UI" panose="020B0500000000000000" pitchFamily="50" charset="-128"/>
              </a:rPr>
              <a:t>NX</a:t>
            </a:r>
            <a:r>
              <a:rPr lang="ja-JP" altLang="en-US" sz="1050" dirty="0">
                <a:latin typeface="Yu Gothic UI" panose="020B0500000000000000" pitchFamily="50" charset="-128"/>
                <a:ea typeface="Yu Gothic UI" panose="020B0500000000000000" pitchFamily="50" charset="-128"/>
              </a:rPr>
              <a:t>レコーダーとアラーム連携する場合には、</a:t>
            </a:r>
            <a:r>
              <a:rPr lang="en-US" altLang="ja-JP" sz="1050" dirty="0">
                <a:latin typeface="Yu Gothic UI" panose="020B0500000000000000" pitchFamily="50" charset="-128"/>
                <a:ea typeface="Yu Gothic UI" panose="020B0500000000000000" pitchFamily="50" charset="-128"/>
              </a:rPr>
              <a:t>NX</a:t>
            </a:r>
            <a:r>
              <a:rPr lang="ja-JP" altLang="en-US" sz="1050" dirty="0">
                <a:latin typeface="Yu Gothic UI" panose="020B0500000000000000" pitchFamily="50" charset="-128"/>
                <a:ea typeface="Yu Gothic UI" panose="020B0500000000000000" pitchFamily="50" charset="-128"/>
              </a:rPr>
              <a:t>レコーダー側で通知を</a:t>
            </a:r>
            <a:endParaRPr lang="en-US" altLang="ja-JP" sz="1050" dirty="0">
              <a:latin typeface="Yu Gothic UI" panose="020B0500000000000000" pitchFamily="50" charset="-128"/>
              <a:ea typeface="Yu Gothic UI" panose="020B0500000000000000" pitchFamily="50" charset="-128"/>
            </a:endParaRPr>
          </a:p>
          <a:p>
            <a:r>
              <a:rPr lang="ja-JP" altLang="en-US" sz="1050" dirty="0">
                <a:latin typeface="Yu Gothic UI" panose="020B0500000000000000" pitchFamily="50" charset="-128"/>
                <a:ea typeface="Yu Gothic UI" panose="020B0500000000000000" pitchFamily="50" charset="-128"/>
              </a:rPr>
              <a:t>　 連続で受け付けない期間（アラームマスク期間</a:t>
            </a:r>
            <a:r>
              <a:rPr lang="en-US" altLang="ja-JP" sz="1050" dirty="0">
                <a:latin typeface="Yu Gothic UI" panose="020B0500000000000000" pitchFamily="50" charset="-128"/>
                <a:ea typeface="Yu Gothic UI" panose="020B0500000000000000" pitchFamily="50" charset="-128"/>
              </a:rPr>
              <a:t>[</a:t>
            </a:r>
            <a:r>
              <a:rPr lang="ja-JP" altLang="en-US" sz="1050" dirty="0">
                <a:latin typeface="Yu Gothic UI" panose="020B0500000000000000" pitchFamily="50" charset="-128"/>
                <a:ea typeface="Yu Gothic UI" panose="020B0500000000000000" pitchFamily="50" charset="-128"/>
              </a:rPr>
              <a:t>初期値：</a:t>
            </a:r>
            <a:r>
              <a:rPr lang="en-US" altLang="ja-JP" sz="1050" dirty="0">
                <a:latin typeface="Yu Gothic UI" panose="020B0500000000000000" pitchFamily="50" charset="-128"/>
                <a:ea typeface="Yu Gothic UI" panose="020B0500000000000000" pitchFamily="50" charset="-128"/>
              </a:rPr>
              <a:t>2</a:t>
            </a:r>
            <a:r>
              <a:rPr lang="ja-JP" altLang="en-US" sz="1050" dirty="0">
                <a:latin typeface="Yu Gothic UI" panose="020B0500000000000000" pitchFamily="50" charset="-128"/>
                <a:ea typeface="Yu Gothic UI" panose="020B0500000000000000" pitchFamily="50" charset="-128"/>
              </a:rPr>
              <a:t>秒</a:t>
            </a:r>
            <a:r>
              <a:rPr lang="en-US" altLang="ja-JP" sz="1050" dirty="0">
                <a:latin typeface="Yu Gothic UI" panose="020B0500000000000000" pitchFamily="50" charset="-128"/>
                <a:ea typeface="Yu Gothic UI" panose="020B0500000000000000" pitchFamily="50" charset="-128"/>
              </a:rPr>
              <a:t>]</a:t>
            </a:r>
            <a:r>
              <a:rPr lang="ja-JP" altLang="en-US" sz="1050" dirty="0">
                <a:latin typeface="Yu Gothic UI" panose="020B0500000000000000" pitchFamily="50" charset="-128"/>
                <a:ea typeface="Yu Gothic UI" panose="020B0500000000000000" pitchFamily="50" charset="-128"/>
              </a:rPr>
              <a:t>）が設定</a:t>
            </a:r>
            <a:endParaRPr lang="en-US" altLang="ja-JP" sz="1050" dirty="0">
              <a:latin typeface="Yu Gothic UI" panose="020B0500000000000000" pitchFamily="50" charset="-128"/>
              <a:ea typeface="Yu Gothic UI" panose="020B0500000000000000" pitchFamily="50" charset="-128"/>
            </a:endParaRPr>
          </a:p>
          <a:p>
            <a:r>
              <a:rPr lang="ja-JP" altLang="en-US" sz="1050" dirty="0">
                <a:latin typeface="Yu Gothic UI" panose="020B0500000000000000" pitchFamily="50" charset="-128"/>
                <a:ea typeface="Yu Gothic UI" panose="020B0500000000000000" pitchFamily="50" charset="-128"/>
              </a:rPr>
              <a:t>　 されているため、「銃声」検知を受信できない可能性があります。</a:t>
            </a:r>
          </a:p>
        </p:txBody>
      </p:sp>
    </p:spTree>
    <p:extLst>
      <p:ext uri="{BB962C8B-B14F-4D97-AF65-F5344CB8AC3E}">
        <p14:creationId xmlns:p14="http://schemas.microsoft.com/office/powerpoint/2010/main" val="2253628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a:t>
            </a:r>
            <a:r>
              <a:rPr lang="ja-JP" altLang="en-US" dirty="0"/>
              <a:t>参考</a:t>
            </a:r>
            <a:r>
              <a:rPr lang="en-US" altLang="ja-JP" dirty="0"/>
              <a:t>】 </a:t>
            </a:r>
            <a:r>
              <a:rPr lang="ja-JP" altLang="en-US" dirty="0"/>
              <a:t>アラーム連携設定　～レコーダー～</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114">
            <a:extLst>
              <a:ext uri="{FF2B5EF4-FFF2-40B4-BE49-F238E27FC236}">
                <a16:creationId xmlns:a16="http://schemas.microsoft.com/office/drawing/2014/main" id="{FB3182E8-9F01-07EA-6CD1-6B1632C2D5CB}"/>
              </a:ext>
            </a:extLst>
          </p:cNvPr>
          <p:cNvSpPr>
            <a:spLocks noChangeArrowheads="1"/>
          </p:cNvSpPr>
          <p:nvPr/>
        </p:nvSpPr>
        <p:spPr bwMode="auto">
          <a:xfrm>
            <a:off x="11574" y="752493"/>
            <a:ext cx="5152291" cy="338554"/>
          </a:xfrm>
          <a:prstGeom prst="rect">
            <a:avLst/>
          </a:prstGeom>
          <a:noFill/>
          <a:ln>
            <a:noFill/>
          </a:ln>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36" lvl="0" indent="-285736" defTabSz="914400" eaLnBrk="1" fontAlgn="auto" hangingPunct="1">
              <a:spcBef>
                <a:spcPts val="0"/>
              </a:spcBef>
              <a:spcAft>
                <a:spcPts val="0"/>
              </a:spcAft>
              <a:buFont typeface="Wingdings" panose="05000000000000000000" pitchFamily="2" charset="2"/>
              <a:buChar char="u"/>
              <a:defRPr/>
            </a:pPr>
            <a:r>
              <a:rPr lang="ja-JP" altLang="en-US" sz="1600" b="1" dirty="0">
                <a:latin typeface="Yu Gothic UI" panose="020B0500000000000000" pitchFamily="50" charset="-128"/>
                <a:ea typeface="Yu Gothic UI" panose="020B0500000000000000" pitchFamily="50" charset="-128"/>
                <a:cs typeface="Meiryo UI" panose="020B0604030504040204" pitchFamily="50" charset="-128"/>
              </a:rPr>
              <a:t>機能拡張ソフトウェアアラーム設定</a:t>
            </a:r>
            <a:endParaRPr lang="en-US" altLang="ja-JP" sz="1600" b="1" dirty="0">
              <a:latin typeface="Yu Gothic UI" panose="020B0500000000000000" pitchFamily="50" charset="-128"/>
              <a:ea typeface="Yu Gothic UI" panose="020B0500000000000000"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0B68E38C-192D-8C8B-685C-1B9E576949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9767" y="1252793"/>
            <a:ext cx="2958356" cy="1399981"/>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19F7C238-74BC-561B-D3F7-CF717EB745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9767" y="2788517"/>
            <a:ext cx="2958356" cy="1648178"/>
          </a:xfrm>
          <a:prstGeom prst="rect">
            <a:avLst/>
          </a:prstGeom>
          <a:ln w="28575">
            <a:no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42893187-4FFB-71E2-311E-C0DDF66E54FC}"/>
              </a:ext>
            </a:extLst>
          </p:cNvPr>
          <p:cNvSpPr/>
          <p:nvPr/>
        </p:nvSpPr>
        <p:spPr>
          <a:xfrm>
            <a:off x="575895" y="2275282"/>
            <a:ext cx="2090571" cy="1336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B1541E0E-42B2-7B9E-ACE3-16B6CC858423}"/>
              </a:ext>
            </a:extLst>
          </p:cNvPr>
          <p:cNvSpPr/>
          <p:nvPr/>
        </p:nvSpPr>
        <p:spPr>
          <a:xfrm>
            <a:off x="614925" y="3402066"/>
            <a:ext cx="392722" cy="9528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0" name="線吹き出し 2 (枠付き) 24">
            <a:extLst>
              <a:ext uri="{FF2B5EF4-FFF2-40B4-BE49-F238E27FC236}">
                <a16:creationId xmlns:a16="http://schemas.microsoft.com/office/drawing/2014/main" id="{F83FBD09-67CC-5FFC-D696-9DFB94F552F0}"/>
              </a:ext>
            </a:extLst>
          </p:cNvPr>
          <p:cNvSpPr/>
          <p:nvPr/>
        </p:nvSpPr>
        <p:spPr>
          <a:xfrm>
            <a:off x="3790738" y="1306925"/>
            <a:ext cx="4912102" cy="698850"/>
          </a:xfrm>
          <a:prstGeom prst="borderCallout2">
            <a:avLst>
              <a:gd name="adj1" fmla="val 21076"/>
              <a:gd name="adj2" fmla="val -248"/>
              <a:gd name="adj3" fmla="val 20802"/>
              <a:gd name="adj4" fmla="val -16725"/>
              <a:gd name="adj5" fmla="val 138745"/>
              <a:gd name="adj6" fmla="val -282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1" name="テキスト ボックス 10">
            <a:extLst>
              <a:ext uri="{FF2B5EF4-FFF2-40B4-BE49-F238E27FC236}">
                <a16:creationId xmlns:a16="http://schemas.microsoft.com/office/drawing/2014/main" id="{A23E0136-C1B0-7BDF-B770-FE5EDA74AF3F}"/>
              </a:ext>
            </a:extLst>
          </p:cNvPr>
          <p:cNvSpPr txBox="1"/>
          <p:nvPr/>
        </p:nvSpPr>
        <p:spPr>
          <a:xfrm>
            <a:off x="3791690" y="1308574"/>
            <a:ext cx="4793163" cy="646331"/>
          </a:xfrm>
          <a:prstGeom prst="rect">
            <a:avLst/>
          </a:prstGeom>
          <a:noFill/>
        </p:spPr>
        <p:txBody>
          <a:bodyPr wrap="square" rtlCol="0">
            <a:spAutoFit/>
          </a:bodyPr>
          <a:lstStyle/>
          <a:p>
            <a:r>
              <a:rPr lang="ja-JP" altLang="en-US" sz="1200" b="1" u="sng" dirty="0">
                <a:latin typeface="Yu Gothic UI" panose="020B0500000000000000" pitchFamily="50" charset="-128"/>
                <a:ea typeface="Yu Gothic UI" panose="020B0500000000000000" pitchFamily="50" charset="-128"/>
              </a:rPr>
              <a:t>機能拡張ソフトウェアアラーム</a:t>
            </a:r>
          </a:p>
          <a:p>
            <a:r>
              <a:rPr lang="ja-JP" altLang="en-US" sz="1200" dirty="0">
                <a:latin typeface="Yu Gothic UI" panose="020B0500000000000000" pitchFamily="50" charset="-128"/>
                <a:ea typeface="Yu Gothic UI" panose="020B0500000000000000" pitchFamily="50" charset="-128"/>
              </a:rPr>
              <a:t>「録画・イベント」＞「高度な設定」内の「機能拡張ソフトウェアアラーム」の</a:t>
            </a:r>
            <a:endParaRPr lang="en-US" altLang="ja-JP" sz="1200"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「設定」ボタンを押下し、「機能拡張ソフトウェアアラーム」設定画面を開きます。</a:t>
            </a:r>
          </a:p>
        </p:txBody>
      </p:sp>
      <p:sp>
        <p:nvSpPr>
          <p:cNvPr id="12" name="線吹き出し 2 (枠付き) 26">
            <a:extLst>
              <a:ext uri="{FF2B5EF4-FFF2-40B4-BE49-F238E27FC236}">
                <a16:creationId xmlns:a16="http://schemas.microsoft.com/office/drawing/2014/main" id="{27637414-5F46-744E-603F-ADE11B31885E}"/>
              </a:ext>
            </a:extLst>
          </p:cNvPr>
          <p:cNvSpPr/>
          <p:nvPr/>
        </p:nvSpPr>
        <p:spPr>
          <a:xfrm>
            <a:off x="3790734" y="3092264"/>
            <a:ext cx="4912106" cy="647981"/>
          </a:xfrm>
          <a:prstGeom prst="borderCallout2">
            <a:avLst>
              <a:gd name="adj1" fmla="val 11924"/>
              <a:gd name="adj2" fmla="val -248"/>
              <a:gd name="adj3" fmla="val 13378"/>
              <a:gd name="adj4" fmla="val -33557"/>
              <a:gd name="adj5" fmla="val 136145"/>
              <a:gd name="adj6" fmla="val -4419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3" name="テキスト ボックス 12">
            <a:extLst>
              <a:ext uri="{FF2B5EF4-FFF2-40B4-BE49-F238E27FC236}">
                <a16:creationId xmlns:a16="http://schemas.microsoft.com/office/drawing/2014/main" id="{537657ED-D95C-8DD1-78D9-64AE980BA08C}"/>
              </a:ext>
            </a:extLst>
          </p:cNvPr>
          <p:cNvSpPr txBox="1"/>
          <p:nvPr/>
        </p:nvSpPr>
        <p:spPr>
          <a:xfrm>
            <a:off x="3791687" y="3093914"/>
            <a:ext cx="3539460" cy="646331"/>
          </a:xfrm>
          <a:prstGeom prst="rect">
            <a:avLst/>
          </a:prstGeom>
          <a:noFill/>
        </p:spPr>
        <p:txBody>
          <a:bodyPr wrap="square" rtlCol="0">
            <a:spAutoFit/>
          </a:bodyPr>
          <a:lstStyle/>
          <a:p>
            <a:r>
              <a:rPr lang="ja-JP" altLang="en-US" sz="1200" b="1" u="sng" dirty="0">
                <a:latin typeface="Yu Gothic UI" panose="020B0500000000000000" pitchFamily="50" charset="-128"/>
                <a:ea typeface="Yu Gothic UI" panose="020B0500000000000000" pitchFamily="50" charset="-128"/>
              </a:rPr>
              <a:t>名称</a:t>
            </a:r>
          </a:p>
          <a:p>
            <a:r>
              <a:rPr lang="ja-JP" altLang="en-US" sz="1200" dirty="0">
                <a:latin typeface="Yu Gothic UI" panose="020B0500000000000000" pitchFamily="50" charset="-128"/>
                <a:ea typeface="Yu Gothic UI" panose="020B0500000000000000" pitchFamily="50" charset="-128"/>
              </a:rPr>
              <a:t>アラームの名称を入力します。</a:t>
            </a:r>
            <a:endParaRPr lang="en-US" altLang="ja-JP" sz="1200"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例：</a:t>
            </a:r>
            <a:r>
              <a:rPr lang="en-US" altLang="ja-JP" sz="1200" dirty="0">
                <a:latin typeface="Yu Gothic UI" panose="020B0500000000000000" pitchFamily="50" charset="-128"/>
                <a:ea typeface="Yu Gothic UI" panose="020B0500000000000000" pitchFamily="50" charset="-128"/>
              </a:rPr>
              <a:t> AI</a:t>
            </a:r>
            <a:r>
              <a:rPr lang="ja-JP" altLang="en-US" sz="1200" dirty="0">
                <a:latin typeface="Yu Gothic UI" panose="020B0500000000000000" pitchFamily="50" charset="-128"/>
                <a:ea typeface="Yu Gothic UI" panose="020B0500000000000000" pitchFamily="50" charset="-128"/>
              </a:rPr>
              <a:t>音識別（銃声）</a:t>
            </a:r>
          </a:p>
        </p:txBody>
      </p:sp>
      <p:sp>
        <p:nvSpPr>
          <p:cNvPr id="14" name="線吹き出し 2 (枠付き) 28">
            <a:extLst>
              <a:ext uri="{FF2B5EF4-FFF2-40B4-BE49-F238E27FC236}">
                <a16:creationId xmlns:a16="http://schemas.microsoft.com/office/drawing/2014/main" id="{B1941F6A-2183-ADB4-59CF-6F27A5A7D969}"/>
              </a:ext>
            </a:extLst>
          </p:cNvPr>
          <p:cNvSpPr/>
          <p:nvPr/>
        </p:nvSpPr>
        <p:spPr>
          <a:xfrm>
            <a:off x="3790730" y="3783926"/>
            <a:ext cx="4912110" cy="652770"/>
          </a:xfrm>
          <a:prstGeom prst="borderCallout2">
            <a:avLst>
              <a:gd name="adj1" fmla="val 47348"/>
              <a:gd name="adj2" fmla="val 54"/>
              <a:gd name="adj3" fmla="val 49162"/>
              <a:gd name="adj4" fmla="val -17097"/>
              <a:gd name="adj5" fmla="val 37570"/>
              <a:gd name="adj6" fmla="val -2056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664CD24D-6E75-605D-37D9-D0AD25A00277}"/>
              </a:ext>
            </a:extLst>
          </p:cNvPr>
          <p:cNvSpPr txBox="1"/>
          <p:nvPr/>
        </p:nvSpPr>
        <p:spPr>
          <a:xfrm>
            <a:off x="3791683" y="3785575"/>
            <a:ext cx="4729910" cy="646331"/>
          </a:xfrm>
          <a:prstGeom prst="rect">
            <a:avLst/>
          </a:prstGeom>
          <a:noFill/>
        </p:spPr>
        <p:txBody>
          <a:bodyPr wrap="square" rtlCol="0">
            <a:spAutoFit/>
          </a:bodyPr>
          <a:lstStyle/>
          <a:p>
            <a:r>
              <a:rPr lang="ja-JP" altLang="en-US" sz="1200" b="1" u="sng" dirty="0">
                <a:latin typeface="Yu Gothic UI" panose="020B0500000000000000" pitchFamily="50" charset="-128"/>
                <a:ea typeface="Yu Gothic UI" panose="020B0500000000000000" pitchFamily="50" charset="-128"/>
              </a:rPr>
              <a:t>メッセージ</a:t>
            </a:r>
            <a:r>
              <a:rPr lang="en-US" altLang="ja-JP" sz="1200" b="1" u="sng" dirty="0">
                <a:latin typeface="Yu Gothic UI" panose="020B0500000000000000" pitchFamily="50" charset="-128"/>
                <a:ea typeface="Yu Gothic UI" panose="020B0500000000000000" pitchFamily="50" charset="-128"/>
              </a:rPr>
              <a:t>ID</a:t>
            </a:r>
            <a:endParaRPr lang="ja-JP" altLang="en-US" sz="1200" b="1" u="sng"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AI</a:t>
            </a:r>
            <a:r>
              <a:rPr lang="ja-JP" altLang="en-US" sz="1200" dirty="0">
                <a:latin typeface="Yu Gothic UI" panose="020B0500000000000000" pitchFamily="50" charset="-128"/>
                <a:ea typeface="Yu Gothic UI" panose="020B0500000000000000" pitchFamily="50" charset="-128"/>
              </a:rPr>
              <a:t>音識別」アラームの</a:t>
            </a:r>
            <a:r>
              <a:rPr lang="en-US" altLang="ja-JP" sz="1200" dirty="0">
                <a:latin typeface="Yu Gothic UI" panose="020B0500000000000000" pitchFamily="50" charset="-128"/>
                <a:ea typeface="Yu Gothic UI" panose="020B0500000000000000" pitchFamily="50" charset="-128"/>
              </a:rPr>
              <a:t>ID</a:t>
            </a:r>
            <a:r>
              <a:rPr lang="ja-JP" altLang="en-US" sz="1200" dirty="0">
                <a:latin typeface="Yu Gothic UI" panose="020B0500000000000000" pitchFamily="50" charset="-128"/>
                <a:ea typeface="Yu Gothic UI" panose="020B0500000000000000" pitchFamily="50" charset="-128"/>
              </a:rPr>
              <a:t>（</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銃声</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:70 /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ガラスの割れる音</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:71 /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クラクション</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:72 /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悲鳴</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:73 </a:t>
            </a:r>
            <a:r>
              <a:rPr lang="ja-JP" altLang="en-US" sz="1200" dirty="0">
                <a:latin typeface="Yu Gothic UI" panose="020B0500000000000000" pitchFamily="50" charset="-128"/>
                <a:ea typeface="Yu Gothic UI" panose="020B0500000000000000" pitchFamily="50" charset="-128"/>
              </a:rPr>
              <a:t>）を入力します。</a:t>
            </a:r>
            <a:endParaRPr lang="en-US" altLang="ja-JP" sz="1200" dirty="0">
              <a:latin typeface="Yu Gothic UI" panose="020B0500000000000000" pitchFamily="50" charset="-128"/>
              <a:ea typeface="Yu Gothic UI" panose="020B0500000000000000" pitchFamily="50" charset="-128"/>
            </a:endParaRPr>
          </a:p>
        </p:txBody>
      </p:sp>
      <p:sp>
        <p:nvSpPr>
          <p:cNvPr id="16" name="線吹き出し 2 (枠付き) 30">
            <a:extLst>
              <a:ext uri="{FF2B5EF4-FFF2-40B4-BE49-F238E27FC236}">
                <a16:creationId xmlns:a16="http://schemas.microsoft.com/office/drawing/2014/main" id="{52A0CE93-6C4B-A8E1-CEA5-6E5157BF558B}"/>
              </a:ext>
            </a:extLst>
          </p:cNvPr>
          <p:cNvSpPr/>
          <p:nvPr/>
        </p:nvSpPr>
        <p:spPr>
          <a:xfrm>
            <a:off x="3790730" y="2406463"/>
            <a:ext cx="4912110" cy="647981"/>
          </a:xfrm>
          <a:prstGeom prst="borderCallout2">
            <a:avLst>
              <a:gd name="adj1" fmla="val 45872"/>
              <a:gd name="adj2" fmla="val -599"/>
              <a:gd name="adj3" fmla="val 44646"/>
              <a:gd name="adj4" fmla="val -46700"/>
              <a:gd name="adj5" fmla="val 153502"/>
              <a:gd name="adj6" fmla="val -5865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B3AEE1DB-D3D4-DB8C-73DB-E0824BDFB130}"/>
              </a:ext>
            </a:extLst>
          </p:cNvPr>
          <p:cNvSpPr txBox="1"/>
          <p:nvPr/>
        </p:nvSpPr>
        <p:spPr>
          <a:xfrm>
            <a:off x="3791683" y="2408113"/>
            <a:ext cx="3326680" cy="646331"/>
          </a:xfrm>
          <a:prstGeom prst="rect">
            <a:avLst/>
          </a:prstGeom>
          <a:noFill/>
        </p:spPr>
        <p:txBody>
          <a:bodyPr wrap="square" rtlCol="0">
            <a:spAutoFit/>
          </a:bodyPr>
          <a:lstStyle/>
          <a:p>
            <a:r>
              <a:rPr lang="en-US" altLang="ja-JP" sz="1200" b="1" u="sng" dirty="0">
                <a:latin typeface="Yu Gothic UI" panose="020B0500000000000000" pitchFamily="50" charset="-128"/>
                <a:ea typeface="Yu Gothic UI" panose="020B0500000000000000" pitchFamily="50" charset="-128"/>
              </a:rPr>
              <a:t>No.</a:t>
            </a:r>
          </a:p>
          <a:p>
            <a:r>
              <a:rPr lang="en-US" altLang="ja-JP" sz="1200" dirty="0">
                <a:latin typeface="Yu Gothic UI" panose="020B0500000000000000" pitchFamily="50" charset="-128"/>
                <a:ea typeface="Yu Gothic UI" panose="020B0500000000000000" pitchFamily="50" charset="-128"/>
              </a:rPr>
              <a:t>No.1</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4</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AI-VMD</a:t>
            </a:r>
            <a:r>
              <a:rPr lang="ja-JP" altLang="en-US" sz="1200" dirty="0">
                <a:latin typeface="Yu Gothic UI" panose="020B0500000000000000" pitchFamily="50" charset="-128"/>
                <a:ea typeface="Yu Gothic UI" panose="020B0500000000000000" pitchFamily="50" charset="-128"/>
              </a:rPr>
              <a:t>用の予約済み</a:t>
            </a:r>
            <a:r>
              <a:rPr lang="en-US" altLang="ja-JP" sz="1200" dirty="0">
                <a:latin typeface="Yu Gothic UI" panose="020B0500000000000000" pitchFamily="50" charset="-128"/>
                <a:ea typeface="Yu Gothic UI" panose="020B0500000000000000" pitchFamily="50" charset="-128"/>
              </a:rPr>
              <a:t>ID</a:t>
            </a:r>
          </a:p>
          <a:p>
            <a:r>
              <a:rPr lang="en-US" altLang="ja-JP" sz="1200" dirty="0">
                <a:latin typeface="Yu Gothic UI" panose="020B0500000000000000" pitchFamily="50" charset="-128"/>
                <a:ea typeface="Yu Gothic UI" panose="020B0500000000000000" pitchFamily="50" charset="-128"/>
              </a:rPr>
              <a:t>No.5</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8</a:t>
            </a:r>
            <a:r>
              <a:rPr lang="ja-JP" altLang="en-US" sz="1200" dirty="0">
                <a:latin typeface="Yu Gothic UI" panose="020B0500000000000000" pitchFamily="50" charset="-128"/>
                <a:ea typeface="Yu Gothic UI" panose="020B0500000000000000" pitchFamily="50" charset="-128"/>
              </a:rPr>
              <a:t>：使用可能</a:t>
            </a:r>
            <a:r>
              <a:rPr lang="en-US" altLang="ja-JP" sz="1200" dirty="0">
                <a:latin typeface="Yu Gothic UI" panose="020B0500000000000000" pitchFamily="50" charset="-128"/>
                <a:ea typeface="Yu Gothic UI" panose="020B0500000000000000" pitchFamily="50" charset="-128"/>
              </a:rPr>
              <a:t>ID</a:t>
            </a:r>
          </a:p>
        </p:txBody>
      </p:sp>
      <p:sp>
        <p:nvSpPr>
          <p:cNvPr id="18" name="正方形/長方形 17">
            <a:extLst>
              <a:ext uri="{FF2B5EF4-FFF2-40B4-BE49-F238E27FC236}">
                <a16:creationId xmlns:a16="http://schemas.microsoft.com/office/drawing/2014/main" id="{97880407-D573-A339-5255-0D627A9E7A23}"/>
              </a:ext>
            </a:extLst>
          </p:cNvPr>
          <p:cNvSpPr/>
          <p:nvPr/>
        </p:nvSpPr>
        <p:spPr>
          <a:xfrm>
            <a:off x="1031095" y="3960500"/>
            <a:ext cx="1189894" cy="11892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9" name="正方形/長方形 18">
            <a:extLst>
              <a:ext uri="{FF2B5EF4-FFF2-40B4-BE49-F238E27FC236}">
                <a16:creationId xmlns:a16="http://schemas.microsoft.com/office/drawing/2014/main" id="{AA2F8CE6-C23C-AC34-921A-65358E5FF393}"/>
              </a:ext>
            </a:extLst>
          </p:cNvPr>
          <p:cNvSpPr/>
          <p:nvPr/>
        </p:nvSpPr>
        <p:spPr>
          <a:xfrm>
            <a:off x="2244437" y="3961352"/>
            <a:ext cx="539260" cy="11807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20" name="Rectangle 10">
            <a:extLst>
              <a:ext uri="{FF2B5EF4-FFF2-40B4-BE49-F238E27FC236}">
                <a16:creationId xmlns:a16="http://schemas.microsoft.com/office/drawing/2014/main" id="{892086B6-3DB5-809D-D9C7-062ED48E123B}"/>
              </a:ext>
            </a:extLst>
          </p:cNvPr>
          <p:cNvSpPr>
            <a:spLocks noChangeArrowheads="1"/>
          </p:cNvSpPr>
          <p:nvPr/>
        </p:nvSpPr>
        <p:spPr bwMode="auto">
          <a:xfrm>
            <a:off x="3732253" y="2090349"/>
            <a:ext cx="4665784" cy="319508"/>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No.5</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t>
            </a:r>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8</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の空いているところに</a:t>
            </a:r>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音識別アラーム</a:t>
            </a:r>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ID</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を設定します。</a:t>
            </a:r>
            <a:endPar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870E476B-3C92-93BE-36E0-3D43A07A3851}"/>
              </a:ext>
            </a:extLst>
          </p:cNvPr>
          <p:cNvSpPr txBox="1"/>
          <p:nvPr/>
        </p:nvSpPr>
        <p:spPr>
          <a:xfrm>
            <a:off x="3344961" y="812305"/>
            <a:ext cx="1991226" cy="276999"/>
          </a:xfrm>
          <a:prstGeom prst="rect">
            <a:avLst/>
          </a:prstGeom>
          <a:noFill/>
        </p:spPr>
        <p:txBody>
          <a:bodyPr wrap="square" rtlCol="0">
            <a:spAutoFit/>
          </a:bodyPr>
          <a:lstStyle/>
          <a:p>
            <a:r>
              <a:rPr lang="en-US" altLang="ja-JP" sz="1200" dirty="0">
                <a:latin typeface="Yu Gothic UI" panose="020B0500000000000000" pitchFamily="50" charset="-128"/>
                <a:ea typeface="Yu Gothic UI" panose="020B0500000000000000" pitchFamily="50" charset="-128"/>
              </a:rPr>
              <a:t>※V4.00</a:t>
            </a:r>
            <a:r>
              <a:rPr lang="ja-JP" altLang="en-US" sz="1200" dirty="0">
                <a:latin typeface="Yu Gothic UI" panose="020B0500000000000000" pitchFamily="50" charset="-128"/>
                <a:ea typeface="Yu Gothic UI" panose="020B0500000000000000" pitchFamily="50" charset="-128"/>
              </a:rPr>
              <a:t>以降で対応</a:t>
            </a:r>
            <a:endParaRPr kumimoji="1" lang="ja-JP" altLang="en-US" sz="12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282438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1-1. </a:t>
            </a:r>
            <a:r>
              <a:rPr kumimoji="1" lang="ja-JP" altLang="en-US" dirty="0">
                <a:latin typeface="Yu Gothic UI" panose="020B0500000000000000" pitchFamily="50" charset="-128"/>
                <a:ea typeface="Yu Gothic UI" panose="020B0500000000000000" pitchFamily="50" charset="-128"/>
              </a:rPr>
              <a:t>新</a:t>
            </a:r>
            <a:r>
              <a:rPr kumimoji="1" lang="en-US" altLang="ja-JP" dirty="0">
                <a:latin typeface="Yu Gothic UI" panose="020B0500000000000000" pitchFamily="50" charset="-128"/>
                <a:ea typeface="Yu Gothic UI" panose="020B0500000000000000" pitchFamily="50" charset="-128"/>
              </a:rPr>
              <a:t>S</a:t>
            </a:r>
            <a:r>
              <a:rPr kumimoji="1" lang="ja-JP" altLang="en-US" dirty="0">
                <a:latin typeface="Yu Gothic UI" panose="020B0500000000000000" pitchFamily="50" charset="-128"/>
                <a:ea typeface="Yu Gothic UI" panose="020B0500000000000000" pitchFamily="50" charset="-128"/>
              </a:rPr>
              <a:t>カメラのターゲットレンジ</a:t>
            </a:r>
          </a:p>
        </p:txBody>
      </p:sp>
      <p:sp>
        <p:nvSpPr>
          <p:cNvPr id="65" name="テキスト ボックス 64"/>
          <p:cNvSpPr txBox="1"/>
          <p:nvPr/>
        </p:nvSpPr>
        <p:spPr>
          <a:xfrm>
            <a:off x="0" y="618378"/>
            <a:ext cx="9143999" cy="369332"/>
          </a:xfrm>
          <a:prstGeom prst="rect">
            <a:avLst/>
          </a:prstGeom>
          <a:solidFill>
            <a:schemeClr val="bg1">
              <a:lumMod val="95000"/>
            </a:schemeClr>
          </a:solidFill>
        </p:spPr>
        <p:txBody>
          <a:bodyPr wrap="square" rtlCol="0">
            <a:spAutoFit/>
          </a:bodyPr>
          <a:lstStyle/>
          <a:p>
            <a:pPr lvl="0" algn="ctr" defTabSz="457200" fontAlgn="base">
              <a:spcBef>
                <a:spcPct val="0"/>
              </a:spcBef>
              <a:spcAft>
                <a:spcPct val="0"/>
              </a:spcAft>
              <a:defRPr/>
            </a:pPr>
            <a:r>
              <a:rPr kumimoji="1" lang="ja-JP" altLang="en-US"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rPr>
              <a:t>ターゲット：ミドルレンジ</a:t>
            </a:r>
            <a:endParaRPr kumimoji="1" lang="en-US" altLang="ja-JP" sz="1800" b="1" i="0" u="none" strike="noStrike" kern="1200" cap="none" spc="0" normalizeH="0" baseline="0" noProof="0" dirty="0">
              <a:ln>
                <a:noFill/>
              </a:ln>
              <a:solidFill>
                <a:srgbClr val="6464E6"/>
              </a:solidFill>
              <a:effectLst/>
              <a:uLnTx/>
              <a:uFillTx/>
              <a:latin typeface="Yu Gothic UI" panose="020B0500000000000000" pitchFamily="50" charset="-128"/>
              <a:ea typeface="Yu Gothic UI" panose="020B0500000000000000" pitchFamily="50" charset="-128"/>
            </a:endParaRPr>
          </a:p>
        </p:txBody>
      </p:sp>
      <p:pic>
        <p:nvPicPr>
          <p:cNvPr id="11" name="Picture 3">
            <a:extLst>
              <a:ext uri="{FF2B5EF4-FFF2-40B4-BE49-F238E27FC236}">
                <a16:creationId xmlns:a16="http://schemas.microsoft.com/office/drawing/2014/main" id="{9E643C14-DCAC-4F6C-89C6-BC57B60E24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0931" y="1288135"/>
            <a:ext cx="1141801" cy="31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a:extLst>
              <a:ext uri="{FF2B5EF4-FFF2-40B4-BE49-F238E27FC236}">
                <a16:creationId xmlns:a16="http://schemas.microsoft.com/office/drawing/2014/main" id="{FB5FBEC4-7433-D874-3372-950F143212A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44730" y="1304496"/>
            <a:ext cx="1156321" cy="31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a:extLst>
              <a:ext uri="{FF2B5EF4-FFF2-40B4-BE49-F238E27FC236}">
                <a16:creationId xmlns:a16="http://schemas.microsoft.com/office/drawing/2014/main" id="{38EA9C7E-3C0C-5EC3-D862-4EDF49C95979}"/>
              </a:ext>
            </a:extLst>
          </p:cNvPr>
          <p:cNvSpPr/>
          <p:nvPr/>
        </p:nvSpPr>
        <p:spPr>
          <a:xfrm>
            <a:off x="4869768" y="2504267"/>
            <a:ext cx="1343473" cy="582274"/>
          </a:xfrm>
          <a:prstGeom prst="rect">
            <a:avLst/>
          </a:prstGeom>
          <a:solidFill>
            <a:srgbClr val="FFFFFF">
              <a:alpha val="69804"/>
            </a:srgbClr>
          </a:solidFill>
          <a:ln w="19050">
            <a:solidFill>
              <a:srgbClr val="9BBB59"/>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S Series</a:t>
            </a:r>
            <a:endParaRPr lang="ja-JP" altLang="en-US" sz="16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31" name="正方形/長方形 30">
            <a:extLst>
              <a:ext uri="{FF2B5EF4-FFF2-40B4-BE49-F238E27FC236}">
                <a16:creationId xmlns:a16="http://schemas.microsoft.com/office/drawing/2014/main" id="{4F110BEB-430D-50B1-A8D2-2A2EA107EC92}"/>
              </a:ext>
            </a:extLst>
          </p:cNvPr>
          <p:cNvSpPr/>
          <p:nvPr/>
        </p:nvSpPr>
        <p:spPr>
          <a:xfrm>
            <a:off x="4869768" y="1751311"/>
            <a:ext cx="1343473" cy="591122"/>
          </a:xfrm>
          <a:prstGeom prst="rect">
            <a:avLst/>
          </a:prstGeom>
          <a:solidFill>
            <a:srgbClr val="FFFFFF">
              <a:alpha val="69804"/>
            </a:srgbClr>
          </a:solidFill>
          <a:ln w="19050">
            <a:solidFill>
              <a:srgbClr val="1F497D"/>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X Series</a:t>
            </a:r>
          </a:p>
        </p:txBody>
      </p:sp>
      <p:sp>
        <p:nvSpPr>
          <p:cNvPr id="32" name="二等辺三角形 31">
            <a:extLst>
              <a:ext uri="{FF2B5EF4-FFF2-40B4-BE49-F238E27FC236}">
                <a16:creationId xmlns:a16="http://schemas.microsoft.com/office/drawing/2014/main" id="{FBA6988C-E287-06AA-4569-4A35C7BF5856}"/>
              </a:ext>
            </a:extLst>
          </p:cNvPr>
          <p:cNvSpPr/>
          <p:nvPr/>
        </p:nvSpPr>
        <p:spPr>
          <a:xfrm>
            <a:off x="519643" y="1526644"/>
            <a:ext cx="977267" cy="2294502"/>
          </a:xfrm>
          <a:prstGeom prst="triangle">
            <a:avLst/>
          </a:prstGeom>
          <a:solidFill>
            <a:srgbClr val="9BBB59">
              <a:lumMod val="40000"/>
              <a:lumOff val="60000"/>
            </a:srgbClr>
          </a:solidFill>
          <a:ln w="19050">
            <a:solidFill>
              <a:srgbClr val="9BBB59"/>
            </a:solidFill>
          </a:ln>
          <a:effectLst/>
        </p:spPr>
        <p:txBody>
          <a:bodyPr wrap="none" lIns="72000" rIns="72000" rtlCol="0" anchor="ctr"/>
          <a:lstStyle/>
          <a:p>
            <a:pPr defTabSz="361950" fontAlgn="auto">
              <a:spcBef>
                <a:spcPts val="0"/>
              </a:spcBef>
              <a:spcAft>
                <a:spcPts val="0"/>
              </a:spcAft>
              <a:defRPr/>
            </a:pPr>
            <a:endParaRPr lang="ja-JP" altLang="en-US" sz="1600" kern="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33" name="二等辺三角形 32">
            <a:extLst>
              <a:ext uri="{FF2B5EF4-FFF2-40B4-BE49-F238E27FC236}">
                <a16:creationId xmlns:a16="http://schemas.microsoft.com/office/drawing/2014/main" id="{0D6F65F4-D797-FEFE-ED9C-176F25F182AD}"/>
              </a:ext>
            </a:extLst>
          </p:cNvPr>
          <p:cNvSpPr/>
          <p:nvPr/>
        </p:nvSpPr>
        <p:spPr>
          <a:xfrm>
            <a:off x="656834" y="1620260"/>
            <a:ext cx="698820" cy="1527374"/>
          </a:xfrm>
          <a:prstGeom prst="triangle">
            <a:avLst/>
          </a:prstGeom>
          <a:solidFill>
            <a:srgbClr val="9BBB59">
              <a:lumMod val="20000"/>
              <a:lumOff val="80000"/>
            </a:srgbClr>
          </a:solidFill>
          <a:ln w="19050">
            <a:solidFill>
              <a:srgbClr val="9BBB59"/>
            </a:solidFill>
          </a:ln>
          <a:effectLst/>
        </p:spPr>
        <p:txBody>
          <a:bodyPr wrap="none" lIns="72000" rIns="72000" rtlCol="0" anchor="ctr"/>
          <a:lstStyle/>
          <a:p>
            <a:pPr defTabSz="361950" fontAlgn="auto">
              <a:spcBef>
                <a:spcPts val="0"/>
              </a:spcBef>
              <a:spcAft>
                <a:spcPts val="0"/>
              </a:spcAft>
              <a:defRPr/>
            </a:pPr>
            <a:endParaRPr lang="ja-JP" altLang="en-US" sz="1600" kern="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37" name="二等辺三角形 36">
            <a:extLst>
              <a:ext uri="{FF2B5EF4-FFF2-40B4-BE49-F238E27FC236}">
                <a16:creationId xmlns:a16="http://schemas.microsoft.com/office/drawing/2014/main" id="{2F6FD1B0-4905-41F2-1435-4F9612382FA8}"/>
              </a:ext>
            </a:extLst>
          </p:cNvPr>
          <p:cNvSpPr/>
          <p:nvPr/>
        </p:nvSpPr>
        <p:spPr>
          <a:xfrm>
            <a:off x="805336" y="1555398"/>
            <a:ext cx="402141" cy="908126"/>
          </a:xfrm>
          <a:prstGeom prst="triangle">
            <a:avLst/>
          </a:prstGeom>
          <a:solidFill>
            <a:srgbClr val="4F81BD">
              <a:lumMod val="20000"/>
              <a:lumOff val="80000"/>
            </a:srgbClr>
          </a:solidFill>
          <a:ln w="19050">
            <a:solidFill>
              <a:srgbClr val="1F497D"/>
            </a:solidFill>
          </a:ln>
          <a:effectLst/>
        </p:spPr>
        <p:txBody>
          <a:bodyPr wrap="none" lIns="72000" rIns="72000" rtlCol="0" anchor="ctr"/>
          <a:lstStyle/>
          <a:p>
            <a:pPr defTabSz="361950" fontAlgn="auto">
              <a:spcBef>
                <a:spcPts val="0"/>
              </a:spcBef>
              <a:spcAft>
                <a:spcPts val="0"/>
              </a:spcAft>
              <a:defRPr/>
            </a:pPr>
            <a:endParaRPr lang="ja-JP" altLang="en-US" sz="1600" kern="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38" name="正方形/長方形 37">
            <a:extLst>
              <a:ext uri="{FF2B5EF4-FFF2-40B4-BE49-F238E27FC236}">
                <a16:creationId xmlns:a16="http://schemas.microsoft.com/office/drawing/2014/main" id="{0651F50C-8FCE-63B2-91FC-C4D611649B57}"/>
              </a:ext>
            </a:extLst>
          </p:cNvPr>
          <p:cNvSpPr/>
          <p:nvPr/>
        </p:nvSpPr>
        <p:spPr>
          <a:xfrm>
            <a:off x="283559" y="1829884"/>
            <a:ext cx="1480086" cy="584775"/>
          </a:xfrm>
          <a:prstGeom prst="rect">
            <a:avLst/>
          </a:prstGeom>
        </p:spPr>
        <p:txBody>
          <a:bodyPr wrap="none">
            <a:spAutoFit/>
          </a:bodyPr>
          <a:lstStyle/>
          <a:p>
            <a:pPr algn="ctr" defTabSz="913362" fontAlgn="auto">
              <a:spcBef>
                <a:spcPts val="0"/>
              </a:spcBef>
              <a:spcAft>
                <a:spcPts val="0"/>
              </a:spcAft>
              <a:defRPr/>
            </a:pPr>
            <a:r>
              <a:rPr lang="ja-JP" altLang="en-US"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rPr>
              <a:t>High end</a:t>
            </a:r>
            <a:endParaRPr lang="en-US" altLang="ja-JP"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endParaRPr>
          </a:p>
          <a:p>
            <a:pPr algn="ctr" defTabSz="913362" fontAlgn="auto">
              <a:spcBef>
                <a:spcPts val="0"/>
              </a:spcBef>
              <a:spcAft>
                <a:spcPts val="0"/>
              </a:spcAft>
              <a:defRPr/>
            </a:pPr>
            <a:r>
              <a:rPr lang="ja-JP" altLang="en-US"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rPr>
              <a:t>Industry model</a:t>
            </a:r>
            <a:endParaRPr lang="en-US" altLang="ja-JP"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endParaRPr>
          </a:p>
        </p:txBody>
      </p:sp>
      <p:sp>
        <p:nvSpPr>
          <p:cNvPr id="39" name="正方形/長方形 38">
            <a:extLst>
              <a:ext uri="{FF2B5EF4-FFF2-40B4-BE49-F238E27FC236}">
                <a16:creationId xmlns:a16="http://schemas.microsoft.com/office/drawing/2014/main" id="{4BD6F072-3D44-B862-530F-3AE8616DB9C0}"/>
              </a:ext>
            </a:extLst>
          </p:cNvPr>
          <p:cNvSpPr/>
          <p:nvPr/>
        </p:nvSpPr>
        <p:spPr>
          <a:xfrm>
            <a:off x="607865" y="2679601"/>
            <a:ext cx="787395" cy="338554"/>
          </a:xfrm>
          <a:prstGeom prst="rect">
            <a:avLst/>
          </a:prstGeom>
        </p:spPr>
        <p:txBody>
          <a:bodyPr wrap="none">
            <a:spAutoFit/>
          </a:bodyPr>
          <a:lstStyle/>
          <a:p>
            <a:pPr algn="ctr" defTabSz="361950">
              <a:defRPr/>
            </a:pPr>
            <a:r>
              <a:rPr lang="ja-JP" altLang="en-US"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rPr>
              <a:t>Middle</a:t>
            </a:r>
            <a:endParaRPr lang="en-US" altLang="ja-JP"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endParaRPr>
          </a:p>
        </p:txBody>
      </p:sp>
      <p:sp>
        <p:nvSpPr>
          <p:cNvPr id="40" name="正方形/長方形 39">
            <a:extLst>
              <a:ext uri="{FF2B5EF4-FFF2-40B4-BE49-F238E27FC236}">
                <a16:creationId xmlns:a16="http://schemas.microsoft.com/office/drawing/2014/main" id="{3C56E7A4-BDDF-960F-82FE-43C08A18351B}"/>
              </a:ext>
            </a:extLst>
          </p:cNvPr>
          <p:cNvSpPr/>
          <p:nvPr/>
        </p:nvSpPr>
        <p:spPr>
          <a:xfrm>
            <a:off x="410088" y="3298438"/>
            <a:ext cx="1182953" cy="338554"/>
          </a:xfrm>
          <a:prstGeom prst="rect">
            <a:avLst/>
          </a:prstGeom>
        </p:spPr>
        <p:txBody>
          <a:bodyPr wrap="none">
            <a:spAutoFit/>
          </a:bodyPr>
          <a:lstStyle/>
          <a:p>
            <a:pPr algn="ctr" defTabSz="361950">
              <a:defRPr/>
            </a:pPr>
            <a:r>
              <a:rPr lang="ja-JP" altLang="en-US"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rPr>
              <a:t>Middle </a:t>
            </a:r>
            <a:r>
              <a:rPr lang="en-US" altLang="ja-JP"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rPr>
              <a:t>L</a:t>
            </a:r>
            <a:r>
              <a:rPr lang="ja-JP" altLang="en-US"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rPr>
              <a:t>ow</a:t>
            </a:r>
            <a:endParaRPr lang="en-US" altLang="ja-JP" sz="1600" b="1" dirty="0">
              <a:solidFill>
                <a:srgbClr val="000000"/>
              </a:solidFill>
              <a:effectLst>
                <a:glow rad="190500">
                  <a:prstClr val="white"/>
                </a:glow>
              </a:effectLst>
              <a:latin typeface="Calibri" panose="020F0502020204030204" pitchFamily="34" charset="0"/>
              <a:ea typeface="Meiryo UI" panose="020B0604030504040204" pitchFamily="50" charset="-128"/>
              <a:cs typeface="Calibri" panose="020F0502020204030204" pitchFamily="34" charset="0"/>
            </a:endParaRPr>
          </a:p>
        </p:txBody>
      </p:sp>
      <p:sp>
        <p:nvSpPr>
          <p:cNvPr id="41" name="正方形/長方形 40">
            <a:extLst>
              <a:ext uri="{FF2B5EF4-FFF2-40B4-BE49-F238E27FC236}">
                <a16:creationId xmlns:a16="http://schemas.microsoft.com/office/drawing/2014/main" id="{125A8661-438A-F576-AB06-179A092EC316}"/>
              </a:ext>
            </a:extLst>
          </p:cNvPr>
          <p:cNvSpPr/>
          <p:nvPr/>
        </p:nvSpPr>
        <p:spPr>
          <a:xfrm>
            <a:off x="4868449" y="3225288"/>
            <a:ext cx="1343473" cy="591678"/>
          </a:xfrm>
          <a:prstGeom prst="rect">
            <a:avLst/>
          </a:prstGeom>
          <a:solidFill>
            <a:srgbClr val="FFFFFF">
              <a:alpha val="69804"/>
            </a:srgbClr>
          </a:solidFill>
          <a:ln w="19050">
            <a:solidFill>
              <a:srgbClr val="9BBB59"/>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U Series</a:t>
            </a:r>
            <a:endParaRPr lang="ja-JP" altLang="en-US" sz="16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43" name="正方形/長方形 42">
            <a:extLst>
              <a:ext uri="{FF2B5EF4-FFF2-40B4-BE49-F238E27FC236}">
                <a16:creationId xmlns:a16="http://schemas.microsoft.com/office/drawing/2014/main" id="{B36391F4-EBAC-86B3-AD8D-39C72D90397B}"/>
              </a:ext>
            </a:extLst>
          </p:cNvPr>
          <p:cNvSpPr/>
          <p:nvPr/>
        </p:nvSpPr>
        <p:spPr>
          <a:xfrm>
            <a:off x="2020094" y="2492278"/>
            <a:ext cx="1343473" cy="583165"/>
          </a:xfrm>
          <a:prstGeom prst="rect">
            <a:avLst/>
          </a:prstGeom>
          <a:solidFill>
            <a:srgbClr val="FFFFFF">
              <a:alpha val="69804"/>
            </a:srgbClr>
          </a:solidFill>
          <a:ln w="19050">
            <a:solidFill>
              <a:srgbClr val="9BBB59"/>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P Series</a:t>
            </a:r>
            <a:endParaRPr lang="ja-JP" altLang="en-US" sz="16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44" name="正方形/長方形 43">
            <a:extLst>
              <a:ext uri="{FF2B5EF4-FFF2-40B4-BE49-F238E27FC236}">
                <a16:creationId xmlns:a16="http://schemas.microsoft.com/office/drawing/2014/main" id="{90D924A4-3963-ABBD-7BF8-14DD8D993C39}"/>
              </a:ext>
            </a:extLst>
          </p:cNvPr>
          <p:cNvSpPr/>
          <p:nvPr/>
        </p:nvSpPr>
        <p:spPr>
          <a:xfrm>
            <a:off x="2020093" y="1751311"/>
            <a:ext cx="1343473" cy="591122"/>
          </a:xfrm>
          <a:prstGeom prst="rect">
            <a:avLst/>
          </a:prstGeom>
          <a:solidFill>
            <a:srgbClr val="FFFFFF">
              <a:alpha val="69804"/>
            </a:srgbClr>
          </a:solidFill>
          <a:ln w="19050">
            <a:solidFill>
              <a:srgbClr val="1F497D"/>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Q Series</a:t>
            </a:r>
          </a:p>
        </p:txBody>
      </p:sp>
      <p:sp>
        <p:nvSpPr>
          <p:cNvPr id="45" name="正方形/長方形 44">
            <a:extLst>
              <a:ext uri="{FF2B5EF4-FFF2-40B4-BE49-F238E27FC236}">
                <a16:creationId xmlns:a16="http://schemas.microsoft.com/office/drawing/2014/main" id="{28354D78-9C1A-8E53-E408-63178D0CF68B}"/>
              </a:ext>
            </a:extLst>
          </p:cNvPr>
          <p:cNvSpPr/>
          <p:nvPr/>
        </p:nvSpPr>
        <p:spPr>
          <a:xfrm>
            <a:off x="2024970" y="3225288"/>
            <a:ext cx="1343473" cy="591678"/>
          </a:xfrm>
          <a:prstGeom prst="rect">
            <a:avLst/>
          </a:prstGeom>
          <a:solidFill>
            <a:srgbClr val="FFFFFF">
              <a:alpha val="69804"/>
            </a:srgbClr>
          </a:solidFill>
          <a:ln w="19050">
            <a:solidFill>
              <a:srgbClr val="9BBB59"/>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M Series</a:t>
            </a:r>
            <a:endParaRPr lang="ja-JP" altLang="en-US" sz="16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50" name="正方形/長方形 49">
            <a:extLst>
              <a:ext uri="{FF2B5EF4-FFF2-40B4-BE49-F238E27FC236}">
                <a16:creationId xmlns:a16="http://schemas.microsoft.com/office/drawing/2014/main" id="{DE50DD10-477D-9CFA-C3E6-9D05AB51BF50}"/>
              </a:ext>
            </a:extLst>
          </p:cNvPr>
          <p:cNvSpPr/>
          <p:nvPr/>
        </p:nvSpPr>
        <p:spPr>
          <a:xfrm>
            <a:off x="3451261" y="2500236"/>
            <a:ext cx="1343473" cy="586305"/>
          </a:xfrm>
          <a:prstGeom prst="rect">
            <a:avLst/>
          </a:prstGeom>
          <a:solidFill>
            <a:srgbClr val="FFFFFF">
              <a:alpha val="69804"/>
            </a:srgbClr>
          </a:solidFill>
          <a:ln w="19050">
            <a:solidFill>
              <a:srgbClr val="9BBB59"/>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X Series</a:t>
            </a:r>
            <a:endParaRPr lang="ja-JP" altLang="en-US" sz="16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51" name="正方形/長方形 50">
            <a:extLst>
              <a:ext uri="{FF2B5EF4-FFF2-40B4-BE49-F238E27FC236}">
                <a16:creationId xmlns:a16="http://schemas.microsoft.com/office/drawing/2014/main" id="{38D17383-4F2F-C032-4361-69B8050EA1C9}"/>
              </a:ext>
            </a:extLst>
          </p:cNvPr>
          <p:cNvSpPr/>
          <p:nvPr/>
        </p:nvSpPr>
        <p:spPr>
          <a:xfrm>
            <a:off x="3451155" y="1751311"/>
            <a:ext cx="1343473" cy="591122"/>
          </a:xfrm>
          <a:prstGeom prst="rect">
            <a:avLst/>
          </a:prstGeom>
          <a:solidFill>
            <a:srgbClr val="FFFFFF">
              <a:alpha val="69804"/>
            </a:srgbClr>
          </a:solidFill>
          <a:ln w="19050">
            <a:solidFill>
              <a:srgbClr val="1F497D"/>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P Series</a:t>
            </a:r>
          </a:p>
        </p:txBody>
      </p:sp>
      <p:sp>
        <p:nvSpPr>
          <p:cNvPr id="52" name="正方形/長方形 51">
            <a:extLst>
              <a:ext uri="{FF2B5EF4-FFF2-40B4-BE49-F238E27FC236}">
                <a16:creationId xmlns:a16="http://schemas.microsoft.com/office/drawing/2014/main" id="{B7CA8C49-003D-C8B4-CCE5-77983A948294}"/>
              </a:ext>
            </a:extLst>
          </p:cNvPr>
          <p:cNvSpPr/>
          <p:nvPr/>
        </p:nvSpPr>
        <p:spPr>
          <a:xfrm>
            <a:off x="3451261" y="3225288"/>
            <a:ext cx="1343473" cy="591678"/>
          </a:xfrm>
          <a:prstGeom prst="rect">
            <a:avLst/>
          </a:prstGeom>
          <a:solidFill>
            <a:srgbClr val="FFFFFF">
              <a:alpha val="69804"/>
            </a:srgbClr>
          </a:solidFill>
          <a:ln w="19050">
            <a:solidFill>
              <a:srgbClr val="9BBB59"/>
            </a:solidFill>
          </a:ln>
        </p:spPr>
        <p:txBody>
          <a:bodyPr wrap="none" lIns="144000" anchor="ctr" anchorCtr="0">
            <a:noAutofit/>
          </a:bodyPr>
          <a:lstStyle/>
          <a:p>
            <a:pPr algn="ctr" defTabSz="913362" fontAlgn="auto">
              <a:spcBef>
                <a:spcPts val="0"/>
              </a:spcBef>
              <a:spcAft>
                <a:spcPts val="0"/>
              </a:spcAft>
              <a:defRPr/>
            </a:pPr>
            <a:r>
              <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rPr>
              <a:t>Q Series</a:t>
            </a:r>
            <a:endParaRPr lang="ja-JP" altLang="en-US" sz="1600"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cxnSp>
        <p:nvCxnSpPr>
          <p:cNvPr id="70" name="直線コネクタ 69">
            <a:extLst>
              <a:ext uri="{FF2B5EF4-FFF2-40B4-BE49-F238E27FC236}">
                <a16:creationId xmlns:a16="http://schemas.microsoft.com/office/drawing/2014/main" id="{A0F9610B-4C67-8809-FC57-6650AA0A9ADB}"/>
              </a:ext>
            </a:extLst>
          </p:cNvPr>
          <p:cNvCxnSpPr>
            <a:cxnSpLocks/>
            <a:endCxn id="4" idx="5"/>
          </p:cNvCxnSpPr>
          <p:nvPr/>
        </p:nvCxnSpPr>
        <p:spPr>
          <a:xfrm flipV="1">
            <a:off x="6230787" y="1552160"/>
            <a:ext cx="383972" cy="941010"/>
          </a:xfrm>
          <a:prstGeom prst="line">
            <a:avLst/>
          </a:prstGeom>
          <a:ln>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直線コネクタ 70">
            <a:extLst>
              <a:ext uri="{FF2B5EF4-FFF2-40B4-BE49-F238E27FC236}">
                <a16:creationId xmlns:a16="http://schemas.microsoft.com/office/drawing/2014/main" id="{FD908540-1720-756E-64A2-7A85E0974244}"/>
              </a:ext>
            </a:extLst>
          </p:cNvPr>
          <p:cNvCxnSpPr>
            <a:cxnSpLocks/>
            <a:endCxn id="4" idx="3"/>
          </p:cNvCxnSpPr>
          <p:nvPr/>
        </p:nvCxnSpPr>
        <p:spPr>
          <a:xfrm>
            <a:off x="6253429" y="3108345"/>
            <a:ext cx="361330" cy="957293"/>
          </a:xfrm>
          <a:prstGeom prst="line">
            <a:avLst/>
          </a:prstGeom>
          <a:ln>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sp>
        <p:nvSpPr>
          <p:cNvPr id="73" name="正方形/長方形 72">
            <a:extLst>
              <a:ext uri="{FF2B5EF4-FFF2-40B4-BE49-F238E27FC236}">
                <a16:creationId xmlns:a16="http://schemas.microsoft.com/office/drawing/2014/main" id="{77E581D9-3960-C4D1-14AD-86D559AD06AE}"/>
              </a:ext>
            </a:extLst>
          </p:cNvPr>
          <p:cNvSpPr/>
          <p:nvPr/>
        </p:nvSpPr>
        <p:spPr>
          <a:xfrm>
            <a:off x="410088" y="2473485"/>
            <a:ext cx="5832710" cy="634860"/>
          </a:xfrm>
          <a:prstGeom prst="rect">
            <a:avLst/>
          </a:prstGeom>
          <a:noFill/>
          <a:ln w="57150">
            <a:solidFill>
              <a:srgbClr val="C00000"/>
            </a:solidFill>
          </a:ln>
        </p:spPr>
        <p:txBody>
          <a:bodyPr wrap="none" lIns="144000" anchor="ctr" anchorCtr="0">
            <a:noAutofit/>
          </a:bodyPr>
          <a:lstStyle/>
          <a:p>
            <a:pPr defTabSz="913362" fontAlgn="auto">
              <a:spcBef>
                <a:spcPts val="0"/>
              </a:spcBef>
              <a:spcAft>
                <a:spcPts val="0"/>
              </a:spcAft>
              <a:defRPr/>
            </a:pPr>
            <a:endParaRPr lang="en-US" altLang="ja-JP" sz="1600" b="1" dirty="0">
              <a:solidFill>
                <a:srgbClr val="0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79" name="角丸四角形 97">
            <a:extLst>
              <a:ext uri="{FF2B5EF4-FFF2-40B4-BE49-F238E27FC236}">
                <a16:creationId xmlns:a16="http://schemas.microsoft.com/office/drawing/2014/main" id="{2838C264-6898-B354-0843-BB38DD50B165}"/>
              </a:ext>
            </a:extLst>
          </p:cNvPr>
          <p:cNvSpPr/>
          <p:nvPr/>
        </p:nvSpPr>
        <p:spPr>
          <a:xfrm>
            <a:off x="318889" y="2360664"/>
            <a:ext cx="657945" cy="311614"/>
          </a:xfrm>
          <a:prstGeom prst="roundRect">
            <a:avLst>
              <a:gd name="adj" fmla="val 11730"/>
            </a:avLst>
          </a:prstGeom>
          <a:solidFill>
            <a:srgbClr val="C00000"/>
          </a:solidFill>
          <a:ln w="38100">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algn="ctr" defTabSz="914400">
              <a:defRPr/>
            </a:pPr>
            <a:r>
              <a:rPr lang="ja-JP" altLang="en-US" sz="1200" b="1" dirty="0">
                <a:solidFill>
                  <a:prstClr val="white"/>
                </a:solidFill>
                <a:latin typeface="Yu Gothic UI" panose="020B0500000000000000" pitchFamily="50" charset="-128"/>
                <a:ea typeface="Yu Gothic UI" panose="020B0500000000000000" pitchFamily="50" charset="-128"/>
                <a:cs typeface="Calibri" panose="020F0502020204030204" pitchFamily="34" charset="0"/>
              </a:rPr>
              <a:t>ターゲット</a:t>
            </a:r>
            <a:endParaRPr lang="en-US" altLang="ja-JP" sz="1200" b="1" dirty="0">
              <a:solidFill>
                <a:prstClr val="white"/>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90" name="図 89">
            <a:extLst>
              <a:ext uri="{FF2B5EF4-FFF2-40B4-BE49-F238E27FC236}">
                <a16:creationId xmlns:a16="http://schemas.microsoft.com/office/drawing/2014/main" id="{CAFAF2CF-307C-278D-D03E-6948B632D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4778" y="1345437"/>
            <a:ext cx="1093452" cy="255138"/>
          </a:xfrm>
          <a:prstGeom prst="rect">
            <a:avLst/>
          </a:prstGeom>
        </p:spPr>
      </p:pic>
      <p:sp>
        <p:nvSpPr>
          <p:cNvPr id="91" name="テキスト ボックス 90">
            <a:extLst>
              <a:ext uri="{FF2B5EF4-FFF2-40B4-BE49-F238E27FC236}">
                <a16:creationId xmlns:a16="http://schemas.microsoft.com/office/drawing/2014/main" id="{122B6AB9-AFA0-4153-571D-2AB25C5390B8}"/>
              </a:ext>
            </a:extLst>
          </p:cNvPr>
          <p:cNvSpPr txBox="1"/>
          <p:nvPr/>
        </p:nvSpPr>
        <p:spPr>
          <a:xfrm>
            <a:off x="6857293" y="4236184"/>
            <a:ext cx="1681871" cy="253916"/>
          </a:xfrm>
          <a:prstGeom prst="rect">
            <a:avLst/>
          </a:prstGeom>
          <a:noFill/>
        </p:spPr>
        <p:txBody>
          <a:bodyPr wrap="none" rtlCol="0">
            <a:spAutoFit/>
          </a:bodyPr>
          <a:lstStyle/>
          <a:p>
            <a:r>
              <a:rPr lang="en-US" altLang="ja-JP" sz="1050" dirty="0">
                <a:latin typeface="Yu Gothic UI" panose="020B0500000000000000" pitchFamily="50" charset="-128"/>
                <a:ea typeface="Yu Gothic UI" panose="020B0500000000000000" pitchFamily="50" charset="-128"/>
              </a:rPr>
              <a:t>*</a:t>
            </a:r>
            <a:r>
              <a:rPr lang="ja-JP" altLang="en-US" sz="1050" dirty="0">
                <a:latin typeface="Yu Gothic UI" panose="020B0500000000000000" pitchFamily="50" charset="-128"/>
                <a:ea typeface="Yu Gothic UI" panose="020B0500000000000000" pitchFamily="50" charset="-128"/>
              </a:rPr>
              <a:t>本書で説明されている製品</a:t>
            </a:r>
            <a:endParaRPr kumimoji="1" lang="ja-JP" altLang="en-US" sz="1050" dirty="0">
              <a:latin typeface="Yu Gothic UI" panose="020B0500000000000000" pitchFamily="50" charset="-128"/>
              <a:ea typeface="Yu Gothic UI" panose="020B0500000000000000" pitchFamily="50" charset="-128"/>
            </a:endParaRPr>
          </a:p>
        </p:txBody>
      </p:sp>
      <p:sp>
        <p:nvSpPr>
          <p:cNvPr id="95" name="AutoShape 13">
            <a:extLst>
              <a:ext uri="{FF2B5EF4-FFF2-40B4-BE49-F238E27FC236}">
                <a16:creationId xmlns:a16="http://schemas.microsoft.com/office/drawing/2014/main" id="{9C19AA78-06E1-C32D-DF4E-37653C8035B0}"/>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96" name="AutoShape 13">
            <a:extLst>
              <a:ext uri="{FF2B5EF4-FFF2-40B4-BE49-F238E27FC236}">
                <a16:creationId xmlns:a16="http://schemas.microsoft.com/office/drawing/2014/main" id="{B1DFEFAD-B2EC-5F78-814A-897D7BF18730}"/>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八角形 3">
            <a:extLst>
              <a:ext uri="{FF2B5EF4-FFF2-40B4-BE49-F238E27FC236}">
                <a16:creationId xmlns:a16="http://schemas.microsoft.com/office/drawing/2014/main" id="{EDD7483F-EB38-932F-D9E5-A2BA7CA30AFB}"/>
              </a:ext>
            </a:extLst>
          </p:cNvPr>
          <p:cNvSpPr/>
          <p:nvPr/>
        </p:nvSpPr>
        <p:spPr>
          <a:xfrm>
            <a:off x="6614759" y="1552160"/>
            <a:ext cx="2448145" cy="2513478"/>
          </a:xfrm>
          <a:prstGeom prst="octagon">
            <a:avLst>
              <a:gd name="adj" fmla="val 0"/>
            </a:avLst>
          </a:prstGeom>
          <a:blipFill>
            <a:blip r:embed="rId6"/>
            <a:stretch>
              <a:fillRect/>
            </a:stretch>
          </a:blipFill>
          <a:ln w="254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4772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a:t>
            </a:r>
            <a:r>
              <a:rPr lang="ja-JP" altLang="en-US" dirty="0"/>
              <a:t>参考</a:t>
            </a:r>
            <a:r>
              <a:rPr lang="en-US" altLang="ja-JP" dirty="0"/>
              <a:t>】 </a:t>
            </a:r>
            <a:r>
              <a:rPr lang="ja-JP" altLang="en-US" dirty="0"/>
              <a:t>アラーム連携設定　～</a:t>
            </a:r>
            <a:r>
              <a:rPr lang="en-US" altLang="ja-JP" dirty="0"/>
              <a:t>ASM300</a:t>
            </a:r>
            <a:r>
              <a:rPr lang="ja-JP" altLang="en-US" dirty="0"/>
              <a:t>～</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114">
            <a:extLst>
              <a:ext uri="{FF2B5EF4-FFF2-40B4-BE49-F238E27FC236}">
                <a16:creationId xmlns:a16="http://schemas.microsoft.com/office/drawing/2014/main" id="{1E33B498-6026-C8DD-D727-0124A92E0DF7}"/>
              </a:ext>
            </a:extLst>
          </p:cNvPr>
          <p:cNvSpPr>
            <a:spLocks noChangeArrowheads="1"/>
          </p:cNvSpPr>
          <p:nvPr/>
        </p:nvSpPr>
        <p:spPr bwMode="auto">
          <a:xfrm>
            <a:off x="0" y="750254"/>
            <a:ext cx="5152291" cy="338554"/>
          </a:xfrm>
          <a:prstGeom prst="rect">
            <a:avLst/>
          </a:prstGeom>
          <a:noFill/>
          <a:ln>
            <a:noFill/>
          </a:ln>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36" lvl="0" indent="-285736" defTabSz="914400" eaLnBrk="1" fontAlgn="auto" hangingPunct="1">
              <a:spcBef>
                <a:spcPts val="0"/>
              </a:spcBef>
              <a:spcAft>
                <a:spcPts val="0"/>
              </a:spcAft>
              <a:buFont typeface="Wingdings" panose="05000000000000000000" pitchFamily="2" charset="2"/>
              <a:buChar char="u"/>
              <a:defRPr/>
            </a:pPr>
            <a:r>
              <a:rPr lang="ja-JP" altLang="en-US" sz="1600" b="1" dirty="0">
                <a:latin typeface="Yu Gothic UI" panose="020B0500000000000000" pitchFamily="50" charset="-128"/>
                <a:ea typeface="Yu Gothic UI" panose="020B0500000000000000" pitchFamily="50" charset="-128"/>
                <a:cs typeface="Meiryo UI" panose="020B0604030504040204" pitchFamily="50" charset="-128"/>
              </a:rPr>
              <a:t>機能拡張ソフトウェアアラーム設定</a:t>
            </a:r>
            <a:endParaRPr lang="en-US" altLang="ja-JP" sz="1600" b="1" dirty="0">
              <a:latin typeface="Yu Gothic UI" panose="020B0500000000000000" pitchFamily="50" charset="-128"/>
              <a:ea typeface="Yu Gothic UI" panose="020B0500000000000000" pitchFamily="50" charset="-128"/>
              <a:cs typeface="Meiryo UI" panose="020B0604030504040204" pitchFamily="50" charset="-128"/>
            </a:endParaRPr>
          </a:p>
        </p:txBody>
      </p:sp>
      <p:grpSp>
        <p:nvGrpSpPr>
          <p:cNvPr id="6" name="グループ化 5">
            <a:extLst>
              <a:ext uri="{FF2B5EF4-FFF2-40B4-BE49-F238E27FC236}">
                <a16:creationId xmlns:a16="http://schemas.microsoft.com/office/drawing/2014/main" id="{7F3A067F-9386-CC74-914C-BE23FE22C7BD}"/>
              </a:ext>
            </a:extLst>
          </p:cNvPr>
          <p:cNvGrpSpPr/>
          <p:nvPr/>
        </p:nvGrpSpPr>
        <p:grpSpPr>
          <a:xfrm>
            <a:off x="175854" y="1568015"/>
            <a:ext cx="4076820" cy="2482673"/>
            <a:chOff x="418980" y="1616411"/>
            <a:chExt cx="4353415" cy="2718508"/>
          </a:xfrm>
        </p:grpSpPr>
        <p:pic>
          <p:nvPicPr>
            <p:cNvPr id="7" name="図 6">
              <a:extLst>
                <a:ext uri="{FF2B5EF4-FFF2-40B4-BE49-F238E27FC236}">
                  <a16:creationId xmlns:a16="http://schemas.microsoft.com/office/drawing/2014/main" id="{F917F30A-C1B8-7874-9456-E8E4224801E2}"/>
                </a:ext>
              </a:extLst>
            </p:cNvPr>
            <p:cNvPicPr>
              <a:picLocks noChangeAspect="1"/>
            </p:cNvPicPr>
            <p:nvPr/>
          </p:nvPicPr>
          <p:blipFill>
            <a:blip r:embed="rId2"/>
            <a:stretch>
              <a:fillRect/>
            </a:stretch>
          </p:blipFill>
          <p:spPr>
            <a:xfrm>
              <a:off x="418980" y="1616411"/>
              <a:ext cx="4353415" cy="2718508"/>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5CFF47F6-646B-B8DC-9E7B-553AEC7D1217}"/>
                </a:ext>
              </a:extLst>
            </p:cNvPr>
            <p:cNvPicPr>
              <a:picLocks noChangeAspect="1"/>
            </p:cNvPicPr>
            <p:nvPr/>
          </p:nvPicPr>
          <p:blipFill>
            <a:blip r:embed="rId3"/>
            <a:stretch>
              <a:fillRect/>
            </a:stretch>
          </p:blipFill>
          <p:spPr>
            <a:xfrm>
              <a:off x="3394590" y="3475261"/>
              <a:ext cx="107164" cy="288000"/>
            </a:xfrm>
            <a:prstGeom prst="rect">
              <a:avLst/>
            </a:prstGeom>
          </p:spPr>
        </p:pic>
        <p:pic>
          <p:nvPicPr>
            <p:cNvPr id="9" name="図 8">
              <a:extLst>
                <a:ext uri="{FF2B5EF4-FFF2-40B4-BE49-F238E27FC236}">
                  <a16:creationId xmlns:a16="http://schemas.microsoft.com/office/drawing/2014/main" id="{0104E5B2-8EB9-F454-35EB-9D37C329960B}"/>
                </a:ext>
              </a:extLst>
            </p:cNvPr>
            <p:cNvPicPr>
              <a:picLocks noChangeAspect="1"/>
            </p:cNvPicPr>
            <p:nvPr/>
          </p:nvPicPr>
          <p:blipFill>
            <a:blip r:embed="rId3"/>
            <a:stretch>
              <a:fillRect/>
            </a:stretch>
          </p:blipFill>
          <p:spPr>
            <a:xfrm>
              <a:off x="3533891" y="3456169"/>
              <a:ext cx="798318" cy="409575"/>
            </a:xfrm>
            <a:prstGeom prst="rect">
              <a:avLst/>
            </a:prstGeom>
          </p:spPr>
        </p:pic>
      </p:grpSp>
      <p:sp>
        <p:nvSpPr>
          <p:cNvPr id="10" name="線吹き出し 2 (枠付き) 45">
            <a:extLst>
              <a:ext uri="{FF2B5EF4-FFF2-40B4-BE49-F238E27FC236}">
                <a16:creationId xmlns:a16="http://schemas.microsoft.com/office/drawing/2014/main" id="{8625EF6F-63C0-B1E4-3DAB-CC5411355D2C}"/>
              </a:ext>
            </a:extLst>
          </p:cNvPr>
          <p:cNvSpPr/>
          <p:nvPr/>
        </p:nvSpPr>
        <p:spPr>
          <a:xfrm>
            <a:off x="4465337" y="2546893"/>
            <a:ext cx="4391116" cy="647981"/>
          </a:xfrm>
          <a:prstGeom prst="borderCallout2">
            <a:avLst>
              <a:gd name="adj1" fmla="val 11924"/>
              <a:gd name="adj2" fmla="val -248"/>
              <a:gd name="adj3" fmla="val 12490"/>
              <a:gd name="adj4" fmla="val -27925"/>
              <a:gd name="adj5" fmla="val 102316"/>
              <a:gd name="adj6" fmla="val -354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1" name="テキスト ボックス 10">
            <a:extLst>
              <a:ext uri="{FF2B5EF4-FFF2-40B4-BE49-F238E27FC236}">
                <a16:creationId xmlns:a16="http://schemas.microsoft.com/office/drawing/2014/main" id="{A5B93301-0780-3D9C-B82A-0A15B45E61A9}"/>
              </a:ext>
            </a:extLst>
          </p:cNvPr>
          <p:cNvSpPr txBox="1"/>
          <p:nvPr/>
        </p:nvSpPr>
        <p:spPr>
          <a:xfrm>
            <a:off x="4466289" y="2548543"/>
            <a:ext cx="3631039" cy="646331"/>
          </a:xfrm>
          <a:prstGeom prst="rect">
            <a:avLst/>
          </a:prstGeom>
          <a:noFill/>
        </p:spPr>
        <p:txBody>
          <a:bodyPr wrap="square" rtlCol="0">
            <a:spAutoFit/>
          </a:bodyPr>
          <a:lstStyle/>
          <a:p>
            <a:r>
              <a:rPr lang="ja-JP" altLang="en-US" sz="1200" b="1" u="sng" dirty="0">
                <a:latin typeface="Yu Gothic UI" panose="020B0500000000000000" pitchFamily="50" charset="-128"/>
                <a:ea typeface="Yu Gothic UI" panose="020B0500000000000000" pitchFamily="50" charset="-128"/>
              </a:rPr>
              <a:t>名称</a:t>
            </a:r>
          </a:p>
          <a:p>
            <a:r>
              <a:rPr lang="ja-JP" altLang="en-US" sz="1200" dirty="0">
                <a:latin typeface="Yu Gothic UI" panose="020B0500000000000000" pitchFamily="50" charset="-128"/>
                <a:ea typeface="Yu Gothic UI" panose="020B0500000000000000" pitchFamily="50" charset="-128"/>
              </a:rPr>
              <a:t>アラームの名称を入力します。</a:t>
            </a:r>
            <a:endParaRPr lang="en-US" altLang="ja-JP" sz="1200"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例：</a:t>
            </a:r>
            <a:r>
              <a:rPr lang="en-US" altLang="ja-JP" sz="1200" dirty="0">
                <a:latin typeface="Yu Gothic UI" panose="020B0500000000000000" pitchFamily="50" charset="-128"/>
                <a:ea typeface="Yu Gothic UI" panose="020B0500000000000000" pitchFamily="50" charset="-128"/>
              </a:rPr>
              <a:t>  AI</a:t>
            </a:r>
            <a:r>
              <a:rPr lang="ja-JP" altLang="en-US" sz="1200" dirty="0">
                <a:latin typeface="Yu Gothic UI" panose="020B0500000000000000" pitchFamily="50" charset="-128"/>
                <a:ea typeface="Yu Gothic UI" panose="020B0500000000000000" pitchFamily="50" charset="-128"/>
              </a:rPr>
              <a:t>音識別（銃声）</a:t>
            </a:r>
          </a:p>
        </p:txBody>
      </p:sp>
      <p:sp>
        <p:nvSpPr>
          <p:cNvPr id="12" name="線吹き出し 2 (枠付き) 47">
            <a:extLst>
              <a:ext uri="{FF2B5EF4-FFF2-40B4-BE49-F238E27FC236}">
                <a16:creationId xmlns:a16="http://schemas.microsoft.com/office/drawing/2014/main" id="{F5A2696E-B3DC-048C-87A6-0DB1AD823A75}"/>
              </a:ext>
            </a:extLst>
          </p:cNvPr>
          <p:cNvSpPr/>
          <p:nvPr/>
        </p:nvSpPr>
        <p:spPr>
          <a:xfrm>
            <a:off x="4465333" y="3238554"/>
            <a:ext cx="4391120" cy="695091"/>
          </a:xfrm>
          <a:prstGeom prst="borderCallout2">
            <a:avLst>
              <a:gd name="adj1" fmla="val 47348"/>
              <a:gd name="adj2" fmla="val 54"/>
              <a:gd name="adj3" fmla="val 47897"/>
              <a:gd name="adj4" fmla="val -7583"/>
              <a:gd name="adj5" fmla="val 19849"/>
              <a:gd name="adj6" fmla="val -1368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3" name="テキスト ボックス 12">
            <a:extLst>
              <a:ext uri="{FF2B5EF4-FFF2-40B4-BE49-F238E27FC236}">
                <a16:creationId xmlns:a16="http://schemas.microsoft.com/office/drawing/2014/main" id="{193C89D0-A37D-8FD3-2120-76F712CE8016}"/>
              </a:ext>
            </a:extLst>
          </p:cNvPr>
          <p:cNvSpPr txBox="1"/>
          <p:nvPr/>
        </p:nvSpPr>
        <p:spPr>
          <a:xfrm>
            <a:off x="4466286" y="3240204"/>
            <a:ext cx="4338408" cy="646331"/>
          </a:xfrm>
          <a:prstGeom prst="rect">
            <a:avLst/>
          </a:prstGeom>
          <a:noFill/>
        </p:spPr>
        <p:txBody>
          <a:bodyPr wrap="square" rtlCol="0">
            <a:spAutoFit/>
          </a:bodyPr>
          <a:lstStyle/>
          <a:p>
            <a:r>
              <a:rPr lang="ja-JP" altLang="en-US" sz="1200" b="1" u="sng" dirty="0">
                <a:latin typeface="Yu Gothic UI" panose="020B0500000000000000" pitchFamily="50" charset="-128"/>
                <a:ea typeface="Yu Gothic UI" panose="020B0500000000000000" pitchFamily="50" charset="-128"/>
              </a:rPr>
              <a:t>メッセージ</a:t>
            </a:r>
            <a:r>
              <a:rPr lang="en-US" altLang="ja-JP" sz="1200" b="1" u="sng" dirty="0">
                <a:latin typeface="Yu Gothic UI" panose="020B0500000000000000" pitchFamily="50" charset="-128"/>
                <a:ea typeface="Yu Gothic UI" panose="020B0500000000000000" pitchFamily="50" charset="-128"/>
              </a:rPr>
              <a:t>ID</a:t>
            </a:r>
            <a:endParaRPr lang="ja-JP" altLang="en-US" sz="1200" b="1" u="sng" dirty="0">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AI</a:t>
            </a:r>
            <a:r>
              <a:rPr lang="ja-JP" altLang="en-US" sz="1200" dirty="0">
                <a:latin typeface="Yu Gothic UI" panose="020B0500000000000000" pitchFamily="50" charset="-128"/>
                <a:ea typeface="Yu Gothic UI" panose="020B0500000000000000" pitchFamily="50" charset="-128"/>
              </a:rPr>
              <a:t>音識別」アラームの</a:t>
            </a:r>
            <a:r>
              <a:rPr lang="en-US" altLang="ja-JP" sz="1200" dirty="0">
                <a:latin typeface="Yu Gothic UI" panose="020B0500000000000000" pitchFamily="50" charset="-128"/>
                <a:ea typeface="Yu Gothic UI" panose="020B0500000000000000" pitchFamily="50" charset="-128"/>
              </a:rPr>
              <a:t>ID</a:t>
            </a:r>
            <a:r>
              <a:rPr lang="ja-JP" altLang="en-US" sz="1200" dirty="0">
                <a:latin typeface="Yu Gothic UI" panose="020B0500000000000000" pitchFamily="50" charset="-128"/>
                <a:ea typeface="Yu Gothic UI" panose="020B0500000000000000" pitchFamily="50" charset="-128"/>
              </a:rPr>
              <a:t>（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銃声</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:70 /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ガラスの割れる音</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:71 / </a:t>
            </a:r>
          </a:p>
          <a:p>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クラクション</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:72 / </a:t>
            </a:r>
            <a:r>
              <a:rPr lang="ja-JP" altLang="en-US"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悲鳴</a:t>
            </a:r>
            <a:r>
              <a:rPr lang="en-US" altLang="ja-JP" sz="1200" dirty="0">
                <a:solidFill>
                  <a:srgbClr val="FF0000"/>
                </a:solidFill>
                <a:latin typeface="Yu Gothic UI" panose="020B0500000000000000" pitchFamily="50" charset="-128"/>
                <a:ea typeface="Yu Gothic UI" panose="020B0500000000000000" pitchFamily="50" charset="-128"/>
                <a:cs typeface="Calibri" panose="020F0502020204030204" pitchFamily="34" charset="0"/>
              </a:rPr>
              <a:t>:73 </a:t>
            </a:r>
            <a:r>
              <a:rPr lang="ja-JP" altLang="en-US" sz="1200" dirty="0">
                <a:latin typeface="Yu Gothic UI" panose="020B0500000000000000" pitchFamily="50" charset="-128"/>
                <a:ea typeface="Yu Gothic UI" panose="020B0500000000000000" pitchFamily="50" charset="-128"/>
              </a:rPr>
              <a:t>）を入力します。</a:t>
            </a:r>
            <a:endParaRPr lang="en-US" altLang="ja-JP" sz="1200" dirty="0">
              <a:latin typeface="Yu Gothic UI" panose="020B0500000000000000" pitchFamily="50" charset="-128"/>
              <a:ea typeface="Yu Gothic UI" panose="020B0500000000000000" pitchFamily="50" charset="-128"/>
            </a:endParaRPr>
          </a:p>
        </p:txBody>
      </p:sp>
      <p:sp>
        <p:nvSpPr>
          <p:cNvPr id="14" name="線吹き出し 2 (枠付き) 49">
            <a:extLst>
              <a:ext uri="{FF2B5EF4-FFF2-40B4-BE49-F238E27FC236}">
                <a16:creationId xmlns:a16="http://schemas.microsoft.com/office/drawing/2014/main" id="{8546D7FA-E2F6-A411-3B9E-B58153BC7A08}"/>
              </a:ext>
            </a:extLst>
          </p:cNvPr>
          <p:cNvSpPr/>
          <p:nvPr/>
        </p:nvSpPr>
        <p:spPr>
          <a:xfrm>
            <a:off x="4465333" y="1861092"/>
            <a:ext cx="4391120" cy="647981"/>
          </a:xfrm>
          <a:prstGeom prst="borderCallout2">
            <a:avLst>
              <a:gd name="adj1" fmla="val 23684"/>
              <a:gd name="adj2" fmla="val -248"/>
              <a:gd name="adj3" fmla="val 26042"/>
              <a:gd name="adj4" fmla="val -37181"/>
              <a:gd name="adj5" fmla="val 104024"/>
              <a:gd name="adj6" fmla="val -4573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5" name="テキスト ボックス 14">
            <a:extLst>
              <a:ext uri="{FF2B5EF4-FFF2-40B4-BE49-F238E27FC236}">
                <a16:creationId xmlns:a16="http://schemas.microsoft.com/office/drawing/2014/main" id="{6D6556AE-4D3E-340A-B59D-BA094B6D58B4}"/>
              </a:ext>
            </a:extLst>
          </p:cNvPr>
          <p:cNvSpPr txBox="1"/>
          <p:nvPr/>
        </p:nvSpPr>
        <p:spPr>
          <a:xfrm>
            <a:off x="4466286" y="1862742"/>
            <a:ext cx="3510272" cy="646331"/>
          </a:xfrm>
          <a:prstGeom prst="rect">
            <a:avLst/>
          </a:prstGeom>
          <a:noFill/>
        </p:spPr>
        <p:txBody>
          <a:bodyPr wrap="square" rtlCol="0">
            <a:spAutoFit/>
          </a:bodyPr>
          <a:lstStyle/>
          <a:p>
            <a:r>
              <a:rPr lang="en-US" altLang="ja-JP" sz="1200" b="1" u="sng" dirty="0">
                <a:latin typeface="Yu Gothic UI" panose="020B0500000000000000" pitchFamily="50" charset="-128"/>
                <a:ea typeface="Yu Gothic UI" panose="020B0500000000000000" pitchFamily="50" charset="-128"/>
              </a:rPr>
              <a:t>No.</a:t>
            </a:r>
          </a:p>
          <a:p>
            <a:r>
              <a:rPr lang="en-US" altLang="ja-JP" sz="1200" dirty="0">
                <a:latin typeface="Yu Gothic UI" panose="020B0500000000000000" pitchFamily="50" charset="-128"/>
                <a:ea typeface="Yu Gothic UI" panose="020B0500000000000000" pitchFamily="50" charset="-128"/>
              </a:rPr>
              <a:t>No.1</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4</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AI-VMD</a:t>
            </a:r>
            <a:r>
              <a:rPr lang="ja-JP" altLang="en-US" sz="1200" dirty="0">
                <a:latin typeface="Yu Gothic UI" panose="020B0500000000000000" pitchFamily="50" charset="-128"/>
                <a:ea typeface="Yu Gothic UI" panose="020B0500000000000000" pitchFamily="50" charset="-128"/>
              </a:rPr>
              <a:t>用の予約済み</a:t>
            </a:r>
            <a:r>
              <a:rPr lang="en-US" altLang="ja-JP" sz="1200" dirty="0">
                <a:latin typeface="Yu Gothic UI" panose="020B0500000000000000" pitchFamily="50" charset="-128"/>
                <a:ea typeface="Yu Gothic UI" panose="020B0500000000000000" pitchFamily="50" charset="-128"/>
              </a:rPr>
              <a:t>ID</a:t>
            </a:r>
          </a:p>
          <a:p>
            <a:r>
              <a:rPr lang="en-US" altLang="ja-JP" sz="1200" dirty="0">
                <a:latin typeface="Yu Gothic UI" panose="020B0500000000000000" pitchFamily="50" charset="-128"/>
                <a:ea typeface="Yu Gothic UI" panose="020B0500000000000000" pitchFamily="50" charset="-128"/>
              </a:rPr>
              <a:t>No.5</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8</a:t>
            </a:r>
            <a:r>
              <a:rPr lang="ja-JP" altLang="en-US" sz="1200" dirty="0">
                <a:latin typeface="Yu Gothic UI" panose="020B0500000000000000" pitchFamily="50" charset="-128"/>
                <a:ea typeface="Yu Gothic UI" panose="020B0500000000000000" pitchFamily="50" charset="-128"/>
              </a:rPr>
              <a:t>：使用可能</a:t>
            </a:r>
            <a:r>
              <a:rPr lang="en-US" altLang="ja-JP" sz="1200" dirty="0">
                <a:latin typeface="Yu Gothic UI" panose="020B0500000000000000" pitchFamily="50" charset="-128"/>
                <a:ea typeface="Yu Gothic UI" panose="020B0500000000000000" pitchFamily="50" charset="-128"/>
              </a:rPr>
              <a:t>ID</a:t>
            </a:r>
          </a:p>
        </p:txBody>
      </p:sp>
      <p:sp>
        <p:nvSpPr>
          <p:cNvPr id="16" name="Rectangle 10">
            <a:extLst>
              <a:ext uri="{FF2B5EF4-FFF2-40B4-BE49-F238E27FC236}">
                <a16:creationId xmlns:a16="http://schemas.microsoft.com/office/drawing/2014/main" id="{88974276-03A5-CC70-B0DD-CA03EDCD71C3}"/>
              </a:ext>
            </a:extLst>
          </p:cNvPr>
          <p:cNvSpPr>
            <a:spLocks noChangeArrowheads="1"/>
          </p:cNvSpPr>
          <p:nvPr/>
        </p:nvSpPr>
        <p:spPr bwMode="auto">
          <a:xfrm>
            <a:off x="4406856" y="1544978"/>
            <a:ext cx="4665784" cy="319508"/>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No.5</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t>
            </a:r>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8</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の空いているところに</a:t>
            </a:r>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AI</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音識別アラーム</a:t>
            </a:r>
            <a:r>
              <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ID</a:t>
            </a:r>
            <a:r>
              <a:rPr lang="ja-JP" altLang="en-US"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を設定します。</a:t>
            </a:r>
            <a:endParaRPr lang="en-US" altLang="ja-JP" sz="12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5E83B229-487A-C061-8F2A-181E4CE9E0ED}"/>
              </a:ext>
            </a:extLst>
          </p:cNvPr>
          <p:cNvSpPr/>
          <p:nvPr/>
        </p:nvSpPr>
        <p:spPr>
          <a:xfrm>
            <a:off x="2209800" y="2101426"/>
            <a:ext cx="239286" cy="188740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8" name="正方形/長方形 17">
            <a:extLst>
              <a:ext uri="{FF2B5EF4-FFF2-40B4-BE49-F238E27FC236}">
                <a16:creationId xmlns:a16="http://schemas.microsoft.com/office/drawing/2014/main" id="{A3597F51-ADE0-CAEF-F1A9-1D5C4979069B}"/>
              </a:ext>
            </a:extLst>
          </p:cNvPr>
          <p:cNvSpPr/>
          <p:nvPr/>
        </p:nvSpPr>
        <p:spPr>
          <a:xfrm>
            <a:off x="2467458" y="3217163"/>
            <a:ext cx="613677" cy="16206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19" name="正方形/長方形 18">
            <a:extLst>
              <a:ext uri="{FF2B5EF4-FFF2-40B4-BE49-F238E27FC236}">
                <a16:creationId xmlns:a16="http://schemas.microsoft.com/office/drawing/2014/main" id="{9C3C560C-6988-1DA8-CF6A-6DE930D7C948}"/>
              </a:ext>
            </a:extLst>
          </p:cNvPr>
          <p:cNvSpPr/>
          <p:nvPr/>
        </p:nvSpPr>
        <p:spPr>
          <a:xfrm>
            <a:off x="3111231" y="3217163"/>
            <a:ext cx="816000" cy="16206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00D7C27A-68DC-1733-4CF5-1042DC9E86E7}"/>
              </a:ext>
            </a:extLst>
          </p:cNvPr>
          <p:cNvSpPr txBox="1"/>
          <p:nvPr/>
        </p:nvSpPr>
        <p:spPr>
          <a:xfrm>
            <a:off x="3257061" y="815497"/>
            <a:ext cx="1991226" cy="276999"/>
          </a:xfrm>
          <a:prstGeom prst="rect">
            <a:avLst/>
          </a:prstGeom>
          <a:noFill/>
        </p:spPr>
        <p:txBody>
          <a:bodyPr wrap="square" rtlCol="0">
            <a:spAutoFit/>
          </a:bodyPr>
          <a:lstStyle/>
          <a:p>
            <a:r>
              <a:rPr lang="en-US" altLang="ja-JP" sz="1200" dirty="0">
                <a:latin typeface="Yu Gothic UI" panose="020B0500000000000000" pitchFamily="50" charset="-128"/>
                <a:ea typeface="Yu Gothic UI" panose="020B0500000000000000" pitchFamily="50" charset="-128"/>
              </a:rPr>
              <a:t>※V3.00</a:t>
            </a:r>
            <a:r>
              <a:rPr lang="ja-JP" altLang="en-US" sz="1200" dirty="0">
                <a:latin typeface="Yu Gothic UI" panose="020B0500000000000000" pitchFamily="50" charset="-128"/>
                <a:ea typeface="Yu Gothic UI" panose="020B0500000000000000" pitchFamily="50" charset="-128"/>
              </a:rPr>
              <a:t>以降で対応</a:t>
            </a:r>
            <a:endParaRPr kumimoji="1" lang="ja-JP" altLang="en-US" sz="12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166281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4EE43FB-D826-0A2B-2DA6-7054026BFC3C}"/>
              </a:ext>
            </a:extLst>
          </p:cNvPr>
          <p:cNvSpPr txBox="1"/>
          <p:nvPr/>
        </p:nvSpPr>
        <p:spPr>
          <a:xfrm>
            <a:off x="4741898" y="2827177"/>
            <a:ext cx="4046656" cy="1870332"/>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3497A70F-06E6-4E37-E7DB-35BD20893833}"/>
              </a:ext>
            </a:extLst>
          </p:cNvPr>
          <p:cNvSpPr txBox="1"/>
          <p:nvPr/>
        </p:nvSpPr>
        <p:spPr>
          <a:xfrm>
            <a:off x="4745206" y="920644"/>
            <a:ext cx="4047035" cy="1899477"/>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AE593C38-E11F-04FB-31B1-ABF4E040B05C}"/>
              </a:ext>
            </a:extLst>
          </p:cNvPr>
          <p:cNvSpPr txBox="1"/>
          <p:nvPr/>
        </p:nvSpPr>
        <p:spPr>
          <a:xfrm>
            <a:off x="333967" y="919708"/>
            <a:ext cx="4047035" cy="1900413"/>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F509FA5F-F2E6-9C3F-259A-B1B6914A7723}"/>
              </a:ext>
            </a:extLst>
          </p:cNvPr>
          <p:cNvSpPr txBox="1"/>
          <p:nvPr/>
        </p:nvSpPr>
        <p:spPr>
          <a:xfrm>
            <a:off x="333966" y="2823373"/>
            <a:ext cx="4047035" cy="1881139"/>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6-3. AI-VMD</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6" name="図 5">
            <a:extLst>
              <a:ext uri="{FF2B5EF4-FFF2-40B4-BE49-F238E27FC236}">
                <a16:creationId xmlns:a16="http://schemas.microsoft.com/office/drawing/2014/main" id="{09C89B8A-D724-256F-C03A-328AD472A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974" y="2839193"/>
            <a:ext cx="2948495" cy="1625453"/>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49E73E35-9465-5926-4E0C-78FF46EAA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97" y="2845892"/>
            <a:ext cx="2894276" cy="1625681"/>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4C11E009-E846-4671-24A9-787F8365E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901" y="945736"/>
            <a:ext cx="2944345" cy="164960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7C2BC25C-F2C5-8066-7AD4-3B8CA44A1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402" y="946659"/>
            <a:ext cx="2894271" cy="1625678"/>
          </a:xfrm>
          <a:prstGeom prst="rect">
            <a:avLst/>
          </a:prstGeom>
          <a:effectLst>
            <a:outerShdw blurRad="50800" dist="38100" dir="2700000" algn="tl" rotWithShape="0">
              <a:prstClr val="black">
                <a:alpha val="40000"/>
              </a:prstClr>
            </a:outerShdw>
          </a:effectLst>
        </p:spPr>
      </p:pic>
      <p:sp>
        <p:nvSpPr>
          <p:cNvPr id="13" name="フリーフォーム 13">
            <a:extLst>
              <a:ext uri="{FF2B5EF4-FFF2-40B4-BE49-F238E27FC236}">
                <a16:creationId xmlns:a16="http://schemas.microsoft.com/office/drawing/2014/main" id="{AEE6B00B-1ED7-EF8F-8FF7-BF62A55A8DAC}"/>
              </a:ext>
            </a:extLst>
          </p:cNvPr>
          <p:cNvSpPr/>
          <p:nvPr/>
        </p:nvSpPr>
        <p:spPr>
          <a:xfrm>
            <a:off x="1415299" y="1747278"/>
            <a:ext cx="1660358" cy="799749"/>
          </a:xfrm>
          <a:custGeom>
            <a:avLst/>
            <a:gdLst>
              <a:gd name="connsiteX0" fmla="*/ 1660358 w 1660358"/>
              <a:gd name="connsiteY0" fmla="*/ 0 h 842211"/>
              <a:gd name="connsiteX1" fmla="*/ 1461837 w 1660358"/>
              <a:gd name="connsiteY1" fmla="*/ 842211 h 842211"/>
              <a:gd name="connsiteX2" fmla="*/ 0 w 1660358"/>
              <a:gd name="connsiteY2" fmla="*/ 824163 h 842211"/>
              <a:gd name="connsiteX3" fmla="*/ 1106906 w 1660358"/>
              <a:gd name="connsiteY3" fmla="*/ 18048 h 842211"/>
              <a:gd name="connsiteX4" fmla="*/ 1660358 w 1660358"/>
              <a:gd name="connsiteY4" fmla="*/ 0 h 8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358" h="842211">
                <a:moveTo>
                  <a:pt x="1660358" y="0"/>
                </a:moveTo>
                <a:lnTo>
                  <a:pt x="1461837" y="842211"/>
                </a:lnTo>
                <a:lnTo>
                  <a:pt x="0" y="824163"/>
                </a:lnTo>
                <a:lnTo>
                  <a:pt x="1106906" y="18048"/>
                </a:lnTo>
                <a:lnTo>
                  <a:pt x="1660358" y="0"/>
                </a:lnTo>
                <a:close/>
              </a:path>
            </a:pathLst>
          </a:cu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14" name="テキスト ボックス 13">
            <a:extLst>
              <a:ext uri="{FF2B5EF4-FFF2-40B4-BE49-F238E27FC236}">
                <a16:creationId xmlns:a16="http://schemas.microsoft.com/office/drawing/2014/main" id="{2DD54E70-CB69-A622-BB9A-9F70BB302136}"/>
              </a:ext>
            </a:extLst>
          </p:cNvPr>
          <p:cNvSpPr txBox="1"/>
          <p:nvPr/>
        </p:nvSpPr>
        <p:spPr>
          <a:xfrm>
            <a:off x="333966" y="914513"/>
            <a:ext cx="1386435" cy="276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2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侵入検知</a:t>
            </a:r>
            <a:endPar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正方形/長方形 14">
            <a:extLst>
              <a:ext uri="{FF2B5EF4-FFF2-40B4-BE49-F238E27FC236}">
                <a16:creationId xmlns:a16="http://schemas.microsoft.com/office/drawing/2014/main" id="{C12B089C-CCC5-83DC-4D40-9301032921B3}"/>
              </a:ext>
            </a:extLst>
          </p:cNvPr>
          <p:cNvSpPr/>
          <p:nvPr/>
        </p:nvSpPr>
        <p:spPr>
          <a:xfrm>
            <a:off x="2270386" y="3213605"/>
            <a:ext cx="287168" cy="86905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16" name="フリーフォーム 17">
            <a:extLst>
              <a:ext uri="{FF2B5EF4-FFF2-40B4-BE49-F238E27FC236}">
                <a16:creationId xmlns:a16="http://schemas.microsoft.com/office/drawing/2014/main" id="{E5F475B6-6DFB-5D7F-D477-281B3AA639BD}"/>
              </a:ext>
            </a:extLst>
          </p:cNvPr>
          <p:cNvSpPr/>
          <p:nvPr/>
        </p:nvSpPr>
        <p:spPr>
          <a:xfrm>
            <a:off x="1493505" y="3745778"/>
            <a:ext cx="1949115" cy="715879"/>
          </a:xfrm>
          <a:custGeom>
            <a:avLst/>
            <a:gdLst>
              <a:gd name="connsiteX0" fmla="*/ 60157 w 1949115"/>
              <a:gd name="connsiteY0" fmla="*/ 715879 h 715879"/>
              <a:gd name="connsiteX1" fmla="*/ 1949115 w 1949115"/>
              <a:gd name="connsiteY1" fmla="*/ 715879 h 715879"/>
              <a:gd name="connsiteX2" fmla="*/ 1010652 w 1949115"/>
              <a:gd name="connsiteY2" fmla="*/ 0 h 715879"/>
              <a:gd name="connsiteX3" fmla="*/ 0 w 1949115"/>
              <a:gd name="connsiteY3" fmla="*/ 264695 h 715879"/>
              <a:gd name="connsiteX4" fmla="*/ 60157 w 1949115"/>
              <a:gd name="connsiteY4" fmla="*/ 715879 h 71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115" h="715879">
                <a:moveTo>
                  <a:pt x="60157" y="715879"/>
                </a:moveTo>
                <a:lnTo>
                  <a:pt x="1949115" y="715879"/>
                </a:lnTo>
                <a:lnTo>
                  <a:pt x="1010652" y="0"/>
                </a:lnTo>
                <a:lnTo>
                  <a:pt x="0" y="264695"/>
                </a:lnTo>
                <a:lnTo>
                  <a:pt x="60157" y="715879"/>
                </a:lnTo>
                <a:close/>
              </a:path>
            </a:pathLst>
          </a:cu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6008549C-9C63-1086-89F8-13720AA5D4A3}"/>
              </a:ext>
            </a:extLst>
          </p:cNvPr>
          <p:cNvSpPr txBox="1"/>
          <p:nvPr/>
        </p:nvSpPr>
        <p:spPr>
          <a:xfrm>
            <a:off x="333967" y="2828483"/>
            <a:ext cx="1386435" cy="276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lgn="ctr">
              <a:defRPr/>
            </a:pPr>
            <a:r>
              <a:rPr lang="ja-JP" altLang="en-US" sz="1200" b="1" noProof="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滞留検知</a:t>
            </a:r>
            <a:endPar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フリーフォーム 20">
            <a:extLst>
              <a:ext uri="{FF2B5EF4-FFF2-40B4-BE49-F238E27FC236}">
                <a16:creationId xmlns:a16="http://schemas.microsoft.com/office/drawing/2014/main" id="{65F9732D-7DB6-8639-4AB4-1E28951853EF}"/>
              </a:ext>
            </a:extLst>
          </p:cNvPr>
          <p:cNvSpPr/>
          <p:nvPr/>
        </p:nvSpPr>
        <p:spPr>
          <a:xfrm>
            <a:off x="5283452" y="1037253"/>
            <a:ext cx="2279984" cy="1419726"/>
          </a:xfrm>
          <a:custGeom>
            <a:avLst/>
            <a:gdLst>
              <a:gd name="connsiteX0" fmla="*/ 2279984 w 2279984"/>
              <a:gd name="connsiteY0" fmla="*/ 42110 h 1419726"/>
              <a:gd name="connsiteX1" fmla="*/ 2087479 w 2279984"/>
              <a:gd name="connsiteY1" fmla="*/ 0 h 1419726"/>
              <a:gd name="connsiteX2" fmla="*/ 0 w 2279984"/>
              <a:gd name="connsiteY2" fmla="*/ 944479 h 1419726"/>
              <a:gd name="connsiteX3" fmla="*/ 24063 w 2279984"/>
              <a:gd name="connsiteY3" fmla="*/ 1419726 h 1419726"/>
              <a:gd name="connsiteX4" fmla="*/ 2279984 w 2279984"/>
              <a:gd name="connsiteY4" fmla="*/ 42110 h 141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84" h="1419726">
                <a:moveTo>
                  <a:pt x="2279984" y="42110"/>
                </a:moveTo>
                <a:lnTo>
                  <a:pt x="2087479" y="0"/>
                </a:lnTo>
                <a:lnTo>
                  <a:pt x="0" y="944479"/>
                </a:lnTo>
                <a:lnTo>
                  <a:pt x="24063" y="1419726"/>
                </a:lnTo>
                <a:lnTo>
                  <a:pt x="2279984" y="42110"/>
                </a:lnTo>
                <a:close/>
              </a:path>
            </a:pathLst>
          </a:cu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sp>
        <p:nvSpPr>
          <p:cNvPr id="19" name="フリーフォーム 21">
            <a:extLst>
              <a:ext uri="{FF2B5EF4-FFF2-40B4-BE49-F238E27FC236}">
                <a16:creationId xmlns:a16="http://schemas.microsoft.com/office/drawing/2014/main" id="{F3FB72F4-D1EC-CA1F-990C-7468F44E8E26}"/>
              </a:ext>
            </a:extLst>
          </p:cNvPr>
          <p:cNvSpPr/>
          <p:nvPr/>
        </p:nvSpPr>
        <p:spPr>
          <a:xfrm>
            <a:off x="5385720" y="1103427"/>
            <a:ext cx="2526632" cy="1422691"/>
          </a:xfrm>
          <a:custGeom>
            <a:avLst/>
            <a:gdLst>
              <a:gd name="connsiteX0" fmla="*/ 0 w 2526632"/>
              <a:gd name="connsiteY0" fmla="*/ 1395663 h 1467852"/>
              <a:gd name="connsiteX1" fmla="*/ 2267953 w 2526632"/>
              <a:gd name="connsiteY1" fmla="*/ 0 h 1467852"/>
              <a:gd name="connsiteX2" fmla="*/ 2526632 w 2526632"/>
              <a:gd name="connsiteY2" fmla="*/ 36094 h 1467852"/>
              <a:gd name="connsiteX3" fmla="*/ 1810753 w 2526632"/>
              <a:gd name="connsiteY3" fmla="*/ 974558 h 1467852"/>
              <a:gd name="connsiteX4" fmla="*/ 1931069 w 2526632"/>
              <a:gd name="connsiteY4" fmla="*/ 1467852 h 1467852"/>
              <a:gd name="connsiteX5" fmla="*/ 0 w 2526632"/>
              <a:gd name="connsiteY5" fmla="*/ 1395663 h 146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632" h="1467852">
                <a:moveTo>
                  <a:pt x="0" y="1395663"/>
                </a:moveTo>
                <a:lnTo>
                  <a:pt x="2267953" y="0"/>
                </a:lnTo>
                <a:lnTo>
                  <a:pt x="2526632" y="36094"/>
                </a:lnTo>
                <a:lnTo>
                  <a:pt x="1810753" y="974558"/>
                </a:lnTo>
                <a:lnTo>
                  <a:pt x="1931069" y="1467852"/>
                </a:lnTo>
                <a:lnTo>
                  <a:pt x="0" y="1395663"/>
                </a:lnTo>
                <a:close/>
              </a:path>
            </a:pathLst>
          </a:cu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endParaRPr>
          </a:p>
        </p:txBody>
      </p:sp>
      <p:cxnSp>
        <p:nvCxnSpPr>
          <p:cNvPr id="20" name="直線矢印コネクタ 19">
            <a:extLst>
              <a:ext uri="{FF2B5EF4-FFF2-40B4-BE49-F238E27FC236}">
                <a16:creationId xmlns:a16="http://schemas.microsoft.com/office/drawing/2014/main" id="{3B327D37-3268-6492-E308-608103F0AB7B}"/>
              </a:ext>
            </a:extLst>
          </p:cNvPr>
          <p:cNvCxnSpPr/>
          <p:nvPr/>
        </p:nvCxnSpPr>
        <p:spPr>
          <a:xfrm flipV="1">
            <a:off x="6423444" y="1894182"/>
            <a:ext cx="385259" cy="329080"/>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91F99410-1F20-BE17-8590-8A35974A60E6}"/>
              </a:ext>
            </a:extLst>
          </p:cNvPr>
          <p:cNvCxnSpPr/>
          <p:nvPr/>
        </p:nvCxnSpPr>
        <p:spPr>
          <a:xfrm flipH="1">
            <a:off x="5957269" y="1607790"/>
            <a:ext cx="372984" cy="29772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45DA822D-2E68-04A2-8EBC-DD450FC0D9C2}"/>
              </a:ext>
            </a:extLst>
          </p:cNvPr>
          <p:cNvSpPr txBox="1"/>
          <p:nvPr/>
        </p:nvSpPr>
        <p:spPr>
          <a:xfrm>
            <a:off x="4745205" y="921757"/>
            <a:ext cx="1442897" cy="276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lgn="ctr">
              <a:defRPr/>
            </a:pPr>
            <a:r>
              <a:rPr lang="ja-JP" altLang="en-US" sz="12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方向検知</a:t>
            </a:r>
            <a:endPar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23" name="直線コネクタ 22">
            <a:extLst>
              <a:ext uri="{FF2B5EF4-FFF2-40B4-BE49-F238E27FC236}">
                <a16:creationId xmlns:a16="http://schemas.microsoft.com/office/drawing/2014/main" id="{10292F75-9D62-DB85-9353-916BA3809CE6}"/>
              </a:ext>
            </a:extLst>
          </p:cNvPr>
          <p:cNvCxnSpPr/>
          <p:nvPr/>
        </p:nvCxnSpPr>
        <p:spPr>
          <a:xfrm>
            <a:off x="6028497" y="3800485"/>
            <a:ext cx="628977" cy="24063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DF33607A-A61F-7228-55A3-29230EB3D47E}"/>
              </a:ext>
            </a:extLst>
          </p:cNvPr>
          <p:cNvCxnSpPr/>
          <p:nvPr/>
        </p:nvCxnSpPr>
        <p:spPr>
          <a:xfrm flipV="1">
            <a:off x="6368770" y="3732704"/>
            <a:ext cx="288704" cy="32776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AAE28C08-5559-B852-72F3-5BDAAB671C71}"/>
              </a:ext>
            </a:extLst>
          </p:cNvPr>
          <p:cNvSpPr txBox="1"/>
          <p:nvPr/>
        </p:nvSpPr>
        <p:spPr>
          <a:xfrm>
            <a:off x="4742628" y="2833396"/>
            <a:ext cx="1450271" cy="276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lgn="ctr">
              <a:defRPr/>
            </a:pPr>
            <a:r>
              <a:rPr lang="ja-JP" altLang="en-US" sz="12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ラインクロス検知</a:t>
            </a:r>
            <a:endPar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26" name="正方形/長方形 25">
            <a:extLst>
              <a:ext uri="{FF2B5EF4-FFF2-40B4-BE49-F238E27FC236}">
                <a16:creationId xmlns:a16="http://schemas.microsoft.com/office/drawing/2014/main" id="{6B1BF822-44F4-2916-B2CA-4568546879C1}"/>
              </a:ext>
            </a:extLst>
          </p:cNvPr>
          <p:cNvSpPr/>
          <p:nvPr/>
        </p:nvSpPr>
        <p:spPr>
          <a:xfrm>
            <a:off x="0" y="595846"/>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検知モード</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7" name="テキスト ボックス 26">
            <a:extLst>
              <a:ext uri="{FF2B5EF4-FFF2-40B4-BE49-F238E27FC236}">
                <a16:creationId xmlns:a16="http://schemas.microsoft.com/office/drawing/2014/main" id="{B43B9EBF-4322-5F6C-DBCC-3A761120FCE4}"/>
              </a:ext>
            </a:extLst>
          </p:cNvPr>
          <p:cNvSpPr txBox="1"/>
          <p:nvPr/>
        </p:nvSpPr>
        <p:spPr>
          <a:xfrm>
            <a:off x="330280" y="2573900"/>
            <a:ext cx="4050721"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「指定領域内へ動体が侵入したこと」</a:t>
            </a:r>
            <a:r>
              <a:rPr kumimoji="1" lang="ja-JP" altLang="en-US"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を検知しアラーム発報</a:t>
            </a:r>
          </a:p>
        </p:txBody>
      </p:sp>
      <p:sp>
        <p:nvSpPr>
          <p:cNvPr id="28" name="テキスト ボックス 27">
            <a:extLst>
              <a:ext uri="{FF2B5EF4-FFF2-40B4-BE49-F238E27FC236}">
                <a16:creationId xmlns:a16="http://schemas.microsoft.com/office/drawing/2014/main" id="{E413CEFB-036B-F31D-6BE1-48F02546E6B3}"/>
              </a:ext>
            </a:extLst>
          </p:cNvPr>
          <p:cNvSpPr txBox="1"/>
          <p:nvPr/>
        </p:nvSpPr>
        <p:spPr>
          <a:xfrm>
            <a:off x="4741899" y="2576229"/>
            <a:ext cx="4046656"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「指定領域内を動体が特定方向へ移動していること」</a:t>
            </a:r>
            <a:r>
              <a:rPr kumimoji="1" lang="ja-JP" altLang="en-US"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を検知しアラーム発報</a:t>
            </a:r>
            <a:endParaRPr kumimoji="1" lang="en-US" altLang="ja-JP"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EA25DC1E-BCBE-CA25-AB98-DD4E1DBA01D5}"/>
              </a:ext>
            </a:extLst>
          </p:cNvPr>
          <p:cNvSpPr txBox="1"/>
          <p:nvPr/>
        </p:nvSpPr>
        <p:spPr>
          <a:xfrm>
            <a:off x="330279" y="4458291"/>
            <a:ext cx="404703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「指定領域内</a:t>
            </a:r>
            <a:r>
              <a:rPr lang="ja-JP" altLang="en-US" sz="1000" b="1"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で</a:t>
            </a:r>
            <a:r>
              <a:rPr kumimoji="1" lang="ja-JP" altLang="en-US" sz="1000" b="1"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動体が</a:t>
            </a:r>
            <a:r>
              <a:rPr lang="ja-JP" altLang="en-US" sz="1000" b="1" noProof="0"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滞留</a:t>
            </a:r>
            <a:r>
              <a:rPr lang="ja-JP" altLang="en-US" sz="1000" b="1" dirty="0">
                <a:solidFill>
                  <a:srgbClr val="0A54A0"/>
                </a:solidFill>
                <a:effectLst/>
                <a:latin typeface="Yu Gothic UI" panose="020B0500000000000000" pitchFamily="50" charset="-128"/>
                <a:ea typeface="Yu Gothic UI" panose="020B0500000000000000" pitchFamily="50" charset="-128"/>
                <a:cs typeface="Meiryo UI" panose="020B0604030504040204" pitchFamily="50" charset="-128"/>
              </a:rPr>
              <a:t>し</a:t>
            </a:r>
            <a:r>
              <a:rPr kumimoji="1" lang="ja-JP" altLang="en-US" sz="1000" b="1"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ていること」</a:t>
            </a:r>
            <a:r>
              <a:rPr kumimoji="1" lang="ja-JP" altLang="en-US"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を検知しアラーム発報</a:t>
            </a:r>
          </a:p>
        </p:txBody>
      </p:sp>
      <p:sp>
        <p:nvSpPr>
          <p:cNvPr id="30" name="テキスト ボックス 29">
            <a:extLst>
              <a:ext uri="{FF2B5EF4-FFF2-40B4-BE49-F238E27FC236}">
                <a16:creationId xmlns:a16="http://schemas.microsoft.com/office/drawing/2014/main" id="{120D1C36-5C1B-0FD9-E025-1CE125839D19}"/>
              </a:ext>
            </a:extLst>
          </p:cNvPr>
          <p:cNvSpPr txBox="1"/>
          <p:nvPr/>
        </p:nvSpPr>
        <p:spPr>
          <a:xfrm>
            <a:off x="4745204" y="4451287"/>
            <a:ext cx="4043349"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「動体が指定ラインを指定方向へ超えたこと」</a:t>
            </a:r>
            <a:r>
              <a:rPr kumimoji="1" lang="ja-JP" altLang="en-US" sz="1000" b="0" i="0" u="none" strike="noStrike" kern="1200" cap="none" spc="0" normalizeH="0" baseline="0" noProof="0" dirty="0">
                <a:ln>
                  <a:noFill/>
                </a:ln>
                <a:solidFill>
                  <a:srgbClr val="0A54A0"/>
                </a:solidFill>
                <a:effectLst/>
                <a:uLnTx/>
                <a:uFillTx/>
                <a:latin typeface="Yu Gothic UI" panose="020B0500000000000000" pitchFamily="50" charset="-128"/>
                <a:ea typeface="Yu Gothic UI" panose="020B0500000000000000" pitchFamily="50" charset="-128"/>
                <a:cs typeface="Meiryo UI" panose="020B0604030504040204" pitchFamily="50" charset="-128"/>
              </a:rPr>
              <a:t>を検知しアラーム発報</a:t>
            </a:r>
          </a:p>
        </p:txBody>
      </p:sp>
    </p:spTree>
    <p:extLst>
      <p:ext uri="{BB962C8B-B14F-4D97-AF65-F5344CB8AC3E}">
        <p14:creationId xmlns:p14="http://schemas.microsoft.com/office/powerpoint/2010/main" val="4239970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6-3. AI-VMD</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表 4">
            <a:extLst>
              <a:ext uri="{FF2B5EF4-FFF2-40B4-BE49-F238E27FC236}">
                <a16:creationId xmlns:a16="http://schemas.microsoft.com/office/drawing/2014/main" id="{F53FF466-B8E2-C7B4-1F55-80B703CBBF0F}"/>
              </a:ext>
            </a:extLst>
          </p:cNvPr>
          <p:cNvGraphicFramePr>
            <a:graphicFrameLocks noGrp="1"/>
          </p:cNvGraphicFramePr>
          <p:nvPr>
            <p:extLst>
              <p:ext uri="{D42A27DB-BD31-4B8C-83A1-F6EECF244321}">
                <p14:modId xmlns:p14="http://schemas.microsoft.com/office/powerpoint/2010/main" val="581134675"/>
              </p:ext>
            </p:extLst>
          </p:nvPr>
        </p:nvGraphicFramePr>
        <p:xfrm>
          <a:off x="286080" y="973625"/>
          <a:ext cx="7431686" cy="2459689"/>
        </p:xfrm>
        <a:graphic>
          <a:graphicData uri="http://schemas.openxmlformats.org/drawingml/2006/table">
            <a:tbl>
              <a:tblPr firstRow="1" bandRow="1">
                <a:tableStyleId>{5940675A-B579-460E-94D1-54222C63F5DA}</a:tableStyleId>
              </a:tblPr>
              <a:tblGrid>
                <a:gridCol w="3653316">
                  <a:extLst>
                    <a:ext uri="{9D8B030D-6E8A-4147-A177-3AD203B41FA5}">
                      <a16:colId xmlns:a16="http://schemas.microsoft.com/office/drawing/2014/main" val="1163098179"/>
                    </a:ext>
                  </a:extLst>
                </a:gridCol>
                <a:gridCol w="3778370">
                  <a:extLst>
                    <a:ext uri="{9D8B030D-6E8A-4147-A177-3AD203B41FA5}">
                      <a16:colId xmlns:a16="http://schemas.microsoft.com/office/drawing/2014/main" val="2995568616"/>
                    </a:ext>
                  </a:extLst>
                </a:gridCol>
              </a:tblGrid>
              <a:tr h="290912">
                <a:tc>
                  <a:txBody>
                    <a:bodyPr/>
                    <a:lstStyle/>
                    <a:p>
                      <a:r>
                        <a:rPr kumimoji="1" lang="ja-JP" altLang="en-US" sz="1200" dirty="0">
                          <a:latin typeface="Yu Gothic UI" panose="020B0500000000000000" pitchFamily="50" charset="-128"/>
                          <a:ea typeface="Yu Gothic UI" panose="020B0500000000000000" pitchFamily="50" charset="-128"/>
                          <a:cs typeface="Calibri" panose="020F0502020204030204" pitchFamily="34" charset="0"/>
                        </a:rPr>
                        <a:t>検知オブジェクト</a:t>
                      </a:r>
                      <a:endParaRPr kumimoji="1" lang="en-US" altLang="ja-JP" sz="1200" dirty="0">
                        <a:latin typeface="Yu Gothic UI" panose="020B0500000000000000" pitchFamily="50" charset="-128"/>
                        <a:ea typeface="Yu Gothic UI" panose="020B0500000000000000" pitchFamily="50" charset="-128"/>
                        <a:cs typeface="Calibri" panose="020F0502020204030204" pitchFamily="34" charset="0"/>
                      </a:endParaRPr>
                    </a:p>
                  </a:txBody>
                  <a:tcPr marL="162560" marR="162560" marT="81280" marB="81280" anchor="ctr">
                    <a:solidFill>
                      <a:schemeClr val="accent1">
                        <a:lumMod val="20000"/>
                        <a:lumOff val="80000"/>
                      </a:schemeClr>
                    </a:solidFill>
                  </a:tcPr>
                </a:tc>
                <a:tc>
                  <a:txBody>
                    <a:bodyPr/>
                    <a:lstStyle/>
                    <a:p>
                      <a:pPr algn="ctr"/>
                      <a:r>
                        <a:rPr kumimoji="1" lang="ja-JP" altLang="en-US" sz="1200" dirty="0">
                          <a:latin typeface="Yu Gothic UI" panose="020B0500000000000000" pitchFamily="50" charset="-128"/>
                          <a:ea typeface="Yu Gothic UI" panose="020B0500000000000000" pitchFamily="50" charset="-128"/>
                          <a:cs typeface="Calibri" panose="020F0502020204030204" pitchFamily="34" charset="0"/>
                        </a:rPr>
                        <a:t>人物、車、二輪車</a:t>
                      </a:r>
                      <a:endParaRPr kumimoji="1" lang="en-US" altLang="ja-JP" sz="1200" dirty="0">
                        <a:latin typeface="Yu Gothic UI" panose="020B0500000000000000" pitchFamily="50" charset="-128"/>
                        <a:ea typeface="Yu Gothic UI" panose="020B0500000000000000" pitchFamily="50" charset="-128"/>
                        <a:cs typeface="Calibri" panose="020F0502020204030204" pitchFamily="34" charset="0"/>
                      </a:endParaRPr>
                    </a:p>
                  </a:txBody>
                  <a:tcPr marL="162560" marR="162560" marT="81280" marB="81280" anchor="ctr"/>
                </a:tc>
                <a:extLst>
                  <a:ext uri="{0D108BD9-81ED-4DB2-BD59-A6C34878D82A}">
                    <a16:rowId xmlns:a16="http://schemas.microsoft.com/office/drawing/2014/main" val="2243866305"/>
                  </a:ext>
                </a:extLst>
              </a:tr>
              <a:tr h="290912">
                <a:tc>
                  <a:txBody>
                    <a:bodyPr/>
                    <a:lstStyle/>
                    <a:p>
                      <a:pPr algn="l"/>
                      <a:r>
                        <a:rPr kumimoji="1" lang="ja-JP" altLang="en-US" sz="1200" dirty="0">
                          <a:latin typeface="Yu Gothic UI" panose="020B0500000000000000" pitchFamily="50" charset="-128"/>
                          <a:ea typeface="Yu Gothic UI" panose="020B0500000000000000" pitchFamily="50" charset="-128"/>
                          <a:cs typeface="Calibri" panose="020F0502020204030204" pitchFamily="34" charset="0"/>
                        </a:rPr>
                        <a:t>最大同時検知数</a:t>
                      </a:r>
                      <a:r>
                        <a:rPr kumimoji="1" lang="en-US" altLang="ja-JP" sz="120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200" baseline="30000" dirty="0">
                          <a:latin typeface="Yu Gothic UI" panose="020B0500000000000000" pitchFamily="50" charset="-128"/>
                          <a:ea typeface="Yu Gothic UI" panose="020B0500000000000000" pitchFamily="50" charset="-128"/>
                          <a:cs typeface="Calibri" panose="020F0502020204030204" pitchFamily="34" charset="0"/>
                        </a:rPr>
                        <a:t>*1</a:t>
                      </a:r>
                    </a:p>
                  </a:txBody>
                  <a:tcPr marL="162560" marR="162560" marT="81280" marB="81280" anchor="ctr">
                    <a:solidFill>
                      <a:schemeClr val="accent1">
                        <a:lumMod val="20000"/>
                        <a:lumOff val="80000"/>
                      </a:schemeClr>
                    </a:solidFill>
                  </a:tcPr>
                </a:tc>
                <a:tc>
                  <a:txBody>
                    <a:bodyPr/>
                    <a:lstStyle/>
                    <a:p>
                      <a:pPr algn="ctr"/>
                      <a:r>
                        <a:rPr kumimoji="1" lang="en-US" altLang="ja-JP" sz="1200" dirty="0">
                          <a:latin typeface="Yu Gothic UI" panose="020B0500000000000000" pitchFamily="50" charset="-128"/>
                          <a:ea typeface="Yu Gothic UI" panose="020B0500000000000000" pitchFamily="50" charset="-128"/>
                          <a:cs typeface="Calibri" panose="020F0502020204030204" pitchFamily="34" charset="0"/>
                        </a:rPr>
                        <a:t>40</a:t>
                      </a:r>
                    </a:p>
                  </a:txBody>
                  <a:tcPr marL="162560" marR="162560" marT="81280" marB="81280" anchor="ctr"/>
                </a:tc>
                <a:extLst>
                  <a:ext uri="{0D108BD9-81ED-4DB2-BD59-A6C34878D82A}">
                    <a16:rowId xmlns:a16="http://schemas.microsoft.com/office/drawing/2014/main" val="2104263345"/>
                  </a:ext>
                </a:extLst>
              </a:tr>
              <a:tr h="290912">
                <a:tc>
                  <a:txBody>
                    <a:bodyPr/>
                    <a:lstStyle/>
                    <a:p>
                      <a:pPr algn="l"/>
                      <a:r>
                        <a:rPr kumimoji="1" lang="ja-JP" altLang="en-US" sz="1200" dirty="0">
                          <a:latin typeface="Yu Gothic UI" panose="020B0500000000000000" pitchFamily="50" charset="-128"/>
                          <a:ea typeface="Yu Gothic UI" panose="020B0500000000000000" pitchFamily="50" charset="-128"/>
                          <a:cs typeface="Calibri" panose="020F0502020204030204" pitchFamily="34" charset="0"/>
                        </a:rPr>
                        <a:t>最小検知サイズ</a:t>
                      </a:r>
                      <a:r>
                        <a:rPr kumimoji="1" lang="en-US" altLang="ja-JP" sz="120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200" baseline="30000" dirty="0">
                          <a:latin typeface="Yu Gothic UI" panose="020B0500000000000000" pitchFamily="50" charset="-128"/>
                          <a:ea typeface="Yu Gothic UI" panose="020B0500000000000000" pitchFamily="50" charset="-128"/>
                          <a:cs typeface="Calibri" panose="020F0502020204030204" pitchFamily="34" charset="0"/>
                        </a:rPr>
                        <a:t>*2</a:t>
                      </a:r>
                    </a:p>
                  </a:txBody>
                  <a:tcPr marL="162560" marR="162560" marT="81280" marB="81280" anchor="ctr">
                    <a:solidFill>
                      <a:schemeClr val="accent1">
                        <a:lumMod val="20000"/>
                        <a:lumOff val="80000"/>
                      </a:schemeClr>
                    </a:solidFill>
                  </a:tcPr>
                </a:tc>
                <a:tc>
                  <a:txBody>
                    <a:bodyPr/>
                    <a:lstStyle/>
                    <a:p>
                      <a:pPr algn="ctr"/>
                      <a:r>
                        <a:rPr kumimoji="1" lang="en-US" altLang="ja-JP" sz="1200" dirty="0">
                          <a:latin typeface="Yu Gothic UI" panose="020B0500000000000000" pitchFamily="50" charset="-128"/>
                          <a:ea typeface="Yu Gothic UI" panose="020B0500000000000000" pitchFamily="50" charset="-128"/>
                          <a:cs typeface="Calibri" panose="020F0502020204030204" pitchFamily="34" charset="0"/>
                        </a:rPr>
                        <a:t>24 pix</a:t>
                      </a:r>
                      <a:endParaRPr kumimoji="1" lang="en-US" altLang="ja-JP" sz="120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62560" marR="162560" marT="81280" marB="81280" anchor="ctr"/>
                </a:tc>
                <a:extLst>
                  <a:ext uri="{0D108BD9-81ED-4DB2-BD59-A6C34878D82A}">
                    <a16:rowId xmlns:a16="http://schemas.microsoft.com/office/drawing/2014/main" val="2591884013"/>
                  </a:ext>
                </a:extLst>
              </a:tr>
              <a:tr h="342191">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kumimoji="1" lang="ja-JP" altLang="en-US" sz="1200" dirty="0">
                          <a:latin typeface="Yu Gothic UI" panose="020B0500000000000000" pitchFamily="50" charset="-128"/>
                          <a:ea typeface="Yu Gothic UI" panose="020B0500000000000000" pitchFamily="50" charset="-128"/>
                          <a:cs typeface="Calibri" panose="020F0502020204030204" pitchFamily="34" charset="0"/>
                        </a:rPr>
                        <a:t>検知設定数</a:t>
                      </a:r>
                      <a:r>
                        <a:rPr kumimoji="1" lang="en-US" altLang="ja-JP" sz="120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200" baseline="30000" dirty="0">
                          <a:latin typeface="Yu Gothic UI" panose="020B0500000000000000" pitchFamily="50" charset="-128"/>
                          <a:ea typeface="Yu Gothic UI" panose="020B0500000000000000" pitchFamily="50" charset="-128"/>
                          <a:cs typeface="Calibri" panose="020F0502020204030204" pitchFamily="34" charset="0"/>
                        </a:rPr>
                        <a:t>*3</a:t>
                      </a:r>
                      <a:endParaRPr lang="en-US" altLang="ja-JP" sz="1200" b="0" i="0" u="none" strike="noStrike" baseline="300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162000" marR="90000" marT="46800" marB="46800" anchor="ctr">
                    <a:solidFill>
                      <a:schemeClr val="accent1">
                        <a:lumMod val="20000"/>
                        <a:lumOff val="80000"/>
                      </a:schemeClr>
                    </a:solidFill>
                  </a:tcPr>
                </a:tc>
                <a:tc>
                  <a:txBody>
                    <a:bodyPr/>
                    <a:lstStyle/>
                    <a:p>
                      <a:pPr algn="ctr">
                        <a:spcAft>
                          <a:spcPts val="0"/>
                        </a:spcAft>
                      </a:pP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2</a:t>
                      </a:r>
                      <a:endParaRPr lang="en-US" altLang="ja-JP" sz="12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tc>
                <a:extLst>
                  <a:ext uri="{0D108BD9-81ED-4DB2-BD59-A6C34878D82A}">
                    <a16:rowId xmlns:a16="http://schemas.microsoft.com/office/drawing/2014/main" val="775303138"/>
                  </a:ext>
                </a:extLst>
              </a:tr>
              <a:tr h="345056">
                <a:tc>
                  <a:txBody>
                    <a:bodyPr/>
                    <a:lstStyle/>
                    <a:p>
                      <a:pPr algn="l" fontAlgn="ctr"/>
                      <a:r>
                        <a:rPr kumimoji="1" lang="ja-JP" altLang="en-US" sz="1200" b="0" i="0" u="none" strike="noStrike"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検知エリア数</a:t>
                      </a:r>
                      <a:endParaRPr lang="en-US" sz="1200" b="0" i="0" u="none" strike="noStrike"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162000" marR="90000" marT="46800" marB="46800" anchor="ctr">
                    <a:solidFill>
                      <a:schemeClr val="accent1">
                        <a:lumMod val="20000"/>
                        <a:lumOff val="80000"/>
                      </a:schemeClr>
                    </a:solidFill>
                  </a:tcPr>
                </a:tc>
                <a:tc>
                  <a:txBody>
                    <a:bodyPr/>
                    <a:lstStyle/>
                    <a:p>
                      <a:pPr algn="ctr">
                        <a:spcAft>
                          <a:spcPts val="0"/>
                        </a:spcAft>
                      </a:pP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検知設定</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1</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2</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 それぞれに 最大</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8</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ヶ所（合計</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16</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a:t>
                      </a:r>
                    </a:p>
                  </a:txBody>
                  <a:tcPr marL="90000" marR="90000" marT="46800" marB="46800" anchor="ctr"/>
                </a:tc>
                <a:extLst>
                  <a:ext uri="{0D108BD9-81ED-4DB2-BD59-A6C34878D82A}">
                    <a16:rowId xmlns:a16="http://schemas.microsoft.com/office/drawing/2014/main" val="2856283184"/>
                  </a:ext>
                </a:extLst>
              </a:tr>
              <a:tr h="368061">
                <a:tc>
                  <a:txBody>
                    <a:bodyPr/>
                    <a:lstStyle/>
                    <a:p>
                      <a:pPr algn="l" fontAlgn="ctr"/>
                      <a:r>
                        <a:rPr kumimoji="1" lang="ja-JP" altLang="en-US" sz="1200" b="0" i="0" u="none" strike="noStrike"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rPr>
                        <a:t>マスクエリア数</a:t>
                      </a:r>
                      <a:endParaRPr lang="en-US" altLang="ja-JP" sz="1200" b="0" i="0" u="none" strike="noStrike"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162000" marR="90000" marT="46800" marB="46800" anchor="ctr">
                    <a:solidFill>
                      <a:schemeClr val="accent1">
                        <a:lumMod val="20000"/>
                        <a:lumOff val="80000"/>
                      </a:schemeClr>
                    </a:solidFill>
                  </a:tcPr>
                </a:tc>
                <a:tc>
                  <a:txBody>
                    <a:bodyPr/>
                    <a:lstStyle/>
                    <a:p>
                      <a:pPr algn="ctr">
                        <a:spcAft>
                          <a:spcPts val="0"/>
                        </a:spcAft>
                      </a:pP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検知設定</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1</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2</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 それぞれに 最大</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8</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ヶ所（合計</a:t>
                      </a: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16</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a:t>
                      </a:r>
                    </a:p>
                  </a:txBody>
                  <a:tcPr marL="90000" marR="90000" marT="46800" marB="46800" anchor="ctr"/>
                </a:tc>
                <a:extLst>
                  <a:ext uri="{0D108BD9-81ED-4DB2-BD59-A6C34878D82A}">
                    <a16:rowId xmlns:a16="http://schemas.microsoft.com/office/drawing/2014/main" val="983880887"/>
                  </a:ext>
                </a:extLst>
              </a:tr>
              <a:tr h="368061">
                <a:tc>
                  <a:txBody>
                    <a:bodyPr/>
                    <a:lstStyle/>
                    <a:p>
                      <a:pPr algn="l" fontAlgn="ct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対応バージョン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(AI-VMD)</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30000"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200" u="none" strike="noStrike" baseline="30000" dirty="0">
                          <a:effectLst/>
                          <a:latin typeface="Yu Gothic UI" panose="020B0500000000000000" pitchFamily="50" charset="-128"/>
                          <a:ea typeface="Yu Gothic UI" panose="020B0500000000000000" pitchFamily="50" charset="-128"/>
                          <a:cs typeface="Calibri" panose="020F0502020204030204" pitchFamily="34" charset="0"/>
                        </a:rPr>
                        <a:t>4</a:t>
                      </a:r>
                      <a:endParaRPr lang="en-US" altLang="ja-JP" sz="1200" b="0" i="0" u="none" strike="noStrike" baseline="300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162000" marR="90000" marT="46800" marB="46800" anchor="ctr">
                    <a:solidFill>
                      <a:schemeClr val="accent1">
                        <a:lumMod val="20000"/>
                        <a:lumOff val="80000"/>
                      </a:schemeClr>
                    </a:solidFill>
                  </a:tcPr>
                </a:tc>
                <a:tc>
                  <a:txBody>
                    <a:bodyPr/>
                    <a:lstStyle/>
                    <a:p>
                      <a:pPr algn="ctr">
                        <a:spcAft>
                          <a:spcPts val="0"/>
                        </a:spcAft>
                      </a:pPr>
                      <a:r>
                        <a:rPr lang="en-US" altLang="ja-JP" sz="1200" kern="100" dirty="0">
                          <a:effectLst/>
                          <a:latin typeface="Yu Gothic UI" panose="020B0500000000000000" pitchFamily="50" charset="-128"/>
                          <a:ea typeface="Yu Gothic UI" panose="020B0500000000000000" pitchFamily="50" charset="-128"/>
                          <a:cs typeface="Calibri" panose="020F0502020204030204" pitchFamily="34" charset="0"/>
                        </a:rPr>
                        <a:t>Ver.2.00 </a:t>
                      </a:r>
                      <a:r>
                        <a:rPr lang="ja-JP" altLang="en-US" sz="1200" kern="100" dirty="0">
                          <a:effectLst/>
                          <a:latin typeface="Yu Gothic UI" panose="020B0500000000000000" pitchFamily="50" charset="-128"/>
                          <a:ea typeface="Yu Gothic UI" panose="020B0500000000000000" pitchFamily="50" charset="-128"/>
                          <a:cs typeface="Calibri" panose="020F0502020204030204" pitchFamily="34" charset="0"/>
                        </a:rPr>
                        <a:t>以降</a:t>
                      </a:r>
                      <a:endParaRPr lang="ja-JP" altLang="ja-JP" sz="1200" b="0" kern="100" dirty="0">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90000" marR="90000" marT="46800" marB="46800" anchor="ctr"/>
                </a:tc>
                <a:extLst>
                  <a:ext uri="{0D108BD9-81ED-4DB2-BD59-A6C34878D82A}">
                    <a16:rowId xmlns:a16="http://schemas.microsoft.com/office/drawing/2014/main" val="3549398844"/>
                  </a:ext>
                </a:extLst>
              </a:tr>
            </a:tbl>
          </a:graphicData>
        </a:graphic>
      </p:graphicFrame>
      <p:sp>
        <p:nvSpPr>
          <p:cNvPr id="6" name="正方形/長方形 5">
            <a:extLst>
              <a:ext uri="{FF2B5EF4-FFF2-40B4-BE49-F238E27FC236}">
                <a16:creationId xmlns:a16="http://schemas.microsoft.com/office/drawing/2014/main" id="{23762CFE-A5F0-FA66-9FD0-998EE3545F71}"/>
              </a:ext>
            </a:extLst>
          </p:cNvPr>
          <p:cNvSpPr/>
          <p:nvPr/>
        </p:nvSpPr>
        <p:spPr>
          <a:xfrm>
            <a:off x="286080" y="3571145"/>
            <a:ext cx="7980599" cy="611578"/>
          </a:xfrm>
          <a:prstGeom prst="rect">
            <a:avLst/>
          </a:prstGeom>
        </p:spPr>
        <p:txBody>
          <a:bodyPr wrap="square">
            <a:spAutoFit/>
          </a:bodyPr>
          <a:lstStyle/>
          <a:p>
            <a:pPr marL="116414" indent="-116414">
              <a:lnSpc>
                <a:spcPct val="110000"/>
              </a:lnSpc>
            </a:pP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050" dirty="0">
                <a:latin typeface="Yu Gothic UI" panose="020B0500000000000000" pitchFamily="50" charset="-128"/>
                <a:ea typeface="Yu Gothic UI" panose="020B0500000000000000" pitchFamily="50" charset="-128"/>
                <a:cs typeface="Calibri" panose="020F0502020204030204" pitchFamily="34" charset="0"/>
              </a:rPr>
              <a:t>：移動物体の大きさ、検知状況など各種条件により最大数まで検知できない場合があります。</a:t>
            </a:r>
          </a:p>
          <a:p>
            <a:pPr marL="116414" indent="-116414">
              <a:lnSpc>
                <a:spcPct val="110000"/>
              </a:lnSpc>
            </a:pPr>
            <a:r>
              <a:rPr lang="en-US" altLang="ja-JP" sz="1050" dirty="0">
                <a:latin typeface="Yu Gothic UI" panose="020B0500000000000000" pitchFamily="50" charset="-128"/>
                <a:ea typeface="Yu Gothic UI" panose="020B0500000000000000" pitchFamily="50" charset="-128"/>
                <a:cs typeface="Calibri" panose="020F0502020204030204" pitchFamily="34" charset="0"/>
              </a:rPr>
              <a:t>*2</a:t>
            </a:r>
            <a:r>
              <a:rPr lang="ja-JP" altLang="en-US" sz="1050" dirty="0">
                <a:latin typeface="Yu Gothic UI" panose="020B0500000000000000" pitchFamily="50" charset="-128"/>
                <a:ea typeface="Yu Gothic UI" panose="020B0500000000000000" pitchFamily="50" charset="-128"/>
                <a:cs typeface="Calibri" panose="020F0502020204030204" pitchFamily="34" charset="0"/>
              </a:rPr>
              <a:t>：最小検知サイズは理論値であり、このサイズのオブジェクトの検知を保証するものではありません。</a:t>
            </a:r>
          </a:p>
          <a:p>
            <a:pPr marL="116414" indent="-116414">
              <a:lnSpc>
                <a:spcPct val="110000"/>
              </a:lnSpc>
            </a:pPr>
            <a:r>
              <a:rPr lang="en-US" altLang="ja-JP" sz="1050" dirty="0">
                <a:latin typeface="Yu Gothic UI" panose="020B0500000000000000" pitchFamily="50" charset="-128"/>
                <a:ea typeface="Yu Gothic UI" panose="020B0500000000000000" pitchFamily="50" charset="-128"/>
                <a:cs typeface="Calibri" panose="020F0502020204030204" pitchFamily="34" charset="0"/>
              </a:rPr>
              <a:t>*3</a:t>
            </a:r>
            <a:r>
              <a:rPr lang="ja-JP" altLang="en-US" sz="1050" dirty="0">
                <a:latin typeface="Yu Gothic UI" panose="020B0500000000000000" pitchFamily="50" charset="-128"/>
                <a:ea typeface="Yu Gothic UI" panose="020B0500000000000000" pitchFamily="50" charset="-128"/>
                <a:cs typeface="Calibri" panose="020F0502020204030204" pitchFamily="34" charset="0"/>
              </a:rPr>
              <a:t>：検知条件は「検知エリア」「検知オブジェクト」「検知モード」の組み合わせで設定できます。</a:t>
            </a:r>
            <a:endParaRPr lang="en-US" altLang="ja-JP" sz="105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正方形/長方形 6">
            <a:extLst>
              <a:ext uri="{FF2B5EF4-FFF2-40B4-BE49-F238E27FC236}">
                <a16:creationId xmlns:a16="http://schemas.microsoft.com/office/drawing/2014/main" id="{52196BE8-C45D-5BFE-3FAD-734DAD6FCD2C}"/>
              </a:ext>
            </a:extLst>
          </p:cNvPr>
          <p:cNvSpPr/>
          <p:nvPr/>
        </p:nvSpPr>
        <p:spPr>
          <a:xfrm>
            <a:off x="0" y="606481"/>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スペック</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892839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6-3. AI-VMD</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162EEA7C-467D-1B8B-10BC-05877326B70C}"/>
              </a:ext>
            </a:extLst>
          </p:cNvPr>
          <p:cNvSpPr/>
          <p:nvPr/>
        </p:nvSpPr>
        <p:spPr>
          <a:xfrm>
            <a:off x="0" y="609601"/>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制限事項</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テキスト ボックス 5">
            <a:extLst>
              <a:ext uri="{FF2B5EF4-FFF2-40B4-BE49-F238E27FC236}">
                <a16:creationId xmlns:a16="http://schemas.microsoft.com/office/drawing/2014/main" id="{4A0B5026-3CE1-8B9A-92A4-E736A2E218E5}"/>
              </a:ext>
            </a:extLst>
          </p:cNvPr>
          <p:cNvSpPr txBox="1"/>
          <p:nvPr/>
        </p:nvSpPr>
        <p:spPr>
          <a:xfrm>
            <a:off x="356823" y="971152"/>
            <a:ext cx="8397930" cy="37548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rPr>
              <a:t>下記のような環境要因により、画像解析精度に影響を与える場合があります。</a:t>
            </a:r>
            <a:endParaRPr kumimoji="1" lang="en-US" altLang="ja-JP" sz="14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AI</a:t>
            </a:r>
            <a:r>
              <a:rPr lang="ja-JP" altLang="en-US" sz="1400" dirty="0">
                <a:effectLst/>
                <a:latin typeface="Yu Gothic UI" panose="020B0500000000000000" pitchFamily="50" charset="-128"/>
                <a:ea typeface="Yu Gothic UI" panose="020B0500000000000000" pitchFamily="50" charset="-128"/>
                <a:cs typeface="Meiryo UI" panose="020B0604030504040204" pitchFamily="50" charset="-128"/>
              </a:rPr>
              <a:t>技術</a:t>
            </a:r>
            <a:r>
              <a:rPr kumimoji="1" lang="ja-JP" altLang="en-US" sz="14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により大きく性能改善していますが、</a:t>
            </a:r>
            <a:r>
              <a:rPr kumimoji="1" lang="ja-JP" altLang="en-US" sz="1400" b="0"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これら</a:t>
            </a:r>
            <a:r>
              <a:rPr lang="ja-JP" altLang="en-US" sz="1400" dirty="0">
                <a:solidFill>
                  <a:srgbClr val="FF0000"/>
                </a:solidFill>
                <a:effectLst/>
                <a:latin typeface="Yu Gothic UI" panose="020B0500000000000000" pitchFamily="50" charset="-128"/>
                <a:ea typeface="Yu Gothic UI" panose="020B0500000000000000" pitchFamily="50" charset="-128"/>
                <a:cs typeface="Meiryo UI" panose="020B0604030504040204" pitchFamily="50" charset="-128"/>
              </a:rPr>
              <a:t>失報</a:t>
            </a:r>
            <a:r>
              <a:rPr kumimoji="1" lang="ja-JP" altLang="en-US" sz="1400" b="0"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誤報要因が</a:t>
            </a:r>
            <a:r>
              <a:rPr kumimoji="1" lang="en-US" altLang="ja-JP" sz="1400" b="0"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100%</a:t>
            </a:r>
            <a:r>
              <a:rPr kumimoji="1" lang="ja-JP" altLang="en-US" sz="1400" b="0"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Meiryo UI" panose="020B0604030504040204" pitchFamily="50" charset="-128"/>
              </a:rPr>
              <a:t>無くなるわけではありません。</a:t>
            </a:r>
            <a:endParaRPr kumimoji="1" lang="en-US" altLang="ja-JP" sz="1400" b="0"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1" lang="en-US" altLang="ja-JP" sz="14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背景と動いている被写体に輝度</a:t>
            </a:r>
            <a:r>
              <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明るさ</a:t>
            </a:r>
            <a:r>
              <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a:t>
            </a: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の差が少ない</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夜間など、映像に輝度が低い</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被写体が小さすぎたり大きすぎたりする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屋外、窓際など光の状態が変わりやすい</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日光、車のヘッドライトなどの外光が入る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蛍光灯がちらつく</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カメラのドームに水滴や汚れがついている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被写体がカメラに向かって真っすぐ移動している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被写体の動きが速すぎたり遅すぎたりする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移動物体が多すぎる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カメラが揺れている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天候が著しく悪い</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水溜まりやガラスなどの光の反射が入る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旗やビニールなどが風などの影響で動いたりする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虫や動物が入る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179388" marR="0" lvl="0" indent="-88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rPr>
              <a:t>人物や車両のポスターが検知エリア内に入る</a:t>
            </a:r>
            <a:endParaRPr kumimoji="1" lang="en-US" altLang="ja-JP" sz="12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660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6-4. AI</a:t>
            </a:r>
            <a:r>
              <a:rPr lang="ja-JP" altLang="en-US" dirty="0"/>
              <a:t>プライバシーガード</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DDFBF7D8-5BA2-10BC-2FA3-BA6FE9826AF9}"/>
              </a:ext>
            </a:extLst>
          </p:cNvPr>
          <p:cNvSpPr/>
          <p:nvPr/>
        </p:nvSpPr>
        <p:spPr>
          <a:xfrm>
            <a:off x="0" y="605429"/>
            <a:ext cx="7723598" cy="307777"/>
          </a:xfrm>
          <a:prstGeom prst="rect">
            <a:avLst/>
          </a:prstGeom>
        </p:spPr>
        <p:txBody>
          <a:bodyPr wrap="square">
            <a:spAutoFit/>
          </a:bodyPr>
          <a:lstStyle/>
          <a:p>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 カメラ内で検知した人・顔に対してモザイク処理を施し、カメラに映る人のプライバシーを保護</a:t>
            </a:r>
          </a:p>
        </p:txBody>
      </p:sp>
      <p:sp>
        <p:nvSpPr>
          <p:cNvPr id="6" name="テキスト ボックス 5">
            <a:extLst>
              <a:ext uri="{FF2B5EF4-FFF2-40B4-BE49-F238E27FC236}">
                <a16:creationId xmlns:a16="http://schemas.microsoft.com/office/drawing/2014/main" id="{13261322-6A79-7E9E-3D07-36735FC30388}"/>
              </a:ext>
            </a:extLst>
          </p:cNvPr>
          <p:cNvSpPr txBox="1"/>
          <p:nvPr/>
        </p:nvSpPr>
        <p:spPr>
          <a:xfrm>
            <a:off x="419392" y="3254296"/>
            <a:ext cx="2851620" cy="276999"/>
          </a:xfrm>
          <a:prstGeom prst="rect">
            <a:avLst/>
          </a:prstGeom>
          <a:noFill/>
        </p:spPr>
        <p:txBody>
          <a:bodyPr wrap="square" rtlCol="0">
            <a:spAutoFit/>
          </a:bodyPr>
          <a:lstStyle>
            <a:defPPr>
              <a:defRPr lang="ja-JP"/>
            </a:defPPr>
            <a:lvl1pPr algn="l" defTabSz="914378">
              <a:defRPr sz="1200">
                <a:solidFill>
                  <a:srgbClr val="0A54A0"/>
                </a:solidFill>
                <a:effectLst/>
                <a:latin typeface="Calibri" panose="020F0502020204030204" pitchFamily="34" charset="0"/>
                <a:ea typeface="Meiryo UI" panose="020B0604030504040204" pitchFamily="50" charset="-128"/>
                <a:cs typeface="Calibri" panose="020F0502020204030204" pitchFamily="34" charset="0"/>
              </a:defRPr>
            </a:lvl1pPr>
          </a:lstStyle>
          <a:p>
            <a:pPr lvl="0" algn="ctr">
              <a:defRPr/>
            </a:pPr>
            <a:r>
              <a:rPr lang="ja-JP" altLang="en-US" dirty="0">
                <a:solidFill>
                  <a:schemeClr val="tx1"/>
                </a:solidFill>
                <a:latin typeface="Yu Gothic UI" panose="020B0500000000000000" pitchFamily="50" charset="-128"/>
                <a:ea typeface="Yu Gothic UI" panose="020B0500000000000000" pitchFamily="50" charset="-128"/>
              </a:rPr>
              <a:t>通常映像</a:t>
            </a:r>
          </a:p>
        </p:txBody>
      </p:sp>
      <p:graphicFrame>
        <p:nvGraphicFramePr>
          <p:cNvPr id="7" name="Group 9">
            <a:extLst>
              <a:ext uri="{FF2B5EF4-FFF2-40B4-BE49-F238E27FC236}">
                <a16:creationId xmlns:a16="http://schemas.microsoft.com/office/drawing/2014/main" id="{6A99DCD9-18C6-F59D-851B-E0D4C078BB42}"/>
              </a:ext>
            </a:extLst>
          </p:cNvPr>
          <p:cNvGraphicFramePr>
            <a:graphicFrameLocks noGrp="1"/>
          </p:cNvGraphicFramePr>
          <p:nvPr>
            <p:extLst>
              <p:ext uri="{D42A27DB-BD31-4B8C-83A1-F6EECF244321}">
                <p14:modId xmlns:p14="http://schemas.microsoft.com/office/powerpoint/2010/main" val="1574715182"/>
              </p:ext>
            </p:extLst>
          </p:nvPr>
        </p:nvGraphicFramePr>
        <p:xfrm>
          <a:off x="506207" y="4009931"/>
          <a:ext cx="2936071" cy="505524"/>
        </p:xfrm>
        <a:graphic>
          <a:graphicData uri="http://schemas.openxmlformats.org/drawingml/2006/table">
            <a:tbl>
              <a:tblPr/>
              <a:tblGrid>
                <a:gridCol w="1485019">
                  <a:extLst>
                    <a:ext uri="{9D8B030D-6E8A-4147-A177-3AD203B41FA5}">
                      <a16:colId xmlns:a16="http://schemas.microsoft.com/office/drawing/2014/main" val="20000"/>
                    </a:ext>
                  </a:extLst>
                </a:gridCol>
                <a:gridCol w="1451052">
                  <a:extLst>
                    <a:ext uri="{9D8B030D-6E8A-4147-A177-3AD203B41FA5}">
                      <a16:colId xmlns:a16="http://schemas.microsoft.com/office/drawing/2014/main" val="2530052273"/>
                    </a:ext>
                  </a:extLst>
                </a:gridCol>
              </a:tblGrid>
              <a:tr h="232412">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プライバシーガード対象</a:t>
                      </a:r>
                      <a:endParaRPr kumimoji="1" lang="en-US" altLang="ja-JP"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90000" marR="90000" marT="46752" marB="46752" anchor="ctr" horzOverflow="overflow">
                    <a:lnL w="28575" cap="flat" cmpd="sng" algn="ctr">
                      <a:solidFill>
                        <a:srgbClr val="808080"/>
                      </a:solidFill>
                      <a:prstDash val="solid"/>
                      <a:round/>
                      <a:headEnd type="none" w="med" len="med"/>
                      <a:tailEnd type="none" w="med" len="med"/>
                    </a:lnL>
                    <a:lnR w="28575" cap="flat" cmpd="sng" algn="ctr">
                      <a:solidFill>
                        <a:sysClr val="window" lastClr="FFFFFF">
                          <a:lumMod val="50000"/>
                        </a:sysClr>
                      </a:solidFill>
                      <a:prstDash val="solid"/>
                      <a:round/>
                      <a:headEnd type="none" w="med" len="med"/>
                      <a:tailEnd type="none" w="med" len="med"/>
                    </a:lnR>
                    <a:lnT w="28575" cap="flat" cmpd="sng" algn="ctr">
                      <a:solidFill>
                        <a:sysClr val="window" lastClr="FFFFFF">
                          <a:lumMod val="50000"/>
                        </a:sysClr>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DDDDD"/>
                    </a:solidFill>
                  </a:tcPr>
                </a:tc>
                <a:tc>
                  <a:txBody>
                    <a:bodyPr/>
                    <a:lstStyle/>
                    <a:p>
                      <a:r>
                        <a:rPr kumimoji="1" lang="ja-JP" altLang="en-US" sz="110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顔</a:t>
                      </a:r>
                      <a:r>
                        <a:rPr kumimoji="1" lang="ja-JP" altLang="en-US" sz="1100" b="0" baseline="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 </a:t>
                      </a:r>
                      <a:r>
                        <a:rPr kumimoji="1" lang="en-US" altLang="ja-JP" sz="110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 </a:t>
                      </a:r>
                      <a:r>
                        <a:rPr kumimoji="1" lang="ja-JP" altLang="en-US" sz="110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人物</a:t>
                      </a:r>
                    </a:p>
                  </a:txBody>
                  <a:tcPr marL="90000" marR="90000" marT="46752" marB="46752" anchor="ctr" horzOverflow="overflow">
                    <a:lnL w="28575" cap="flat" cmpd="sng" algn="ctr">
                      <a:solidFill>
                        <a:sysClr val="window" lastClr="FFFFFF">
                          <a:lumMod val="50000"/>
                        </a:sysClr>
                      </a:solidFill>
                      <a:prstDash val="solid"/>
                      <a:round/>
                      <a:headEnd type="none" w="med" len="med"/>
                      <a:tailEnd type="none" w="med" len="med"/>
                    </a:lnL>
                    <a:lnR w="28575" cap="flat" cmpd="sng" algn="ctr">
                      <a:solidFill>
                        <a:sysClr val="window" lastClr="FFFFFF">
                          <a:lumMod val="50000"/>
                        </a:sysClr>
                      </a:solidFill>
                      <a:prstDash val="solid"/>
                      <a:round/>
                      <a:headEnd type="none" w="med" len="med"/>
                      <a:tailEnd type="none" w="med" len="med"/>
                    </a:lnR>
                    <a:lnT w="28575" cap="flat" cmpd="sng" algn="ctr">
                      <a:solidFill>
                        <a:sysClr val="window" lastClr="FFFFFF">
                          <a:lumMod val="50000"/>
                        </a:sysClr>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905045400"/>
                  </a:ext>
                </a:extLst>
              </a:tr>
              <a:tr h="163932">
                <a:tc>
                  <a:txBody>
                    <a:bodyPr/>
                    <a:lstStyle>
                      <a:lvl1pPr marL="0" algn="l" defTabSz="914400" rtl="0" eaLnBrk="1" latinLnBrk="0" hangingPunct="1">
                        <a:spcBef>
                          <a:spcPct val="20000"/>
                        </a:spcBef>
                        <a:defRPr kumimoji="1" sz="2800" kern="1200">
                          <a:solidFill>
                            <a:schemeClr val="tx1"/>
                          </a:solidFill>
                          <a:latin typeface="Arial"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Arial"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Arial"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Arial"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Arial"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描画方式</a:t>
                      </a:r>
                      <a:endParaRPr kumimoji="1" lang="en-US" altLang="ja-JP"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90000" marR="90000" marT="46752" marB="46752" anchor="ctr" horzOverflow="overflow">
                    <a:lnL w="28575" cap="flat" cmpd="sng" algn="ctr">
                      <a:solidFill>
                        <a:srgbClr val="808080"/>
                      </a:solidFill>
                      <a:prstDash val="solid"/>
                      <a:round/>
                      <a:headEnd type="none" w="med" len="med"/>
                      <a:tailEnd type="none" w="med" len="med"/>
                    </a:lnL>
                    <a:lnR w="28575" cap="flat" cmpd="sng" algn="ctr">
                      <a:solidFill>
                        <a:sysClr val="window" lastClr="FFFFFF">
                          <a:lumMod val="50000"/>
                        </a:sysClr>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ysClr val="window" lastClr="FFFFFF">
                          <a:lumMod val="50000"/>
                        </a:sys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モザイク </a:t>
                      </a:r>
                      <a:r>
                        <a:rPr kumimoji="1" lang="en-US" altLang="ja-JP"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 </a:t>
                      </a:r>
                      <a:r>
                        <a:rPr kumimoji="1" lang="ja-JP" altLang="en-US"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塗潰し</a:t>
                      </a:r>
                      <a:endParaRPr kumimoji="1" lang="en-US" altLang="ja-JP" sz="11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90000" marR="90000" marT="46752" marB="46752" anchor="ctr" horzOverflow="overflow">
                    <a:lnL w="28575" cap="flat" cmpd="sng" algn="ctr">
                      <a:solidFill>
                        <a:sysClr val="window" lastClr="FFFFFF">
                          <a:lumMod val="50000"/>
                        </a:sysClr>
                      </a:solidFill>
                      <a:prstDash val="solid"/>
                      <a:round/>
                      <a:headEnd type="none" w="med" len="med"/>
                      <a:tailEnd type="none" w="med" len="med"/>
                    </a:lnL>
                    <a:lnR w="28575" cap="flat" cmpd="sng" algn="ctr">
                      <a:solidFill>
                        <a:sysClr val="window" lastClr="FFFFFF">
                          <a:lumMod val="50000"/>
                        </a:sysClr>
                      </a:solidFill>
                      <a:prstDash val="solid"/>
                      <a:round/>
                      <a:headEnd type="none" w="med" len="med"/>
                      <a:tailEnd type="none" w="med" len="med"/>
                    </a:lnR>
                    <a:lnT w="12700" cap="flat" cmpd="sng" algn="ctr">
                      <a:solidFill>
                        <a:srgbClr val="808080"/>
                      </a:solidFill>
                      <a:prstDash val="solid"/>
                      <a:round/>
                      <a:headEnd type="none" w="med" len="med"/>
                      <a:tailEnd type="none" w="med" len="med"/>
                    </a:lnT>
                    <a:lnB w="28575" cap="flat" cmpd="sng" algn="ctr">
                      <a:solidFill>
                        <a:sysClr val="window" lastClr="FFFFFF">
                          <a:lumMod val="50000"/>
                        </a:sysClr>
                      </a:solidFill>
                      <a:prstDash val="solid"/>
                      <a:round/>
                      <a:headEnd type="none" w="med" len="med"/>
                      <a:tailEnd type="none" w="med" len="med"/>
                    </a:lnB>
                    <a:lnTlToBr>
                      <a:noFill/>
                    </a:lnTlToBr>
                    <a:lnBlToTr>
                      <a:noFill/>
                    </a:lnBlToTr>
                    <a:solidFill>
                      <a:sysClr val="window" lastClr="FFFFFF"/>
                    </a:solidFill>
                  </a:tcPr>
                </a:tc>
                <a:extLst>
                  <a:ext uri="{0D108BD9-81ED-4DB2-BD59-A6C34878D82A}">
                    <a16:rowId xmlns:a16="http://schemas.microsoft.com/office/drawing/2014/main" val="10002"/>
                  </a:ext>
                </a:extLst>
              </a:tr>
            </a:tbl>
          </a:graphicData>
        </a:graphic>
      </p:graphicFrame>
      <p:sp>
        <p:nvSpPr>
          <p:cNvPr id="8" name="曲折矢印 9">
            <a:extLst>
              <a:ext uri="{FF2B5EF4-FFF2-40B4-BE49-F238E27FC236}">
                <a16:creationId xmlns:a16="http://schemas.microsoft.com/office/drawing/2014/main" id="{C70365FF-20AF-4271-EC9A-269309E2A8A0}"/>
              </a:ext>
            </a:extLst>
          </p:cNvPr>
          <p:cNvSpPr/>
          <p:nvPr/>
        </p:nvSpPr>
        <p:spPr>
          <a:xfrm>
            <a:off x="3735805" y="1644588"/>
            <a:ext cx="1257676" cy="837699"/>
          </a:xfrm>
          <a:prstGeom prst="bentArrow">
            <a:avLst>
              <a:gd name="adj1" fmla="val 28875"/>
              <a:gd name="adj2" fmla="val 25000"/>
              <a:gd name="adj3" fmla="val 44375"/>
              <a:gd name="adj4" fmla="val 43750"/>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0B1952CA-FFA4-CA04-FBE3-8999AA1BF25E}"/>
              </a:ext>
            </a:extLst>
          </p:cNvPr>
          <p:cNvSpPr/>
          <p:nvPr/>
        </p:nvSpPr>
        <p:spPr>
          <a:xfrm>
            <a:off x="3228753" y="2482287"/>
            <a:ext cx="749981" cy="294252"/>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曲折矢印 11">
            <a:extLst>
              <a:ext uri="{FF2B5EF4-FFF2-40B4-BE49-F238E27FC236}">
                <a16:creationId xmlns:a16="http://schemas.microsoft.com/office/drawing/2014/main" id="{87D31BFF-CA04-F6DF-70F3-22C64CA7DE47}"/>
              </a:ext>
            </a:extLst>
          </p:cNvPr>
          <p:cNvSpPr/>
          <p:nvPr/>
        </p:nvSpPr>
        <p:spPr>
          <a:xfrm flipV="1">
            <a:off x="3734137" y="2748519"/>
            <a:ext cx="1257676" cy="856441"/>
          </a:xfrm>
          <a:prstGeom prst="bentArrow">
            <a:avLst>
              <a:gd name="adj1" fmla="val 28875"/>
              <a:gd name="adj2" fmla="val 25000"/>
              <a:gd name="adj3" fmla="val 44375"/>
              <a:gd name="adj4" fmla="val 43750"/>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F20C7501-BC0E-5A00-146B-E2C3AB8B18BF}"/>
              </a:ext>
            </a:extLst>
          </p:cNvPr>
          <p:cNvSpPr txBox="1"/>
          <p:nvPr/>
        </p:nvSpPr>
        <p:spPr>
          <a:xfrm>
            <a:off x="3359728" y="1416487"/>
            <a:ext cx="1769212" cy="230832"/>
          </a:xfrm>
          <a:prstGeom prst="rect">
            <a:avLst/>
          </a:prstGeom>
          <a:noFill/>
        </p:spPr>
        <p:txBody>
          <a:bodyPr wrap="square" rtlCol="0">
            <a:spAutoFit/>
          </a:bodyPr>
          <a:lstStyle/>
          <a:p>
            <a:pPr lvl="0">
              <a:lnSpc>
                <a:spcPct val="90000"/>
              </a:lnSpc>
            </a:pPr>
            <a:r>
              <a:rPr lang="ja-JP" altLang="en-US" sz="1000" dirty="0">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プライバシーガード対象：</a:t>
            </a:r>
            <a:r>
              <a:rPr lang="ja-JP" altLang="en-US" sz="1000" b="1" dirty="0">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「顔」</a:t>
            </a:r>
          </a:p>
        </p:txBody>
      </p:sp>
      <p:sp>
        <p:nvSpPr>
          <p:cNvPr id="12" name="テキスト ボックス 11">
            <a:extLst>
              <a:ext uri="{FF2B5EF4-FFF2-40B4-BE49-F238E27FC236}">
                <a16:creationId xmlns:a16="http://schemas.microsoft.com/office/drawing/2014/main" id="{AF17BE73-9AF9-6A05-442D-6E1BF948BEF7}"/>
              </a:ext>
            </a:extLst>
          </p:cNvPr>
          <p:cNvSpPr txBox="1"/>
          <p:nvPr/>
        </p:nvSpPr>
        <p:spPr>
          <a:xfrm>
            <a:off x="3359727" y="3631741"/>
            <a:ext cx="1866317" cy="230832"/>
          </a:xfrm>
          <a:prstGeom prst="rect">
            <a:avLst/>
          </a:prstGeom>
          <a:noFill/>
        </p:spPr>
        <p:txBody>
          <a:bodyPr wrap="square" rtlCol="0">
            <a:spAutoFit/>
          </a:bodyPr>
          <a:lstStyle/>
          <a:p>
            <a:pPr lvl="0">
              <a:lnSpc>
                <a:spcPct val="90000"/>
              </a:lnSpc>
            </a:pPr>
            <a:r>
              <a:rPr lang="ja-JP" altLang="en-US" sz="1000" dirty="0">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プライバシーガード対象：</a:t>
            </a:r>
            <a:r>
              <a:rPr lang="ja-JP" altLang="en-US" sz="1000" b="1" dirty="0">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「人物」</a:t>
            </a:r>
          </a:p>
        </p:txBody>
      </p:sp>
      <p:sp>
        <p:nvSpPr>
          <p:cNvPr id="13" name="テキスト ボックス 12">
            <a:extLst>
              <a:ext uri="{FF2B5EF4-FFF2-40B4-BE49-F238E27FC236}">
                <a16:creationId xmlns:a16="http://schemas.microsoft.com/office/drawing/2014/main" id="{FDA08CF8-409E-DF4B-9955-D0BB095DB3A9}"/>
              </a:ext>
            </a:extLst>
          </p:cNvPr>
          <p:cNvSpPr txBox="1"/>
          <p:nvPr/>
        </p:nvSpPr>
        <p:spPr>
          <a:xfrm>
            <a:off x="5276836" y="2755663"/>
            <a:ext cx="3378706" cy="276999"/>
          </a:xfrm>
          <a:prstGeom prst="rect">
            <a:avLst/>
          </a:prstGeom>
          <a:noFill/>
        </p:spPr>
        <p:txBody>
          <a:bodyPr wrap="square" rtlCol="0">
            <a:spAutoFit/>
          </a:bodyPr>
          <a:lstStyle/>
          <a:p>
            <a:pPr lvl="0" algn="ctr" defTabSz="914400">
              <a:defRPr/>
            </a:pPr>
            <a:r>
              <a:rPr lang="ja-JP" altLang="en-US" sz="1200" dirty="0">
                <a:latin typeface="Yu Gothic UI" panose="020B0500000000000000" pitchFamily="50" charset="-128"/>
                <a:ea typeface="Yu Gothic UI" panose="020B0500000000000000" pitchFamily="50" charset="-128"/>
                <a:cs typeface="Calibri" panose="020F0502020204030204" pitchFamily="34" charset="0"/>
              </a:rPr>
              <a:t>プライバシーガード</a:t>
            </a:r>
          </a:p>
        </p:txBody>
      </p:sp>
      <p:sp>
        <p:nvSpPr>
          <p:cNvPr id="14" name="テキスト ボックス 13">
            <a:extLst>
              <a:ext uri="{FF2B5EF4-FFF2-40B4-BE49-F238E27FC236}">
                <a16:creationId xmlns:a16="http://schemas.microsoft.com/office/drawing/2014/main" id="{C1F26B7A-943B-4003-2F59-F7789E38D5AA}"/>
              </a:ext>
            </a:extLst>
          </p:cNvPr>
          <p:cNvSpPr txBox="1"/>
          <p:nvPr/>
        </p:nvSpPr>
        <p:spPr>
          <a:xfrm>
            <a:off x="7561743" y="1094883"/>
            <a:ext cx="1331578" cy="246221"/>
          </a:xfrm>
          <a:prstGeom prst="rect">
            <a:avLst/>
          </a:prstGeom>
          <a:noFill/>
        </p:spPr>
        <p:txBody>
          <a:bodyPr wrap="square" rtlCol="0">
            <a:spAutoFit/>
          </a:bodyPr>
          <a:lstStyle/>
          <a:p>
            <a:pPr algn="ctr">
              <a:defRPr/>
            </a:pPr>
            <a:r>
              <a:rPr lang="ja-JP" altLang="en-US" sz="1000" dirty="0">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描画方式：塗潰し</a:t>
            </a:r>
          </a:p>
        </p:txBody>
      </p:sp>
      <p:sp>
        <p:nvSpPr>
          <p:cNvPr id="15" name="テキスト ボックス 14">
            <a:extLst>
              <a:ext uri="{FF2B5EF4-FFF2-40B4-BE49-F238E27FC236}">
                <a16:creationId xmlns:a16="http://schemas.microsoft.com/office/drawing/2014/main" id="{313E472A-733F-C3E4-1F7E-48DE391E778C}"/>
              </a:ext>
            </a:extLst>
          </p:cNvPr>
          <p:cNvSpPr txBox="1"/>
          <p:nvPr/>
        </p:nvSpPr>
        <p:spPr>
          <a:xfrm>
            <a:off x="5285189" y="4450984"/>
            <a:ext cx="3378706" cy="276999"/>
          </a:xfrm>
          <a:prstGeom prst="rect">
            <a:avLst/>
          </a:prstGeom>
          <a:noFill/>
        </p:spPr>
        <p:txBody>
          <a:bodyPr wrap="square" rtlCol="0">
            <a:spAutoFit/>
          </a:bodyPr>
          <a:lstStyle/>
          <a:p>
            <a:pPr lvl="0" algn="ctr" defTabSz="914400">
              <a:defRPr/>
            </a:pPr>
            <a:r>
              <a:rPr lang="ja-JP" altLang="en-US" sz="1200" dirty="0">
                <a:latin typeface="Yu Gothic UI" panose="020B0500000000000000" pitchFamily="50" charset="-128"/>
                <a:ea typeface="Yu Gothic UI" panose="020B0500000000000000" pitchFamily="50" charset="-128"/>
                <a:cs typeface="Calibri" panose="020F0502020204030204" pitchFamily="34" charset="0"/>
              </a:rPr>
              <a:t>プライバシーガード</a:t>
            </a:r>
          </a:p>
        </p:txBody>
      </p:sp>
      <p:sp>
        <p:nvSpPr>
          <p:cNvPr id="16" name="テキスト ボックス 15">
            <a:extLst>
              <a:ext uri="{FF2B5EF4-FFF2-40B4-BE49-F238E27FC236}">
                <a16:creationId xmlns:a16="http://schemas.microsoft.com/office/drawing/2014/main" id="{BF0894DE-43D5-2C18-BA66-71ED296CE891}"/>
              </a:ext>
            </a:extLst>
          </p:cNvPr>
          <p:cNvSpPr txBox="1"/>
          <p:nvPr/>
        </p:nvSpPr>
        <p:spPr>
          <a:xfrm>
            <a:off x="5658839" y="1095323"/>
            <a:ext cx="1659986" cy="246221"/>
          </a:xfrm>
          <a:prstGeom prst="rect">
            <a:avLst/>
          </a:prstGeom>
          <a:noFill/>
        </p:spPr>
        <p:txBody>
          <a:bodyPr wrap="square" rtlCol="0">
            <a:spAutoFit/>
          </a:bodyPr>
          <a:lstStyle/>
          <a:p>
            <a:pPr algn="ctr">
              <a:defRPr/>
            </a:pPr>
            <a:r>
              <a:rPr lang="ja-JP" altLang="en-US" sz="1000" dirty="0">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描画方式：モザイク</a:t>
            </a:r>
          </a:p>
        </p:txBody>
      </p:sp>
      <p:pic>
        <p:nvPicPr>
          <p:cNvPr id="17" name="図 16">
            <a:extLst>
              <a:ext uri="{FF2B5EF4-FFF2-40B4-BE49-F238E27FC236}">
                <a16:creationId xmlns:a16="http://schemas.microsoft.com/office/drawing/2014/main" id="{8462E03F-8B63-FAA7-8328-E494DD687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30" y="1786088"/>
            <a:ext cx="2543976" cy="1429200"/>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628CFA0-5CDA-CB02-7C78-92254F481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380" y="1334044"/>
            <a:ext cx="2526269" cy="1419252"/>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3850AE58-4022-8CAB-144E-FFEC16CF7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273" y="3032661"/>
            <a:ext cx="2513984" cy="1418877"/>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4108BC82-736A-F58F-9A26-5DDFBFF47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567" y="1341104"/>
            <a:ext cx="629930" cy="1422113"/>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A6EB7AFC-246C-73BC-A026-BECCF9FA8A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568" y="3032662"/>
            <a:ext cx="606240" cy="14145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9826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6-4. AI</a:t>
            </a:r>
            <a:r>
              <a:rPr lang="ja-JP" altLang="en-US" dirty="0"/>
              <a:t>プライバシーガード</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1D804225-57D4-C723-A2E0-18D3D5993485}"/>
              </a:ext>
            </a:extLst>
          </p:cNvPr>
          <p:cNvSpPr/>
          <p:nvPr/>
        </p:nvSpPr>
        <p:spPr>
          <a:xfrm>
            <a:off x="0" y="609601"/>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スペック</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6" name="表 5">
            <a:extLst>
              <a:ext uri="{FF2B5EF4-FFF2-40B4-BE49-F238E27FC236}">
                <a16:creationId xmlns:a16="http://schemas.microsoft.com/office/drawing/2014/main" id="{131CA684-0DF0-F6DF-A794-481F2E5F302B}"/>
              </a:ext>
            </a:extLst>
          </p:cNvPr>
          <p:cNvGraphicFramePr>
            <a:graphicFrameLocks noGrp="1"/>
          </p:cNvGraphicFramePr>
          <p:nvPr>
            <p:extLst>
              <p:ext uri="{D42A27DB-BD31-4B8C-83A1-F6EECF244321}">
                <p14:modId xmlns:p14="http://schemas.microsoft.com/office/powerpoint/2010/main" val="2759538494"/>
              </p:ext>
            </p:extLst>
          </p:nvPr>
        </p:nvGraphicFramePr>
        <p:xfrm>
          <a:off x="285479" y="976724"/>
          <a:ext cx="7420785" cy="2939458"/>
        </p:xfrm>
        <a:graphic>
          <a:graphicData uri="http://schemas.openxmlformats.org/drawingml/2006/table">
            <a:tbl>
              <a:tblPr firstRow="1" bandRow="1">
                <a:tableStyleId>{5940675A-B579-460E-94D1-54222C63F5DA}</a:tableStyleId>
              </a:tblPr>
              <a:tblGrid>
                <a:gridCol w="3653917">
                  <a:extLst>
                    <a:ext uri="{9D8B030D-6E8A-4147-A177-3AD203B41FA5}">
                      <a16:colId xmlns:a16="http://schemas.microsoft.com/office/drawing/2014/main" val="1163098179"/>
                    </a:ext>
                  </a:extLst>
                </a:gridCol>
                <a:gridCol w="3766868">
                  <a:extLst>
                    <a:ext uri="{9D8B030D-6E8A-4147-A177-3AD203B41FA5}">
                      <a16:colId xmlns:a16="http://schemas.microsoft.com/office/drawing/2014/main" val="2995568616"/>
                    </a:ext>
                  </a:extLst>
                </a:gridCol>
              </a:tblGrid>
              <a:tr h="292587">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プライバシーガード対象</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顔</a:t>
                      </a:r>
                      <a:r>
                        <a:rPr kumimoji="1" lang="ja-JP" altLang="en-US" sz="105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50" dirty="0">
                          <a:latin typeface="Yu Gothic UI" panose="020B0500000000000000" pitchFamily="50" charset="-128"/>
                          <a:ea typeface="Yu Gothic UI" panose="020B0500000000000000" pitchFamily="50" charset="-128"/>
                          <a:cs typeface="Calibri" panose="020F0502020204030204" pitchFamily="34" charset="0"/>
                        </a:rPr>
                        <a:t>/ </a:t>
                      </a: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人物</a:t>
                      </a:r>
                      <a:endParaRPr kumimoji="1" lang="ja-JP" altLang="en-US" sz="105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0000" marR="120000" marT="62336" marB="62336" anchor="ctr" horzOverflow="overflow"/>
                </a:tc>
                <a:extLst>
                  <a:ext uri="{0D108BD9-81ED-4DB2-BD59-A6C34878D82A}">
                    <a16:rowId xmlns:a16="http://schemas.microsoft.com/office/drawing/2014/main" val="1341153667"/>
                  </a:ext>
                </a:extLst>
              </a:tr>
              <a:tr h="281566">
                <a:tc>
                  <a:txBody>
                    <a:bodyPr/>
                    <a:lstStyle>
                      <a:lvl1pPr marL="0" algn="l" defTabSz="914400" rtl="0" eaLnBrk="1" latinLnBrk="0" hangingPunct="1">
                        <a:spcBef>
                          <a:spcPct val="20000"/>
                        </a:spcBef>
                        <a:defRPr kumimoji="1" sz="2800" kern="1200">
                          <a:solidFill>
                            <a:schemeClr val="tx1"/>
                          </a:solidFill>
                          <a:latin typeface="Arial"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Arial"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Arial"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Arial"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Arial"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対象ストリーム</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algn="ctr"/>
                      <a:r>
                        <a:rPr kumimoji="1" lang="ja-JP" altLang="en-US" sz="1050" u="none" strike="noStrike" kern="1200"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u="none" strike="noStrike" kern="1200"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rPr>
                        <a:t>(1)/(2)/(3)/(4)/</a:t>
                      </a:r>
                    </a:p>
                    <a:p>
                      <a:pPr algn="ctr"/>
                      <a:r>
                        <a:rPr kumimoji="1" lang="ja-JP" altLang="en-US" sz="1050" u="none" strike="noStrike" kern="1200"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rPr>
                        <a:t>ストリーム</a:t>
                      </a:r>
                      <a:r>
                        <a:rPr kumimoji="1" lang="en-US" altLang="ja-JP" sz="1050" u="none" strike="noStrike" kern="1200"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rPr>
                        <a:t>(2</a:t>
                      </a:r>
                      <a:r>
                        <a:rPr kumimoji="1" lang="en-US" altLang="ja-JP" sz="1050" dirty="0">
                          <a:latin typeface="Yu Gothic UI" panose="020B0500000000000000" pitchFamily="50" charset="-128"/>
                          <a:ea typeface="Yu Gothic UI" panose="020B0500000000000000" pitchFamily="50" charset="-128"/>
                          <a:cs typeface="Calibri" panose="020F0502020204030204" pitchFamily="34" charset="0"/>
                        </a:rPr>
                        <a:t>) &amp; (4)</a:t>
                      </a:r>
                      <a:endParaRPr kumimoji="1" lang="ja-JP" altLang="en-US" sz="105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0000" marR="120000" marT="62336" marB="62336" anchor="ctr" horzOverflow="overflow"/>
                </a:tc>
                <a:extLst>
                  <a:ext uri="{0D108BD9-81ED-4DB2-BD59-A6C34878D82A}">
                    <a16:rowId xmlns:a16="http://schemas.microsoft.com/office/drawing/2014/main" val="1105085125"/>
                  </a:ext>
                </a:extLst>
              </a:tr>
              <a:tr h="250201">
                <a:tc>
                  <a:txBody>
                    <a:bodyPr/>
                    <a:lstStyle>
                      <a:lvl1pPr marL="0" algn="l" defTabSz="914400" rtl="0" eaLnBrk="1" latinLnBrk="0" hangingPunct="1">
                        <a:spcBef>
                          <a:spcPct val="20000"/>
                        </a:spcBef>
                        <a:defRPr kumimoji="1" sz="2800" kern="1200">
                          <a:solidFill>
                            <a:schemeClr val="tx1"/>
                          </a:solidFill>
                          <a:latin typeface="Arial"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Arial"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Arial"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Arial"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Arial"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描画方式</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モザイク </a:t>
                      </a:r>
                      <a:r>
                        <a:rPr kumimoji="1" lang="en-US" altLang="ja-JP"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 </a:t>
                      </a: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塗潰し</a:t>
                      </a:r>
                    </a:p>
                  </a:txBody>
                  <a:tcPr marL="120000" marR="120000" marT="62336" marB="62336" anchor="ctr" horzOverflow="overflow"/>
                </a:tc>
                <a:extLst>
                  <a:ext uri="{0D108BD9-81ED-4DB2-BD59-A6C34878D82A}">
                    <a16:rowId xmlns:a16="http://schemas.microsoft.com/office/drawing/2014/main" val="1882631674"/>
                  </a:ext>
                </a:extLst>
              </a:tr>
              <a:tr h="28790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大きさ</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 *1</a:t>
                      </a:r>
                      <a:endParaRPr kumimoji="1" lang="en-US" altLang="ja-JP" sz="10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algn="ctr"/>
                      <a:r>
                        <a:rPr kumimoji="1" lang="en-US" altLang="ja-JP"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60</a:t>
                      </a:r>
                      <a:r>
                        <a:rPr kumimoji="1" lang="ja-JP" altLang="en-US"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a:t>
                      </a:r>
                      <a:r>
                        <a:rPr kumimoji="1" lang="en-US" altLang="ja-JP"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1400pixel(</a:t>
                      </a:r>
                      <a:r>
                        <a:rPr kumimoji="1" lang="en-US" altLang="ja-JP" sz="1050" b="0" dirty="0" err="1">
                          <a:solidFill>
                            <a:schemeClr val="tx1"/>
                          </a:solidFill>
                          <a:latin typeface="Yu Gothic UI" panose="020B0500000000000000" pitchFamily="50" charset="-128"/>
                          <a:ea typeface="Yu Gothic UI" panose="020B0500000000000000" pitchFamily="50" charset="-128"/>
                          <a:cs typeface="Tahoma" panose="020B0604030504040204" pitchFamily="34" charset="0"/>
                        </a:rPr>
                        <a:t>FullHD</a:t>
                      </a:r>
                      <a:r>
                        <a:rPr kumimoji="1" lang="ja-JP" altLang="en-US"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カメラ</a:t>
                      </a:r>
                      <a:r>
                        <a:rPr kumimoji="1" lang="en-US" altLang="ja-JP"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30</a:t>
                      </a:r>
                      <a:r>
                        <a:rPr kumimoji="1" lang="ja-JP" altLang="en-US"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a:t>
                      </a:r>
                      <a:r>
                        <a:rPr kumimoji="1" lang="en-US" altLang="ja-JP"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700pixel(HD</a:t>
                      </a:r>
                      <a:r>
                        <a:rPr kumimoji="1" lang="ja-JP" altLang="en-US"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カメラ</a:t>
                      </a:r>
                      <a:r>
                        <a:rPr kumimoji="1" lang="en-US" altLang="ja-JP"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rPr>
                        <a:t>)</a:t>
                      </a:r>
                      <a:endParaRPr kumimoji="1" lang="ja-JP" altLang="en-US" sz="1050" b="0" dirty="0">
                        <a:solidFill>
                          <a:schemeClr val="tx1"/>
                        </a:solidFill>
                        <a:latin typeface="Yu Gothic UI" panose="020B0500000000000000" pitchFamily="50" charset="-128"/>
                        <a:ea typeface="Yu Gothic UI" panose="020B0500000000000000" pitchFamily="50" charset="-128"/>
                        <a:cs typeface="Tahoma" panose="020B0604030504040204" pitchFamily="34" charset="0"/>
                      </a:endParaRPr>
                    </a:p>
                  </a:txBody>
                  <a:tcPr marL="120000" marR="120000" marT="62336" marB="62336" anchor="ctr" horzOverflow="overflow"/>
                </a:tc>
                <a:extLst>
                  <a:ext uri="{0D108BD9-81ED-4DB2-BD59-A6C34878D82A}">
                    <a16:rowId xmlns:a16="http://schemas.microsoft.com/office/drawing/2014/main" val="78726390"/>
                  </a:ext>
                </a:extLst>
              </a:tr>
              <a:tr h="168887">
                <a:tc>
                  <a:txBody>
                    <a:bodyPr/>
                    <a:lstStyle>
                      <a:lvl1pPr marL="0" algn="l" defTabSz="914400" rtl="0" eaLnBrk="1" latinLnBrk="0" hangingPunct="1">
                        <a:spcBef>
                          <a:spcPct val="20000"/>
                        </a:spcBef>
                        <a:defRPr kumimoji="1" sz="2800" kern="1200">
                          <a:solidFill>
                            <a:schemeClr val="tx1"/>
                          </a:solidFill>
                          <a:latin typeface="Arial"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Arial"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Arial"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Arial"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Arial"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最大同時検知人数</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lvl1pPr marL="0" algn="l" defTabSz="457178" rtl="0" eaLnBrk="1" latinLnBrk="0" hangingPunct="1">
                        <a:defRPr sz="1800" kern="1200">
                          <a:solidFill>
                            <a:schemeClr val="tx1"/>
                          </a:solidFill>
                          <a:latin typeface="Times New Roman"/>
                          <a:ea typeface="ＭＳ Ｐゴシック"/>
                        </a:defRPr>
                      </a:lvl1pPr>
                      <a:lvl2pPr marL="457178" algn="l" defTabSz="457178" rtl="0" eaLnBrk="1" latinLnBrk="0" hangingPunct="1">
                        <a:defRPr sz="1800" kern="1200">
                          <a:solidFill>
                            <a:schemeClr val="tx1"/>
                          </a:solidFill>
                          <a:latin typeface="Times New Roman"/>
                          <a:ea typeface="ＭＳ Ｐゴシック"/>
                        </a:defRPr>
                      </a:lvl2pPr>
                      <a:lvl3pPr marL="914355" algn="l" defTabSz="457178" rtl="0" eaLnBrk="1" latinLnBrk="0" hangingPunct="1">
                        <a:defRPr sz="1800" kern="1200">
                          <a:solidFill>
                            <a:schemeClr val="tx1"/>
                          </a:solidFill>
                          <a:latin typeface="Times New Roman"/>
                          <a:ea typeface="ＭＳ Ｐゴシック"/>
                        </a:defRPr>
                      </a:lvl3pPr>
                      <a:lvl4pPr marL="1371532" algn="l" defTabSz="457178" rtl="0" eaLnBrk="1" latinLnBrk="0" hangingPunct="1">
                        <a:defRPr sz="1800" kern="1200">
                          <a:solidFill>
                            <a:schemeClr val="tx1"/>
                          </a:solidFill>
                          <a:latin typeface="Times New Roman"/>
                          <a:ea typeface="ＭＳ Ｐゴシック"/>
                        </a:defRPr>
                      </a:lvl4pPr>
                      <a:lvl5pPr marL="1828709" algn="l" defTabSz="457178" rtl="0" eaLnBrk="1" latinLnBrk="0" hangingPunct="1">
                        <a:defRPr sz="1800" kern="1200">
                          <a:solidFill>
                            <a:schemeClr val="tx1"/>
                          </a:solidFill>
                          <a:latin typeface="Times New Roman"/>
                          <a:ea typeface="ＭＳ Ｐゴシック"/>
                        </a:defRPr>
                      </a:lvl5pPr>
                      <a:lvl6pPr marL="2285886" algn="l" defTabSz="457178" rtl="0" eaLnBrk="1" latinLnBrk="0" hangingPunct="1">
                        <a:defRPr sz="1800" kern="1200">
                          <a:solidFill>
                            <a:schemeClr val="tx1"/>
                          </a:solidFill>
                          <a:latin typeface="Times New Roman"/>
                          <a:ea typeface="ＭＳ Ｐゴシック"/>
                        </a:defRPr>
                      </a:lvl6pPr>
                      <a:lvl7pPr marL="2743064" algn="l" defTabSz="457178" rtl="0" eaLnBrk="1" latinLnBrk="0" hangingPunct="1">
                        <a:defRPr sz="1800" kern="1200">
                          <a:solidFill>
                            <a:schemeClr val="tx1"/>
                          </a:solidFill>
                          <a:latin typeface="Times New Roman"/>
                          <a:ea typeface="ＭＳ Ｐゴシック"/>
                        </a:defRPr>
                      </a:lvl7pPr>
                      <a:lvl8pPr marL="3200240" algn="l" defTabSz="457178" rtl="0" eaLnBrk="1" latinLnBrk="0" hangingPunct="1">
                        <a:defRPr sz="1800" kern="1200">
                          <a:solidFill>
                            <a:schemeClr val="tx1"/>
                          </a:solidFill>
                          <a:latin typeface="Times New Roman"/>
                          <a:ea typeface="ＭＳ Ｐゴシック"/>
                        </a:defRPr>
                      </a:lvl8pPr>
                      <a:lvl9pPr marL="3657418" algn="l" defTabSz="457178" rtl="0" eaLnBrk="1" latinLnBrk="0" hangingPunct="1">
                        <a:defRPr sz="1800" kern="1200">
                          <a:solidFill>
                            <a:schemeClr val="tx1"/>
                          </a:solidFill>
                          <a:latin typeface="Times New Roman"/>
                          <a:ea typeface="ＭＳ Ｐゴシック"/>
                        </a:defRPr>
                      </a:lvl9pPr>
                    </a:lstStyle>
                    <a:p>
                      <a:pPr algn="ctr"/>
                      <a:r>
                        <a:rPr kumimoji="1" lang="en-US" altLang="ja-JP" sz="1050" dirty="0">
                          <a:latin typeface="Yu Gothic UI" panose="020B0500000000000000" pitchFamily="50" charset="-128"/>
                          <a:ea typeface="Yu Gothic UI" panose="020B0500000000000000" pitchFamily="50" charset="-128"/>
                          <a:cs typeface="Calibri" panose="020F0502020204030204" pitchFamily="34" charset="0"/>
                        </a:rPr>
                        <a:t>99</a:t>
                      </a:r>
                      <a:r>
                        <a:rPr kumimoji="1" lang="ja-JP" altLang="en-US" sz="1050" baseline="0" dirty="0">
                          <a:latin typeface="Yu Gothic UI" panose="020B0500000000000000" pitchFamily="50" charset="-128"/>
                          <a:ea typeface="Yu Gothic UI" panose="020B0500000000000000" pitchFamily="50" charset="-128"/>
                          <a:cs typeface="Calibri" panose="020F0502020204030204" pitchFamily="34" charset="0"/>
                        </a:rPr>
                        <a:t> 人</a:t>
                      </a:r>
                      <a:endParaRPr kumimoji="1" lang="ja-JP" altLang="en-US" sz="1050" b="0"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20000" marR="120000" marT="62336" marB="62336" anchor="ctr" horzOverflow="overflow"/>
                </a:tc>
                <a:extLst>
                  <a:ext uri="{0D108BD9-81ED-4DB2-BD59-A6C34878D82A}">
                    <a16:rowId xmlns:a16="http://schemas.microsoft.com/office/drawing/2014/main" val="2894874847"/>
                  </a:ext>
                </a:extLst>
              </a:tr>
              <a:tr h="17323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映っている範囲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*2</a:t>
                      </a:r>
                      <a:endParaRPr kumimoji="1" lang="en-US" altLang="ja-JP" sz="10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対象の</a:t>
                      </a:r>
                      <a:r>
                        <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2/3</a:t>
                      </a: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以上映っている</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120000" marR="120000" marT="62336" marB="62336" anchor="ctr" horzOverflow="overflow"/>
                </a:tc>
                <a:extLst>
                  <a:ext uri="{0D108BD9-81ED-4DB2-BD59-A6C34878D82A}">
                    <a16:rowId xmlns:a16="http://schemas.microsoft.com/office/drawing/2014/main" val="89579228"/>
                  </a:ext>
                </a:extLst>
              </a:tr>
              <a:tr h="392566">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向き</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 *3</a:t>
                      </a:r>
                      <a:endParaRPr kumimoji="1" lang="en-US" altLang="ja-JP" sz="10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algn="ct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左右</a:t>
                      </a:r>
                      <a:r>
                        <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90</a:t>
                      </a: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度以内、上下</a:t>
                      </a:r>
                      <a:r>
                        <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45</a:t>
                      </a: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度以内</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120000" marR="120000" marT="62336" marB="62336" anchor="ctr" horzOverflow="overflow"/>
                </a:tc>
                <a:extLst>
                  <a:ext uri="{0D108BD9-81ED-4DB2-BD59-A6C34878D82A}">
                    <a16:rowId xmlns:a16="http://schemas.microsoft.com/office/drawing/2014/main" val="1044703782"/>
                  </a:ext>
                </a:extLst>
              </a:tr>
              <a:tr h="250201">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回転</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 *4</a:t>
                      </a:r>
                      <a:endParaRPr kumimoji="1" lang="en-US" altLang="ja-JP" sz="100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±90</a:t>
                      </a: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度以内</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120000" marR="120000" marT="62336" marB="62336" anchor="ctr" horzOverflow="overflow"/>
                </a:tc>
                <a:extLst>
                  <a:ext uri="{0D108BD9-81ED-4DB2-BD59-A6C34878D82A}">
                    <a16:rowId xmlns:a16="http://schemas.microsoft.com/office/drawing/2014/main" val="3141338696"/>
                  </a:ext>
                </a:extLst>
              </a:tr>
              <a:tr h="274119">
                <a:tc>
                  <a:txBody>
                    <a:bodyPr/>
                    <a:lstStyle>
                      <a:lvl1pPr marL="0" algn="l" defTabSz="914400" rtl="0" eaLnBrk="1" latinLnBrk="0" hangingPunct="1">
                        <a:spcBef>
                          <a:spcPct val="20000"/>
                        </a:spcBef>
                        <a:defRPr kumimoji="1" sz="2800" kern="1200">
                          <a:solidFill>
                            <a:schemeClr val="tx1"/>
                          </a:solidFill>
                          <a:latin typeface="Arial"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Arial"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Arial"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Arial"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Arial"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カラー</a:t>
                      </a:r>
                      <a:r>
                        <a:rPr kumimoji="1" lang="en-US" altLang="ja-JP"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 / </a:t>
                      </a:r>
                      <a:r>
                        <a:rPr kumimoji="1" lang="ja-JP" altLang="en-US" sz="1050" u="none" strike="noStrike" cap="none" normalizeH="0" baseline="0" dirty="0">
                          <a:ln>
                            <a:noFill/>
                          </a:ln>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rPr>
                        <a:t>白黒</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Calibri" panose="020F0502020204030204" pitchFamily="34" charset="0"/>
                        <a:sym typeface="Wingdings" pitchFamily="2" charset="2"/>
                      </a:endParaRPr>
                    </a:p>
                  </a:txBody>
                  <a:tcPr marL="120000" marR="120000" marT="62336" marB="62336" anchor="ctr" horzOverflow="overflow">
                    <a:solidFill>
                      <a:schemeClr val="accent1">
                        <a:lumMod val="20000"/>
                        <a:lumOff val="80000"/>
                      </a:schemeClr>
                    </a:solidFill>
                  </a:tcPr>
                </a:tc>
                <a:tc>
                  <a:txBody>
                    <a:bodyPr/>
                    <a:lstStyle>
                      <a:lvl1pPr marL="0" algn="l" defTabSz="457178" rtl="0" eaLnBrk="1" latinLnBrk="0" hangingPunct="1">
                        <a:defRPr sz="1800" kern="1200">
                          <a:solidFill>
                            <a:schemeClr val="tx1"/>
                          </a:solidFill>
                          <a:latin typeface="Times New Roman"/>
                          <a:ea typeface="ＭＳ Ｐゴシック"/>
                        </a:defRPr>
                      </a:lvl1pPr>
                      <a:lvl2pPr marL="457178" algn="l" defTabSz="457178" rtl="0" eaLnBrk="1" latinLnBrk="0" hangingPunct="1">
                        <a:defRPr sz="1800" kern="1200">
                          <a:solidFill>
                            <a:schemeClr val="tx1"/>
                          </a:solidFill>
                          <a:latin typeface="Times New Roman"/>
                          <a:ea typeface="ＭＳ Ｐゴシック"/>
                        </a:defRPr>
                      </a:lvl2pPr>
                      <a:lvl3pPr marL="914355" algn="l" defTabSz="457178" rtl="0" eaLnBrk="1" latinLnBrk="0" hangingPunct="1">
                        <a:defRPr sz="1800" kern="1200">
                          <a:solidFill>
                            <a:schemeClr val="tx1"/>
                          </a:solidFill>
                          <a:latin typeface="Times New Roman"/>
                          <a:ea typeface="ＭＳ Ｐゴシック"/>
                        </a:defRPr>
                      </a:lvl3pPr>
                      <a:lvl4pPr marL="1371532" algn="l" defTabSz="457178" rtl="0" eaLnBrk="1" latinLnBrk="0" hangingPunct="1">
                        <a:defRPr sz="1800" kern="1200">
                          <a:solidFill>
                            <a:schemeClr val="tx1"/>
                          </a:solidFill>
                          <a:latin typeface="Times New Roman"/>
                          <a:ea typeface="ＭＳ Ｐゴシック"/>
                        </a:defRPr>
                      </a:lvl4pPr>
                      <a:lvl5pPr marL="1828709" algn="l" defTabSz="457178" rtl="0" eaLnBrk="1" latinLnBrk="0" hangingPunct="1">
                        <a:defRPr sz="1800" kern="1200">
                          <a:solidFill>
                            <a:schemeClr val="tx1"/>
                          </a:solidFill>
                          <a:latin typeface="Times New Roman"/>
                          <a:ea typeface="ＭＳ Ｐゴシック"/>
                        </a:defRPr>
                      </a:lvl5pPr>
                      <a:lvl6pPr marL="2285886" algn="l" defTabSz="457178" rtl="0" eaLnBrk="1" latinLnBrk="0" hangingPunct="1">
                        <a:defRPr sz="1800" kern="1200">
                          <a:solidFill>
                            <a:schemeClr val="tx1"/>
                          </a:solidFill>
                          <a:latin typeface="Times New Roman"/>
                          <a:ea typeface="ＭＳ Ｐゴシック"/>
                        </a:defRPr>
                      </a:lvl6pPr>
                      <a:lvl7pPr marL="2743064" algn="l" defTabSz="457178" rtl="0" eaLnBrk="1" latinLnBrk="0" hangingPunct="1">
                        <a:defRPr sz="1800" kern="1200">
                          <a:solidFill>
                            <a:schemeClr val="tx1"/>
                          </a:solidFill>
                          <a:latin typeface="Times New Roman"/>
                          <a:ea typeface="ＭＳ Ｐゴシック"/>
                        </a:defRPr>
                      </a:lvl7pPr>
                      <a:lvl8pPr marL="3200240" algn="l" defTabSz="457178" rtl="0" eaLnBrk="1" latinLnBrk="0" hangingPunct="1">
                        <a:defRPr sz="1800" kern="1200">
                          <a:solidFill>
                            <a:schemeClr val="tx1"/>
                          </a:solidFill>
                          <a:latin typeface="Times New Roman"/>
                          <a:ea typeface="ＭＳ Ｐゴシック"/>
                        </a:defRPr>
                      </a:lvl8pPr>
                      <a:lvl9pPr marL="3657418" algn="l" defTabSz="457178" rtl="0" eaLnBrk="1" latinLnBrk="0" hangingPunct="1">
                        <a:defRPr sz="1800" kern="1200">
                          <a:solidFill>
                            <a:schemeClr val="tx1"/>
                          </a:solidFill>
                          <a:latin typeface="Times New Roman"/>
                          <a:ea typeface="ＭＳ Ｐゴシック"/>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両方対応（</a:t>
                      </a:r>
                      <a:r>
                        <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IR-LED</a:t>
                      </a:r>
                      <a:r>
                        <a:rPr kumimoji="1" lang="ja-JP" altLang="en-US"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rPr>
                        <a:t>下含む）</a:t>
                      </a:r>
                      <a:endParaRPr kumimoji="1" lang="en-US" altLang="ja-JP" sz="1050" b="0" i="0" u="none" strike="noStrike" cap="none" normalizeH="0" baseline="0" dirty="0">
                        <a:ln>
                          <a:noFill/>
                        </a:ln>
                        <a:solidFill>
                          <a:schemeClr val="tx1"/>
                        </a:solidFill>
                        <a:effectLst/>
                        <a:latin typeface="Yu Gothic UI" panose="020B0500000000000000" pitchFamily="50" charset="-128"/>
                        <a:ea typeface="Yu Gothic UI" panose="020B0500000000000000" pitchFamily="50" charset="-128"/>
                        <a:cs typeface="Tahoma" panose="020B0604030504040204" pitchFamily="34" charset="0"/>
                        <a:sym typeface="Wingdings" pitchFamily="2" charset="2"/>
                      </a:endParaRPr>
                    </a:p>
                  </a:txBody>
                  <a:tcPr marL="120000" marR="120000" marT="62336" marB="62336" anchor="ctr" horzOverflow="overflow"/>
                </a:tc>
                <a:extLst>
                  <a:ext uri="{0D108BD9-81ED-4DB2-BD59-A6C34878D82A}">
                    <a16:rowId xmlns:a16="http://schemas.microsoft.com/office/drawing/2014/main" val="3593156285"/>
                  </a:ext>
                </a:extLst>
              </a:tr>
            </a:tbl>
          </a:graphicData>
        </a:graphic>
      </p:graphicFrame>
      <p:sp>
        <p:nvSpPr>
          <p:cNvPr id="7" name="正方形/長方形 6">
            <a:extLst>
              <a:ext uri="{FF2B5EF4-FFF2-40B4-BE49-F238E27FC236}">
                <a16:creationId xmlns:a16="http://schemas.microsoft.com/office/drawing/2014/main" id="{B762A018-9A86-838C-BA38-78953101A487}"/>
              </a:ext>
            </a:extLst>
          </p:cNvPr>
          <p:cNvSpPr/>
          <p:nvPr/>
        </p:nvSpPr>
        <p:spPr>
          <a:xfrm>
            <a:off x="285479" y="3928591"/>
            <a:ext cx="6256422" cy="765200"/>
          </a:xfrm>
          <a:prstGeom prst="rect">
            <a:avLst/>
          </a:prstGeom>
          <a:noFill/>
        </p:spPr>
        <p:txBody>
          <a:bodyPr wrap="square" lIns="36000" tIns="36000" rIns="36000" bIns="36000" rtlCol="0">
            <a:spAutoFit/>
          </a:bodyPr>
          <a:lstStyle/>
          <a:p>
            <a:pPr marL="87311" marR="0" lvl="0" indent="-87311" algn="l" defTabSz="457200" rtl="0" eaLnBrk="1" fontAlgn="base" latinLnBrk="0" hangingPunct="1">
              <a:lnSpc>
                <a:spcPct val="100000"/>
              </a:lnSpc>
              <a:spcBef>
                <a:spcPct val="0"/>
              </a:spcBef>
              <a:spcAft>
                <a:spcPct val="0"/>
              </a:spcAft>
              <a:buClrTx/>
              <a:buSzTx/>
              <a:buFontTx/>
              <a:buNone/>
              <a:tabLst/>
              <a:defRPr/>
            </a:pPr>
            <a:r>
              <a:rPr lang="en-US" altLang="ja-JP" sz="9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*1</a:t>
            </a: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モザイク対象「顔」設定時</a:t>
            </a:r>
            <a:r>
              <a:rPr kumimoji="1" lang="ja-JP" altLang="en-US" sz="900" b="0" i="0" u="none" strike="noStrike" kern="1200" cap="none" spc="0" normalizeH="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：顔の横幅</a:t>
            </a:r>
            <a:endPar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87311" marR="0" lvl="0" indent="-87311" algn="l" defTabSz="4572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lang="ja-JP" altLang="en-US" sz="9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モザイク対象「人物」設定時 ：人の横幅</a:t>
            </a:r>
            <a:endPar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a:p>
            <a:pPr marL="87311" marR="0" lvl="0" indent="-87311" algn="l" defTabSz="457200" rtl="0" eaLnBrk="1" fontAlgn="base" latinLnBrk="0" hangingPunct="1">
              <a:lnSpc>
                <a:spcPct val="100000"/>
              </a:lnSpc>
              <a:spcBef>
                <a:spcPct val="0"/>
              </a:spcBef>
              <a:spcAft>
                <a:spcPct val="0"/>
              </a:spcAft>
              <a:buClrTx/>
              <a:buSzTx/>
              <a:buFontTx/>
              <a:buNone/>
              <a:tabLst/>
              <a:defRPr/>
            </a:pPr>
            <a:r>
              <a:rPr lang="en-US" altLang="ja-JP" sz="9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*2</a:t>
            </a: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モザイク対象が「人物」の場合、顔を含めた上半身が映っている必要あり</a:t>
            </a:r>
          </a:p>
          <a:p>
            <a:pPr marL="87311" marR="0" lvl="0" indent="-87311" algn="l" defTabSz="457200" rtl="0" eaLnBrk="1" fontAlgn="base" latinLnBrk="0" hangingPunct="1">
              <a:lnSpc>
                <a:spcPct val="100000"/>
              </a:lnSpc>
              <a:spcBef>
                <a:spcPct val="0"/>
              </a:spcBef>
              <a:spcAft>
                <a:spcPct val="0"/>
              </a:spcAft>
              <a:buClrTx/>
              <a:buSzTx/>
              <a:buFontTx/>
              <a:buNone/>
              <a:tabLst/>
              <a:defRPr/>
            </a:pPr>
            <a:r>
              <a:rPr lang="en-US" altLang="ja-JP" sz="9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*3</a:t>
            </a: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カメラ光軸と対象の角度</a:t>
            </a:r>
          </a:p>
          <a:p>
            <a:pPr marL="87311" marR="0" lvl="0" indent="-87311" algn="l" defTabSz="457200" rtl="0" eaLnBrk="1" fontAlgn="base" latinLnBrk="0" hangingPunct="1">
              <a:lnSpc>
                <a:spcPct val="100000"/>
              </a:lnSpc>
              <a:spcBef>
                <a:spcPct val="0"/>
              </a:spcBef>
              <a:spcAft>
                <a:spcPct val="0"/>
              </a:spcAft>
              <a:buClrTx/>
              <a:buSzTx/>
              <a:buFontTx/>
              <a:buNone/>
              <a:tabLst/>
              <a:defRPr/>
            </a:pPr>
            <a:r>
              <a:rPr lang="en-US" altLang="ja-JP" sz="900"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*4</a:t>
            </a: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画像垂直方向を</a:t>
            </a:r>
            <a:r>
              <a:rPr kumimoji="1" lang="en-US" altLang="ja-JP"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0</a:t>
            </a:r>
            <a:r>
              <a:rPr kumimoji="1"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度とした場合</a:t>
            </a:r>
          </a:p>
        </p:txBody>
      </p:sp>
    </p:spTree>
    <p:extLst>
      <p:ext uri="{BB962C8B-B14F-4D97-AF65-F5344CB8AC3E}">
        <p14:creationId xmlns:p14="http://schemas.microsoft.com/office/powerpoint/2010/main" val="23384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6-4. AI</a:t>
            </a:r>
            <a:r>
              <a:rPr lang="ja-JP" altLang="en-US" dirty="0"/>
              <a:t>プライバシーガード</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0B7FF7CC-CDD3-484A-A791-E43B51F39755}"/>
              </a:ext>
            </a:extLst>
          </p:cNvPr>
          <p:cNvSpPr/>
          <p:nvPr/>
        </p:nvSpPr>
        <p:spPr>
          <a:xfrm>
            <a:off x="0" y="609601"/>
            <a:ext cx="7696387" cy="338554"/>
          </a:xfrm>
          <a:prstGeom prst="rect">
            <a:avLst/>
          </a:prstGeom>
        </p:spPr>
        <p:txBody>
          <a:bodyPr wrap="square" anchor="b">
            <a:spAutoFit/>
          </a:bodyPr>
          <a:lstStyle/>
          <a:p>
            <a:pPr marL="342900" indent="-34290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制限事項</a:t>
            </a:r>
          </a:p>
        </p:txBody>
      </p:sp>
      <p:sp>
        <p:nvSpPr>
          <p:cNvPr id="6" name="テキスト ボックス 5">
            <a:extLst>
              <a:ext uri="{FF2B5EF4-FFF2-40B4-BE49-F238E27FC236}">
                <a16:creationId xmlns:a16="http://schemas.microsoft.com/office/drawing/2014/main" id="{8D526161-74C2-686D-C461-5110462D403F}"/>
              </a:ext>
            </a:extLst>
          </p:cNvPr>
          <p:cNvSpPr txBox="1"/>
          <p:nvPr/>
        </p:nvSpPr>
        <p:spPr>
          <a:xfrm>
            <a:off x="105605" y="960956"/>
            <a:ext cx="9002299" cy="1400383"/>
          </a:xfrm>
          <a:prstGeom prst="rect">
            <a:avLst/>
          </a:prstGeom>
          <a:noFill/>
        </p:spPr>
        <p:txBody>
          <a:bodyPr wrap="square" rtlCol="0">
            <a:spAutoFit/>
          </a:bodyPr>
          <a:lstStyle/>
          <a:p>
            <a:pPr>
              <a:defRPr/>
            </a:pPr>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■ソフト仕様関連</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a:buFont typeface="Wingdings" panose="05000000000000000000" pitchFamily="2" charset="2"/>
              <a:buChar char="p"/>
              <a:defRPr/>
            </a:pPr>
            <a:endParaRPr lang="ja-JP" altLang="en-US" sz="600" b="1" dirty="0">
              <a:latin typeface="Yu Gothic UI" panose="020B0500000000000000" pitchFamily="50" charset="-128"/>
              <a:ea typeface="Yu Gothic UI" panose="020B0500000000000000" pitchFamily="50" charset="-128"/>
              <a:cs typeface="Calibri" panose="020F0502020204030204" pitchFamily="34" charset="0"/>
            </a:endParaRPr>
          </a:p>
          <a:p>
            <a:pPr marL="179388" lvl="0">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・プライバシーガードをかける対象ストリームは、ストリーム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から</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(4) </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のいずれか、または、ストリーム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(2)</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(4)</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の中から選択できます。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a:spcBef>
                <a:spcPts val="600"/>
              </a:spcBef>
              <a:defRPr/>
            </a:pPr>
            <a:r>
              <a:rPr lang="ja-JP" altLang="en-US" sz="1100" dirty="0">
                <a:latin typeface="Yu Gothic UI" panose="020B0500000000000000" pitchFamily="50" charset="-128"/>
                <a:ea typeface="Yu Gothic UI" panose="020B0500000000000000" pitchFamily="50" charset="-128"/>
              </a:rPr>
              <a:t>・</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NX</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レコーダ</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 / ASM300</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と接続し</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プライバシーガード機能を使用する場合は、対象ストリームを</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(2)&amp;</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(4)]</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に選択する必要があります。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(2)&amp;</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(4)]</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を選択した場合は、カメラのストリーム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とストリーム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(2)</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および、ストリーム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(3)</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とストリーム</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(4)</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が同じ解像度になります。</a:t>
            </a:r>
          </a:p>
          <a:p>
            <a:pPr marL="179388" lvl="0" defTabSz="914378">
              <a:spcBef>
                <a:spcPts val="600"/>
              </a:spcBef>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・モザイク機能を有効にすると、</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JPEG(2)</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が使用できなくなります。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※JPEG(1)</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は通常映像として使用できます。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2765B6F3-82D6-4173-4062-13A689D6D831}"/>
              </a:ext>
            </a:extLst>
          </p:cNvPr>
          <p:cNvSpPr txBox="1"/>
          <p:nvPr/>
        </p:nvSpPr>
        <p:spPr>
          <a:xfrm>
            <a:off x="105605" y="2470188"/>
            <a:ext cx="8785422" cy="2062103"/>
          </a:xfrm>
          <a:prstGeom prst="rect">
            <a:avLst/>
          </a:prstGeom>
          <a:noFill/>
        </p:spPr>
        <p:txBody>
          <a:bodyPr wrap="square" rtlCol="0">
            <a:spAutoFit/>
          </a:bodyPr>
          <a:lstStyle/>
          <a:p>
            <a:pPr>
              <a:defRPr/>
            </a:pPr>
            <a:r>
              <a:rPr lang="ja-JP" altLang="en-US" sz="1400" b="1" dirty="0">
                <a:latin typeface="Yu Gothic UI" panose="020B0500000000000000" pitchFamily="50" charset="-128"/>
                <a:ea typeface="Yu Gothic UI" panose="020B0500000000000000" pitchFamily="50" charset="-128"/>
                <a:cs typeface="Calibri" panose="020F0502020204030204" pitchFamily="34" charset="0"/>
              </a:rPr>
              <a:t>■性能関連</a:t>
            </a:r>
            <a:endParaRPr lang="en-US" altLang="ja-JP" sz="1400" b="1" dirty="0">
              <a:latin typeface="Yu Gothic UI" panose="020B0500000000000000" pitchFamily="50" charset="-128"/>
              <a:ea typeface="Yu Gothic UI" panose="020B0500000000000000" pitchFamily="50" charset="-128"/>
              <a:cs typeface="Calibri" panose="020F0502020204030204" pitchFamily="34" charset="0"/>
            </a:endParaRPr>
          </a:p>
          <a:p>
            <a:pPr marL="380990" indent="-380990">
              <a:buFont typeface="Wingdings" panose="05000000000000000000" pitchFamily="2" charset="2"/>
              <a:buChar char="p"/>
              <a:defRPr/>
            </a:pPr>
            <a:endParaRPr lang="ja-JP" altLang="en-US" sz="600" b="1"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・顔</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人が映っていない場所にもモザイクがかかる場合があります。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spcBef>
                <a:spcPts val="600"/>
              </a:spcBef>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・人形、ポスター等にもモザイクがかかる場合があります。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spcBef>
                <a:spcPts val="600"/>
              </a:spcBef>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・実際の対象より大きめにモザイクがかかる場合があります。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spcBef>
                <a:spcPts val="600"/>
              </a:spcBef>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・以下のような場合、モザイクが正常にかからない場合があります。</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spcBef>
                <a:spcPts val="600"/>
              </a:spcBef>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対象物体にピントが合っていない場合</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対象物体がぶれている場合</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defTabSz="914378">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対象物体が白飛びや黒潰れしている場合</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a:p>
            <a:pPr marL="179388" lvl="0">
              <a:defRPr/>
            </a:pPr>
            <a:r>
              <a:rPr lang="ja-JP" altLang="en-US" sz="11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100"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1100" dirty="0">
                <a:latin typeface="Yu Gothic UI" panose="020B0500000000000000" pitchFamily="50" charset="-128"/>
                <a:ea typeface="Yu Gothic UI" panose="020B0500000000000000" pitchFamily="50" charset="-128"/>
                <a:cs typeface="Calibri" panose="020F0502020204030204" pitchFamily="34" charset="0"/>
              </a:rPr>
              <a:t>対象物体が横たわっていたり、倒れている場合</a:t>
            </a:r>
            <a:endParaRPr lang="en-US" altLang="ja-JP" sz="1100"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699601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6-5. </a:t>
            </a:r>
            <a:r>
              <a:rPr lang="ja-JP" altLang="en-US" dirty="0"/>
              <a:t>フレームレート制限</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表 4">
            <a:extLst>
              <a:ext uri="{FF2B5EF4-FFF2-40B4-BE49-F238E27FC236}">
                <a16:creationId xmlns:a16="http://schemas.microsoft.com/office/drawing/2014/main" id="{7164590E-60A6-AB22-E3A7-679D4B224F3F}"/>
              </a:ext>
            </a:extLst>
          </p:cNvPr>
          <p:cNvGraphicFramePr>
            <a:graphicFrameLocks noGrp="1"/>
          </p:cNvGraphicFramePr>
          <p:nvPr>
            <p:extLst>
              <p:ext uri="{D42A27DB-BD31-4B8C-83A1-F6EECF244321}">
                <p14:modId xmlns:p14="http://schemas.microsoft.com/office/powerpoint/2010/main" val="3248918895"/>
              </p:ext>
            </p:extLst>
          </p:nvPr>
        </p:nvGraphicFramePr>
        <p:xfrm>
          <a:off x="147577" y="992424"/>
          <a:ext cx="8739722" cy="1579326"/>
        </p:xfrm>
        <a:graphic>
          <a:graphicData uri="http://schemas.openxmlformats.org/drawingml/2006/table">
            <a:tbl>
              <a:tblPr>
                <a:effectLst>
                  <a:outerShdw blurRad="50800" dist="38100" dir="2700000" algn="tl" rotWithShape="0">
                    <a:prstClr val="black">
                      <a:alpha val="40000"/>
                    </a:prstClr>
                  </a:outerShdw>
                </a:effectLst>
              </a:tblPr>
              <a:tblGrid>
                <a:gridCol w="694152">
                  <a:extLst>
                    <a:ext uri="{9D8B030D-6E8A-4147-A177-3AD203B41FA5}">
                      <a16:colId xmlns:a16="http://schemas.microsoft.com/office/drawing/2014/main" val="1505557162"/>
                    </a:ext>
                  </a:extLst>
                </a:gridCol>
                <a:gridCol w="1170659">
                  <a:extLst>
                    <a:ext uri="{9D8B030D-6E8A-4147-A177-3AD203B41FA5}">
                      <a16:colId xmlns:a16="http://schemas.microsoft.com/office/drawing/2014/main" val="157271064"/>
                    </a:ext>
                  </a:extLst>
                </a:gridCol>
                <a:gridCol w="2097994">
                  <a:extLst>
                    <a:ext uri="{9D8B030D-6E8A-4147-A177-3AD203B41FA5}">
                      <a16:colId xmlns:a16="http://schemas.microsoft.com/office/drawing/2014/main" val="1169171710"/>
                    </a:ext>
                  </a:extLst>
                </a:gridCol>
                <a:gridCol w="2476540">
                  <a:extLst>
                    <a:ext uri="{9D8B030D-6E8A-4147-A177-3AD203B41FA5}">
                      <a16:colId xmlns:a16="http://schemas.microsoft.com/office/drawing/2014/main" val="2192643945"/>
                    </a:ext>
                  </a:extLst>
                </a:gridCol>
                <a:gridCol w="2300377">
                  <a:extLst>
                    <a:ext uri="{9D8B030D-6E8A-4147-A177-3AD203B41FA5}">
                      <a16:colId xmlns:a16="http://schemas.microsoft.com/office/drawing/2014/main" val="679480296"/>
                    </a:ext>
                  </a:extLst>
                </a:gridCol>
              </a:tblGrid>
              <a:tr h="252020">
                <a:tc rowSpan="3"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新</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S</a:t>
                      </a: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シリーズモデル</a:t>
                      </a:r>
                      <a:r>
                        <a:rPr lang="en-US" altLang="ja-JP"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a:t>
                      </a: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rowSpan="3" hMerge="1">
                  <a:txBody>
                    <a:bodyPr/>
                    <a:lstStyle/>
                    <a:p>
                      <a:endParaRPr kumimoji="1" lang="ja-JP" altLang="en-US"/>
                    </a:p>
                  </a:txBody>
                  <a:tcPr/>
                </a:tc>
                <a:tc gridSpan="3">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en-US" altLang="ja-JP"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AI</a:t>
                      </a:r>
                      <a:r>
                        <a:rPr lang="ja-JP" alt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プライバシーガード</a:t>
                      </a: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20561172"/>
                  </a:ext>
                </a:extLst>
              </a:tr>
              <a:tr h="252020">
                <a:tc gridSpan="2" vMerge="1">
                  <a:txBody>
                    <a:bodyPr/>
                    <a:lstStyle/>
                    <a:p>
                      <a:endParaRPr kumimoji="1" lang="ja-JP" altLang="en-US"/>
                    </a:p>
                  </a:txBody>
                  <a:tcPr/>
                </a:tc>
                <a:tc hMerge="1" vMerge="1">
                  <a:txBody>
                    <a:bodyPr/>
                    <a:lstStyle/>
                    <a:p>
                      <a:endParaRPr kumimoji="1" lang="ja-JP" altLang="en-US"/>
                    </a:p>
                  </a:txBody>
                  <a:tcPr/>
                </a:tc>
                <a:tc row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未実装</a:t>
                      </a:r>
                    </a:p>
                  </a:txBody>
                  <a:tcPr marL="7620" marR="7620" marT="762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4A6DB"/>
                    </a:solidFill>
                  </a:tcPr>
                </a:tc>
                <a:tc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インストール</a:t>
                      </a: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hMerge="1">
                  <a:txBody>
                    <a:bodyPr/>
                    <a:lstStyle/>
                    <a:p>
                      <a:endParaRPr kumimoji="1" lang="ja-JP" altLang="en-US"/>
                    </a:p>
                  </a:txBody>
                  <a:tcPr/>
                </a:tc>
                <a:extLst>
                  <a:ext uri="{0D108BD9-81ED-4DB2-BD59-A6C34878D82A}">
                    <a16:rowId xmlns:a16="http://schemas.microsoft.com/office/drawing/2014/main" val="1691394063"/>
                  </a:ext>
                </a:extLst>
              </a:tr>
              <a:tr h="252020">
                <a:tc gridSpan="2" vMerge="1">
                  <a:txBody>
                    <a:bodyPr/>
                    <a:lstStyle/>
                    <a:p>
                      <a:endParaRPr kumimoji="1" lang="ja-JP" altLang="en-US"/>
                    </a:p>
                  </a:txBody>
                  <a:tcPr/>
                </a:tc>
                <a:tc hMerge="1" vMerge="1">
                  <a:txBody>
                    <a:bodyPr/>
                    <a:lstStyle/>
                    <a:p>
                      <a:endParaRPr kumimoji="1" lang="ja-JP" altLang="en-US"/>
                    </a:p>
                  </a:txBody>
                  <a:tcPr/>
                </a:tc>
                <a:tc vMerge="1">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endParaRPr lang="ja-JP" altLang="en-US" sz="1400" b="0" i="0" u="none" strike="noStrike" dirty="0">
                        <a:solidFill>
                          <a:schemeClr val="bg1"/>
                        </a:solidFill>
                        <a:effectLst/>
                        <a:latin typeface="Calibri" panose="020F0502020204030204" pitchFamily="34" charset="0"/>
                        <a:ea typeface="游ゴシック" panose="020B0400000000000000" pitchFamily="50" charset="-128"/>
                        <a:cs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ja-JP" alt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機能：</a:t>
                      </a:r>
                      <a:r>
                        <a:rPr 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ON</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ja-JP" alt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機能：</a:t>
                      </a:r>
                      <a:r>
                        <a:rPr 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OFF</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extLst>
                  <a:ext uri="{0D108BD9-81ED-4DB2-BD59-A6C34878D82A}">
                    <a16:rowId xmlns:a16="http://schemas.microsoft.com/office/drawing/2014/main" val="1885509946"/>
                  </a:ext>
                </a:extLst>
              </a:tr>
              <a:tr h="411633">
                <a:tc row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fontAlgn="ctr"/>
                      <a:r>
                        <a:rPr 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AI-VMD</a:t>
                      </a:r>
                      <a:endParaRPr 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en-US" altLang="ja-JP"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未実装</a:t>
                      </a:r>
                      <a:endPar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通常映像</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30fps</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通常映像</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10fps</a:t>
                      </a:r>
                      <a:b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b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プライバシーガード映像</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10fps</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0F24">
                        <a:lumMod val="20000"/>
                        <a:lumOff val="8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通常映像</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30</a:t>
                      </a:r>
                      <a:r>
                        <a:rPr 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fps</a:t>
                      </a:r>
                      <a:endParaRPr lang="en-US"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290682257"/>
                  </a:ext>
                </a:extLst>
              </a:tr>
              <a:tr h="411633">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en-US" altLang="ja-JP"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インストール</a:t>
                      </a:r>
                      <a:r>
                        <a:rPr lang="en-US" altLang="ja-JP" sz="1200" b="1"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 *1</a:t>
                      </a:r>
                      <a:endParaRPr lang="ja-JP" altLang="en-US" sz="1200" b="1" i="0" u="none" strike="noStrike"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通常映像</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30fps</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通常映像</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10fps</a:t>
                      </a:r>
                      <a:b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b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プライバシーガード映像</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a:t>
                      </a: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5fps</a:t>
                      </a:r>
                      <a:endParaRPr lang="en-US" altLang="ja-JP"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0F24">
                        <a:lumMod val="20000"/>
                        <a:lumOff val="8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fontAlgn="ctr"/>
                      <a:r>
                        <a:rPr lang="ja-JP" alt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通常映像</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 </a:t>
                      </a:r>
                      <a:r>
                        <a:rPr lang="ja-JP" altLang="en-US" sz="1200" u="none" strike="noStrike" baseline="0" dirty="0">
                          <a:effectLst/>
                          <a:latin typeface="Yu Gothic UI" panose="020B0500000000000000" pitchFamily="50" charset="-128"/>
                          <a:ea typeface="Yu Gothic UI" panose="020B0500000000000000" pitchFamily="50" charset="-128"/>
                          <a:cs typeface="Calibri" panose="020F0502020204030204" pitchFamily="34" charset="0"/>
                        </a:rPr>
                        <a:t>最大 </a:t>
                      </a:r>
                      <a:r>
                        <a:rPr lang="en-US" altLang="ja-JP"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30</a:t>
                      </a:r>
                      <a:r>
                        <a:rPr lang="en-US" sz="1200" u="none" strike="noStrike" dirty="0">
                          <a:effectLst/>
                          <a:latin typeface="Yu Gothic UI" panose="020B0500000000000000" pitchFamily="50" charset="-128"/>
                          <a:ea typeface="Yu Gothic UI" panose="020B0500000000000000" pitchFamily="50" charset="-128"/>
                          <a:cs typeface="Calibri" panose="020F0502020204030204" pitchFamily="34" charset="0"/>
                        </a:rPr>
                        <a:t>fps</a:t>
                      </a:r>
                      <a:endParaRPr lang="en-US" sz="1200" b="0" i="0" u="none" strike="noStrike" dirty="0">
                        <a:solidFill>
                          <a:srgbClr val="000000"/>
                        </a:solidFill>
                        <a:effectLst/>
                        <a:latin typeface="Yu Gothic UI" panose="020B0500000000000000" pitchFamily="50" charset="-128"/>
                        <a:ea typeface="Yu Gothic UI" panose="020B0500000000000000" pitchFamily="50" charset="-128"/>
                        <a:cs typeface="Calibri" panose="020F0502020204030204" pitchFamily="34" charset="0"/>
                      </a:endParaRPr>
                    </a:p>
                  </a:txBody>
                  <a:tcPr marL="7620" marR="7620" marT="762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A6DB">
                        <a:tint val="20000"/>
                      </a:srgbClr>
                    </a:solidFill>
                  </a:tcPr>
                </a:tc>
                <a:extLst>
                  <a:ext uri="{0D108BD9-81ED-4DB2-BD59-A6C34878D82A}">
                    <a16:rowId xmlns:a16="http://schemas.microsoft.com/office/drawing/2014/main" val="1735261049"/>
                  </a:ext>
                </a:extLst>
              </a:tr>
            </a:tbl>
          </a:graphicData>
        </a:graphic>
      </p:graphicFrame>
      <p:sp>
        <p:nvSpPr>
          <p:cNvPr id="6" name="テキスト ボックス 5">
            <a:extLst>
              <a:ext uri="{FF2B5EF4-FFF2-40B4-BE49-F238E27FC236}">
                <a16:creationId xmlns:a16="http://schemas.microsoft.com/office/drawing/2014/main" id="{9259DDF1-F353-CB7D-BE5A-17269289F61B}"/>
              </a:ext>
            </a:extLst>
          </p:cNvPr>
          <p:cNvSpPr txBox="1"/>
          <p:nvPr/>
        </p:nvSpPr>
        <p:spPr>
          <a:xfrm>
            <a:off x="147577" y="2569042"/>
            <a:ext cx="6824199" cy="253916"/>
          </a:xfrm>
          <a:prstGeom prst="rect">
            <a:avLst/>
          </a:prstGeom>
          <a:noFill/>
        </p:spPr>
        <p:txBody>
          <a:bodyPr wrap="square" rtlCol="0">
            <a:spAutoFit/>
          </a:bodyPr>
          <a:lstStyle/>
          <a:p>
            <a:pPr lvl="0" defTabSz="914400">
              <a:defRPr/>
            </a:pPr>
            <a:r>
              <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rPr>
              <a:t>*</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 </a:t>
            </a:r>
            <a:r>
              <a:rPr lang="ja-JP" altLang="ja-JP" sz="1050" dirty="0">
                <a:latin typeface="Yu Gothic UI" panose="020B0500000000000000" pitchFamily="50" charset="-128"/>
                <a:ea typeface="Yu Gothic UI" panose="020B0500000000000000" pitchFamily="50" charset="-128"/>
              </a:rPr>
              <a:t>AI-VMDセットアップ画面で「AI-VMD</a:t>
            </a:r>
            <a:r>
              <a:rPr lang="ja-JP" altLang="en-US" sz="1050" dirty="0">
                <a:latin typeface="Yu Gothic UI" panose="020B0500000000000000" pitchFamily="50" charset="-128"/>
                <a:ea typeface="Yu Gothic UI" panose="020B0500000000000000" pitchFamily="50" charset="-128"/>
              </a:rPr>
              <a:t>を使用する</a:t>
            </a:r>
            <a:r>
              <a:rPr lang="ja-JP" altLang="ja-JP" sz="1050" dirty="0">
                <a:latin typeface="Yu Gothic UI" panose="020B0500000000000000" pitchFamily="50" charset="-128"/>
                <a:ea typeface="Yu Gothic UI" panose="020B0500000000000000" pitchFamily="50" charset="-128"/>
              </a:rPr>
              <a:t>」</a:t>
            </a:r>
            <a:r>
              <a:rPr lang="ja-JP" altLang="en-US" sz="1050" dirty="0">
                <a:latin typeface="Yu Gothic UI" panose="020B0500000000000000" pitchFamily="50" charset="-128"/>
                <a:ea typeface="Yu Gothic UI" panose="020B0500000000000000" pitchFamily="50" charset="-128"/>
              </a:rPr>
              <a:t>ボタン</a:t>
            </a:r>
            <a:r>
              <a:rPr lang="ja-JP" altLang="ja-JP" sz="1050" dirty="0">
                <a:latin typeface="Yu Gothic UI" panose="020B0500000000000000" pitchFamily="50" charset="-128"/>
                <a:ea typeface="Yu Gothic UI" panose="020B0500000000000000" pitchFamily="50" charset="-128"/>
              </a:rPr>
              <a:t>を押した後</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CBD87B22-623B-B5AD-F063-77CBFA11C4B9}"/>
              </a:ext>
            </a:extLst>
          </p:cNvPr>
          <p:cNvSpPr txBox="1"/>
          <p:nvPr/>
        </p:nvSpPr>
        <p:spPr>
          <a:xfrm>
            <a:off x="458513" y="3135492"/>
            <a:ext cx="5800047" cy="716918"/>
          </a:xfrm>
          <a:prstGeom prst="rect">
            <a:avLst/>
          </a:prstGeom>
          <a:noFill/>
        </p:spPr>
        <p:txBody>
          <a:bodyPr wrap="square" lIns="36000" tIns="36000" rIns="36000" bIns="36000" rtlCol="0">
            <a:spAutoFit/>
          </a:bodyPr>
          <a:lstStyle/>
          <a:p>
            <a:pPr defTabSz="457200" fontAlgn="base">
              <a:lnSpc>
                <a:spcPct val="120000"/>
              </a:lnSpc>
              <a:spcBef>
                <a:spcPct val="0"/>
              </a:spcBef>
              <a:spcAft>
                <a:spcPct val="0"/>
              </a:spcAft>
            </a:pPr>
            <a:r>
              <a:rPr lang="en-US" altLang="ja-JP" sz="1200" b="0" dirty="0">
                <a:latin typeface="Yu Gothic UI" panose="020B0500000000000000" pitchFamily="50" charset="-128"/>
                <a:ea typeface="Yu Gothic UI" panose="020B0500000000000000" pitchFamily="50" charset="-128"/>
                <a:cs typeface="Meiryo UI" panose="020B0604030504040204" pitchFamily="50" charset="-128"/>
              </a:rPr>
              <a:t>※</a:t>
            </a:r>
            <a:r>
              <a:rPr lang="ja-JP" altLang="ja-JP" sz="1200" dirty="0">
                <a:latin typeface="Yu Gothic UI" panose="020B0500000000000000" pitchFamily="50" charset="-128"/>
                <a:ea typeface="Yu Gothic UI" panose="020B0500000000000000" pitchFamily="50" charset="-128"/>
              </a:rPr>
              <a:t>カメラに複数の</a:t>
            </a:r>
            <a:r>
              <a:rPr lang="ja-JP" altLang="en-US" sz="1200" dirty="0">
                <a:latin typeface="Yu Gothic UI" panose="020B0500000000000000" pitchFamily="50" charset="-128"/>
                <a:ea typeface="Yu Gothic UI" panose="020B0500000000000000" pitchFamily="50" charset="-128"/>
              </a:rPr>
              <a:t>機能</a:t>
            </a:r>
            <a:r>
              <a:rPr lang="ja-JP" altLang="ja-JP" sz="1200" dirty="0">
                <a:latin typeface="Yu Gothic UI" panose="020B0500000000000000" pitchFamily="50" charset="-128"/>
                <a:ea typeface="Yu Gothic UI" panose="020B0500000000000000" pitchFamily="50" charset="-128"/>
              </a:rPr>
              <a:t>拡張ソフトウェアをインストールする際の制限事項</a:t>
            </a:r>
            <a:r>
              <a:rPr lang="ja-JP" altLang="en-US" sz="1200" dirty="0">
                <a:latin typeface="Yu Gothic UI" panose="020B0500000000000000" pitchFamily="50" charset="-128"/>
                <a:ea typeface="Yu Gothic UI" panose="020B0500000000000000" pitchFamily="50" charset="-128"/>
                <a:cs typeface="Meiryo UI" panose="020B0604030504040204" pitchFamily="50" charset="-128"/>
              </a:rPr>
              <a:t>については、</a:t>
            </a:r>
            <a:endParaRPr lang="en-US" altLang="ja-JP" sz="1200" dirty="0">
              <a:latin typeface="Yu Gothic UI" panose="020B0500000000000000" pitchFamily="50" charset="-128"/>
              <a:ea typeface="Yu Gothic UI" panose="020B0500000000000000" pitchFamily="50" charset="-128"/>
              <a:cs typeface="Meiryo UI" panose="020B0604030504040204" pitchFamily="50" charset="-128"/>
            </a:endParaRPr>
          </a:p>
          <a:p>
            <a:pPr marL="176213" defTabSz="457200" fontAlgn="base">
              <a:lnSpc>
                <a:spcPct val="120000"/>
              </a:lnSpc>
              <a:spcBef>
                <a:spcPct val="0"/>
              </a:spcBef>
              <a:spcAft>
                <a:spcPct val="0"/>
              </a:spcAft>
            </a:pPr>
            <a:r>
              <a:rPr lang="en-US" altLang="ja-JP" sz="1200" dirty="0" err="1">
                <a:solidFill>
                  <a:prstClr val="black"/>
                </a:solidFill>
                <a:latin typeface="Yu Gothic UI" panose="020B0500000000000000" pitchFamily="34" charset="-128"/>
                <a:ea typeface="Yu Gothic UI" panose="020B0500000000000000" pitchFamily="34" charset="-128"/>
              </a:rPr>
              <a:t>i</a:t>
            </a:r>
            <a:r>
              <a:rPr lang="en-US" altLang="ja-JP" sz="1200" dirty="0">
                <a:solidFill>
                  <a:prstClr val="black"/>
                </a:solidFill>
                <a:latin typeface="Yu Gothic UI" panose="020B0500000000000000" pitchFamily="34" charset="-128"/>
                <a:ea typeface="Yu Gothic UI" panose="020B0500000000000000" pitchFamily="34" charset="-128"/>
              </a:rPr>
              <a:t>-PRO</a:t>
            </a:r>
            <a:r>
              <a:rPr lang="ja-JP" altLang="en-US" sz="1200" dirty="0">
                <a:solidFill>
                  <a:prstClr val="black"/>
                </a:solidFill>
                <a:latin typeface="Yu Gothic UI" panose="020B0500000000000000" pitchFamily="34" charset="-128"/>
                <a:ea typeface="Yu Gothic UI" panose="020B0500000000000000" pitchFamily="34" charset="-128"/>
              </a:rPr>
              <a:t>ホーム ＞ セキュリティ ＞ サポート ＞ カタログ ＞ 技術情報他 ＞ 機器互換 にある</a:t>
            </a:r>
            <a:endParaRPr lang="en-US" altLang="ja-JP" sz="1200" dirty="0">
              <a:solidFill>
                <a:prstClr val="black"/>
              </a:solidFill>
              <a:latin typeface="Yu Gothic UI" panose="020B0500000000000000" pitchFamily="34" charset="-128"/>
              <a:ea typeface="Yu Gothic UI" panose="020B0500000000000000" pitchFamily="34" charset="-128"/>
            </a:endParaRPr>
          </a:p>
          <a:p>
            <a:pPr marL="271463" defTabSz="457200" fontAlgn="base">
              <a:lnSpc>
                <a:spcPct val="120000"/>
              </a:lnSpc>
              <a:spcBef>
                <a:spcPct val="0"/>
              </a:spcBef>
              <a:spcAft>
                <a:spcPct val="0"/>
              </a:spcAft>
            </a:pPr>
            <a:r>
              <a:rPr lang="ja-JP" altLang="en-US" sz="1200" dirty="0">
                <a:solidFill>
                  <a:prstClr val="black"/>
                </a:solidFill>
                <a:latin typeface="Yu Gothic UI" panose="020B0500000000000000" pitchFamily="34" charset="-128"/>
                <a:ea typeface="Yu Gothic UI" panose="020B0500000000000000" pitchFamily="34" charset="-128"/>
              </a:rPr>
              <a:t>「</a:t>
            </a:r>
            <a:r>
              <a:rPr lang="ja-JP" altLang="en-US" sz="12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ソフトウェアの種類と機能の詳細および対応機種一覧</a:t>
            </a:r>
            <a:r>
              <a:rPr lang="en-US" altLang="ja-JP" sz="1200" b="1" dirty="0">
                <a:solidFill>
                  <a:schemeClr val="accent1">
                    <a:lumMod val="75000"/>
                  </a:schemeClr>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【C0103】</a:t>
            </a:r>
            <a:r>
              <a:rPr lang="ja-JP" altLang="en-US" sz="1200" dirty="0">
                <a:solidFill>
                  <a:prstClr val="black"/>
                </a:solidFill>
                <a:latin typeface="Yu Gothic UI" panose="020B0500000000000000" pitchFamily="34" charset="-128"/>
                <a:ea typeface="Yu Gothic UI" panose="020B0500000000000000" pitchFamily="34" charset="-128"/>
              </a:rPr>
              <a:t>」を参照してください。</a:t>
            </a:r>
            <a:r>
              <a:rPr lang="ja-JP" altLang="en-US" sz="1200" dirty="0">
                <a:latin typeface="Yu Gothic UI" panose="020B0500000000000000" pitchFamily="50" charset="-128"/>
                <a:ea typeface="Yu Gothic UI" panose="020B0500000000000000" pitchFamily="50" charset="-128"/>
                <a:cs typeface="Meiryo UI" panose="020B0604030504040204" pitchFamily="50" charset="-128"/>
              </a:rPr>
              <a:t>　　</a:t>
            </a:r>
            <a:endParaRPr lang="en-US" altLang="ja-JP" sz="1200" dirty="0">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257777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sz="2800" dirty="0">
                <a:solidFill>
                  <a:sysClr val="window" lastClr="FFFFFF"/>
                </a:solidFill>
                <a:latin typeface="Yu Gothic UI Semibold" panose="020B0700000000000000" pitchFamily="50" charset="-128"/>
                <a:ea typeface="Yu Gothic UI Semibold" panose="020B0700000000000000" pitchFamily="50" charset="-128"/>
              </a:rPr>
              <a:t>6-6. </a:t>
            </a:r>
            <a:r>
              <a:rPr lang="ja-JP" altLang="en-US" sz="2800" dirty="0">
                <a:latin typeface="Yu Gothic UI Semibold" panose="020B0700000000000000" pitchFamily="50" charset="-128"/>
                <a:ea typeface="Yu Gothic UI Semibold" panose="020B0700000000000000" pitchFamily="50" charset="-128"/>
              </a:rPr>
              <a:t>グリッド表示機能</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5C34D191-EA78-E8BB-5A6A-018644E108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1566" y="79292"/>
            <a:ext cx="411383" cy="411383"/>
          </a:xfrm>
          <a:prstGeom prst="rect">
            <a:avLst/>
          </a:prstGeom>
        </p:spPr>
      </p:pic>
      <p:sp>
        <p:nvSpPr>
          <p:cNvPr id="6" name="テキスト ボックス 5">
            <a:extLst>
              <a:ext uri="{FF2B5EF4-FFF2-40B4-BE49-F238E27FC236}">
                <a16:creationId xmlns:a16="http://schemas.microsoft.com/office/drawing/2014/main" id="{8E7A0916-0032-9AB6-6536-3E35E58F6DE4}"/>
              </a:ext>
            </a:extLst>
          </p:cNvPr>
          <p:cNvSpPr txBox="1"/>
          <p:nvPr/>
        </p:nvSpPr>
        <p:spPr>
          <a:xfrm>
            <a:off x="358674" y="4103672"/>
            <a:ext cx="5770790" cy="495319"/>
          </a:xfrm>
          <a:prstGeom prst="rect">
            <a:avLst/>
          </a:prstGeom>
          <a:noFill/>
        </p:spPr>
        <p:txBody>
          <a:bodyPr wrap="square" lIns="36000" tIns="36000" rIns="36000" bIns="36000" rtlCol="0">
            <a:spAutoFit/>
          </a:bodyPr>
          <a:lstStyle/>
          <a:p>
            <a:pPr marL="87313" indent="-87313">
              <a:lnSpc>
                <a:spcPct val="120000"/>
              </a:lnSpc>
            </a:pPr>
            <a:r>
              <a:rPr lang="ja-JP" altLang="en-US" sz="1200" dirty="0">
                <a:latin typeface="Yu Gothic UI" panose="020B0500000000000000" pitchFamily="50" charset="-128"/>
                <a:ea typeface="Yu Gothic UI" panose="020B0500000000000000" pitchFamily="50" charset="-128"/>
              </a:rPr>
              <a:t>アプリケーションごとの</a:t>
            </a:r>
            <a:r>
              <a:rPr lang="ja-JP" altLang="ja-JP" sz="1200" dirty="0">
                <a:latin typeface="Yu Gothic UI" panose="020B0500000000000000" pitchFamily="50" charset="-128"/>
                <a:ea typeface="Yu Gothic UI" panose="020B0500000000000000" pitchFamily="50" charset="-128"/>
              </a:rPr>
              <a:t>適切なオブジェクトサイズについては、以下のリンクにあるサポート情報</a:t>
            </a:r>
            <a:endParaRPr lang="en-US" altLang="ja-JP" sz="1200" dirty="0">
              <a:latin typeface="Yu Gothic UI" panose="020B0500000000000000" pitchFamily="50" charset="-128"/>
              <a:ea typeface="Yu Gothic UI" panose="020B0500000000000000" pitchFamily="50" charset="-128"/>
            </a:endParaRPr>
          </a:p>
          <a:p>
            <a:pPr marL="87313" indent="-87313">
              <a:lnSpc>
                <a:spcPct val="120000"/>
              </a:lnSpc>
            </a:pPr>
            <a:r>
              <a:rPr lang="ja-JP" altLang="ja-JP" sz="1200" dirty="0">
                <a:latin typeface="Yu Gothic UI" panose="020B0500000000000000" pitchFamily="50" charset="-128"/>
                <a:ea typeface="Yu Gothic UI" panose="020B0500000000000000" pitchFamily="50" charset="-128"/>
              </a:rPr>
              <a:t>「</a:t>
            </a:r>
            <a:r>
              <a:rPr lang="ja-JP" altLang="en-US" sz="1200" b="1" dirty="0">
                <a:latin typeface="Yu Gothic UI" panose="020B0500000000000000" pitchFamily="50" charset="-128"/>
                <a:ea typeface="Yu Gothic UI" panose="020B0500000000000000" pitchFamily="50" charset="-128"/>
                <a:hlinkClick r:id="rId3"/>
              </a:rPr>
              <a:t>機能拡張ソフトウェアの適切な被写体サイズ</a:t>
            </a:r>
            <a:r>
              <a:rPr lang="en-US" altLang="ja-JP" sz="1200" b="1" dirty="0">
                <a:latin typeface="Yu Gothic UI" panose="020B0500000000000000" pitchFamily="50" charset="-128"/>
                <a:ea typeface="Yu Gothic UI" panose="020B0500000000000000" pitchFamily="50" charset="-128"/>
                <a:hlinkClick r:id="rId3"/>
              </a:rPr>
              <a:t>【C0320】</a:t>
            </a:r>
            <a:r>
              <a:rPr lang="ja-JP" altLang="en-US" sz="1200" dirty="0">
                <a:latin typeface="Yu Gothic UI" panose="020B0500000000000000" pitchFamily="50" charset="-128"/>
                <a:ea typeface="Yu Gothic UI" panose="020B0500000000000000" pitchFamily="50" charset="-128"/>
              </a:rPr>
              <a:t>」</a:t>
            </a:r>
            <a:r>
              <a:rPr lang="ja-JP" altLang="ja-JP" sz="1200" dirty="0">
                <a:latin typeface="Yu Gothic UI" panose="020B0500000000000000" pitchFamily="50" charset="-128"/>
                <a:ea typeface="Yu Gothic UI" panose="020B0500000000000000" pitchFamily="50" charset="-128"/>
              </a:rPr>
              <a:t>を参照してください。</a:t>
            </a:r>
            <a:endParaRPr lang="en-US" altLang="ja-JP" sz="12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FD9B9525-EA51-BEEB-6EF1-75727A8FF911}"/>
              </a:ext>
            </a:extLst>
          </p:cNvPr>
          <p:cNvSpPr txBox="1"/>
          <p:nvPr/>
        </p:nvSpPr>
        <p:spPr>
          <a:xfrm>
            <a:off x="0" y="611452"/>
            <a:ext cx="7167639" cy="546970"/>
          </a:xfrm>
          <a:prstGeom prst="rect">
            <a:avLst/>
          </a:prstGeom>
          <a:noFill/>
        </p:spPr>
        <p:txBody>
          <a:bodyPr wrap="square" lIns="27000" tIns="27000" rIns="27000" bIns="27000" rtlCol="0">
            <a:spAutoFit/>
          </a:bodyPr>
          <a:lstStyle/>
          <a:p>
            <a:pPr marL="87313" indent="-87313"/>
            <a:r>
              <a:rPr lang="ja-JP" altLang="en-US" sz="1600" b="1" dirty="0">
                <a:latin typeface="Yu Gothic UI" panose="020B0500000000000000" pitchFamily="50" charset="-128"/>
                <a:ea typeface="Yu Gothic UI" panose="020B0500000000000000" pitchFamily="50" charset="-128"/>
              </a:rPr>
              <a:t>◆ </a:t>
            </a:r>
            <a:r>
              <a:rPr lang="ja-JP" altLang="ja-JP" sz="1600" b="1" dirty="0">
                <a:latin typeface="Yu Gothic UI" panose="020B0500000000000000" pitchFamily="50" charset="-128"/>
                <a:ea typeface="Yu Gothic UI" panose="020B0500000000000000" pitchFamily="50" charset="-128"/>
              </a:rPr>
              <a:t>ブラウザのライブ画像にグリッド表示の切り替え</a:t>
            </a:r>
            <a:r>
              <a:rPr lang="ja-JP" altLang="en-US" sz="1600" b="1" dirty="0">
                <a:latin typeface="Yu Gothic UI" panose="020B0500000000000000" pitchFamily="50" charset="-128"/>
                <a:ea typeface="Yu Gothic UI" panose="020B0500000000000000" pitchFamily="50" charset="-128"/>
              </a:rPr>
              <a:t>ボタン</a:t>
            </a:r>
            <a:r>
              <a:rPr lang="ja-JP" altLang="ja-JP" sz="1600" b="1" dirty="0">
                <a:latin typeface="Yu Gothic UI" panose="020B0500000000000000" pitchFamily="50" charset="-128"/>
                <a:ea typeface="Yu Gothic UI" panose="020B0500000000000000" pitchFamily="50" charset="-128"/>
              </a:rPr>
              <a:t>を追加</a:t>
            </a:r>
            <a:endParaRPr lang="en-US" altLang="ja-JP" sz="1600" b="1" dirty="0">
              <a:latin typeface="Yu Gothic UI" panose="020B0500000000000000" pitchFamily="50" charset="-128"/>
              <a:ea typeface="Yu Gothic UI" panose="020B0500000000000000" pitchFamily="50" charset="-128"/>
            </a:endParaRPr>
          </a:p>
          <a:p>
            <a:pPr marL="269875"/>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AI-VMD</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などの各アプリケーションに適した画角に調整するときに活用可能</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8" name="図 7">
            <a:extLst>
              <a:ext uri="{FF2B5EF4-FFF2-40B4-BE49-F238E27FC236}">
                <a16:creationId xmlns:a16="http://schemas.microsoft.com/office/drawing/2014/main" id="{E6E7CA87-77A1-D135-ABEE-4E5A58A18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6443" y="1230400"/>
            <a:ext cx="5151862" cy="2791525"/>
          </a:xfrm>
          <a:prstGeom prst="rect">
            <a:avLst/>
          </a:prstGeom>
          <a:effectLst>
            <a:outerShdw blurRad="50800" dist="38100" dir="2700000" algn="tl" rotWithShape="0">
              <a:prstClr val="black">
                <a:alpha val="40000"/>
              </a:prstClr>
            </a:outerShdw>
          </a:effectLst>
        </p:spPr>
      </p:pic>
      <p:sp>
        <p:nvSpPr>
          <p:cNvPr id="9" name="楕円 8">
            <a:extLst>
              <a:ext uri="{FF2B5EF4-FFF2-40B4-BE49-F238E27FC236}">
                <a16:creationId xmlns:a16="http://schemas.microsoft.com/office/drawing/2014/main" id="{24215240-816D-4A50-ACBC-ECB05A970E29}"/>
              </a:ext>
            </a:extLst>
          </p:cNvPr>
          <p:cNvSpPr/>
          <p:nvPr/>
        </p:nvSpPr>
        <p:spPr>
          <a:xfrm>
            <a:off x="300788" y="3561552"/>
            <a:ext cx="1015941" cy="43891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a:extLst>
              <a:ext uri="{FF2B5EF4-FFF2-40B4-BE49-F238E27FC236}">
                <a16:creationId xmlns:a16="http://schemas.microsoft.com/office/drawing/2014/main" id="{2332525B-F275-2DF1-CDCE-3A2F84AB2879}"/>
              </a:ext>
            </a:extLst>
          </p:cNvPr>
          <p:cNvGraphicFramePr>
            <a:graphicFrameLocks noGrp="1"/>
          </p:cNvGraphicFramePr>
          <p:nvPr>
            <p:extLst>
              <p:ext uri="{D42A27DB-BD31-4B8C-83A1-F6EECF244321}">
                <p14:modId xmlns:p14="http://schemas.microsoft.com/office/powerpoint/2010/main" val="2286381306"/>
              </p:ext>
            </p:extLst>
          </p:nvPr>
        </p:nvGraphicFramePr>
        <p:xfrm>
          <a:off x="6193466" y="2717930"/>
          <a:ext cx="2027321" cy="473533"/>
        </p:xfrm>
        <a:graphic>
          <a:graphicData uri="http://schemas.openxmlformats.org/drawingml/2006/table">
            <a:tbl>
              <a:tblPr/>
              <a:tblGrid>
                <a:gridCol w="1015800">
                  <a:extLst>
                    <a:ext uri="{9D8B030D-6E8A-4147-A177-3AD203B41FA5}">
                      <a16:colId xmlns:a16="http://schemas.microsoft.com/office/drawing/2014/main" val="3486316007"/>
                    </a:ext>
                  </a:extLst>
                </a:gridCol>
                <a:gridCol w="1011521">
                  <a:extLst>
                    <a:ext uri="{9D8B030D-6E8A-4147-A177-3AD203B41FA5}">
                      <a16:colId xmlns:a16="http://schemas.microsoft.com/office/drawing/2014/main" val="1125385453"/>
                    </a:ext>
                  </a:extLst>
                </a:gridCol>
              </a:tblGrid>
              <a:tr h="244933">
                <a:tc>
                  <a:txBody>
                    <a:bodyPr/>
                    <a:lstStyle/>
                    <a:p>
                      <a:pPr algn="ctr" fontAlgn="b"/>
                      <a:r>
                        <a:rPr lang="en-US" altLang="ja-JP" sz="11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FHD</a:t>
                      </a:r>
                      <a:r>
                        <a:rPr lang="ja-JP" altLang="en-US" sz="11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モデル</a:t>
                      </a:r>
                      <a:endParaRPr lang="en-US" sz="11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altLang="ja-JP" sz="11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HD</a:t>
                      </a:r>
                      <a:r>
                        <a:rPr lang="ja-JP" altLang="en-US" sz="11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rPr>
                        <a:t>モデル</a:t>
                      </a:r>
                      <a:endParaRPr lang="en-US" sz="1100" b="0" i="0" u="none" strike="noStrike" dirty="0">
                        <a:solidFill>
                          <a:srgbClr val="000000"/>
                        </a:solidFill>
                        <a:effectLst/>
                        <a:latin typeface="Calibri" panose="020F0502020204030204" pitchFamily="34" charset="0"/>
                        <a:ea typeface="Meiryo UI" panose="020B0604030504040204" pitchFamily="50" charset="-128"/>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989582123"/>
                  </a:ext>
                </a:extLst>
              </a:tr>
              <a:tr h="228600">
                <a:tc>
                  <a:txBody>
                    <a:bodyPr/>
                    <a:lstStyle/>
                    <a:p>
                      <a:pPr algn="ctr" fontAlgn="b"/>
                      <a:r>
                        <a:rPr lang="en-US" sz="1100" b="0" i="0" u="none" strike="noStrike" dirty="0">
                          <a:solidFill>
                            <a:srgbClr val="000000"/>
                          </a:solidFill>
                          <a:effectLst/>
                          <a:latin typeface="Meiryo UI"/>
                          <a:ea typeface="Meiryo UI"/>
                        </a:rPr>
                        <a:t>100 pixels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eiryo UI"/>
                          <a:ea typeface="Meiryo UI"/>
                        </a:rPr>
                        <a:t>50 pixels</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291671"/>
                  </a:ext>
                </a:extLst>
              </a:tr>
            </a:tbl>
          </a:graphicData>
        </a:graphic>
      </p:graphicFrame>
      <p:sp>
        <p:nvSpPr>
          <p:cNvPr id="11" name="テキスト ボックス 10">
            <a:extLst>
              <a:ext uri="{FF2B5EF4-FFF2-40B4-BE49-F238E27FC236}">
                <a16:creationId xmlns:a16="http://schemas.microsoft.com/office/drawing/2014/main" id="{BD201F3C-D501-42F5-9A42-35CC6BE896EA}"/>
              </a:ext>
            </a:extLst>
          </p:cNvPr>
          <p:cNvSpPr txBox="1"/>
          <p:nvPr/>
        </p:nvSpPr>
        <p:spPr>
          <a:xfrm>
            <a:off x="6129463" y="2378245"/>
            <a:ext cx="2155325" cy="288147"/>
          </a:xfrm>
          <a:prstGeom prst="rect">
            <a:avLst/>
          </a:prstGeom>
          <a:noFill/>
        </p:spPr>
        <p:txBody>
          <a:bodyPr wrap="none" lIns="36000" tIns="36000" rIns="36000" bIns="36000" rtlCol="0">
            <a:spAutoFit/>
          </a:bodyPr>
          <a:lstStyle/>
          <a:p>
            <a:pPr marL="179388" indent="-179388">
              <a:buFont typeface="Wingdings" panose="05000000000000000000" pitchFamily="2" charset="2"/>
              <a:buChar char="n"/>
            </a:pPr>
            <a:r>
              <a:rPr lang="en-US" altLang="ja-JP" sz="1400" dirty="0">
                <a:latin typeface="Yu Gothic UI" panose="020B0500000000000000" pitchFamily="50" charset="-128"/>
                <a:ea typeface="Yu Gothic UI" panose="020B0500000000000000" pitchFamily="50" charset="-128"/>
                <a:cs typeface="Calibri" panose="020F0502020204030204" pitchFamily="34" charset="0"/>
              </a:rPr>
              <a:t>1</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グリッドあたりのピクセル数</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907508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360363" indent="-182563"/>
            <a:r>
              <a:rPr lang="en-US" altLang="ja-JP" dirty="0"/>
              <a:t>【</a:t>
            </a:r>
            <a:r>
              <a:rPr lang="ja-JP" altLang="en-US" dirty="0"/>
              <a:t>参考資料</a:t>
            </a:r>
            <a:r>
              <a:rPr lang="en-US" altLang="ja-JP" dirty="0"/>
              <a:t>】</a:t>
            </a:r>
            <a:br>
              <a:rPr lang="en-US" altLang="ja-JP" dirty="0"/>
            </a:br>
            <a:r>
              <a:rPr lang="ja-JP" altLang="en-US" dirty="0"/>
              <a:t>画質比較</a:t>
            </a:r>
            <a:r>
              <a:rPr lang="ja-JP" altLang="en-US" sz="2400" dirty="0"/>
              <a:t>（ボックスタイプ）</a:t>
            </a:r>
            <a:endParaRPr kumimoji="1" lang="ja-JP" altLang="en-US" sz="24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318791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601A9F-1CDD-E24D-E386-AC001532A93E}"/>
              </a:ext>
            </a:extLst>
          </p:cNvPr>
          <p:cNvSpPr>
            <a:spLocks noGrp="1"/>
          </p:cNvSpPr>
          <p:nvPr>
            <p:ph type="title"/>
          </p:nvPr>
        </p:nvSpPr>
        <p:spPr/>
        <p:txBody>
          <a:bodyPr/>
          <a:lstStyle/>
          <a:p>
            <a:r>
              <a:rPr kumimoji="1" lang="en-US" altLang="ja-JP" dirty="0"/>
              <a:t>1-2. </a:t>
            </a:r>
            <a:r>
              <a:rPr kumimoji="1" lang="ja-JP" altLang="en-US" dirty="0"/>
              <a:t>カメララインナップ</a:t>
            </a:r>
          </a:p>
        </p:txBody>
      </p:sp>
      <p:sp>
        <p:nvSpPr>
          <p:cNvPr id="3" name="AutoShape 13">
            <a:extLst>
              <a:ext uri="{FF2B5EF4-FFF2-40B4-BE49-F238E27FC236}">
                <a16:creationId xmlns:a16="http://schemas.microsoft.com/office/drawing/2014/main" id="{11E20346-CFB5-368A-9D84-FCBBF5CC9246}"/>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046EA2DE-C066-9EF5-FB2C-1A1A4DF97820}"/>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graphicFrame>
        <p:nvGraphicFramePr>
          <p:cNvPr id="5" name="表 4">
            <a:extLst>
              <a:ext uri="{FF2B5EF4-FFF2-40B4-BE49-F238E27FC236}">
                <a16:creationId xmlns:a16="http://schemas.microsoft.com/office/drawing/2014/main" id="{7A12E728-2E76-0818-14EC-2F056F79E188}"/>
              </a:ext>
            </a:extLst>
          </p:cNvPr>
          <p:cNvGraphicFramePr>
            <a:graphicFrameLocks noGrp="1"/>
          </p:cNvGraphicFramePr>
          <p:nvPr>
            <p:extLst>
              <p:ext uri="{D42A27DB-BD31-4B8C-83A1-F6EECF244321}">
                <p14:modId xmlns:p14="http://schemas.microsoft.com/office/powerpoint/2010/main" val="2861976941"/>
              </p:ext>
            </p:extLst>
          </p:nvPr>
        </p:nvGraphicFramePr>
        <p:xfrm>
          <a:off x="431355" y="700330"/>
          <a:ext cx="8297556" cy="3821997"/>
        </p:xfrm>
        <a:graphic>
          <a:graphicData uri="http://schemas.openxmlformats.org/drawingml/2006/table">
            <a:tbl>
              <a:tblPr firstRow="1" bandRow="1">
                <a:tableStyleId>{5940675A-B579-460E-94D1-54222C63F5DA}</a:tableStyleId>
              </a:tblPr>
              <a:tblGrid>
                <a:gridCol w="1249331">
                  <a:extLst>
                    <a:ext uri="{9D8B030D-6E8A-4147-A177-3AD203B41FA5}">
                      <a16:colId xmlns:a16="http://schemas.microsoft.com/office/drawing/2014/main" val="1488695343"/>
                    </a:ext>
                  </a:extLst>
                </a:gridCol>
                <a:gridCol w="1570997">
                  <a:extLst>
                    <a:ext uri="{9D8B030D-6E8A-4147-A177-3AD203B41FA5}">
                      <a16:colId xmlns:a16="http://schemas.microsoft.com/office/drawing/2014/main" val="3652499696"/>
                    </a:ext>
                  </a:extLst>
                </a:gridCol>
                <a:gridCol w="1897224">
                  <a:extLst>
                    <a:ext uri="{9D8B030D-6E8A-4147-A177-3AD203B41FA5}">
                      <a16:colId xmlns:a16="http://schemas.microsoft.com/office/drawing/2014/main" val="298302774"/>
                    </a:ext>
                  </a:extLst>
                </a:gridCol>
                <a:gridCol w="1682780">
                  <a:extLst>
                    <a:ext uri="{9D8B030D-6E8A-4147-A177-3AD203B41FA5}">
                      <a16:colId xmlns:a16="http://schemas.microsoft.com/office/drawing/2014/main" val="2561518614"/>
                    </a:ext>
                  </a:extLst>
                </a:gridCol>
                <a:gridCol w="1897224">
                  <a:extLst>
                    <a:ext uri="{9D8B030D-6E8A-4147-A177-3AD203B41FA5}">
                      <a16:colId xmlns:a16="http://schemas.microsoft.com/office/drawing/2014/main" val="4188445485"/>
                    </a:ext>
                  </a:extLst>
                </a:gridCol>
              </a:tblGrid>
              <a:tr h="324447">
                <a:tc>
                  <a:txBody>
                    <a:bodyPr/>
                    <a:lstStyle/>
                    <a:p>
                      <a:pPr algn="ctr"/>
                      <a:r>
                        <a:rPr kumimoji="1" lang="ja-JP" altLang="en-US" sz="1300" b="1" dirty="0">
                          <a:latin typeface="Yu Gothic UI" panose="020B0500000000000000" pitchFamily="50" charset="-128"/>
                          <a:ea typeface="Yu Gothic UI" panose="020B0500000000000000" pitchFamily="50" charset="-128"/>
                        </a:rPr>
                        <a:t>形状</a:t>
                      </a:r>
                    </a:p>
                  </a:txBody>
                  <a:tcPr marL="123404" marR="123404" marT="61701" marB="61701" anchor="ctr"/>
                </a:tc>
                <a:tc gridSpan="2">
                  <a:txBody>
                    <a:bodyPr/>
                    <a:lstStyle/>
                    <a:p>
                      <a:pPr algn="ctr"/>
                      <a:r>
                        <a:rPr kumimoji="1" lang="ja-JP" altLang="en-US" sz="1300" b="1" dirty="0">
                          <a:latin typeface="Yu Gothic UI" panose="020B0500000000000000" pitchFamily="50" charset="-128"/>
                          <a:ea typeface="Yu Gothic UI" panose="020B0500000000000000" pitchFamily="50" charset="-128"/>
                        </a:rPr>
                        <a:t>ボックス</a:t>
                      </a:r>
                    </a:p>
                  </a:txBody>
                  <a:tcPr marL="123404" marR="123404" marT="61701" marB="61701" anchor="ctr"/>
                </a:tc>
                <a:tc hMerge="1">
                  <a:txBody>
                    <a:bodyPr/>
                    <a:lstStyle/>
                    <a:p>
                      <a:endParaRPr kumimoji="1" lang="ja-JP" altLang="en-US"/>
                    </a:p>
                  </a:txBody>
                  <a:tcPr/>
                </a:tc>
                <a:tc gridSpan="2">
                  <a:txBody>
                    <a:bodyPr/>
                    <a:lstStyle/>
                    <a:p>
                      <a:pPr algn="ctr"/>
                      <a:r>
                        <a:rPr kumimoji="1" lang="ja-JP" altLang="en-US" sz="1300" b="1" dirty="0">
                          <a:latin typeface="Yu Gothic UI" panose="020B0500000000000000" pitchFamily="50" charset="-128"/>
                          <a:ea typeface="Yu Gothic UI" panose="020B0500000000000000" pitchFamily="50" charset="-128"/>
                        </a:rPr>
                        <a:t>ドーム</a:t>
                      </a:r>
                    </a:p>
                  </a:txBody>
                  <a:tcPr marL="123404" marR="123404" marT="61701" marB="61701" anchor="ctr"/>
                </a:tc>
                <a:tc hMerge="1">
                  <a:txBody>
                    <a:bodyPr/>
                    <a:lstStyle/>
                    <a:p>
                      <a:endParaRPr kumimoji="1" lang="ja-JP" altLang="en-US"/>
                    </a:p>
                  </a:txBody>
                  <a:tcPr/>
                </a:tc>
                <a:extLst>
                  <a:ext uri="{0D108BD9-81ED-4DB2-BD59-A6C34878D82A}">
                    <a16:rowId xmlns:a16="http://schemas.microsoft.com/office/drawing/2014/main" val="2475799697"/>
                  </a:ext>
                </a:extLst>
              </a:tr>
              <a:tr h="324447">
                <a:tc>
                  <a:txBody>
                    <a:bodyPr/>
                    <a:lstStyle/>
                    <a:p>
                      <a:pPr algn="ctr"/>
                      <a:r>
                        <a:rPr kumimoji="1" lang="ja-JP" altLang="en-US" sz="1300" b="1" dirty="0">
                          <a:latin typeface="Yu Gothic UI" panose="020B0500000000000000" pitchFamily="50" charset="-128"/>
                          <a:ea typeface="Yu Gothic UI" panose="020B0500000000000000" pitchFamily="50" charset="-128"/>
                        </a:rPr>
                        <a:t>タイプ</a:t>
                      </a:r>
                    </a:p>
                  </a:txBody>
                  <a:tcPr marL="123404" marR="123404" marT="61701" marB="61701">
                    <a:lnTlToBr w="12700" cap="flat" cmpd="sng" algn="ctr">
                      <a:noFill/>
                      <a:prstDash val="solid"/>
                      <a:round/>
                      <a:headEnd type="none" w="med" len="med"/>
                      <a:tailEnd type="none" w="med" len="med"/>
                    </a:lnTlToBr>
                  </a:tcPr>
                </a:tc>
                <a:tc>
                  <a:txBody>
                    <a:bodyPr/>
                    <a:lstStyle/>
                    <a:p>
                      <a:pPr algn="ctr"/>
                      <a:r>
                        <a:rPr kumimoji="1" lang="ja-JP" altLang="en-US" sz="1300" b="1" dirty="0">
                          <a:latin typeface="Yu Gothic UI" panose="020B0500000000000000" pitchFamily="50" charset="-128"/>
                          <a:ea typeface="Yu Gothic UI" panose="020B0500000000000000" pitchFamily="50" charset="-128"/>
                        </a:rPr>
                        <a:t>屋内</a:t>
                      </a:r>
                    </a:p>
                  </a:txBody>
                  <a:tcPr marL="123404" marR="123404" marT="61701" marB="61701" anchor="ctr">
                    <a:noFill/>
                  </a:tcPr>
                </a:tc>
                <a:tc>
                  <a:txBody>
                    <a:bodyPr/>
                    <a:lstStyle/>
                    <a:p>
                      <a:pPr algn="ctr"/>
                      <a:r>
                        <a:rPr kumimoji="1" lang="ja-JP" altLang="en-US" sz="1300" b="1" dirty="0">
                          <a:latin typeface="Yu Gothic UI" panose="020B0500000000000000" pitchFamily="50" charset="-128"/>
                          <a:ea typeface="Yu Gothic UI" panose="020B0500000000000000" pitchFamily="50" charset="-128"/>
                        </a:rPr>
                        <a:t>屋外</a:t>
                      </a:r>
                    </a:p>
                  </a:txBody>
                  <a:tcPr marL="123404" marR="123404" marT="61701" marB="61701" anchor="ctr">
                    <a:noFill/>
                  </a:tcPr>
                </a:tc>
                <a:tc>
                  <a:txBody>
                    <a:bodyPr/>
                    <a:lstStyle/>
                    <a:p>
                      <a:pPr algn="ctr"/>
                      <a:r>
                        <a:rPr kumimoji="1" lang="ja-JP" altLang="en-US" sz="1300" b="1" dirty="0">
                          <a:latin typeface="Yu Gothic UI" panose="020B0500000000000000" pitchFamily="50" charset="-128"/>
                          <a:ea typeface="Yu Gothic UI" panose="020B0500000000000000" pitchFamily="50" charset="-128"/>
                        </a:rPr>
                        <a:t>屋内</a:t>
                      </a:r>
                    </a:p>
                  </a:txBody>
                  <a:tcPr marL="123404" marR="123404" marT="61701" marB="61701" anchor="ctr">
                    <a:noFill/>
                  </a:tcPr>
                </a:tc>
                <a:tc>
                  <a:txBody>
                    <a:bodyPr/>
                    <a:lstStyle/>
                    <a:p>
                      <a:pPr algn="ctr"/>
                      <a:r>
                        <a:rPr kumimoji="1" lang="ja-JP" altLang="en-US" sz="1300" b="1" dirty="0">
                          <a:latin typeface="Yu Gothic UI" panose="020B0500000000000000" pitchFamily="50" charset="-128"/>
                          <a:ea typeface="Yu Gothic UI" panose="020B0500000000000000" pitchFamily="50" charset="-128"/>
                        </a:rPr>
                        <a:t>屋外バンダル</a:t>
                      </a:r>
                    </a:p>
                  </a:txBody>
                  <a:tcPr marL="123404" marR="123404" marT="61701" marB="61701" anchor="ctr">
                    <a:noFill/>
                  </a:tcPr>
                </a:tc>
                <a:extLst>
                  <a:ext uri="{0D108BD9-81ED-4DB2-BD59-A6C34878D82A}">
                    <a16:rowId xmlns:a16="http://schemas.microsoft.com/office/drawing/2014/main" val="1916847806"/>
                  </a:ext>
                </a:extLst>
              </a:tr>
              <a:tr h="1454488">
                <a:tc>
                  <a:txBody>
                    <a:bodyPr/>
                    <a:lstStyle/>
                    <a:p>
                      <a:pPr algn="ctr"/>
                      <a:r>
                        <a:rPr kumimoji="1" lang="ja-JP" altLang="en-US" sz="1300" b="1" dirty="0">
                          <a:latin typeface="Yu Gothic UI" panose="020B0500000000000000" pitchFamily="50" charset="-128"/>
                          <a:ea typeface="Yu Gothic UI" panose="020B0500000000000000" pitchFamily="50" charset="-128"/>
                        </a:rPr>
                        <a:t>外観</a:t>
                      </a:r>
                      <a:endParaRPr kumimoji="1" lang="ja-JP" altLang="en-US" sz="1300" b="1" dirty="0">
                        <a:solidFill>
                          <a:srgbClr val="FF0000"/>
                        </a:solidFill>
                        <a:latin typeface="Yu Gothic UI" panose="020B0500000000000000" pitchFamily="50" charset="-128"/>
                        <a:ea typeface="Yu Gothic UI" panose="020B0500000000000000" pitchFamily="50" charset="-128"/>
                      </a:endParaRPr>
                    </a:p>
                  </a:txBody>
                  <a:tcPr marL="123404" marR="123404" marT="61701" marB="61701" anchor="ctr"/>
                </a:tc>
                <a:tc>
                  <a:txBody>
                    <a:bodyPr/>
                    <a:lstStyle/>
                    <a:p>
                      <a:pPr algn="ctr"/>
                      <a:endParaRPr kumimoji="1" lang="ja-JP" altLang="en-US" sz="1300" dirty="0">
                        <a:latin typeface="Yu Gothic UI" panose="020B0500000000000000" pitchFamily="50" charset="-128"/>
                        <a:ea typeface="Yu Gothic UI" panose="020B0500000000000000" pitchFamily="50" charset="-128"/>
                      </a:endParaRPr>
                    </a:p>
                  </a:txBody>
                  <a:tcPr marL="123404" marR="123404" marT="61701" marB="61701" anchor="ctr">
                    <a:noFill/>
                  </a:tcPr>
                </a:tc>
                <a:tc>
                  <a:txBody>
                    <a:bodyPr/>
                    <a:lstStyle/>
                    <a:p>
                      <a:pPr algn="ctr"/>
                      <a:endParaRPr kumimoji="1" lang="ja-JP" altLang="en-US" sz="1300" dirty="0">
                        <a:latin typeface="Yu Gothic UI" panose="020B0500000000000000" pitchFamily="50" charset="-128"/>
                        <a:ea typeface="Yu Gothic UI" panose="020B0500000000000000" pitchFamily="50" charset="-128"/>
                      </a:endParaRPr>
                    </a:p>
                  </a:txBody>
                  <a:tcPr marL="123404" marR="123404" marT="61701" marB="61701" anchor="ctr">
                    <a:noFill/>
                  </a:tcPr>
                </a:tc>
                <a:tc>
                  <a:txBody>
                    <a:bodyPr/>
                    <a:lstStyle/>
                    <a:p>
                      <a:pPr algn="ctr"/>
                      <a:endParaRPr kumimoji="1" lang="ja-JP" altLang="en-US" sz="1300" dirty="0">
                        <a:latin typeface="Yu Gothic UI" panose="020B0500000000000000" pitchFamily="50" charset="-128"/>
                        <a:ea typeface="Yu Gothic UI" panose="020B0500000000000000" pitchFamily="50" charset="-128"/>
                      </a:endParaRPr>
                    </a:p>
                  </a:txBody>
                  <a:tcPr marL="123404" marR="123404" marT="61701" marB="61701" anchor="ctr">
                    <a:noFill/>
                  </a:tcPr>
                </a:tc>
                <a:tc>
                  <a:txBody>
                    <a:bodyPr/>
                    <a:lstStyle/>
                    <a:p>
                      <a:pPr algn="ctr"/>
                      <a:endParaRPr kumimoji="1" lang="ja-JP" altLang="en-US" sz="1300" dirty="0">
                        <a:latin typeface="Yu Gothic UI" panose="020B0500000000000000" pitchFamily="50" charset="-128"/>
                        <a:ea typeface="Yu Gothic UI" panose="020B0500000000000000" pitchFamily="50" charset="-128"/>
                      </a:endParaRPr>
                    </a:p>
                  </a:txBody>
                  <a:tcPr marL="123404" marR="123404" marT="61701" marB="61701" anchor="ctr">
                    <a:noFill/>
                  </a:tcPr>
                </a:tc>
                <a:extLst>
                  <a:ext uri="{0D108BD9-81ED-4DB2-BD59-A6C34878D82A}">
                    <a16:rowId xmlns:a16="http://schemas.microsoft.com/office/drawing/2014/main" val="3479567334"/>
                  </a:ext>
                </a:extLst>
              </a:tr>
              <a:tr h="748051">
                <a:tc>
                  <a:txBody>
                    <a:bodyPr/>
                    <a:lstStyle/>
                    <a:p>
                      <a:pPr algn="ctr"/>
                      <a:r>
                        <a:rPr kumimoji="1" lang="ja-JP" altLang="en-US" sz="1300" b="1" dirty="0">
                          <a:latin typeface="Yu Gothic UI" panose="020B0500000000000000" pitchFamily="50" charset="-128"/>
                          <a:ea typeface="Yu Gothic UI" panose="020B0500000000000000" pitchFamily="50" charset="-128"/>
                        </a:rPr>
                        <a:t>品番</a:t>
                      </a:r>
                      <a:endParaRPr kumimoji="1" lang="ja-JP" altLang="en-US" sz="1300" b="1" dirty="0">
                        <a:solidFill>
                          <a:srgbClr val="FF0000"/>
                        </a:solidFill>
                        <a:latin typeface="Yu Gothic UI" panose="020B0500000000000000" pitchFamily="50" charset="-128"/>
                        <a:ea typeface="Yu Gothic UI" panose="020B0500000000000000" pitchFamily="50" charset="-128"/>
                      </a:endParaRPr>
                    </a:p>
                  </a:txBody>
                  <a:tcPr marL="123404" marR="123404" marT="61701" marB="61701" anchor="ctr"/>
                </a:tc>
                <a:tc>
                  <a:txBody>
                    <a:bodyPr/>
                    <a:lstStyle/>
                    <a:p>
                      <a:pPr algn="ctr"/>
                      <a:r>
                        <a:rPr kumimoji="1" lang="en-US" altLang="ja-JP" sz="1300" dirty="0">
                          <a:latin typeface="Yu Gothic UI" panose="020B0500000000000000" pitchFamily="50" charset="-128"/>
                          <a:ea typeface="Yu Gothic UI" panose="020B0500000000000000" pitchFamily="50" charset="-128"/>
                        </a:rPr>
                        <a:t>WV-S1135VUX</a:t>
                      </a:r>
                    </a:p>
                    <a:p>
                      <a:pPr algn="ctr"/>
                      <a:r>
                        <a:rPr kumimoji="1" lang="en-US" altLang="ja-JP" sz="1300" dirty="0">
                          <a:latin typeface="Yu Gothic UI" panose="020B0500000000000000" pitchFamily="50" charset="-128"/>
                          <a:ea typeface="Yu Gothic UI" panose="020B0500000000000000" pitchFamily="50" charset="-128"/>
                        </a:rPr>
                        <a:t>WV-S1136UX</a:t>
                      </a:r>
                    </a:p>
                  </a:txBody>
                  <a:tcPr marL="123404" marR="123404" marT="61701" marB="61701" anchor="ctr">
                    <a:noFill/>
                  </a:tcPr>
                </a:tc>
                <a:tc>
                  <a:txBody>
                    <a:bodyPr/>
                    <a:lstStyle/>
                    <a:p>
                      <a:pPr algn="ctr"/>
                      <a:r>
                        <a:rPr kumimoji="1" lang="en-US" altLang="ja-JP" sz="1300" dirty="0">
                          <a:latin typeface="Yu Gothic UI" panose="020B0500000000000000" pitchFamily="50" charset="-128"/>
                          <a:ea typeface="Yu Gothic UI" panose="020B0500000000000000" pitchFamily="50" charset="-128"/>
                        </a:rPr>
                        <a:t>WV-S1536LUX</a:t>
                      </a:r>
                    </a:p>
                    <a:p>
                      <a:pPr algn="ctr"/>
                      <a:r>
                        <a:rPr kumimoji="1" lang="en-US" altLang="ja-JP" sz="1300" dirty="0">
                          <a:latin typeface="Yu Gothic UI" panose="020B0500000000000000" pitchFamily="50" charset="-128"/>
                          <a:ea typeface="Yu Gothic UI" panose="020B0500000000000000" pitchFamily="50" charset="-128"/>
                        </a:rPr>
                        <a:t>WV-S1536LBUX</a:t>
                      </a:r>
                    </a:p>
                    <a:p>
                      <a:pPr algn="ctr"/>
                      <a:r>
                        <a:rPr kumimoji="1" lang="en-US" altLang="ja-JP" sz="1300" dirty="0">
                          <a:latin typeface="Yu Gothic UI" panose="020B0500000000000000" pitchFamily="50" charset="-128"/>
                          <a:ea typeface="Yu Gothic UI" panose="020B0500000000000000" pitchFamily="50" charset="-128"/>
                        </a:rPr>
                        <a:t>WV-S1536LNS</a:t>
                      </a:r>
                    </a:p>
                  </a:txBody>
                  <a:tcPr marL="123404" marR="123404" marT="61701" marB="61701" anchor="ctr">
                    <a:noFill/>
                  </a:tcPr>
                </a:tc>
                <a:tc>
                  <a:txBody>
                    <a:bodyPr/>
                    <a:lstStyle/>
                    <a:p>
                      <a:pPr algn="ctr"/>
                      <a:r>
                        <a:rPr kumimoji="1" lang="en-US" altLang="ja-JP" sz="1300" dirty="0">
                          <a:latin typeface="Yu Gothic UI" panose="020B0500000000000000" pitchFamily="50" charset="-128"/>
                          <a:ea typeface="Yu Gothic UI" panose="020B0500000000000000" pitchFamily="50" charset="-128"/>
                        </a:rPr>
                        <a:t>WV-S2135UX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dirty="0">
                          <a:latin typeface="Yu Gothic UI" panose="020B0500000000000000" pitchFamily="50" charset="-128"/>
                          <a:ea typeface="Yu Gothic UI" panose="020B0500000000000000" pitchFamily="50" charset="-128"/>
                        </a:rPr>
                        <a:t>WV-S2136LUX</a:t>
                      </a:r>
                    </a:p>
                    <a:p>
                      <a:pPr algn="ctr"/>
                      <a:r>
                        <a:rPr kumimoji="1" lang="en-US" altLang="ja-JP" sz="1300" dirty="0">
                          <a:latin typeface="Yu Gothic UI" panose="020B0500000000000000" pitchFamily="50" charset="-128"/>
                          <a:ea typeface="Yu Gothic UI" panose="020B0500000000000000" pitchFamily="50" charset="-128"/>
                        </a:rPr>
                        <a:t>WV-S2136LBUX</a:t>
                      </a:r>
                    </a:p>
                  </a:txBody>
                  <a:tcPr marL="123404" marR="123404" marT="61701" marB="61701" anchor="ctr">
                    <a:noFill/>
                  </a:tcPr>
                </a:tc>
                <a:tc>
                  <a:txBody>
                    <a:bodyPr/>
                    <a:lstStyle/>
                    <a:p>
                      <a:pPr algn="ctr"/>
                      <a:r>
                        <a:rPr kumimoji="1" lang="en-US" altLang="ja-JP" sz="1300" dirty="0">
                          <a:latin typeface="Yu Gothic UI" panose="020B0500000000000000" pitchFamily="50" charset="-128"/>
                          <a:ea typeface="Yu Gothic UI" panose="020B0500000000000000" pitchFamily="50" charset="-128"/>
                        </a:rPr>
                        <a:t>WV-S2536LNUX</a:t>
                      </a:r>
                    </a:p>
                  </a:txBody>
                  <a:tcPr marL="123404" marR="123404" marT="61701" marB="61701" anchor="ctr">
                    <a:noFill/>
                  </a:tcPr>
                </a:tc>
                <a:extLst>
                  <a:ext uri="{0D108BD9-81ED-4DB2-BD59-A6C34878D82A}">
                    <a16:rowId xmlns:a16="http://schemas.microsoft.com/office/drawing/2014/main" val="1180780879"/>
                  </a:ext>
                </a:extLst>
              </a:tr>
              <a:tr h="324447">
                <a:tc>
                  <a:txBody>
                    <a:bodyPr/>
                    <a:lstStyle/>
                    <a:p>
                      <a:pPr algn="ctr"/>
                      <a:r>
                        <a:rPr kumimoji="1" lang="ja-JP" altLang="en-US" sz="1300" b="1" dirty="0">
                          <a:solidFill>
                            <a:schemeClr val="tx1"/>
                          </a:solidFill>
                          <a:latin typeface="Yu Gothic UI" panose="020B0500000000000000" pitchFamily="50" charset="-128"/>
                          <a:ea typeface="Yu Gothic UI" panose="020B0500000000000000" pitchFamily="50" charset="-128"/>
                        </a:rPr>
                        <a:t>モデル数</a:t>
                      </a:r>
                    </a:p>
                  </a:txBody>
                  <a:tcPr marL="123404" marR="123404" marT="61701" marB="61701" anchor="ctr"/>
                </a:tc>
                <a:tc>
                  <a:txBody>
                    <a:bodyPr/>
                    <a:lstStyle/>
                    <a:p>
                      <a:pPr algn="ctr"/>
                      <a:r>
                        <a:rPr kumimoji="1" lang="en-US" altLang="ja-JP" sz="1300" dirty="0">
                          <a:solidFill>
                            <a:schemeClr val="tx1"/>
                          </a:solidFill>
                          <a:latin typeface="Yu Gothic UI" panose="020B0500000000000000" pitchFamily="50" charset="-128"/>
                          <a:ea typeface="Yu Gothic UI" panose="020B0500000000000000" pitchFamily="50" charset="-128"/>
                        </a:rPr>
                        <a:t>2</a:t>
                      </a:r>
                      <a:endParaRPr kumimoji="1" lang="ja-JP" altLang="en-US" sz="1300" dirty="0">
                        <a:solidFill>
                          <a:schemeClr val="tx1"/>
                        </a:solidFill>
                        <a:latin typeface="Yu Gothic UI" panose="020B0500000000000000" pitchFamily="50" charset="-128"/>
                        <a:ea typeface="Yu Gothic UI" panose="020B0500000000000000" pitchFamily="50" charset="-128"/>
                      </a:endParaRPr>
                    </a:p>
                  </a:txBody>
                  <a:tcPr marL="123404" marR="123404" marT="61701" marB="61701" anchor="ctr">
                    <a:noFill/>
                  </a:tcPr>
                </a:tc>
                <a:tc>
                  <a:txBody>
                    <a:bodyPr/>
                    <a:lstStyle/>
                    <a:p>
                      <a:pPr algn="ctr"/>
                      <a:r>
                        <a:rPr kumimoji="1" lang="en-US" altLang="ja-JP" sz="1300" dirty="0">
                          <a:solidFill>
                            <a:schemeClr val="tx1"/>
                          </a:solidFill>
                          <a:latin typeface="Yu Gothic UI" panose="020B0500000000000000" pitchFamily="50" charset="-128"/>
                          <a:ea typeface="Yu Gothic UI" panose="020B0500000000000000" pitchFamily="50" charset="-128"/>
                        </a:rPr>
                        <a:t>4</a:t>
                      </a:r>
                    </a:p>
                  </a:txBody>
                  <a:tcPr marL="123404" marR="123404" marT="61701" marB="61701" anchor="ctr">
                    <a:noFill/>
                  </a:tcPr>
                </a:tc>
                <a:tc>
                  <a:txBody>
                    <a:bodyPr/>
                    <a:lstStyle/>
                    <a:p>
                      <a:pPr algn="ctr"/>
                      <a:r>
                        <a:rPr kumimoji="1" lang="en-US" altLang="ja-JP" sz="1300" dirty="0">
                          <a:solidFill>
                            <a:schemeClr val="tx1"/>
                          </a:solidFill>
                          <a:latin typeface="Yu Gothic UI" panose="020B0500000000000000" pitchFamily="50" charset="-128"/>
                          <a:ea typeface="Yu Gothic UI" panose="020B0500000000000000" pitchFamily="50" charset="-128"/>
                        </a:rPr>
                        <a:t>3</a:t>
                      </a:r>
                      <a:endParaRPr kumimoji="1" lang="ja-JP" altLang="en-US" sz="1300" dirty="0">
                        <a:solidFill>
                          <a:schemeClr val="tx1"/>
                        </a:solidFill>
                        <a:latin typeface="Yu Gothic UI" panose="020B0500000000000000" pitchFamily="50" charset="-128"/>
                        <a:ea typeface="Yu Gothic UI" panose="020B0500000000000000" pitchFamily="50" charset="-128"/>
                      </a:endParaRPr>
                    </a:p>
                  </a:txBody>
                  <a:tcPr marL="123404" marR="123404" marT="61701" marB="61701" anchor="ctr">
                    <a:noFill/>
                  </a:tcPr>
                </a:tc>
                <a:tc>
                  <a:txBody>
                    <a:bodyPr/>
                    <a:lstStyle/>
                    <a:p>
                      <a:pPr algn="ctr"/>
                      <a:r>
                        <a:rPr kumimoji="1" lang="en-US" altLang="ja-JP" sz="1300" dirty="0">
                          <a:solidFill>
                            <a:schemeClr val="tx1"/>
                          </a:solidFill>
                          <a:latin typeface="Yu Gothic UI" panose="020B0500000000000000" pitchFamily="50" charset="-128"/>
                          <a:ea typeface="Yu Gothic UI" panose="020B0500000000000000" pitchFamily="50" charset="-128"/>
                        </a:rPr>
                        <a:t>2</a:t>
                      </a:r>
                      <a:endParaRPr kumimoji="1" lang="ja-JP" altLang="en-US" sz="1300" dirty="0">
                        <a:solidFill>
                          <a:schemeClr val="tx1"/>
                        </a:solidFill>
                        <a:latin typeface="Yu Gothic UI" panose="020B0500000000000000" pitchFamily="50" charset="-128"/>
                        <a:ea typeface="Yu Gothic UI" panose="020B0500000000000000" pitchFamily="50" charset="-128"/>
                      </a:endParaRPr>
                    </a:p>
                  </a:txBody>
                  <a:tcPr marL="123404" marR="123404" marT="61701" marB="61701" anchor="ctr">
                    <a:noFill/>
                  </a:tcPr>
                </a:tc>
                <a:extLst>
                  <a:ext uri="{0D108BD9-81ED-4DB2-BD59-A6C34878D82A}">
                    <a16:rowId xmlns:a16="http://schemas.microsoft.com/office/drawing/2014/main" val="2442784553"/>
                  </a:ext>
                </a:extLst>
              </a:tr>
              <a:tr h="646117">
                <a:tc>
                  <a:txBody>
                    <a:bodyPr/>
                    <a:lstStyle/>
                    <a:p>
                      <a:pPr algn="ctr"/>
                      <a:r>
                        <a:rPr kumimoji="1" lang="ja-JP" altLang="en-US" sz="1300" b="1" dirty="0">
                          <a:solidFill>
                            <a:schemeClr val="tx1"/>
                          </a:solidFill>
                          <a:latin typeface="Yu Gothic UI" panose="020B0500000000000000" pitchFamily="50" charset="-128"/>
                          <a:ea typeface="Yu Gothic UI" panose="020B0500000000000000" pitchFamily="50" charset="-128"/>
                        </a:rPr>
                        <a:t>長焦点モデル</a:t>
                      </a:r>
                      <a:endParaRPr kumimoji="1" lang="en-US" altLang="ja-JP" sz="1300" b="1" dirty="0">
                        <a:solidFill>
                          <a:schemeClr val="tx1"/>
                        </a:solidFill>
                        <a:latin typeface="Yu Gothic UI" panose="020B0500000000000000" pitchFamily="50" charset="-128"/>
                        <a:ea typeface="Yu Gothic UI" panose="020B0500000000000000" pitchFamily="50" charset="-128"/>
                      </a:endParaRPr>
                    </a:p>
                  </a:txBody>
                  <a:tcPr marL="123404" marR="123404" marT="61701" marB="61701" anchor="ctr"/>
                </a:tc>
                <a:tc>
                  <a:txBody>
                    <a:bodyPr/>
                    <a:lstStyle/>
                    <a:p>
                      <a:pPr algn="ctr"/>
                      <a:r>
                        <a:rPr kumimoji="1" lang="ja-JP" altLang="en-US" sz="1300" dirty="0">
                          <a:solidFill>
                            <a:schemeClr val="tx1"/>
                          </a:solidFill>
                          <a:latin typeface="Yu Gothic UI" panose="020B0500000000000000" pitchFamily="50" charset="-128"/>
                          <a:ea typeface="Yu Gothic UI" panose="020B0500000000000000" pitchFamily="50" charset="-128"/>
                        </a:rPr>
                        <a:t>－</a:t>
                      </a:r>
                    </a:p>
                  </a:txBody>
                  <a:tcPr marL="123404" marR="123404" marT="61701" marB="61701" anchor="ctr">
                    <a:noFill/>
                  </a:tcPr>
                </a:tc>
                <a:tc>
                  <a:txBody>
                    <a:bodyPr/>
                    <a:lstStyle/>
                    <a:p>
                      <a:pPr algn="ctr"/>
                      <a:r>
                        <a:rPr kumimoji="1" lang="en-US" altLang="ja-JP" sz="1300" dirty="0">
                          <a:latin typeface="Yu Gothic UI" panose="020B0500000000000000" pitchFamily="50" charset="-128"/>
                          <a:ea typeface="Yu Gothic UI" panose="020B0500000000000000" pitchFamily="50" charset="-128"/>
                        </a:rPr>
                        <a:t>WV-S1536LTNUX</a:t>
                      </a:r>
                    </a:p>
                  </a:txBody>
                  <a:tcPr marL="123404" marR="123404" marT="61701" marB="61701" anchor="ctr">
                    <a:noFill/>
                  </a:tcPr>
                </a:tc>
                <a:tc>
                  <a:txBody>
                    <a:bodyPr/>
                    <a:lstStyle/>
                    <a:p>
                      <a:pPr algn="ctr"/>
                      <a:r>
                        <a:rPr kumimoji="1" lang="ja-JP" altLang="en-US" sz="1300" dirty="0">
                          <a:solidFill>
                            <a:schemeClr val="tx1"/>
                          </a:solidFill>
                          <a:latin typeface="Yu Gothic UI" panose="020B0500000000000000" pitchFamily="50" charset="-128"/>
                          <a:ea typeface="Yu Gothic UI" panose="020B0500000000000000" pitchFamily="50" charset="-128"/>
                        </a:rPr>
                        <a:t>－</a:t>
                      </a:r>
                    </a:p>
                  </a:txBody>
                  <a:tcPr marL="123404" marR="123404" marT="61701" marB="61701" anchor="ctr">
                    <a:noFill/>
                  </a:tcPr>
                </a:tc>
                <a:tc>
                  <a:txBody>
                    <a:bodyPr/>
                    <a:lstStyle/>
                    <a:p>
                      <a:pPr algn="ctr"/>
                      <a:r>
                        <a:rPr kumimoji="1" lang="en-US" altLang="ja-JP" sz="1300" dirty="0">
                          <a:latin typeface="Yu Gothic UI" panose="020B0500000000000000" pitchFamily="50" charset="-128"/>
                          <a:ea typeface="Yu Gothic UI" panose="020B0500000000000000" pitchFamily="50" charset="-128"/>
                        </a:rPr>
                        <a:t>WV-S2536LTNUX</a:t>
                      </a:r>
                      <a:endParaRPr kumimoji="1" lang="ja-JP" altLang="en-US" sz="1300" dirty="0">
                        <a:latin typeface="Yu Gothic UI" panose="020B0500000000000000" pitchFamily="50" charset="-128"/>
                        <a:ea typeface="Yu Gothic UI" panose="020B0500000000000000" pitchFamily="50" charset="-128"/>
                      </a:endParaRPr>
                    </a:p>
                  </a:txBody>
                  <a:tcPr marL="123404" marR="123404" marT="61701" marB="61701" anchor="ctr">
                    <a:noFill/>
                  </a:tcPr>
                </a:tc>
                <a:extLst>
                  <a:ext uri="{0D108BD9-81ED-4DB2-BD59-A6C34878D82A}">
                    <a16:rowId xmlns:a16="http://schemas.microsoft.com/office/drawing/2014/main" val="1827460556"/>
                  </a:ext>
                </a:extLst>
              </a:tr>
            </a:tbl>
          </a:graphicData>
        </a:graphic>
      </p:graphicFrame>
      <p:sp>
        <p:nvSpPr>
          <p:cNvPr id="6" name="正方形/長方形 5">
            <a:extLst>
              <a:ext uri="{FF2B5EF4-FFF2-40B4-BE49-F238E27FC236}">
                <a16:creationId xmlns:a16="http://schemas.microsoft.com/office/drawing/2014/main" id="{F78CF570-044F-0B5E-96D1-963E8E779A90}"/>
              </a:ext>
            </a:extLst>
          </p:cNvPr>
          <p:cNvSpPr/>
          <p:nvPr/>
        </p:nvSpPr>
        <p:spPr>
          <a:xfrm>
            <a:off x="4418631" y="2528641"/>
            <a:ext cx="662361" cy="261610"/>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黒モデル</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a:extLst>
              <a:ext uri="{FF2B5EF4-FFF2-40B4-BE49-F238E27FC236}">
                <a16:creationId xmlns:a16="http://schemas.microsoft.com/office/drawing/2014/main" id="{6661FE60-7514-7731-0370-E68AE82F132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1879" t="26575" r="12359" b="27422"/>
          <a:stretch/>
        </p:blipFill>
        <p:spPr>
          <a:xfrm>
            <a:off x="4053454" y="1932683"/>
            <a:ext cx="992579" cy="602684"/>
          </a:xfrm>
          <a:prstGeom prst="rect">
            <a:avLst/>
          </a:prstGeom>
        </p:spPr>
      </p:pic>
      <p:pic>
        <p:nvPicPr>
          <p:cNvPr id="21" name="図 20">
            <a:extLst>
              <a:ext uri="{FF2B5EF4-FFF2-40B4-BE49-F238E27FC236}">
                <a16:creationId xmlns:a16="http://schemas.microsoft.com/office/drawing/2014/main" id="{2A36DDA5-AA75-ADE6-7C85-3E2B28E6C44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89898" l="0" r="100000"/>
                    </a14:imgEffect>
                  </a14:imgLayer>
                </a14:imgProps>
              </a:ext>
            </a:extLst>
          </a:blip>
          <a:srcRect l="1573" t="15924" r="7755" b="13912"/>
          <a:stretch/>
        </p:blipFill>
        <p:spPr>
          <a:xfrm>
            <a:off x="3415246" y="1410751"/>
            <a:ext cx="1059573" cy="819911"/>
          </a:xfrm>
          <a:prstGeom prst="rect">
            <a:avLst/>
          </a:prstGeom>
        </p:spPr>
      </p:pic>
      <p:sp>
        <p:nvSpPr>
          <p:cNvPr id="22" name="正方形/長方形 21">
            <a:extLst>
              <a:ext uri="{FF2B5EF4-FFF2-40B4-BE49-F238E27FC236}">
                <a16:creationId xmlns:a16="http://schemas.microsoft.com/office/drawing/2014/main" id="{3E60EEF9-7E85-8D4E-DDB2-35656CDF6EBD}"/>
              </a:ext>
            </a:extLst>
          </p:cNvPr>
          <p:cNvSpPr/>
          <p:nvPr/>
        </p:nvSpPr>
        <p:spPr>
          <a:xfrm>
            <a:off x="3282671" y="1410751"/>
            <a:ext cx="662361" cy="261610"/>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白モデル</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a:extLst>
              <a:ext uri="{FF2B5EF4-FFF2-40B4-BE49-F238E27FC236}">
                <a16:creationId xmlns:a16="http://schemas.microsoft.com/office/drawing/2014/main" id="{818F70AF-E667-18E1-9E40-DFA57A6AAC87}"/>
              </a:ext>
            </a:extLst>
          </p:cNvPr>
          <p:cNvPicPr>
            <a:picLocks noChangeAspect="1"/>
          </p:cNvPicPr>
          <p:nvPr/>
        </p:nvPicPr>
        <p:blipFill>
          <a:blip r:embed="rId6"/>
          <a:stretch>
            <a:fillRect/>
          </a:stretch>
        </p:blipFill>
        <p:spPr>
          <a:xfrm>
            <a:off x="5260479" y="1541556"/>
            <a:ext cx="755005" cy="755005"/>
          </a:xfrm>
          <a:prstGeom prst="rect">
            <a:avLst/>
          </a:prstGeom>
        </p:spPr>
      </p:pic>
      <p:pic>
        <p:nvPicPr>
          <p:cNvPr id="29" name="図 28">
            <a:extLst>
              <a:ext uri="{FF2B5EF4-FFF2-40B4-BE49-F238E27FC236}">
                <a16:creationId xmlns:a16="http://schemas.microsoft.com/office/drawing/2014/main" id="{E8A0C581-6ED7-29E1-445D-6C55E3E3228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00" b="90000" l="9500" r="90667">
                        <a14:foregroundMark x1="9500" y1="33500" x2="9500" y2="33500"/>
                        <a14:foregroundMark x1="50167" y1="9500" x2="50167" y2="9500"/>
                        <a14:foregroundMark x1="47667" y1="79167" x2="47667" y2="79167"/>
                        <a14:foregroundMark x1="90667" y1="45333" x2="90667" y2="45333"/>
                        <a14:foregroundMark x1="40000" y1="61833" x2="40000" y2="61833"/>
                      </a14:backgroundRemoval>
                    </a14:imgEffect>
                  </a14:imgLayer>
                </a14:imgProps>
              </a:ext>
            </a:extLst>
          </a:blip>
          <a:srcRect l="7663" t="7836" r="7510" b="9278"/>
          <a:stretch/>
        </p:blipFill>
        <p:spPr>
          <a:xfrm>
            <a:off x="6101471" y="1968796"/>
            <a:ext cx="623881" cy="609600"/>
          </a:xfrm>
          <a:prstGeom prst="rect">
            <a:avLst/>
          </a:prstGeom>
        </p:spPr>
      </p:pic>
      <p:sp>
        <p:nvSpPr>
          <p:cNvPr id="30" name="正方形/長方形 29">
            <a:extLst>
              <a:ext uri="{FF2B5EF4-FFF2-40B4-BE49-F238E27FC236}">
                <a16:creationId xmlns:a16="http://schemas.microsoft.com/office/drawing/2014/main" id="{B5E13540-B635-07C7-6D2E-D44218DCC783}"/>
              </a:ext>
            </a:extLst>
          </p:cNvPr>
          <p:cNvSpPr/>
          <p:nvPr/>
        </p:nvSpPr>
        <p:spPr>
          <a:xfrm>
            <a:off x="6082230" y="2538320"/>
            <a:ext cx="662361" cy="261610"/>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黒モデル</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A55FD89D-A8D8-05DB-2277-67AF0F2464DD}"/>
              </a:ext>
            </a:extLst>
          </p:cNvPr>
          <p:cNvSpPr/>
          <p:nvPr/>
        </p:nvSpPr>
        <p:spPr>
          <a:xfrm>
            <a:off x="5306800" y="1350241"/>
            <a:ext cx="662361" cy="261610"/>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白モデル</a:t>
            </a:r>
            <a:endPar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図 34">
            <a:extLst>
              <a:ext uri="{FF2B5EF4-FFF2-40B4-BE49-F238E27FC236}">
                <a16:creationId xmlns:a16="http://schemas.microsoft.com/office/drawing/2014/main" id="{B8D212F0-C04A-7BEC-096D-980A40B6B8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1333" y1="87469" x2="51333" y2="87469"/>
                        <a14:foregroundMark x1="42000" y1="67419" x2="42000" y2="67419"/>
                      </a14:backgroundRemoval>
                    </a14:imgEffect>
                  </a14:imgLayer>
                </a14:imgProps>
              </a:ext>
            </a:extLst>
          </a:blip>
          <a:srcRect l="20309" t="15809" r="22885" b="10267"/>
          <a:stretch/>
        </p:blipFill>
        <p:spPr>
          <a:xfrm>
            <a:off x="7347903" y="1566487"/>
            <a:ext cx="817085" cy="707109"/>
          </a:xfrm>
          <a:prstGeom prst="rect">
            <a:avLst/>
          </a:prstGeom>
        </p:spPr>
      </p:pic>
      <p:pic>
        <p:nvPicPr>
          <p:cNvPr id="37" name="図 36">
            <a:extLst>
              <a:ext uri="{FF2B5EF4-FFF2-40B4-BE49-F238E27FC236}">
                <a16:creationId xmlns:a16="http://schemas.microsoft.com/office/drawing/2014/main" id="{80146107-E4F7-64A6-FADA-E29FCE6EB6C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9167" r="91167">
                        <a14:foregroundMark x1="9333" y1="55000" x2="9333" y2="55000"/>
                        <a14:foregroundMark x1="40333" y1="49333" x2="40333" y2="49333"/>
                        <a14:foregroundMark x1="41000" y1="59667" x2="41000" y2="59667"/>
                        <a14:foregroundMark x1="39500" y1="64333" x2="39500" y2="64333"/>
                        <a14:foregroundMark x1="38667" y1="66000" x2="38667" y2="66000"/>
                        <a14:foregroundMark x1="36500" y1="65167" x2="36500" y2="65167"/>
                        <a14:foregroundMark x1="37667" y1="66167" x2="37667" y2="66167"/>
                        <a14:foregroundMark x1="35000" y1="65000" x2="35000" y2="65000"/>
                        <a14:foregroundMark x1="32167" y1="64167" x2="32167" y2="64167"/>
                        <a14:foregroundMark x1="30500" y1="63167" x2="30500" y2="63167"/>
                        <a14:foregroundMark x1="29500" y1="63167" x2="29500" y2="63167"/>
                        <a14:foregroundMark x1="29333" y1="63000" x2="29333" y2="63000"/>
                        <a14:foregroundMark x1="25500" y1="37833" x2="25500" y2="37833"/>
                        <a14:foregroundMark x1="24167" y1="37833" x2="24167" y2="37833"/>
                        <a14:foregroundMark x1="21167" y1="42000" x2="21167" y2="42000"/>
                        <a14:foregroundMark x1="23833" y1="38000" x2="23833" y2="38000"/>
                        <a14:foregroundMark x1="28333" y1="62833" x2="28333" y2="62833"/>
                        <a14:foregroundMark x1="27333" y1="62833" x2="27333" y2="62833"/>
                        <a14:foregroundMark x1="91167" y1="44167" x2="91167" y2="44167"/>
                        <a14:foregroundMark x1="90833" y1="39167" x2="90833" y2="39167"/>
                        <a14:foregroundMark x1="21167" y1="42167" x2="21167" y2="42167"/>
                      </a14:backgroundRemoval>
                    </a14:imgEffect>
                  </a14:imgLayer>
                </a14:imgProps>
              </a:ext>
            </a:extLst>
          </a:blip>
          <a:srcRect l="6510" t="24795" r="5849" b="30829"/>
          <a:stretch/>
        </p:blipFill>
        <p:spPr>
          <a:xfrm>
            <a:off x="1880744" y="1606057"/>
            <a:ext cx="1240209" cy="627968"/>
          </a:xfrm>
          <a:prstGeom prst="rect">
            <a:avLst/>
          </a:prstGeom>
        </p:spPr>
      </p:pic>
    </p:spTree>
    <p:extLst>
      <p:ext uri="{BB962C8B-B14F-4D97-AF65-F5344CB8AC3E}">
        <p14:creationId xmlns:p14="http://schemas.microsoft.com/office/powerpoint/2010/main" val="3011079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画質比較：ボックスタイプ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lang="ja-JP" altLang="en-US" dirty="0"/>
              <a:t>サマリー</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6" name="正方形/長方形 5">
            <a:extLst>
              <a:ext uri="{FF2B5EF4-FFF2-40B4-BE49-F238E27FC236}">
                <a16:creationId xmlns:a16="http://schemas.microsoft.com/office/drawing/2014/main" id="{C1C05D27-6801-1D95-68B8-A4F93425C607}"/>
              </a:ext>
            </a:extLst>
          </p:cNvPr>
          <p:cNvSpPr/>
          <p:nvPr/>
        </p:nvSpPr>
        <p:spPr>
          <a:xfrm>
            <a:off x="475665" y="4417568"/>
            <a:ext cx="4722540" cy="276999"/>
          </a:xfrm>
          <a:prstGeom prst="rect">
            <a:avLst/>
          </a:prstGeom>
        </p:spPr>
        <p:txBody>
          <a:bodyPr wrap="square">
            <a:spAutoFit/>
          </a:bodyPr>
          <a:lstStyle/>
          <a:p>
            <a:pPr lvl="0">
              <a:defRPr/>
            </a:pPr>
            <a:r>
              <a:rPr lang="ja-JP" altLang="en-US" sz="1200" dirty="0">
                <a:latin typeface="Yu Gothic UI" panose="020B0500000000000000" pitchFamily="50" charset="-128"/>
                <a:ea typeface="Yu Gothic UI" panose="020B0500000000000000" pitchFamily="50" charset="-128"/>
                <a:cs typeface="Calibri" panose="020F0502020204030204" pitchFamily="34" charset="0"/>
              </a:rPr>
              <a:t>採点方法：基準点を</a:t>
            </a:r>
            <a:r>
              <a:rPr lang="en-US" altLang="ja-JP" sz="1200" dirty="0">
                <a:latin typeface="Yu Gothic UI" panose="020B0500000000000000" pitchFamily="50" charset="-128"/>
                <a:ea typeface="Yu Gothic UI" panose="020B0500000000000000" pitchFamily="50" charset="-128"/>
                <a:cs typeface="Calibri" panose="020F0502020204030204" pitchFamily="34" charset="0"/>
              </a:rPr>
              <a:t>3</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点とし、加点／減点方式で採点</a:t>
            </a:r>
            <a:endParaRPr lang="en-US" altLang="ja-JP" sz="1200"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正方形/長方形 6">
            <a:extLst>
              <a:ext uri="{FF2B5EF4-FFF2-40B4-BE49-F238E27FC236}">
                <a16:creationId xmlns:a16="http://schemas.microsoft.com/office/drawing/2014/main" id="{2A1E14A4-4629-A603-B391-1A03E8E6112A}"/>
              </a:ext>
            </a:extLst>
          </p:cNvPr>
          <p:cNvSpPr/>
          <p:nvPr/>
        </p:nvSpPr>
        <p:spPr>
          <a:xfrm>
            <a:off x="5351424" y="743392"/>
            <a:ext cx="3692929"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WV-S1136UX</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AI</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搭載モデル）</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8" name="正方形/長方形 7">
            <a:extLst>
              <a:ext uri="{FF2B5EF4-FFF2-40B4-BE49-F238E27FC236}">
                <a16:creationId xmlns:a16="http://schemas.microsoft.com/office/drawing/2014/main" id="{87B1CF7A-0A21-883A-5E63-AF0DCAAF07DD}"/>
              </a:ext>
            </a:extLst>
          </p:cNvPr>
          <p:cNvSpPr/>
          <p:nvPr/>
        </p:nvSpPr>
        <p:spPr>
          <a:xfrm>
            <a:off x="5357362" y="2660123"/>
            <a:ext cx="3686987"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WV-</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S1130VRJUX</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AI</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非搭載モデル）</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9" name="正方形/長方形 8">
            <a:extLst>
              <a:ext uri="{FF2B5EF4-FFF2-40B4-BE49-F238E27FC236}">
                <a16:creationId xmlns:a16="http://schemas.microsoft.com/office/drawing/2014/main" id="{44F8BDBA-080F-14B1-8D4D-24D88E96EFC6}"/>
              </a:ext>
            </a:extLst>
          </p:cNvPr>
          <p:cNvSpPr/>
          <p:nvPr/>
        </p:nvSpPr>
        <p:spPr>
          <a:xfrm>
            <a:off x="5484253" y="1021661"/>
            <a:ext cx="3130355" cy="1477328"/>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■設定内容　（下記項目以外は全て初期値）</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SD</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err="1">
                <a:effectLst/>
                <a:latin typeface="Yu Gothic UI" panose="020B0500000000000000" pitchFamily="50" charset="-128"/>
                <a:ea typeface="Yu Gothic UI" panose="020B0500000000000000" pitchFamily="50" charset="-128"/>
                <a:cs typeface="Calibri" panose="020F0502020204030204" pitchFamily="34" charset="0"/>
              </a:rPr>
              <a:t>iA</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AGC</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圧縮方式</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配信モード</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ビットレート</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画質</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スマートコーディング</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正方形/長方形 9">
            <a:extLst>
              <a:ext uri="{FF2B5EF4-FFF2-40B4-BE49-F238E27FC236}">
                <a16:creationId xmlns:a16="http://schemas.microsoft.com/office/drawing/2014/main" id="{F18732C6-DBB3-20FF-9502-DBA8AB012CB4}"/>
              </a:ext>
            </a:extLst>
          </p:cNvPr>
          <p:cNvSpPr/>
          <p:nvPr/>
        </p:nvSpPr>
        <p:spPr>
          <a:xfrm>
            <a:off x="7049430" y="1175549"/>
            <a:ext cx="1147182" cy="1323439"/>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6</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H.265</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VBR</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2048</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0kbps</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3</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OFF</a:t>
            </a:r>
          </a:p>
        </p:txBody>
      </p:sp>
      <p:sp>
        <p:nvSpPr>
          <p:cNvPr id="11" name="正方形/長方形 10">
            <a:extLst>
              <a:ext uri="{FF2B5EF4-FFF2-40B4-BE49-F238E27FC236}">
                <a16:creationId xmlns:a16="http://schemas.microsoft.com/office/drawing/2014/main" id="{68F3812A-35EC-4CCC-347D-1ABF5BA893AE}"/>
              </a:ext>
            </a:extLst>
          </p:cNvPr>
          <p:cNvSpPr/>
          <p:nvPr/>
        </p:nvSpPr>
        <p:spPr>
          <a:xfrm>
            <a:off x="5484252" y="2939729"/>
            <a:ext cx="3130355" cy="1477328"/>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■設定内容　（下記項目以外は全て初期値）</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SD</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err="1">
                <a:effectLst/>
                <a:latin typeface="Yu Gothic UI" panose="020B0500000000000000" pitchFamily="50" charset="-128"/>
                <a:ea typeface="Yu Gothic UI" panose="020B0500000000000000" pitchFamily="50" charset="-128"/>
                <a:cs typeface="Calibri" panose="020F0502020204030204" pitchFamily="34" charset="0"/>
              </a:rPr>
              <a:t>iA</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AGC</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圧縮方式</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配信モード</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ビットレート</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画質</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スマートコーディング</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1EB167E4-C6F0-F944-9F02-71D61544A1CA}"/>
              </a:ext>
            </a:extLst>
          </p:cNvPr>
          <p:cNvSpPr/>
          <p:nvPr/>
        </p:nvSpPr>
        <p:spPr>
          <a:xfrm>
            <a:off x="7049429" y="3093617"/>
            <a:ext cx="1147182" cy="1323439"/>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6</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H.265</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VBR</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2048</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0kbps</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3</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OFF</a:t>
            </a:r>
          </a:p>
        </p:txBody>
      </p:sp>
      <p:graphicFrame>
        <p:nvGraphicFramePr>
          <p:cNvPr id="13" name="グラフ 12">
            <a:extLst>
              <a:ext uri="{FF2B5EF4-FFF2-40B4-BE49-F238E27FC236}">
                <a16:creationId xmlns:a16="http://schemas.microsoft.com/office/drawing/2014/main" id="{4E7CA7C8-9418-3EB5-A642-A58CD7EC8AF7}"/>
              </a:ext>
            </a:extLst>
          </p:cNvPr>
          <p:cNvGraphicFramePr>
            <a:graphicFrameLocks/>
          </p:cNvGraphicFramePr>
          <p:nvPr>
            <p:extLst>
              <p:ext uri="{D42A27DB-BD31-4B8C-83A1-F6EECF244321}">
                <p14:modId xmlns:p14="http://schemas.microsoft.com/office/powerpoint/2010/main" val="1506856617"/>
              </p:ext>
            </p:extLst>
          </p:nvPr>
        </p:nvGraphicFramePr>
        <p:xfrm>
          <a:off x="67962" y="687348"/>
          <a:ext cx="5416291" cy="37297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672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baseline="30000" dirty="0"/>
              <a:t>【</a:t>
            </a:r>
            <a:r>
              <a:rPr lang="ja-JP" altLang="en-US" baseline="30000" dirty="0"/>
              <a:t>画質比較：ボックスタイプ</a:t>
            </a:r>
            <a:r>
              <a:rPr lang="en-US" altLang="ja-JP" baseline="30000" dirty="0"/>
              <a:t>】</a:t>
            </a:r>
            <a:r>
              <a:rPr lang="ja-JP" altLang="en-US" baseline="30000" dirty="0"/>
              <a:t>　</a:t>
            </a:r>
            <a:r>
              <a:rPr lang="ja-JP" altLang="en-US" dirty="0"/>
              <a:t>屋外・明るい</a:t>
            </a: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1E96E771-2E77-7543-74CD-1770B0EF1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72" y="1100645"/>
            <a:ext cx="3722202" cy="2093739"/>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185DB0C2-3A3B-F466-21FB-1AB21A213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365" y="2197657"/>
            <a:ext cx="1074513" cy="1082134"/>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6EC113AB-427C-85E5-C412-10164BF1F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874" y="1100645"/>
            <a:ext cx="3722202" cy="2093739"/>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80055BB6-D7CB-EEAC-20F5-3B0BE0010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123" y="2197658"/>
            <a:ext cx="1032624" cy="1082134"/>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440E7389-EC19-8A2D-5B13-13A7B5565CEB}"/>
              </a:ext>
            </a:extLst>
          </p:cNvPr>
          <p:cNvSpPr/>
          <p:nvPr/>
        </p:nvSpPr>
        <p:spPr>
          <a:xfrm>
            <a:off x="2026004" y="2030867"/>
            <a:ext cx="344216" cy="345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27CFB7A-1254-EC43-454D-9E9FD453FAA3}"/>
              </a:ext>
            </a:extLst>
          </p:cNvPr>
          <p:cNvSpPr/>
          <p:nvPr/>
        </p:nvSpPr>
        <p:spPr>
          <a:xfrm>
            <a:off x="6517413" y="2021974"/>
            <a:ext cx="310508" cy="3542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63E6752-02CB-7734-2837-FC5EC9461CCD}"/>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WV-S1136UX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A6BB6AC5-9DD9-A9C0-7453-0A886F7C0C94}"/>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WV-S1130VRJUX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3" name="表 12">
            <a:extLst>
              <a:ext uri="{FF2B5EF4-FFF2-40B4-BE49-F238E27FC236}">
                <a16:creationId xmlns:a16="http://schemas.microsoft.com/office/drawing/2014/main" id="{3AE6F4F0-53FE-BE11-903B-129A06E638C2}"/>
              </a:ext>
            </a:extLst>
          </p:cNvPr>
          <p:cNvGraphicFramePr>
            <a:graphicFrameLocks noGrp="1"/>
          </p:cNvGraphicFramePr>
          <p:nvPr>
            <p:extLst>
              <p:ext uri="{D42A27DB-BD31-4B8C-83A1-F6EECF244321}">
                <p14:modId xmlns:p14="http://schemas.microsoft.com/office/powerpoint/2010/main" val="1714627117"/>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376DEFE8-8763-916D-0B57-A2954EA1CA99}"/>
              </a:ext>
            </a:extLst>
          </p:cNvPr>
          <p:cNvGraphicFramePr>
            <a:graphicFrameLocks noGrp="1"/>
          </p:cNvGraphicFramePr>
          <p:nvPr>
            <p:extLst>
              <p:ext uri="{D42A27DB-BD31-4B8C-83A1-F6EECF244321}">
                <p14:modId xmlns:p14="http://schemas.microsoft.com/office/powerpoint/2010/main" val="3614161461"/>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BB49DE1B-8869-8E4C-D0F1-7CEBF0DF6172}"/>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CD27713A-D047-3565-FAF2-D8C819C623CA}"/>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26D76F58-6FA9-1126-5FD5-3833F2AE6079}"/>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1708</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1F65FBBF-DBF9-4436-69D5-6CE6A511B5B0}"/>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1375</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418314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baseline="30000" dirty="0"/>
              <a:t>【</a:t>
            </a:r>
            <a:r>
              <a:rPr lang="ja-JP" altLang="en-US" baseline="30000" dirty="0"/>
              <a:t>画質比較：ボックスタイプ</a:t>
            </a:r>
            <a:r>
              <a:rPr lang="en-US" altLang="ja-JP" baseline="30000" dirty="0"/>
              <a:t>】</a:t>
            </a:r>
            <a:r>
              <a:rPr lang="ja-JP" altLang="en-US" baseline="30000" dirty="0"/>
              <a:t>　</a:t>
            </a:r>
            <a:r>
              <a:rPr lang="ja-JP" altLang="en-US" dirty="0"/>
              <a:t>屋内・明るい</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3C7B1366-B2DF-ADB4-077B-D5FCAAA17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6" y="1100645"/>
            <a:ext cx="3732897" cy="209975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99FB5755-210D-4617-904E-B80962DE2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104" y="2207863"/>
            <a:ext cx="1164522" cy="1185194"/>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DFB2CE1D-CA5A-FEE6-9A4C-D69086CA6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889" y="1100644"/>
            <a:ext cx="3732899" cy="209975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C47EA70B-0B75-82E6-699A-70703E88E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48601" y="2202498"/>
            <a:ext cx="996580" cy="1190559"/>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B5576AA7-913E-C3C1-21C0-3B4108839F38}"/>
              </a:ext>
            </a:extLst>
          </p:cNvPr>
          <p:cNvSpPr/>
          <p:nvPr/>
        </p:nvSpPr>
        <p:spPr>
          <a:xfrm>
            <a:off x="2133399" y="1872677"/>
            <a:ext cx="363152" cy="395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ECA7A80-3863-03EA-6D68-2DE41AB59D1D}"/>
              </a:ext>
            </a:extLst>
          </p:cNvPr>
          <p:cNvSpPr/>
          <p:nvPr/>
        </p:nvSpPr>
        <p:spPr>
          <a:xfrm>
            <a:off x="6468217" y="1834502"/>
            <a:ext cx="281499" cy="3679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63F54F0-BBC4-569D-053C-26965FFE6B2F}"/>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WV-S1136UX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93D2757C-13F5-91F2-848D-F9DF28F96479}"/>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WV-S1130VRJUX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3" name="表 12">
            <a:extLst>
              <a:ext uri="{FF2B5EF4-FFF2-40B4-BE49-F238E27FC236}">
                <a16:creationId xmlns:a16="http://schemas.microsoft.com/office/drawing/2014/main" id="{1699BF57-6D91-4774-8367-C6AF372139D7}"/>
              </a:ext>
            </a:extLst>
          </p:cNvPr>
          <p:cNvGraphicFramePr>
            <a:graphicFrameLocks noGrp="1"/>
          </p:cNvGraphicFramePr>
          <p:nvPr>
            <p:extLst>
              <p:ext uri="{D42A27DB-BD31-4B8C-83A1-F6EECF244321}">
                <p14:modId xmlns:p14="http://schemas.microsoft.com/office/powerpoint/2010/main" val="3783903665"/>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A18E3FC3-D2BF-765D-3F8E-C411892A9D82}"/>
              </a:ext>
            </a:extLst>
          </p:cNvPr>
          <p:cNvGraphicFramePr>
            <a:graphicFrameLocks noGrp="1"/>
          </p:cNvGraphicFramePr>
          <p:nvPr>
            <p:extLst>
              <p:ext uri="{D42A27DB-BD31-4B8C-83A1-F6EECF244321}">
                <p14:modId xmlns:p14="http://schemas.microsoft.com/office/powerpoint/2010/main" val="3164157600"/>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1B9FF4E3-56E2-A9AF-D57A-5FA5C97100A0}"/>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5D8751E0-E7F3-6657-9270-27655F39F313}"/>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6188D6FF-6427-52F5-F466-2AC8F5149AA0}"/>
              </a:ext>
            </a:extLst>
          </p:cNvPr>
          <p:cNvSpPr/>
          <p:nvPr/>
        </p:nvSpPr>
        <p:spPr>
          <a:xfrm>
            <a:off x="2792849" y="4353413"/>
            <a:ext cx="1606530"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810</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47013882-B919-A234-C8BB-4ED0855BF324}"/>
              </a:ext>
            </a:extLst>
          </p:cNvPr>
          <p:cNvSpPr/>
          <p:nvPr/>
        </p:nvSpPr>
        <p:spPr>
          <a:xfrm>
            <a:off x="7186237" y="4353413"/>
            <a:ext cx="1571264"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982</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2141995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baseline="30000" dirty="0"/>
              <a:t>【</a:t>
            </a:r>
            <a:r>
              <a:rPr lang="ja-JP" altLang="en-US" baseline="30000" dirty="0"/>
              <a:t>画質比較：ボックスタイプ</a:t>
            </a:r>
            <a:r>
              <a:rPr lang="en-US" altLang="ja-JP" baseline="30000" dirty="0"/>
              <a:t>】</a:t>
            </a:r>
            <a:r>
              <a:rPr lang="ja-JP" altLang="en-US" baseline="30000" dirty="0"/>
              <a:t>　</a:t>
            </a:r>
            <a:r>
              <a:rPr lang="ja-JP" altLang="en-US" dirty="0"/>
              <a:t>屋内・逆光</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18A2F81E-8318-E086-B225-0C8CEB03A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70" y="1100644"/>
            <a:ext cx="3722202" cy="2093739"/>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05BE560C-BE0B-671A-E7C2-B1CBEDB9A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632" y="2253563"/>
            <a:ext cx="922148" cy="1113445"/>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F3E3226-E37A-9D33-ACFD-1CF0ACDF8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53" y="2150854"/>
            <a:ext cx="637159" cy="1101853"/>
          </a:xfrm>
          <a:prstGeom prst="rect">
            <a:avLst/>
          </a:prstGeom>
          <a:ln w="12700">
            <a:solidFill>
              <a:srgbClr val="FF0000"/>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AE0BF181-D9D0-32D5-C609-0CC38D3B0982}"/>
              </a:ext>
            </a:extLst>
          </p:cNvPr>
          <p:cNvSpPr/>
          <p:nvPr/>
        </p:nvSpPr>
        <p:spPr>
          <a:xfrm>
            <a:off x="2502862" y="1778277"/>
            <a:ext cx="354638" cy="464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C99DCF9-0237-342B-31F4-E57ECE4162D3}"/>
              </a:ext>
            </a:extLst>
          </p:cNvPr>
          <p:cNvSpPr/>
          <p:nvPr/>
        </p:nvSpPr>
        <p:spPr>
          <a:xfrm>
            <a:off x="1253360" y="1745322"/>
            <a:ext cx="335039" cy="7031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9EA208C1-AD39-0E4F-BB4F-AD8C4BFC343E}"/>
              </a:ext>
            </a:extLst>
          </p:cNvPr>
          <p:cNvCxnSpPr/>
          <p:nvPr/>
        </p:nvCxnSpPr>
        <p:spPr>
          <a:xfrm flipH="1">
            <a:off x="1044112" y="2096873"/>
            <a:ext cx="209249" cy="1682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C81258A1-7374-6493-D75B-3A3208580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089" y="1100644"/>
            <a:ext cx="3722202" cy="2093739"/>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37152EDC-92C0-89C5-C530-600FD0397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3885" y="2253563"/>
            <a:ext cx="745281" cy="978467"/>
          </a:xfrm>
          <a:prstGeom prst="rect">
            <a:avLst/>
          </a:prstGeom>
          <a:ln w="12700">
            <a:solidFill>
              <a:srgbClr val="FF0000"/>
            </a:solidFill>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3F804ACC-CB4C-A695-2072-A2E88F6F77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6314" y="2150854"/>
            <a:ext cx="662123" cy="1101853"/>
          </a:xfrm>
          <a:prstGeom prst="rect">
            <a:avLst/>
          </a:prstGeom>
          <a:ln w="12700">
            <a:solidFill>
              <a:srgbClr val="FF0000"/>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9D292E3D-1A79-9370-81DD-74AE104791D0}"/>
              </a:ext>
            </a:extLst>
          </p:cNvPr>
          <p:cNvSpPr/>
          <p:nvPr/>
        </p:nvSpPr>
        <p:spPr>
          <a:xfrm>
            <a:off x="6797842" y="1745322"/>
            <a:ext cx="336884" cy="438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27EF9F0-014E-97DC-AC2D-5CB9B0F93E00}"/>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WV-S1136UX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6" name="正方形/長方形 15">
            <a:extLst>
              <a:ext uri="{FF2B5EF4-FFF2-40B4-BE49-F238E27FC236}">
                <a16:creationId xmlns:a16="http://schemas.microsoft.com/office/drawing/2014/main" id="{328D41C2-6BB5-20E9-142C-CCAA9DF496D7}"/>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WV-S1130VRJUX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7" name="表 16">
            <a:extLst>
              <a:ext uri="{FF2B5EF4-FFF2-40B4-BE49-F238E27FC236}">
                <a16:creationId xmlns:a16="http://schemas.microsoft.com/office/drawing/2014/main" id="{29AF12B1-A7A4-6EF2-9935-E096705C45A7}"/>
              </a:ext>
            </a:extLst>
          </p:cNvPr>
          <p:cNvGraphicFramePr>
            <a:graphicFrameLocks noGrp="1"/>
          </p:cNvGraphicFramePr>
          <p:nvPr>
            <p:extLst>
              <p:ext uri="{D42A27DB-BD31-4B8C-83A1-F6EECF244321}">
                <p14:modId xmlns:p14="http://schemas.microsoft.com/office/powerpoint/2010/main" val="4097393926"/>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8" name="表 17">
            <a:extLst>
              <a:ext uri="{FF2B5EF4-FFF2-40B4-BE49-F238E27FC236}">
                <a16:creationId xmlns:a16="http://schemas.microsoft.com/office/drawing/2014/main" id="{8D665079-A7F8-957F-C641-CB95818E6791}"/>
              </a:ext>
            </a:extLst>
          </p:cNvPr>
          <p:cNvGraphicFramePr>
            <a:graphicFrameLocks noGrp="1"/>
          </p:cNvGraphicFramePr>
          <p:nvPr>
            <p:extLst>
              <p:ext uri="{D42A27DB-BD31-4B8C-83A1-F6EECF244321}">
                <p14:modId xmlns:p14="http://schemas.microsoft.com/office/powerpoint/2010/main" val="119414677"/>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9" name="テキスト ボックス 18">
            <a:extLst>
              <a:ext uri="{FF2B5EF4-FFF2-40B4-BE49-F238E27FC236}">
                <a16:creationId xmlns:a16="http://schemas.microsoft.com/office/drawing/2014/main" id="{15C505D7-AC33-B4B3-4986-AB3E460303D4}"/>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EC0EF16E-EAEE-FFBF-2FF9-6218C7EF4EFE}"/>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1" name="正方形/長方形 20">
            <a:extLst>
              <a:ext uri="{FF2B5EF4-FFF2-40B4-BE49-F238E27FC236}">
                <a16:creationId xmlns:a16="http://schemas.microsoft.com/office/drawing/2014/main" id="{4912A416-1FDB-FE6E-2136-1138F109A934}"/>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1581</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22" name="正方形/長方形 21">
            <a:extLst>
              <a:ext uri="{FF2B5EF4-FFF2-40B4-BE49-F238E27FC236}">
                <a16:creationId xmlns:a16="http://schemas.microsoft.com/office/drawing/2014/main" id="{B4AED514-772B-B468-2509-E71A226CCBC1}"/>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1504</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3985748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baseline="30000" dirty="0"/>
              <a:t>【</a:t>
            </a:r>
            <a:r>
              <a:rPr lang="ja-JP" altLang="en-US" baseline="30000" dirty="0"/>
              <a:t>画質比較：ボックスタイプ</a:t>
            </a:r>
            <a:r>
              <a:rPr lang="en-US" altLang="ja-JP" baseline="30000" dirty="0"/>
              <a:t>】</a:t>
            </a:r>
            <a:r>
              <a:rPr lang="ja-JP" altLang="en-US" baseline="30000" dirty="0"/>
              <a:t>　</a:t>
            </a:r>
            <a:r>
              <a:rPr lang="ja-JP" altLang="en-US" dirty="0"/>
              <a:t>屋外・暗い</a:t>
            </a:r>
            <a:r>
              <a:rPr lang="ja-JP" altLang="en-US" sz="1800" dirty="0"/>
              <a:t>　（照度 </a:t>
            </a:r>
            <a:r>
              <a:rPr lang="en-US" altLang="ja-JP" sz="1800" dirty="0"/>
              <a:t>: 0.2 – 1.0 lux</a:t>
            </a:r>
            <a:r>
              <a:rPr lang="ja-JP" altLang="en-US" sz="1800" dirty="0"/>
              <a:t>）</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38C200F5-2D32-AB8D-70AE-3D992950F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21" y="1120543"/>
            <a:ext cx="3699148" cy="2080771"/>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D0F874C7-5AEE-23E5-D28A-845E1EB0F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749" y="1938314"/>
            <a:ext cx="990686" cy="1158340"/>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93C2AF05-DFAA-9ABE-CDA4-B9D59A62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207" y="1120542"/>
            <a:ext cx="3699240" cy="2086423"/>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E4E146D1-76E5-528C-901F-0EC41DAAEC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32740" y="1921122"/>
            <a:ext cx="931378" cy="1175532"/>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411D5C4B-32F4-1AEE-DB40-A92F98CCA4BE}"/>
              </a:ext>
            </a:extLst>
          </p:cNvPr>
          <p:cNvSpPr/>
          <p:nvPr/>
        </p:nvSpPr>
        <p:spPr>
          <a:xfrm>
            <a:off x="1334240" y="1658041"/>
            <a:ext cx="271976" cy="381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EA934F7-CCC4-20B7-F528-9273F1A286FE}"/>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WV-S1136UX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1" name="正方形/長方形 10">
            <a:extLst>
              <a:ext uri="{FF2B5EF4-FFF2-40B4-BE49-F238E27FC236}">
                <a16:creationId xmlns:a16="http://schemas.microsoft.com/office/drawing/2014/main" id="{383CE0E7-A8B6-F091-EE69-F6ECC76C5326}"/>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WV-S1130VRJUX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E45F0342-AF4C-88E0-15F3-B4F3284D0CC5}"/>
              </a:ext>
            </a:extLst>
          </p:cNvPr>
          <p:cNvSpPr/>
          <p:nvPr/>
        </p:nvSpPr>
        <p:spPr>
          <a:xfrm>
            <a:off x="5595726" y="1739318"/>
            <a:ext cx="271976" cy="381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表 12">
            <a:extLst>
              <a:ext uri="{FF2B5EF4-FFF2-40B4-BE49-F238E27FC236}">
                <a16:creationId xmlns:a16="http://schemas.microsoft.com/office/drawing/2014/main" id="{EBEAA914-F96A-7638-23D4-6BB6A2190F99}"/>
              </a:ext>
            </a:extLst>
          </p:cNvPr>
          <p:cNvGraphicFramePr>
            <a:graphicFrameLocks noGrp="1"/>
          </p:cNvGraphicFramePr>
          <p:nvPr>
            <p:extLst>
              <p:ext uri="{D42A27DB-BD31-4B8C-83A1-F6EECF244321}">
                <p14:modId xmlns:p14="http://schemas.microsoft.com/office/powerpoint/2010/main" val="272356224"/>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A7BD4576-B9B2-F8A6-246D-1E72D84A5BDC}"/>
              </a:ext>
            </a:extLst>
          </p:cNvPr>
          <p:cNvGraphicFramePr>
            <a:graphicFrameLocks noGrp="1"/>
          </p:cNvGraphicFramePr>
          <p:nvPr>
            <p:extLst>
              <p:ext uri="{D42A27DB-BD31-4B8C-83A1-F6EECF244321}">
                <p14:modId xmlns:p14="http://schemas.microsoft.com/office/powerpoint/2010/main" val="1165050501"/>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38C2F325-D22A-DCE5-B96F-64C75EBE0A19}"/>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16F36631-F66C-8AF6-5D93-32F6DE896FBC}"/>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A11764A1-F8BB-6637-FF81-B53ADF354208}"/>
              </a:ext>
            </a:extLst>
          </p:cNvPr>
          <p:cNvSpPr/>
          <p:nvPr/>
        </p:nvSpPr>
        <p:spPr>
          <a:xfrm>
            <a:off x="2792849" y="4353413"/>
            <a:ext cx="1571264"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765</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B2280C11-45E9-054C-FE3C-8D97EF2EE5CC}"/>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1119</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691537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baseline="30000" dirty="0"/>
              <a:t>【</a:t>
            </a:r>
            <a:r>
              <a:rPr lang="ja-JP" altLang="en-US" baseline="30000" dirty="0"/>
              <a:t>画質比較：ボックスタイプ</a:t>
            </a:r>
            <a:r>
              <a:rPr lang="en-US" altLang="ja-JP" baseline="30000" dirty="0"/>
              <a:t>】</a:t>
            </a:r>
            <a:r>
              <a:rPr lang="ja-JP" altLang="en-US" baseline="30000" dirty="0"/>
              <a:t>　</a:t>
            </a:r>
            <a:r>
              <a:rPr lang="ja-JP" altLang="en-US" dirty="0"/>
              <a:t>屋内・暗い</a:t>
            </a:r>
            <a:r>
              <a:rPr lang="ja-JP" altLang="en-US" sz="1800" dirty="0"/>
              <a:t>　（照度 </a:t>
            </a:r>
            <a:r>
              <a:rPr lang="en-US" altLang="ja-JP" sz="1800" dirty="0"/>
              <a:t>: 0.07 – 0.1 lux</a:t>
            </a:r>
            <a:r>
              <a:rPr lang="ja-JP" altLang="en-US" sz="1800" dirty="0"/>
              <a:t>）</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6" name="図 5">
            <a:extLst>
              <a:ext uri="{FF2B5EF4-FFF2-40B4-BE49-F238E27FC236}">
                <a16:creationId xmlns:a16="http://schemas.microsoft.com/office/drawing/2014/main" id="{D548BAE6-784D-646F-5A16-07F0EA1C1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40" y="1126009"/>
            <a:ext cx="3709196" cy="2086423"/>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07352522-AF0A-07AB-AC98-D818F554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207" y="1126009"/>
            <a:ext cx="3699240" cy="2086423"/>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4607DBD5-5DFB-9EFE-8B79-5B3302A57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790" y="2079992"/>
            <a:ext cx="1109121" cy="1314067"/>
          </a:xfrm>
          <a:prstGeom prst="rect">
            <a:avLst/>
          </a:prstGeom>
          <a:ln w="12700">
            <a:solidFill>
              <a:srgbClr val="FF0000"/>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6C96003A-16E5-4E32-B79C-00ADAD01F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183" y="2079284"/>
            <a:ext cx="1056976" cy="1314775"/>
          </a:xfrm>
          <a:prstGeom prst="rect">
            <a:avLst/>
          </a:prstGeom>
          <a:ln w="12700">
            <a:solidFill>
              <a:srgbClr val="FF0000"/>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0F21E35B-3721-5077-4C85-1753A9D3C22C}"/>
              </a:ext>
            </a:extLst>
          </p:cNvPr>
          <p:cNvSpPr/>
          <p:nvPr/>
        </p:nvSpPr>
        <p:spPr>
          <a:xfrm>
            <a:off x="1695116" y="1927593"/>
            <a:ext cx="314814" cy="391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E66ACBD-E8A3-367E-11AC-A1C625D07EF5}"/>
              </a:ext>
            </a:extLst>
          </p:cNvPr>
          <p:cNvSpPr/>
          <p:nvPr/>
        </p:nvSpPr>
        <p:spPr>
          <a:xfrm>
            <a:off x="5986379" y="1884478"/>
            <a:ext cx="314814" cy="391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99662A2-2DB0-605A-2A8C-A83F46527B5E}"/>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WV-S1136UX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3" name="正方形/長方形 12">
            <a:extLst>
              <a:ext uri="{FF2B5EF4-FFF2-40B4-BE49-F238E27FC236}">
                <a16:creationId xmlns:a16="http://schemas.microsoft.com/office/drawing/2014/main" id="{3FE99DEB-67D8-EF67-C033-F47295AA4C5F}"/>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WV-S1130VRJUX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4" name="表 13">
            <a:extLst>
              <a:ext uri="{FF2B5EF4-FFF2-40B4-BE49-F238E27FC236}">
                <a16:creationId xmlns:a16="http://schemas.microsoft.com/office/drawing/2014/main" id="{7CE57501-7D79-5EB2-3B5B-8C4328CC04C5}"/>
              </a:ext>
            </a:extLst>
          </p:cNvPr>
          <p:cNvGraphicFramePr>
            <a:graphicFrameLocks noGrp="1"/>
          </p:cNvGraphicFramePr>
          <p:nvPr>
            <p:extLst>
              <p:ext uri="{D42A27DB-BD31-4B8C-83A1-F6EECF244321}">
                <p14:modId xmlns:p14="http://schemas.microsoft.com/office/powerpoint/2010/main" val="164964870"/>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5" name="表 14">
            <a:extLst>
              <a:ext uri="{FF2B5EF4-FFF2-40B4-BE49-F238E27FC236}">
                <a16:creationId xmlns:a16="http://schemas.microsoft.com/office/drawing/2014/main" id="{D3FA190E-4CCB-EFDA-87B7-42A1790BD4CF}"/>
              </a:ext>
            </a:extLst>
          </p:cNvPr>
          <p:cNvGraphicFramePr>
            <a:graphicFrameLocks noGrp="1"/>
          </p:cNvGraphicFramePr>
          <p:nvPr>
            <p:extLst>
              <p:ext uri="{D42A27DB-BD31-4B8C-83A1-F6EECF244321}">
                <p14:modId xmlns:p14="http://schemas.microsoft.com/office/powerpoint/2010/main" val="623210635"/>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6" name="テキスト ボックス 15">
            <a:extLst>
              <a:ext uri="{FF2B5EF4-FFF2-40B4-BE49-F238E27FC236}">
                <a16:creationId xmlns:a16="http://schemas.microsoft.com/office/drawing/2014/main" id="{E11DDE4E-9AA1-AE62-25C1-8E140105C75C}"/>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テキスト ボックス 16">
            <a:extLst>
              <a:ext uri="{FF2B5EF4-FFF2-40B4-BE49-F238E27FC236}">
                <a16:creationId xmlns:a16="http://schemas.microsoft.com/office/drawing/2014/main" id="{365D2A34-DE6A-D0D6-E4CD-D1A1D290FBA7}"/>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545354F2-C80D-3985-F878-901BE443BCC7}"/>
              </a:ext>
            </a:extLst>
          </p:cNvPr>
          <p:cNvSpPr/>
          <p:nvPr/>
        </p:nvSpPr>
        <p:spPr>
          <a:xfrm>
            <a:off x="2792849" y="4353413"/>
            <a:ext cx="1571264"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337</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9" name="正方形/長方形 18">
            <a:extLst>
              <a:ext uri="{FF2B5EF4-FFF2-40B4-BE49-F238E27FC236}">
                <a16:creationId xmlns:a16="http://schemas.microsoft.com/office/drawing/2014/main" id="{2C69C0DC-879C-223F-664F-2E40FFC40117}"/>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1480</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83037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360363" indent="-182563"/>
            <a:r>
              <a:rPr lang="en-US" altLang="ja-JP" dirty="0"/>
              <a:t>【</a:t>
            </a:r>
            <a:r>
              <a:rPr lang="ja-JP" altLang="en-US" dirty="0"/>
              <a:t>参考資料</a:t>
            </a:r>
            <a:r>
              <a:rPr lang="en-US" altLang="ja-JP" dirty="0"/>
              <a:t>】</a:t>
            </a:r>
            <a:br>
              <a:rPr lang="en-US" altLang="ja-JP" dirty="0"/>
            </a:br>
            <a:r>
              <a:rPr lang="ja-JP" altLang="en-US" dirty="0"/>
              <a:t>画質比較</a:t>
            </a:r>
            <a:r>
              <a:rPr lang="ja-JP" altLang="en-US" sz="2400" dirty="0"/>
              <a:t>（ドームタイプ）</a:t>
            </a:r>
            <a:endParaRPr kumimoji="1" lang="ja-JP" altLang="en-US" sz="24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693211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画質比較：ドームタイプ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サマリー</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B6403368-18B0-DCB0-803B-CC2D404CAB53}"/>
              </a:ext>
            </a:extLst>
          </p:cNvPr>
          <p:cNvSpPr/>
          <p:nvPr/>
        </p:nvSpPr>
        <p:spPr>
          <a:xfrm>
            <a:off x="469086" y="4516760"/>
            <a:ext cx="4722540" cy="276999"/>
          </a:xfrm>
          <a:prstGeom prst="rect">
            <a:avLst/>
          </a:prstGeom>
        </p:spPr>
        <p:txBody>
          <a:bodyPr wrap="square">
            <a:spAutoFit/>
          </a:bodyPr>
          <a:lstStyle/>
          <a:p>
            <a:pPr lvl="0">
              <a:defRPr/>
            </a:pPr>
            <a:r>
              <a:rPr lang="ja-JP" altLang="en-US" sz="1200" dirty="0">
                <a:latin typeface="Yu Gothic UI" panose="020B0500000000000000" pitchFamily="50" charset="-128"/>
                <a:ea typeface="Yu Gothic UI" panose="020B0500000000000000" pitchFamily="50" charset="-128"/>
                <a:cs typeface="Calibri" panose="020F0502020204030204" pitchFamily="34" charset="0"/>
              </a:rPr>
              <a:t>採点方法：基準点を</a:t>
            </a:r>
            <a:r>
              <a:rPr lang="en-US" altLang="ja-JP" sz="1200" dirty="0">
                <a:latin typeface="Yu Gothic UI" panose="020B0500000000000000" pitchFamily="50" charset="-128"/>
                <a:ea typeface="Yu Gothic UI" panose="020B0500000000000000" pitchFamily="50" charset="-128"/>
                <a:cs typeface="Calibri" panose="020F0502020204030204" pitchFamily="34" charset="0"/>
              </a:rPr>
              <a:t>3</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点とし、加点／減点方式で採点しています。</a:t>
            </a:r>
            <a:endParaRPr lang="en-US" altLang="ja-JP" sz="1200"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正方形/長方形 5">
            <a:extLst>
              <a:ext uri="{FF2B5EF4-FFF2-40B4-BE49-F238E27FC236}">
                <a16:creationId xmlns:a16="http://schemas.microsoft.com/office/drawing/2014/main" id="{2828A76A-66C0-0B75-73F5-FFD050D931DF}"/>
              </a:ext>
            </a:extLst>
          </p:cNvPr>
          <p:cNvSpPr/>
          <p:nvPr/>
        </p:nvSpPr>
        <p:spPr>
          <a:xfrm>
            <a:off x="5351424" y="743392"/>
            <a:ext cx="3692929"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AI</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搭載モデル）</a:t>
            </a:r>
            <a:endPar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endParaRPr>
          </a:p>
        </p:txBody>
      </p:sp>
      <p:sp>
        <p:nvSpPr>
          <p:cNvPr id="7" name="正方形/長方形 6">
            <a:extLst>
              <a:ext uri="{FF2B5EF4-FFF2-40B4-BE49-F238E27FC236}">
                <a16:creationId xmlns:a16="http://schemas.microsoft.com/office/drawing/2014/main" id="{8143592F-BB2B-DB1F-F990-4F0367FD1002}"/>
              </a:ext>
            </a:extLst>
          </p:cNvPr>
          <p:cNvSpPr/>
          <p:nvPr/>
        </p:nvSpPr>
        <p:spPr>
          <a:xfrm>
            <a:off x="5357362" y="2660123"/>
            <a:ext cx="3686987"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AI</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非搭載モデル）</a:t>
            </a:r>
            <a:endPar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endParaRPr>
          </a:p>
        </p:txBody>
      </p:sp>
      <p:sp>
        <p:nvSpPr>
          <p:cNvPr id="8" name="正方形/長方形 7">
            <a:extLst>
              <a:ext uri="{FF2B5EF4-FFF2-40B4-BE49-F238E27FC236}">
                <a16:creationId xmlns:a16="http://schemas.microsoft.com/office/drawing/2014/main" id="{CE10A9FD-3DE0-ED9E-EFE8-EB80859E1239}"/>
              </a:ext>
            </a:extLst>
          </p:cNvPr>
          <p:cNvSpPr/>
          <p:nvPr/>
        </p:nvSpPr>
        <p:spPr>
          <a:xfrm>
            <a:off x="5484253" y="1021661"/>
            <a:ext cx="3130355" cy="1477328"/>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■設定内容　（下記項目以外は全て初期値）</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SD</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err="1">
                <a:effectLst/>
                <a:latin typeface="Yu Gothic UI" panose="020B0500000000000000" pitchFamily="50" charset="-128"/>
                <a:ea typeface="Yu Gothic UI" panose="020B0500000000000000" pitchFamily="50" charset="-128"/>
                <a:cs typeface="Calibri" panose="020F0502020204030204" pitchFamily="34" charset="0"/>
              </a:rPr>
              <a:t>iA</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AGC</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圧縮方式</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配信モード</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ビットレート</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画質</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スマートコーディング</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19651617-2280-50DD-6972-BE4A3C52B90B}"/>
              </a:ext>
            </a:extLst>
          </p:cNvPr>
          <p:cNvSpPr/>
          <p:nvPr/>
        </p:nvSpPr>
        <p:spPr>
          <a:xfrm>
            <a:off x="7049430" y="1175549"/>
            <a:ext cx="1147182" cy="1323439"/>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11</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H.265</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VBR</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2048</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0kbps</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3</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OFF</a:t>
            </a:r>
          </a:p>
        </p:txBody>
      </p:sp>
      <p:sp>
        <p:nvSpPr>
          <p:cNvPr id="10" name="正方形/長方形 9">
            <a:extLst>
              <a:ext uri="{FF2B5EF4-FFF2-40B4-BE49-F238E27FC236}">
                <a16:creationId xmlns:a16="http://schemas.microsoft.com/office/drawing/2014/main" id="{82F83ACC-5CFD-5749-8F20-FEECB390C6E0}"/>
              </a:ext>
            </a:extLst>
          </p:cNvPr>
          <p:cNvSpPr/>
          <p:nvPr/>
        </p:nvSpPr>
        <p:spPr>
          <a:xfrm>
            <a:off x="5484252" y="2939729"/>
            <a:ext cx="3130355" cy="1477328"/>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■設定内容　（下記項目以外は全て初期値）</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SD</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err="1">
                <a:effectLst/>
                <a:latin typeface="Yu Gothic UI" panose="020B0500000000000000" pitchFamily="50" charset="-128"/>
                <a:ea typeface="Yu Gothic UI" panose="020B0500000000000000" pitchFamily="50" charset="-128"/>
                <a:cs typeface="Calibri" panose="020F0502020204030204" pitchFamily="34" charset="0"/>
              </a:rPr>
              <a:t>iA</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AGC</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圧縮方式</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配信モード</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ビットレート</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画質</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スマートコーディング</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95CCEF9F-4F5F-421F-6A7E-B23A033C5DF2}"/>
              </a:ext>
            </a:extLst>
          </p:cNvPr>
          <p:cNvSpPr/>
          <p:nvPr/>
        </p:nvSpPr>
        <p:spPr>
          <a:xfrm>
            <a:off x="7049429" y="3093617"/>
            <a:ext cx="1147182" cy="1323439"/>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11</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H.265</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VBR</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2048</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0kbps</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3</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OFF</a:t>
            </a:r>
          </a:p>
        </p:txBody>
      </p:sp>
      <p:graphicFrame>
        <p:nvGraphicFramePr>
          <p:cNvPr id="12" name="グラフ 11">
            <a:extLst>
              <a:ext uri="{FF2B5EF4-FFF2-40B4-BE49-F238E27FC236}">
                <a16:creationId xmlns:a16="http://schemas.microsoft.com/office/drawing/2014/main" id="{0A11F973-7291-E152-BAE6-F54AC0957495}"/>
              </a:ext>
            </a:extLst>
          </p:cNvPr>
          <p:cNvGraphicFramePr>
            <a:graphicFrameLocks/>
          </p:cNvGraphicFramePr>
          <p:nvPr>
            <p:extLst>
              <p:ext uri="{D42A27DB-BD31-4B8C-83A1-F6EECF244321}">
                <p14:modId xmlns:p14="http://schemas.microsoft.com/office/powerpoint/2010/main" val="1203955727"/>
              </p:ext>
            </p:extLst>
          </p:nvPr>
        </p:nvGraphicFramePr>
        <p:xfrm>
          <a:off x="103255" y="683792"/>
          <a:ext cx="5457286" cy="38329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1801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画質比較：ドームタイプ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屋外・明るい</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1E755BF9-A06D-5B13-488F-84780F00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71" y="1100645"/>
            <a:ext cx="3722202" cy="2093739"/>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2F0E1DC2-545D-6BA1-773F-C37A0477E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52184" y="1981293"/>
            <a:ext cx="1205692" cy="1512910"/>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A953EA6-9118-254F-22FD-72ACEDCFC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874" y="1100644"/>
            <a:ext cx="3722204" cy="2093740"/>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B3D1BD04-2610-B55C-25C7-E499A5CDAD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12672" y="1981293"/>
            <a:ext cx="1220414" cy="1516511"/>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5FE34927-3DB1-78DC-1109-E3C29BCB5059}"/>
              </a:ext>
            </a:extLst>
          </p:cNvPr>
          <p:cNvSpPr/>
          <p:nvPr/>
        </p:nvSpPr>
        <p:spPr>
          <a:xfrm>
            <a:off x="1834817" y="1914847"/>
            <a:ext cx="288418" cy="413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8C1DF9-BAB1-B777-0411-31BCDE17D390}"/>
              </a:ext>
            </a:extLst>
          </p:cNvPr>
          <p:cNvSpPr/>
          <p:nvPr/>
        </p:nvSpPr>
        <p:spPr>
          <a:xfrm>
            <a:off x="6130166" y="1917771"/>
            <a:ext cx="324776" cy="4644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9EC38C7D-B552-046E-3DA2-679F365D5E3A}"/>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249F8E96-EF18-A62F-6682-FE2D7E23DBDA}"/>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3" name="表 12">
            <a:extLst>
              <a:ext uri="{FF2B5EF4-FFF2-40B4-BE49-F238E27FC236}">
                <a16:creationId xmlns:a16="http://schemas.microsoft.com/office/drawing/2014/main" id="{57C2C447-9CF7-0B56-B07A-42A9E93B3D11}"/>
              </a:ext>
            </a:extLst>
          </p:cNvPr>
          <p:cNvGraphicFramePr>
            <a:graphicFrameLocks noGrp="1"/>
          </p:cNvGraphicFramePr>
          <p:nvPr>
            <p:extLst>
              <p:ext uri="{D42A27DB-BD31-4B8C-83A1-F6EECF244321}">
                <p14:modId xmlns:p14="http://schemas.microsoft.com/office/powerpoint/2010/main" val="4015225532"/>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6518549C-EE3C-F9EE-30A5-04FAC9D04FA9}"/>
              </a:ext>
            </a:extLst>
          </p:cNvPr>
          <p:cNvGraphicFramePr>
            <a:graphicFrameLocks noGrp="1"/>
          </p:cNvGraphicFramePr>
          <p:nvPr>
            <p:extLst>
              <p:ext uri="{D42A27DB-BD31-4B8C-83A1-F6EECF244321}">
                <p14:modId xmlns:p14="http://schemas.microsoft.com/office/powerpoint/2010/main" val="3697865262"/>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77A36FFD-D9DB-56DC-3B49-CD1EC44C090E}"/>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708C0341-574B-A36D-C124-CC9E784B1124}"/>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4BF5532E-E0DB-B149-E11B-B83C7C0A9211}"/>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2804</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9D468B82-94C9-7A11-735F-8DD90A58BED4}"/>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2803</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216439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画質比較：ドームタイプ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屋内・明るい</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29E78CBD-C831-0FAB-7DE2-36323D701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7" y="1100645"/>
            <a:ext cx="3722202" cy="2093739"/>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9961D0BB-3783-BE4A-8EF3-236FC7BBB9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4578" y="2202498"/>
            <a:ext cx="910320" cy="1193388"/>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6E2D89E9-2A41-A9E9-6CA7-574E69EA2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079" y="1093024"/>
            <a:ext cx="3703007" cy="2101360"/>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F3E64D93-8BEF-F70A-E136-C60C47F02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31524" y="2202499"/>
            <a:ext cx="828113" cy="1210554"/>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1D5004D3-2319-D37E-ACB7-8D9FF4628D44}"/>
              </a:ext>
            </a:extLst>
          </p:cNvPr>
          <p:cNvSpPr/>
          <p:nvPr/>
        </p:nvSpPr>
        <p:spPr>
          <a:xfrm>
            <a:off x="2411127" y="1869331"/>
            <a:ext cx="308009" cy="4467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F9115B4-7530-512F-5495-7D6FC2466B87}"/>
              </a:ext>
            </a:extLst>
          </p:cNvPr>
          <p:cNvSpPr/>
          <p:nvPr/>
        </p:nvSpPr>
        <p:spPr>
          <a:xfrm>
            <a:off x="6638186" y="1816324"/>
            <a:ext cx="330017" cy="457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4646FC9-497E-8189-41F3-F94F65B381D5}"/>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0EDD8376-8078-94BD-51A5-EF2D4717ED6E}"/>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3" name="表 12">
            <a:extLst>
              <a:ext uri="{FF2B5EF4-FFF2-40B4-BE49-F238E27FC236}">
                <a16:creationId xmlns:a16="http://schemas.microsoft.com/office/drawing/2014/main" id="{A2BB916F-9BD2-239C-5BB4-F4557FB46A32}"/>
              </a:ext>
            </a:extLst>
          </p:cNvPr>
          <p:cNvGraphicFramePr>
            <a:graphicFrameLocks noGrp="1"/>
          </p:cNvGraphicFramePr>
          <p:nvPr>
            <p:extLst>
              <p:ext uri="{D42A27DB-BD31-4B8C-83A1-F6EECF244321}">
                <p14:modId xmlns:p14="http://schemas.microsoft.com/office/powerpoint/2010/main" val="434454994"/>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3EBAD3D1-DA69-0E00-F60E-5B1898B017DD}"/>
              </a:ext>
            </a:extLst>
          </p:cNvPr>
          <p:cNvGraphicFramePr>
            <a:graphicFrameLocks noGrp="1"/>
          </p:cNvGraphicFramePr>
          <p:nvPr>
            <p:extLst>
              <p:ext uri="{D42A27DB-BD31-4B8C-83A1-F6EECF244321}">
                <p14:modId xmlns:p14="http://schemas.microsoft.com/office/powerpoint/2010/main" val="1559614682"/>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A60EB83A-B588-9BFB-804D-D3959D44118B}"/>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F2A6A5CE-13B4-34B9-6E9E-EEF5A9B7AEB6}"/>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0BAD1C56-83B4-3096-D898-F8E59AE2E7BB}"/>
              </a:ext>
            </a:extLst>
          </p:cNvPr>
          <p:cNvSpPr/>
          <p:nvPr/>
        </p:nvSpPr>
        <p:spPr>
          <a:xfrm>
            <a:off x="2792849" y="4353413"/>
            <a:ext cx="1606530"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840</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0A88A2B9-D97E-FAC4-132D-1D645831A53A}"/>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1209</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293157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1-4. </a:t>
            </a:r>
            <a:r>
              <a:rPr lang="ja-JP" altLang="en-US" dirty="0"/>
              <a:t>製品コンセプト</a:t>
            </a:r>
          </a:p>
        </p:txBody>
      </p:sp>
      <p:sp>
        <p:nvSpPr>
          <p:cNvPr id="4" name="正方形/長方形 3">
            <a:extLst>
              <a:ext uri="{FF2B5EF4-FFF2-40B4-BE49-F238E27FC236}">
                <a16:creationId xmlns:a16="http://schemas.microsoft.com/office/drawing/2014/main" id="{80084604-96E3-BFA7-8EF4-7BC653DDD3EF}"/>
              </a:ext>
            </a:extLst>
          </p:cNvPr>
          <p:cNvSpPr/>
          <p:nvPr/>
        </p:nvSpPr>
        <p:spPr>
          <a:xfrm>
            <a:off x="94203" y="1186371"/>
            <a:ext cx="8957781" cy="305944"/>
          </a:xfrm>
          <a:prstGeom prst="rect">
            <a:avLst/>
          </a:prstGeom>
          <a:solidFill>
            <a:schemeClr val="accent5"/>
          </a:solidFill>
          <a:ln w="9525" cap="flat" cmpd="sng" algn="ctr">
            <a:solidFill>
              <a:srgbClr val="006AB0"/>
            </a:solidFill>
            <a:prstDash val="solid"/>
            <a:headEnd/>
            <a:tailEnd/>
          </a:ln>
          <a:effectLst>
            <a:outerShdw blurRad="40000" dist="23000" dir="5400000" rotWithShape="0">
              <a:srgbClr val="000000">
                <a:alpha val="35000"/>
              </a:srgbClr>
            </a:outerShdw>
          </a:effectLst>
        </p:spPr>
        <p:txBody>
          <a:bodyPr lIns="95883" tIns="0" rIns="47942" bIns="0" anchor="ctr"/>
          <a:lstStyle/>
          <a:p>
            <a:pPr marL="0" marR="0" lvl="0" indent="0" algn="ctr" defTabSz="1739900" eaLnBrk="1" fontAlgn="auto" latinLnBrk="0" hangingPunct="1">
              <a:lnSpc>
                <a:spcPct val="100000"/>
              </a:lnSpc>
              <a:spcBef>
                <a:spcPts val="0"/>
              </a:spcBef>
              <a:spcAft>
                <a:spcPts val="0"/>
              </a:spcAft>
              <a:buClr>
                <a:srgbClr val="1F497D"/>
              </a:buClr>
              <a:buSzTx/>
              <a:buFontTx/>
              <a:buNone/>
              <a:tabLst/>
              <a:defRPr/>
            </a:pPr>
            <a:r>
              <a:rPr kumimoji="0" lang="ja-JP" altLang="en-US"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主な特徴</a:t>
            </a:r>
            <a:endParaRPr kumimoji="0" lang="en-US" altLang="ja-JP"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5" name="正方形/長方形 4">
            <a:extLst>
              <a:ext uri="{FF2B5EF4-FFF2-40B4-BE49-F238E27FC236}">
                <a16:creationId xmlns:a16="http://schemas.microsoft.com/office/drawing/2014/main" id="{D8F88FF0-81BC-040F-E912-15D40ACEF4B8}"/>
              </a:ext>
            </a:extLst>
          </p:cNvPr>
          <p:cNvSpPr/>
          <p:nvPr/>
        </p:nvSpPr>
        <p:spPr>
          <a:xfrm>
            <a:off x="94205" y="1542165"/>
            <a:ext cx="1400600" cy="1167284"/>
          </a:xfrm>
          <a:prstGeom prst="rect">
            <a:avLst/>
          </a:prstGeom>
          <a:solidFill>
            <a:schemeClr val="accent1">
              <a:lumMod val="20000"/>
              <a:lumOff val="80000"/>
            </a:schemeClr>
          </a:solidFill>
          <a:ln w="9525" cap="flat" cmpd="sng" algn="ctr">
            <a:solidFill>
              <a:srgbClr val="118FBA">
                <a:shade val="95000"/>
                <a:satMod val="105000"/>
              </a:srgbClr>
            </a:solidFill>
            <a:prstDash val="solid"/>
            <a:headEnd/>
            <a:tailEnd/>
          </a:ln>
          <a:effectLst>
            <a:outerShdw blurRad="40000" dist="20000" dir="5400000" rotWithShape="0">
              <a:srgbClr val="000000">
                <a:alpha val="38000"/>
              </a:srgbClr>
            </a:outerShdw>
          </a:effectLst>
        </p:spPr>
        <p:txBody>
          <a:bodyPr lIns="95883" tIns="0" rIns="47942"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kern="0" dirty="0">
                <a:ln>
                  <a:prstDash val="solid"/>
                </a:ln>
                <a:latin typeface="Yu Gothic UI" panose="020B0500000000000000" pitchFamily="50" charset="-128"/>
                <a:ea typeface="Yu Gothic UI" panose="020B0500000000000000" pitchFamily="50" charset="-128"/>
                <a:cs typeface="Calibri" panose="020F0502020204030204" pitchFamily="34" charset="0"/>
              </a:rPr>
              <a:t>高画質</a:t>
            </a:r>
            <a:r>
              <a:rPr kumimoji="0" lang="en-US" altLang="ja-JP" sz="1600" b="1" kern="0" dirty="0">
                <a:ln>
                  <a:prstDash val="solid"/>
                </a:ln>
                <a:latin typeface="Yu Gothic UI" panose="020B0500000000000000" pitchFamily="50" charset="-128"/>
                <a:ea typeface="Yu Gothic UI" panose="020B0500000000000000" pitchFamily="50" charset="-128"/>
                <a:cs typeface="Calibri" panose="020F0502020204030204" pitchFamily="34" charset="0"/>
              </a:rPr>
              <a:t> </a:t>
            </a:r>
            <a:endParaRPr kumimoji="0" lang="ja-JP" altLang="en-US" sz="1600" b="1" i="0" u="none" strike="noStrike" kern="0" cap="none" spc="0" normalizeH="0" baseline="0" noProof="0" dirty="0">
              <a:ln>
                <a:prstDash val="solid"/>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正方形/長方形 5">
            <a:extLst>
              <a:ext uri="{FF2B5EF4-FFF2-40B4-BE49-F238E27FC236}">
                <a16:creationId xmlns:a16="http://schemas.microsoft.com/office/drawing/2014/main" id="{E696C297-9616-9A7A-0215-3751ACFAD4FE}"/>
              </a:ext>
            </a:extLst>
          </p:cNvPr>
          <p:cNvSpPr/>
          <p:nvPr/>
        </p:nvSpPr>
        <p:spPr>
          <a:xfrm>
            <a:off x="94205" y="2756452"/>
            <a:ext cx="1400600" cy="748751"/>
          </a:xfrm>
          <a:prstGeom prst="rect">
            <a:avLst/>
          </a:prstGeom>
          <a:solidFill>
            <a:schemeClr val="accent1">
              <a:lumMod val="20000"/>
              <a:lumOff val="80000"/>
            </a:schemeClr>
          </a:solidFill>
          <a:ln w="9525" cap="flat" cmpd="sng" algn="ctr">
            <a:solidFill>
              <a:srgbClr val="118FBA">
                <a:shade val="95000"/>
                <a:satMod val="105000"/>
              </a:srgbClr>
            </a:solidFill>
            <a:prstDash val="solid"/>
            <a:headEnd/>
            <a:tailEnd/>
          </a:ln>
          <a:effectLst>
            <a:outerShdw blurRad="40000" dist="20000" dir="5400000" rotWithShape="0">
              <a:srgbClr val="000000">
                <a:alpha val="38000"/>
              </a:srgbClr>
            </a:outerShdw>
          </a:effectLst>
        </p:spPr>
        <p:txBody>
          <a:bodyPr lIns="95883" tIns="0" rIns="47942" bIns="0" anchor="ctr"/>
          <a:lstStyle/>
          <a:p>
            <a:pPr marL="0" marR="0" lvl="0" indent="0" algn="ctr" defTabSz="1739900" eaLnBrk="1" fontAlgn="auto" latinLnBrk="0" hangingPunct="1">
              <a:lnSpc>
                <a:spcPct val="100000"/>
              </a:lnSpc>
              <a:spcBef>
                <a:spcPts val="0"/>
              </a:spcBef>
              <a:spcAft>
                <a:spcPts val="0"/>
              </a:spcAft>
              <a:buClr>
                <a:srgbClr val="1F497D"/>
              </a:buClr>
              <a:buSzTx/>
              <a:buFontTx/>
              <a:buNone/>
              <a:tabLst/>
              <a:defRPr/>
            </a:pPr>
            <a:r>
              <a:rPr kumimoji="0" lang="ja-JP" altLang="en-US" sz="1600" b="1" kern="0" dirty="0">
                <a:ln>
                  <a:prstDash val="solid"/>
                </a:ln>
                <a:latin typeface="Yu Gothic UI" panose="020B0500000000000000" pitchFamily="50" charset="-128"/>
                <a:ea typeface="Yu Gothic UI" panose="020B0500000000000000" pitchFamily="50" charset="-128"/>
                <a:cs typeface="Calibri" panose="020F0502020204030204" pitchFamily="34" charset="0"/>
              </a:rPr>
              <a:t>高圧縮</a:t>
            </a:r>
            <a:endParaRPr kumimoji="0" lang="ja-JP" altLang="en-US" sz="1600" b="1" i="0" u="none" strike="noStrike" kern="0" cap="none" spc="0" normalizeH="0" baseline="0" noProof="0" dirty="0">
              <a:ln>
                <a:prstDash val="solid"/>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正方形/長方形 6">
            <a:extLst>
              <a:ext uri="{FF2B5EF4-FFF2-40B4-BE49-F238E27FC236}">
                <a16:creationId xmlns:a16="http://schemas.microsoft.com/office/drawing/2014/main" id="{59271E5E-527C-935C-D1C5-D3B98E0B2089}"/>
              </a:ext>
            </a:extLst>
          </p:cNvPr>
          <p:cNvSpPr/>
          <p:nvPr/>
        </p:nvSpPr>
        <p:spPr>
          <a:xfrm>
            <a:off x="1541698" y="2756453"/>
            <a:ext cx="7510286" cy="748750"/>
          </a:xfrm>
          <a:prstGeom prst="rect">
            <a:avLst/>
          </a:prstGeom>
          <a:solidFill>
            <a:schemeClr val="accent1">
              <a:lumMod val="20000"/>
              <a:lumOff val="80000"/>
            </a:schemeClr>
          </a:solidFill>
          <a:ln w="9525" cap="flat" cmpd="sng" algn="ctr">
            <a:solidFill>
              <a:srgbClr val="118FBA">
                <a:shade val="95000"/>
                <a:satMod val="105000"/>
              </a:srgbClr>
            </a:solidFill>
            <a:prstDash val="solid"/>
          </a:ln>
          <a:effectLst>
            <a:outerShdw blurRad="40000" dist="20000" dir="5400000" rotWithShape="0">
              <a:srgbClr val="000000">
                <a:alpha val="38000"/>
              </a:srgbClr>
            </a:outerShdw>
          </a:effectLst>
        </p:spPr>
        <p:txBody>
          <a:bodyPr rIns="0" anchor="ct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altLang="ja-JP" sz="24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8" name="正方形/長方形 7">
            <a:extLst>
              <a:ext uri="{FF2B5EF4-FFF2-40B4-BE49-F238E27FC236}">
                <a16:creationId xmlns:a16="http://schemas.microsoft.com/office/drawing/2014/main" id="{E224B3B2-E1D0-F4BC-96B1-B06BF560D3E2}"/>
              </a:ext>
            </a:extLst>
          </p:cNvPr>
          <p:cNvSpPr/>
          <p:nvPr/>
        </p:nvSpPr>
        <p:spPr>
          <a:xfrm>
            <a:off x="1541697" y="1542164"/>
            <a:ext cx="7510287" cy="1167284"/>
          </a:xfrm>
          <a:prstGeom prst="rect">
            <a:avLst/>
          </a:prstGeom>
          <a:solidFill>
            <a:schemeClr val="accent1">
              <a:lumMod val="20000"/>
              <a:lumOff val="80000"/>
            </a:schemeClr>
          </a:solidFill>
          <a:ln w="9525" cap="flat" cmpd="sng" algn="ctr">
            <a:solidFill>
              <a:srgbClr val="118FBA">
                <a:shade val="95000"/>
                <a:satMod val="105000"/>
              </a:srgbClr>
            </a:solidFill>
            <a:prstDash val="solid"/>
          </a:ln>
          <a:effectLst>
            <a:outerShdw blurRad="40000" dist="20000" dir="5400000" rotWithShape="0">
              <a:srgbClr val="000000">
                <a:alpha val="38000"/>
              </a:srgbClr>
            </a:outerShdw>
          </a:effectLst>
        </p:spPr>
        <p:txBody>
          <a:bodyPr rIns="0" anchor="ct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altLang="ja-JP" sz="24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43106A5A-8BB0-B9E5-E89A-622CC1D594DC}"/>
              </a:ext>
            </a:extLst>
          </p:cNvPr>
          <p:cNvSpPr/>
          <p:nvPr/>
        </p:nvSpPr>
        <p:spPr>
          <a:xfrm>
            <a:off x="1541698" y="2755993"/>
            <a:ext cx="7455874" cy="738664"/>
          </a:xfrm>
          <a:prstGeom prst="rect">
            <a:avLst/>
          </a:prstGeom>
        </p:spPr>
        <p:txBody>
          <a:bodyPr wrap="square">
            <a:spAutoFit/>
          </a:bodyPr>
          <a:lstStyle/>
          <a:p>
            <a:pPr defTabSz="914400">
              <a:defRPr/>
            </a:pPr>
            <a:r>
              <a:rPr kumimoji="0" lang="ja-JP" altLang="en-US" sz="1400" b="1" u="sng" kern="0" dirty="0">
                <a:latin typeface="Yu Gothic UI" panose="020B0500000000000000" pitchFamily="50" charset="-128"/>
                <a:ea typeface="Yu Gothic UI" panose="020B0500000000000000" pitchFamily="50" charset="-128"/>
                <a:cs typeface="Calibri" panose="020F0502020204030204" pitchFamily="34" charset="0"/>
              </a:rPr>
              <a:t>スマートコーディング</a:t>
            </a:r>
            <a:endPar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endParaRPr>
          </a:p>
          <a:p>
            <a:pPr>
              <a:defRPr/>
            </a:pPr>
            <a:r>
              <a:rPr lang="ja-JP" altLang="en-US" sz="1400" dirty="0">
                <a:latin typeface="Yu Gothic UI" panose="020B0500000000000000" pitchFamily="50" charset="-128"/>
                <a:ea typeface="Yu Gothic UI" panose="020B0500000000000000" pitchFamily="50" charset="-128"/>
              </a:rPr>
              <a:t>　</a:t>
            </a:r>
            <a:r>
              <a:rPr lang="ja-JP" altLang="ja-JP" sz="1400" dirty="0">
                <a:latin typeface="Yu Gothic UI" panose="020B0500000000000000" pitchFamily="50" charset="-128"/>
                <a:ea typeface="Yu Gothic UI" panose="020B0500000000000000" pitchFamily="50" charset="-128"/>
              </a:rPr>
              <a:t>物体検出精度を向上させ、非検出領域をさ​​らに圧縮</a:t>
            </a:r>
            <a:r>
              <a:rPr lang="ja-JP" altLang="en-US" sz="1400" dirty="0">
                <a:latin typeface="Yu Gothic UI" panose="020B0500000000000000" pitchFamily="50" charset="-128"/>
                <a:ea typeface="Yu Gothic UI" panose="020B0500000000000000" pitchFamily="50" charset="-128"/>
              </a:rPr>
              <a:t>しています</a:t>
            </a:r>
            <a:r>
              <a:rPr lang="ja-JP" altLang="ja-JP" sz="1400" dirty="0">
                <a:latin typeface="Yu Gothic UI" panose="020B0500000000000000" pitchFamily="50" charset="-128"/>
                <a:ea typeface="Yu Gothic UI" panose="020B0500000000000000" pitchFamily="50" charset="-128"/>
              </a:rPr>
              <a:t>。</a:t>
            </a:r>
            <a:endParaRPr lang="en-US" altLang="ja-JP" sz="1400" dirty="0">
              <a:latin typeface="Yu Gothic UI" panose="020B0500000000000000" pitchFamily="50" charset="-128"/>
              <a:ea typeface="Yu Gothic UI" panose="020B0500000000000000" pitchFamily="50" charset="-128"/>
            </a:endParaRPr>
          </a:p>
          <a:p>
            <a:pPr>
              <a:defRPr/>
            </a:pPr>
            <a:r>
              <a:rPr lang="ja-JP" altLang="en-US" sz="1400" dirty="0">
                <a:latin typeface="Yu Gothic UI" panose="020B0500000000000000" pitchFamily="50" charset="-128"/>
                <a:ea typeface="Yu Gothic UI" panose="020B0500000000000000" pitchFamily="50" charset="-128"/>
              </a:rPr>
              <a:t>　（旧モデル比：</a:t>
            </a:r>
            <a:r>
              <a:rPr lang="ja-JP" altLang="ja-JP" sz="1400" dirty="0">
                <a:solidFill>
                  <a:srgbClr val="FF0000"/>
                </a:solidFill>
                <a:latin typeface="Yu Gothic UI" panose="020B0500000000000000" pitchFamily="50" charset="-128"/>
                <a:ea typeface="Yu Gothic UI" panose="020B0500000000000000" pitchFamily="50" charset="-128"/>
              </a:rPr>
              <a:t>50％削減</a:t>
            </a:r>
            <a:r>
              <a:rPr lang="ja-JP" altLang="en-US" sz="1400" dirty="0">
                <a:latin typeface="Yu Gothic UI" panose="020B0500000000000000" pitchFamily="50" charset="-128"/>
                <a:ea typeface="Yu Gothic UI" panose="020B0500000000000000" pitchFamily="50" charset="-128"/>
              </a:rPr>
              <a:t>）</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正方形/長方形 9">
            <a:extLst>
              <a:ext uri="{FF2B5EF4-FFF2-40B4-BE49-F238E27FC236}">
                <a16:creationId xmlns:a16="http://schemas.microsoft.com/office/drawing/2014/main" id="{8985C652-B1ED-8164-BDEE-9280187A12B4}"/>
              </a:ext>
            </a:extLst>
          </p:cNvPr>
          <p:cNvSpPr/>
          <p:nvPr/>
        </p:nvSpPr>
        <p:spPr>
          <a:xfrm>
            <a:off x="1541698" y="1539897"/>
            <a:ext cx="7455874" cy="1169551"/>
          </a:xfrm>
          <a:prstGeom prst="rect">
            <a:avLst/>
          </a:prstGeom>
        </p:spPr>
        <p:txBody>
          <a:bodyPr wrap="square">
            <a:spAutoFit/>
          </a:bodyPr>
          <a:lstStyle/>
          <a:p>
            <a:pPr defTabSz="914400">
              <a:defRPr/>
            </a:pPr>
            <a:r>
              <a:rPr kumimoji="0" lang="ja-JP" altLang="en-US" sz="1400" b="1" u="sng" kern="0" dirty="0">
                <a:latin typeface="Yu Gothic UI" panose="020B0500000000000000" pitchFamily="50" charset="-128"/>
                <a:ea typeface="Yu Gothic UI" panose="020B0500000000000000" pitchFamily="50" charset="-128"/>
                <a:cs typeface="Calibri" panose="020F0502020204030204" pitchFamily="34" charset="0"/>
              </a:rPr>
              <a:t>インテリジェントオート</a:t>
            </a:r>
            <a:endPar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endParaRPr>
          </a:p>
          <a:p>
            <a:pPr lvl="0" defTabSz="914400" fontAlgn="auto">
              <a:spcBef>
                <a:spcPts val="0"/>
              </a:spcBef>
              <a:spcAft>
                <a:spcPts val="0"/>
              </a:spcAft>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　逆光環境など、顔検出が困難な状況でも、人物（上半身）を検出し画質を最適化することで</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lvl="0" defTabSz="914400" fontAlgn="auto">
              <a:spcBef>
                <a:spcPts val="0"/>
              </a:spcBef>
              <a:spcAft>
                <a:spcPts val="0"/>
              </a:spcAft>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　人物の視認性を向上しています。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a:p>
            <a:pPr defTabSz="914400" fontAlgn="auto">
              <a:spcBef>
                <a:spcPts val="0"/>
              </a:spcBef>
              <a:spcAft>
                <a:spcPts val="0"/>
              </a:spcAft>
              <a:defRPr/>
            </a:pPr>
            <a:r>
              <a:rPr lang="ja-JP" altLang="en-US" sz="1400" b="1" u="sng" dirty="0">
                <a:latin typeface="Yu Gothic UI" panose="020B0500000000000000" pitchFamily="50" charset="-128"/>
                <a:ea typeface="Yu Gothic UI" panose="020B0500000000000000" pitchFamily="50" charset="-128"/>
                <a:cs typeface="Calibri" panose="020F0502020204030204" pitchFamily="34" charset="0"/>
              </a:rPr>
              <a:t>ブラーレス</a:t>
            </a:r>
            <a:r>
              <a:rPr lang="en-US" altLang="ja-JP" sz="1400" b="1" u="sng" dirty="0">
                <a:latin typeface="Yu Gothic UI" panose="020B0500000000000000" pitchFamily="50" charset="-128"/>
                <a:ea typeface="Yu Gothic UI" panose="020B0500000000000000" pitchFamily="50" charset="-128"/>
                <a:cs typeface="Calibri" panose="020F0502020204030204" pitchFamily="34" charset="0"/>
              </a:rPr>
              <a:t>NR </a:t>
            </a:r>
            <a:endPar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endParaRPr>
          </a:p>
          <a:p>
            <a:pPr defTabSz="914400" fontAlgn="auto">
              <a:spcBef>
                <a:spcPts val="0"/>
              </a:spcBef>
              <a:spcAft>
                <a:spcPts val="0"/>
              </a:spcAft>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　低照度環境での、人物が動くときの「ブレ」を抑制しています。</a:t>
            </a:r>
            <a:endPar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9DCE56B9-9050-908C-A395-69B8AE7D4D3D}"/>
              </a:ext>
            </a:extLst>
          </p:cNvPr>
          <p:cNvSpPr/>
          <p:nvPr/>
        </p:nvSpPr>
        <p:spPr>
          <a:xfrm>
            <a:off x="11089" y="621461"/>
            <a:ext cx="8692964" cy="584775"/>
          </a:xfrm>
          <a:prstGeom prst="rect">
            <a:avLst/>
          </a:prstGeom>
        </p:spPr>
        <p:txBody>
          <a:bodyPr wrap="square" anchor="b">
            <a:spAutoFit/>
          </a:bodyPr>
          <a:lstStyle/>
          <a:p>
            <a:pPr marL="285750" indent="-28575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S</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シリーズカメラは、</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ベースの高精度分析を利用することで、</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a:p>
            <a:pPr marL="266700"/>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高画質、高圧縮、および様々な機能</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音識別など</a:t>
            </a:r>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を実現しています。</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FA350BF2-5F18-AC7F-73B7-0F736047E9B7}"/>
              </a:ext>
            </a:extLst>
          </p:cNvPr>
          <p:cNvSpPr/>
          <p:nvPr/>
        </p:nvSpPr>
        <p:spPr>
          <a:xfrm>
            <a:off x="92628" y="4129071"/>
            <a:ext cx="1402177" cy="526258"/>
          </a:xfrm>
          <a:prstGeom prst="rect">
            <a:avLst/>
          </a:prstGeom>
          <a:solidFill>
            <a:schemeClr val="accent1">
              <a:lumMod val="20000"/>
              <a:lumOff val="80000"/>
            </a:schemeClr>
          </a:solidFill>
          <a:ln w="9525" cap="flat" cmpd="sng" algn="ctr">
            <a:solidFill>
              <a:srgbClr val="118FBA">
                <a:shade val="95000"/>
                <a:satMod val="105000"/>
              </a:srgbClr>
            </a:solidFill>
            <a:prstDash val="solid"/>
            <a:headEnd/>
            <a:tailEnd/>
          </a:ln>
          <a:effectLst>
            <a:outerShdw blurRad="40000" dist="20000" dir="5400000" rotWithShape="0">
              <a:srgbClr val="000000">
                <a:alpha val="38000"/>
              </a:srgbClr>
            </a:outerShdw>
          </a:effectLst>
        </p:spPr>
        <p:txBody>
          <a:bodyPr lIns="95883" tIns="0" rIns="47942" bIns="0" anchor="ctr"/>
          <a:lstStyle/>
          <a:p>
            <a:pPr algn="ctr" defTabSz="1739900" fontAlgn="auto">
              <a:spcBef>
                <a:spcPts val="0"/>
              </a:spcBef>
              <a:spcAft>
                <a:spcPts val="0"/>
              </a:spcAft>
              <a:buClr>
                <a:srgbClr val="1F497D"/>
              </a:buClr>
              <a:defRPr/>
            </a:pPr>
            <a:r>
              <a:rPr kumimoji="0" lang="ja-JP" altLang="en-US" sz="1600" b="1" kern="0" dirty="0">
                <a:latin typeface="Yu Gothic UI" panose="020B0500000000000000" pitchFamily="50" charset="-128"/>
                <a:ea typeface="Yu Gothic UI" panose="020B0500000000000000" pitchFamily="50" charset="-128"/>
                <a:cs typeface="Meiryo UI" panose="020B0604030504040204" pitchFamily="50" charset="-128"/>
              </a:rPr>
              <a:t>優れた</a:t>
            </a:r>
            <a:endParaRPr kumimoji="0" lang="en-US" altLang="ja-JP" sz="1600" b="1" kern="0" dirty="0">
              <a:latin typeface="Yu Gothic UI" panose="020B0500000000000000" pitchFamily="50" charset="-128"/>
              <a:ea typeface="Yu Gothic UI" panose="020B0500000000000000" pitchFamily="50" charset="-128"/>
              <a:cs typeface="Meiryo UI" panose="020B0604030504040204" pitchFamily="50" charset="-128"/>
            </a:endParaRPr>
          </a:p>
          <a:p>
            <a:pPr algn="ctr" defTabSz="1739900" fontAlgn="auto">
              <a:spcBef>
                <a:spcPts val="0"/>
              </a:spcBef>
              <a:spcAft>
                <a:spcPts val="0"/>
              </a:spcAft>
              <a:buClr>
                <a:srgbClr val="1F497D"/>
              </a:buClr>
              <a:defRPr/>
            </a:pPr>
            <a:r>
              <a:rPr kumimoji="0" lang="ja-JP" altLang="en-US" sz="1600" b="1" kern="0" dirty="0">
                <a:latin typeface="Yu Gothic UI" panose="020B0500000000000000" pitchFamily="50" charset="-128"/>
                <a:ea typeface="Yu Gothic UI" panose="020B0500000000000000" pitchFamily="50" charset="-128"/>
                <a:cs typeface="Meiryo UI" panose="020B0604030504040204" pitchFamily="50" charset="-128"/>
              </a:rPr>
              <a:t>ユーザビリティ</a:t>
            </a:r>
            <a:endParaRPr kumimoji="0" lang="en-US" altLang="ja-JP" sz="1600" b="1" kern="0" dirty="0">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42F37D01-6AEE-DEBD-B27E-52FD5D9A8073}"/>
              </a:ext>
            </a:extLst>
          </p:cNvPr>
          <p:cNvSpPr/>
          <p:nvPr/>
        </p:nvSpPr>
        <p:spPr>
          <a:xfrm>
            <a:off x="1541698" y="4128831"/>
            <a:ext cx="7510286" cy="526497"/>
          </a:xfrm>
          <a:prstGeom prst="rect">
            <a:avLst/>
          </a:prstGeom>
          <a:solidFill>
            <a:schemeClr val="accent1">
              <a:lumMod val="20000"/>
              <a:lumOff val="80000"/>
            </a:schemeClr>
          </a:solidFill>
          <a:ln w="9525" cap="flat" cmpd="sng" algn="ctr">
            <a:solidFill>
              <a:srgbClr val="118FBA">
                <a:shade val="95000"/>
                <a:satMod val="105000"/>
              </a:srgbClr>
            </a:solidFill>
            <a:prstDash val="solid"/>
          </a:ln>
          <a:effectLst>
            <a:outerShdw blurRad="40000" dist="20000" dir="5400000" rotWithShape="0">
              <a:srgbClr val="000000">
                <a:alpha val="38000"/>
              </a:srgbClr>
            </a:outerShdw>
          </a:effectLst>
        </p:spPr>
        <p:txBody>
          <a:bodyPr rIns="0" anchor="ct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altLang="ja-JP" sz="24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正方形/長方形 13">
            <a:extLst>
              <a:ext uri="{FF2B5EF4-FFF2-40B4-BE49-F238E27FC236}">
                <a16:creationId xmlns:a16="http://schemas.microsoft.com/office/drawing/2014/main" id="{2F4D939C-FB8A-D07C-CF1D-8BD12CA7F41D}"/>
              </a:ext>
            </a:extLst>
          </p:cNvPr>
          <p:cNvSpPr/>
          <p:nvPr/>
        </p:nvSpPr>
        <p:spPr>
          <a:xfrm>
            <a:off x="1541699" y="4132108"/>
            <a:ext cx="7250720" cy="523220"/>
          </a:xfrm>
          <a:prstGeom prst="rect">
            <a:avLst/>
          </a:prstGeom>
        </p:spPr>
        <p:txBody>
          <a:bodyPr wrap="square">
            <a:spAutoFit/>
          </a:bodyPr>
          <a:lstStyle/>
          <a:p>
            <a:pPr defTabSz="914400">
              <a:defRPr/>
            </a:pPr>
            <a:r>
              <a:rPr lang="en-US" altLang="ja-JP" sz="1400" b="1" u="sng" dirty="0">
                <a:latin typeface="Yu Gothic UI" panose="020B0500000000000000" pitchFamily="50" charset="-128"/>
                <a:ea typeface="Yu Gothic UI" panose="020B0500000000000000" pitchFamily="50" charset="-128"/>
              </a:rPr>
              <a:t>i-PRO</a:t>
            </a:r>
            <a:r>
              <a:rPr lang="ja-JP" altLang="en-US" sz="1400" b="1" u="sng" dirty="0">
                <a:latin typeface="Yu Gothic UI" panose="020B0500000000000000" pitchFamily="50" charset="-128"/>
                <a:ea typeface="Yu Gothic UI" panose="020B0500000000000000" pitchFamily="50" charset="-128"/>
              </a:rPr>
              <a:t>設定ツール（</a:t>
            </a:r>
            <a:r>
              <a:rPr kumimoji="0" lang="en-US" altLang="ja-JP" sz="1400" b="1" u="sng" kern="0" dirty="0" err="1">
                <a:latin typeface="Yu Gothic UI" panose="020B0500000000000000" pitchFamily="50" charset="-128"/>
                <a:ea typeface="Yu Gothic UI" panose="020B0500000000000000" pitchFamily="50" charset="-128"/>
                <a:cs typeface="Calibri" panose="020F0502020204030204" pitchFamily="34" charset="0"/>
              </a:rPr>
              <a:t>iCT</a:t>
            </a:r>
            <a:r>
              <a:rPr kumimoji="0" lang="ja-JP" altLang="en-US" sz="1400" b="1" u="sng" kern="0" dirty="0">
                <a:latin typeface="Yu Gothic UI" panose="020B0500000000000000" pitchFamily="50" charset="-128"/>
                <a:ea typeface="Yu Gothic UI" panose="020B0500000000000000" pitchFamily="50" charset="-128"/>
                <a:cs typeface="Calibri" panose="020F0502020204030204" pitchFamily="34" charset="0"/>
              </a:rPr>
              <a:t>）</a:t>
            </a:r>
            <a:endPar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endParaRPr>
          </a:p>
          <a:p>
            <a:pPr defTabSz="914400">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　</a:t>
            </a:r>
            <a:r>
              <a:rPr lang="ja-JP" altLang="ja-JP" sz="1400" dirty="0">
                <a:latin typeface="Yu Gothic UI" panose="020B0500000000000000" pitchFamily="50" charset="-128"/>
                <a:ea typeface="Yu Gothic UI" panose="020B0500000000000000" pitchFamily="50" charset="-128"/>
              </a:rPr>
              <a:t>カメラとアプリケーションの設定を</a:t>
            </a:r>
            <a:r>
              <a:rPr lang="ja-JP" altLang="en-US" sz="1400" dirty="0">
                <a:latin typeface="Yu Gothic UI" panose="020B0500000000000000" pitchFamily="50" charset="-128"/>
                <a:ea typeface="Yu Gothic UI" panose="020B0500000000000000" pitchFamily="50" charset="-128"/>
              </a:rPr>
              <a:t> </a:t>
            </a:r>
            <a:r>
              <a:rPr lang="ja-JP" altLang="ja-JP" sz="1400" dirty="0">
                <a:latin typeface="Yu Gothic UI" panose="020B0500000000000000" pitchFamily="50" charset="-128"/>
                <a:ea typeface="Yu Gothic UI" panose="020B0500000000000000" pitchFamily="50" charset="-128"/>
              </a:rPr>
              <a:t>iCT</a:t>
            </a:r>
            <a:r>
              <a:rPr lang="ja-JP" altLang="en-US" sz="1400" dirty="0">
                <a:latin typeface="Yu Gothic UI" panose="020B0500000000000000" pitchFamily="50" charset="-128"/>
                <a:ea typeface="Yu Gothic UI" panose="020B0500000000000000" pitchFamily="50" charset="-128"/>
              </a:rPr>
              <a:t> </a:t>
            </a:r>
            <a:r>
              <a:rPr lang="ja-JP" altLang="ja-JP" sz="1400" dirty="0">
                <a:latin typeface="Yu Gothic UI" panose="020B0500000000000000" pitchFamily="50" charset="-128"/>
                <a:ea typeface="Yu Gothic UI" panose="020B0500000000000000" pitchFamily="50" charset="-128"/>
              </a:rPr>
              <a:t>に統合することにより、利便性が向上し</a:t>
            </a:r>
            <a:r>
              <a:rPr lang="ja-JP" altLang="en-US" sz="1400" dirty="0">
                <a:latin typeface="Yu Gothic UI" panose="020B0500000000000000" pitchFamily="50" charset="-128"/>
                <a:ea typeface="Yu Gothic UI" panose="020B0500000000000000" pitchFamily="50" charset="-128"/>
              </a:rPr>
              <a:t>ています</a:t>
            </a:r>
            <a:r>
              <a:rPr lang="ja-JP" altLang="ja-JP" sz="1400" dirty="0">
                <a:latin typeface="Yu Gothic UI" panose="020B0500000000000000" pitchFamily="50" charset="-128"/>
                <a:ea typeface="Yu Gothic UI" panose="020B0500000000000000" pitchFamily="50" charset="-128"/>
              </a:rPr>
              <a:t>。</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正方形/長方形 14">
            <a:extLst>
              <a:ext uri="{FF2B5EF4-FFF2-40B4-BE49-F238E27FC236}">
                <a16:creationId xmlns:a16="http://schemas.microsoft.com/office/drawing/2014/main" id="{46CFA64F-79D7-59F3-353F-3E25E0E36D89}"/>
              </a:ext>
            </a:extLst>
          </p:cNvPr>
          <p:cNvSpPr/>
          <p:nvPr/>
        </p:nvSpPr>
        <p:spPr>
          <a:xfrm>
            <a:off x="94203" y="3548518"/>
            <a:ext cx="1400600" cy="523220"/>
          </a:xfrm>
          <a:prstGeom prst="rect">
            <a:avLst/>
          </a:prstGeom>
          <a:solidFill>
            <a:schemeClr val="accent1">
              <a:lumMod val="20000"/>
              <a:lumOff val="80000"/>
            </a:schemeClr>
          </a:solidFill>
          <a:ln w="9525" cap="flat" cmpd="sng" algn="ctr">
            <a:solidFill>
              <a:srgbClr val="118FBA">
                <a:shade val="95000"/>
                <a:satMod val="105000"/>
              </a:srgbClr>
            </a:solidFill>
            <a:prstDash val="solid"/>
            <a:headEnd/>
            <a:tailEnd/>
          </a:ln>
          <a:effectLst>
            <a:outerShdw blurRad="40000" dist="20000" dir="5400000" rotWithShape="0">
              <a:srgbClr val="000000">
                <a:alpha val="38000"/>
              </a:srgbClr>
            </a:outerShdw>
          </a:effectLst>
        </p:spPr>
        <p:txBody>
          <a:bodyPr lIns="95883" tIns="0" rIns="47942" bIns="0" anchor="ctr"/>
          <a:lstStyle/>
          <a:p>
            <a:pPr marL="0" marR="0" lvl="0" indent="0" algn="ctr" defTabSz="1739900" eaLnBrk="1" fontAlgn="auto" latinLnBrk="0" hangingPunct="1">
              <a:lnSpc>
                <a:spcPct val="100000"/>
              </a:lnSpc>
              <a:spcBef>
                <a:spcPts val="0"/>
              </a:spcBef>
              <a:spcAft>
                <a:spcPts val="0"/>
              </a:spcAft>
              <a:buClr>
                <a:srgbClr val="1F497D"/>
              </a:buClr>
              <a:buSzTx/>
              <a:buFontTx/>
              <a:buNone/>
              <a:tabLst/>
              <a:defRPr/>
            </a:pPr>
            <a:r>
              <a:rPr kumimoji="0" lang="en-US" altLang="ja-JP" sz="1600" b="1" kern="0" dirty="0">
                <a:ln>
                  <a:prstDash val="solid"/>
                </a:ln>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600" b="1" kern="0" dirty="0">
                <a:ln>
                  <a:prstDash val="solid"/>
                </a:ln>
                <a:latin typeface="Yu Gothic UI" panose="020B0500000000000000" pitchFamily="50" charset="-128"/>
                <a:ea typeface="Yu Gothic UI" panose="020B0500000000000000" pitchFamily="50" charset="-128"/>
                <a:cs typeface="Calibri" panose="020F0502020204030204" pitchFamily="34" charset="0"/>
              </a:rPr>
              <a:t>機能</a:t>
            </a:r>
            <a:endParaRPr kumimoji="0" lang="ja-JP" altLang="en-US" sz="1600" b="1" i="0" u="none" strike="noStrike" kern="0" cap="none" spc="0" normalizeH="0" baseline="0" noProof="0" dirty="0">
              <a:ln>
                <a:prstDash val="solid"/>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正方形/長方形 15">
            <a:extLst>
              <a:ext uri="{FF2B5EF4-FFF2-40B4-BE49-F238E27FC236}">
                <a16:creationId xmlns:a16="http://schemas.microsoft.com/office/drawing/2014/main" id="{E20742FD-F12C-91FC-535C-9EBFB7E1E9B0}"/>
              </a:ext>
            </a:extLst>
          </p:cNvPr>
          <p:cNvSpPr/>
          <p:nvPr/>
        </p:nvSpPr>
        <p:spPr>
          <a:xfrm>
            <a:off x="1541696" y="3549426"/>
            <a:ext cx="7510286" cy="522312"/>
          </a:xfrm>
          <a:prstGeom prst="rect">
            <a:avLst/>
          </a:prstGeom>
          <a:solidFill>
            <a:schemeClr val="accent1">
              <a:lumMod val="20000"/>
              <a:lumOff val="80000"/>
            </a:schemeClr>
          </a:solidFill>
          <a:ln w="9525" cap="flat" cmpd="sng" algn="ctr">
            <a:solidFill>
              <a:srgbClr val="118FBA">
                <a:shade val="95000"/>
                <a:satMod val="105000"/>
              </a:srgbClr>
            </a:solidFill>
            <a:prstDash val="solid"/>
          </a:ln>
          <a:effectLst>
            <a:outerShdw blurRad="40000" dist="20000" dir="5400000" rotWithShape="0">
              <a:srgbClr val="000000">
                <a:alpha val="38000"/>
              </a:srgbClr>
            </a:outerShdw>
          </a:effectLst>
        </p:spPr>
        <p:txBody>
          <a:bodyPr rIns="0" anchor="ct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altLang="ja-JP" sz="24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100BF803-064B-8A3A-3D0C-9F606AFD95F2}"/>
              </a:ext>
            </a:extLst>
          </p:cNvPr>
          <p:cNvSpPr/>
          <p:nvPr/>
        </p:nvSpPr>
        <p:spPr>
          <a:xfrm>
            <a:off x="1541696" y="3548518"/>
            <a:ext cx="7250722" cy="523220"/>
          </a:xfrm>
          <a:prstGeom prst="rect">
            <a:avLst/>
          </a:prstGeom>
        </p:spPr>
        <p:txBody>
          <a:bodyPr wrap="square">
            <a:spAutoFit/>
          </a:bodyPr>
          <a:lstStyle/>
          <a:p>
            <a:pPr defTabSz="914400">
              <a:defRPr/>
            </a:pPr>
            <a:r>
              <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400" b="1" u="sng" kern="0" dirty="0">
                <a:latin typeface="Yu Gothic UI" panose="020B0500000000000000" pitchFamily="50" charset="-128"/>
                <a:ea typeface="Yu Gothic UI" panose="020B0500000000000000" pitchFamily="50" charset="-128"/>
                <a:cs typeface="Calibri" panose="020F0502020204030204" pitchFamily="34" charset="0"/>
              </a:rPr>
              <a:t>アプリケーション</a:t>
            </a:r>
            <a:endParaRPr kumimoji="0" lang="en-US" altLang="ja-JP" sz="1400" b="1" u="sng" kern="0" dirty="0">
              <a:latin typeface="Yu Gothic UI" panose="020B0500000000000000" pitchFamily="50" charset="-128"/>
              <a:ea typeface="Yu Gothic UI" panose="020B0500000000000000" pitchFamily="50" charset="-128"/>
              <a:cs typeface="Calibri" panose="020F0502020204030204" pitchFamily="34" charset="0"/>
            </a:endParaRPr>
          </a:p>
          <a:p>
            <a:pPr defTabSz="914400">
              <a:defRPr/>
            </a:pPr>
            <a:r>
              <a:rPr lang="ja-JP" altLang="en-US" sz="140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400" dirty="0">
                <a:latin typeface="Yu Gothic UI" panose="020B0500000000000000" pitchFamily="50" charset="-128"/>
                <a:ea typeface="Yu Gothic UI" panose="020B0500000000000000" pitchFamily="50" charset="-128"/>
              </a:rPr>
              <a:t>AI</a:t>
            </a:r>
            <a:r>
              <a:rPr lang="ja-JP" altLang="en-US" sz="1400" dirty="0">
                <a:latin typeface="Yu Gothic UI" panose="020B0500000000000000" pitchFamily="50" charset="-128"/>
                <a:ea typeface="Yu Gothic UI" panose="020B0500000000000000" pitchFamily="50" charset="-128"/>
              </a:rPr>
              <a:t>を活用した音識別機能を標準搭載しています。</a:t>
            </a:r>
            <a:endParaRPr lang="en-US" altLang="ja-JP" sz="14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AutoShape 13">
            <a:extLst>
              <a:ext uri="{FF2B5EF4-FFF2-40B4-BE49-F238E27FC236}">
                <a16:creationId xmlns:a16="http://schemas.microsoft.com/office/drawing/2014/main" id="{1342BB2E-CD0D-22D7-53D1-27CEBA445691}"/>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19" name="AutoShape 13">
            <a:extLst>
              <a:ext uri="{FF2B5EF4-FFF2-40B4-BE49-F238E27FC236}">
                <a16:creationId xmlns:a16="http://schemas.microsoft.com/office/drawing/2014/main" id="{EF8F0B59-F6B5-E1B1-3AF3-A69AC31C5D81}"/>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179637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baseline="30000" dirty="0"/>
              <a:t>【</a:t>
            </a:r>
            <a:r>
              <a:rPr lang="ja-JP" altLang="en-US" baseline="30000" dirty="0"/>
              <a:t>画質比較：ドームタイプ</a:t>
            </a:r>
            <a:r>
              <a:rPr lang="en-US" altLang="ja-JP" baseline="30000" dirty="0"/>
              <a:t>】</a:t>
            </a:r>
            <a:r>
              <a:rPr lang="ja-JP" altLang="en-US" baseline="30000" dirty="0"/>
              <a:t>　</a:t>
            </a:r>
            <a:r>
              <a:rPr lang="ja-JP" altLang="en-US" dirty="0"/>
              <a:t>屋内・逆光</a:t>
            </a:r>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CF03DB64-03D8-B034-4A4F-3C4FB9A9C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6" y="1100645"/>
            <a:ext cx="3722202" cy="2093739"/>
          </a:xfrm>
          <a:prstGeom prst="rect">
            <a:avLst/>
          </a:prstGeom>
        </p:spPr>
      </p:pic>
      <p:pic>
        <p:nvPicPr>
          <p:cNvPr id="6" name="図 5">
            <a:extLst>
              <a:ext uri="{FF2B5EF4-FFF2-40B4-BE49-F238E27FC236}">
                <a16:creationId xmlns:a16="http://schemas.microsoft.com/office/drawing/2014/main" id="{7A409265-5BB7-35B0-FBB1-711301C98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324" y="2173919"/>
            <a:ext cx="749573" cy="1291948"/>
          </a:xfrm>
          <a:prstGeom prst="rect">
            <a:avLst/>
          </a:prstGeom>
          <a:ln w="12700">
            <a:solidFill>
              <a:srgbClr val="FF0000"/>
            </a:solidFill>
          </a:ln>
        </p:spPr>
      </p:pic>
      <p:pic>
        <p:nvPicPr>
          <p:cNvPr id="7" name="図 6">
            <a:extLst>
              <a:ext uri="{FF2B5EF4-FFF2-40B4-BE49-F238E27FC236}">
                <a16:creationId xmlns:a16="http://schemas.microsoft.com/office/drawing/2014/main" id="{953082C5-4A11-883D-D4BA-217BF7DED6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6681" y="2088387"/>
            <a:ext cx="524325" cy="1144551"/>
          </a:xfrm>
          <a:prstGeom prst="rect">
            <a:avLst/>
          </a:prstGeom>
          <a:ln w="12700">
            <a:solidFill>
              <a:srgbClr val="FF0000"/>
            </a:solidFill>
          </a:ln>
        </p:spPr>
      </p:pic>
      <p:sp>
        <p:nvSpPr>
          <p:cNvPr id="8" name="正方形/長方形 7">
            <a:extLst>
              <a:ext uri="{FF2B5EF4-FFF2-40B4-BE49-F238E27FC236}">
                <a16:creationId xmlns:a16="http://schemas.microsoft.com/office/drawing/2014/main" id="{2261230B-D8B3-CF0A-C2AB-9C380DC6C0E5}"/>
              </a:ext>
            </a:extLst>
          </p:cNvPr>
          <p:cNvSpPr/>
          <p:nvPr/>
        </p:nvSpPr>
        <p:spPr>
          <a:xfrm>
            <a:off x="1167165" y="1695178"/>
            <a:ext cx="311211" cy="915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9FBE6D7E-D52A-D953-3A41-40BB57BABB4D}"/>
              </a:ext>
            </a:extLst>
          </p:cNvPr>
          <p:cNvCxnSpPr/>
          <p:nvPr/>
        </p:nvCxnSpPr>
        <p:spPr>
          <a:xfrm flipH="1">
            <a:off x="881006" y="2147514"/>
            <a:ext cx="286160" cy="2467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B98BB67E-1DE2-5586-19DB-F69507B83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0890" y="1100644"/>
            <a:ext cx="3722204" cy="2093740"/>
          </a:xfrm>
          <a:prstGeom prst="rect">
            <a:avLst/>
          </a:prstGeom>
        </p:spPr>
      </p:pic>
      <p:pic>
        <p:nvPicPr>
          <p:cNvPr id="11" name="図 10">
            <a:extLst>
              <a:ext uri="{FF2B5EF4-FFF2-40B4-BE49-F238E27FC236}">
                <a16:creationId xmlns:a16="http://schemas.microsoft.com/office/drawing/2014/main" id="{4FAE7181-7D76-4F37-0354-66519EB09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653" y="2173920"/>
            <a:ext cx="838633" cy="1291948"/>
          </a:xfrm>
          <a:prstGeom prst="rect">
            <a:avLst/>
          </a:prstGeom>
          <a:ln w="12700">
            <a:solidFill>
              <a:srgbClr val="FF0000"/>
            </a:solidFill>
          </a:ln>
        </p:spPr>
      </p:pic>
      <p:pic>
        <p:nvPicPr>
          <p:cNvPr id="12" name="図 11">
            <a:extLst>
              <a:ext uri="{FF2B5EF4-FFF2-40B4-BE49-F238E27FC236}">
                <a16:creationId xmlns:a16="http://schemas.microsoft.com/office/drawing/2014/main" id="{BC627B48-76D6-F2F7-86E4-E61717050F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60531" y="2088386"/>
            <a:ext cx="524201" cy="1144551"/>
          </a:xfrm>
          <a:prstGeom prst="rect">
            <a:avLst/>
          </a:prstGeom>
          <a:ln w="12700">
            <a:solidFill>
              <a:srgbClr val="FF0000"/>
            </a:solidFill>
          </a:ln>
        </p:spPr>
      </p:pic>
      <p:sp>
        <p:nvSpPr>
          <p:cNvPr id="13" name="正方形/長方形 12">
            <a:extLst>
              <a:ext uri="{FF2B5EF4-FFF2-40B4-BE49-F238E27FC236}">
                <a16:creationId xmlns:a16="http://schemas.microsoft.com/office/drawing/2014/main" id="{CD30CC57-7DAE-B161-2B33-2EFB513B2738}"/>
              </a:ext>
            </a:extLst>
          </p:cNvPr>
          <p:cNvSpPr/>
          <p:nvPr/>
        </p:nvSpPr>
        <p:spPr>
          <a:xfrm>
            <a:off x="6665496" y="1642990"/>
            <a:ext cx="469230" cy="751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453CD28-3467-9CED-ABF5-0A27AA86404D}"/>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5" name="正方形/長方形 14">
            <a:extLst>
              <a:ext uri="{FF2B5EF4-FFF2-40B4-BE49-F238E27FC236}">
                <a16:creationId xmlns:a16="http://schemas.microsoft.com/office/drawing/2014/main" id="{31274751-9176-AD38-825A-E52972E7A45C}"/>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6" name="正方形/長方形 15">
            <a:extLst>
              <a:ext uri="{FF2B5EF4-FFF2-40B4-BE49-F238E27FC236}">
                <a16:creationId xmlns:a16="http://schemas.microsoft.com/office/drawing/2014/main" id="{7DCD12D3-D9AC-8F1A-0875-129549E59159}"/>
              </a:ext>
            </a:extLst>
          </p:cNvPr>
          <p:cNvSpPr/>
          <p:nvPr/>
        </p:nvSpPr>
        <p:spPr>
          <a:xfrm>
            <a:off x="2545331" y="1642990"/>
            <a:ext cx="469230" cy="751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表 16">
            <a:extLst>
              <a:ext uri="{FF2B5EF4-FFF2-40B4-BE49-F238E27FC236}">
                <a16:creationId xmlns:a16="http://schemas.microsoft.com/office/drawing/2014/main" id="{C4B61C2D-A931-B9B4-1D64-4D0D131CE7E3}"/>
              </a:ext>
            </a:extLst>
          </p:cNvPr>
          <p:cNvGraphicFramePr>
            <a:graphicFrameLocks noGrp="1"/>
          </p:cNvGraphicFramePr>
          <p:nvPr>
            <p:extLst>
              <p:ext uri="{D42A27DB-BD31-4B8C-83A1-F6EECF244321}">
                <p14:modId xmlns:p14="http://schemas.microsoft.com/office/powerpoint/2010/main" val="2803485482"/>
              </p:ext>
            </p:extLst>
          </p:nvPr>
        </p:nvGraphicFramePr>
        <p:xfrm>
          <a:off x="540906" y="3585831"/>
          <a:ext cx="2180271" cy="1019095"/>
        </p:xfrm>
        <a:graphic>
          <a:graphicData uri="http://schemas.openxmlformats.org/drawingml/2006/table">
            <a:tbl>
              <a:tblPr firstRow="1" bandRow="1">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8" name="表 17">
            <a:extLst>
              <a:ext uri="{FF2B5EF4-FFF2-40B4-BE49-F238E27FC236}">
                <a16:creationId xmlns:a16="http://schemas.microsoft.com/office/drawing/2014/main" id="{C8CC5DF4-EFBB-12FF-A63F-C90796075274}"/>
              </a:ext>
            </a:extLst>
          </p:cNvPr>
          <p:cNvGraphicFramePr>
            <a:graphicFrameLocks noGrp="1"/>
          </p:cNvGraphicFramePr>
          <p:nvPr>
            <p:extLst>
              <p:ext uri="{D42A27DB-BD31-4B8C-83A1-F6EECF244321}">
                <p14:modId xmlns:p14="http://schemas.microsoft.com/office/powerpoint/2010/main" val="178037239"/>
              </p:ext>
            </p:extLst>
          </p:nvPr>
        </p:nvGraphicFramePr>
        <p:xfrm>
          <a:off x="4916430" y="3588234"/>
          <a:ext cx="2173710" cy="1019095"/>
        </p:xfrm>
        <a:graphic>
          <a:graphicData uri="http://schemas.openxmlformats.org/drawingml/2006/table">
            <a:tbl>
              <a:tblPr firstRow="1" bandRow="1">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9" name="テキスト ボックス 18">
            <a:extLst>
              <a:ext uri="{FF2B5EF4-FFF2-40B4-BE49-F238E27FC236}">
                <a16:creationId xmlns:a16="http://schemas.microsoft.com/office/drawing/2014/main" id="{149F0A9D-E3E7-8893-6EEA-1E02BBD27718}"/>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5BE009E7-6825-90D8-E249-08ED2F162639}"/>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1" name="正方形/長方形 20">
            <a:extLst>
              <a:ext uri="{FF2B5EF4-FFF2-40B4-BE49-F238E27FC236}">
                <a16:creationId xmlns:a16="http://schemas.microsoft.com/office/drawing/2014/main" id="{FCC7FC35-1D2D-E625-623D-2736386B3063}"/>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1827</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22" name="正方形/長方形 21">
            <a:extLst>
              <a:ext uri="{FF2B5EF4-FFF2-40B4-BE49-F238E27FC236}">
                <a16:creationId xmlns:a16="http://schemas.microsoft.com/office/drawing/2014/main" id="{0E872F76-2B2E-0CFA-1C48-8CB20B48E932}"/>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1903</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213307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画質比較：ドームタイプ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屋外・暗い</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（照度 </a:t>
            </a:r>
            <a:r>
              <a:rPr kumimoji="1" lang="en-US" altLang="ja-JP"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0.2 – 1.0 lux</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23262169-39DD-4528-7FDA-C828647FC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5" y="1100645"/>
            <a:ext cx="3732897" cy="209975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81865C1B-A92B-3759-E223-5F3C8C904E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34045" y="2095306"/>
            <a:ext cx="1196513" cy="1292386"/>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2CC8D69A-95D6-6B0A-3DA1-53B4F9044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889" y="1100644"/>
            <a:ext cx="3732899" cy="209975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9643E669-A977-6870-67C0-31493955A8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350754" y="2095307"/>
            <a:ext cx="1083656" cy="1292386"/>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F0349C39-88EA-5142-632F-6AFDA1F20EAD}"/>
              </a:ext>
            </a:extLst>
          </p:cNvPr>
          <p:cNvSpPr/>
          <p:nvPr/>
        </p:nvSpPr>
        <p:spPr>
          <a:xfrm>
            <a:off x="2087480" y="2089290"/>
            <a:ext cx="314178" cy="359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404F6AF-6891-29ED-8E62-20EB3DB1E84A}"/>
              </a:ext>
            </a:extLst>
          </p:cNvPr>
          <p:cNvSpPr/>
          <p:nvPr/>
        </p:nvSpPr>
        <p:spPr>
          <a:xfrm>
            <a:off x="6226343" y="2095306"/>
            <a:ext cx="322208" cy="353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7C07F5C-FEB4-AA3D-7894-8FD2CF003A0D}"/>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63A2E689-31D2-22E6-AC3C-B43F39570370}"/>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13" name="表 12">
            <a:extLst>
              <a:ext uri="{FF2B5EF4-FFF2-40B4-BE49-F238E27FC236}">
                <a16:creationId xmlns:a16="http://schemas.microsoft.com/office/drawing/2014/main" id="{B28DBB82-3D96-93A2-D7CE-2B8CC7FDFA46}"/>
              </a:ext>
            </a:extLst>
          </p:cNvPr>
          <p:cNvGraphicFramePr>
            <a:graphicFrameLocks noGrp="1"/>
          </p:cNvGraphicFramePr>
          <p:nvPr>
            <p:extLst>
              <p:ext uri="{D42A27DB-BD31-4B8C-83A1-F6EECF244321}">
                <p14:modId xmlns:p14="http://schemas.microsoft.com/office/powerpoint/2010/main" val="3451201294"/>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4400EE30-4BC5-0385-588B-0E4E9794E483}"/>
              </a:ext>
            </a:extLst>
          </p:cNvPr>
          <p:cNvGraphicFramePr>
            <a:graphicFrameLocks noGrp="1"/>
          </p:cNvGraphicFramePr>
          <p:nvPr>
            <p:extLst>
              <p:ext uri="{D42A27DB-BD31-4B8C-83A1-F6EECF244321}">
                <p14:modId xmlns:p14="http://schemas.microsoft.com/office/powerpoint/2010/main" val="2985347759"/>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527CB8CC-ECB4-9E6D-6B5C-89118F8FA950}"/>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6E54AE95-F1E3-9456-12B7-FB00483F4425}"/>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1AAA07F9-62AC-37CD-2F74-C8E522FDB4DA}"/>
              </a:ext>
            </a:extLst>
          </p:cNvPr>
          <p:cNvSpPr/>
          <p:nvPr/>
        </p:nvSpPr>
        <p:spPr>
          <a:xfrm>
            <a:off x="2792849" y="4353413"/>
            <a:ext cx="1606530"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511</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2319C0BD-453B-FB7C-07D3-B9068E0F8FF2}"/>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1004</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1434137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画質比較：ドームタイプ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屋内・暗い</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（照度 </a:t>
            </a:r>
            <a:r>
              <a:rPr kumimoji="1" lang="en-US" altLang="ja-JP"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0.02 – 0.1 lux</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C866A0DF-2DB3-F22D-D4A7-99D4CF7C0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79" y="1100645"/>
            <a:ext cx="3732897" cy="2099755"/>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65D3CD25-5181-0339-33B9-16316D822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317" y="1825831"/>
            <a:ext cx="902479" cy="1487870"/>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31F2CD1-8820-D9BD-7398-CDA6226CD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870" y="1100645"/>
            <a:ext cx="3732897" cy="2099755"/>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8165485C-1396-6171-B883-8FC379BE6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398" y="1824984"/>
            <a:ext cx="954954" cy="1497273"/>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ACBD8F4D-A04A-B2D1-F871-80F933A5D582}"/>
              </a:ext>
            </a:extLst>
          </p:cNvPr>
          <p:cNvSpPr/>
          <p:nvPr/>
        </p:nvSpPr>
        <p:spPr>
          <a:xfrm>
            <a:off x="1902849" y="1742977"/>
            <a:ext cx="238771" cy="464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D2C943A-3B1F-8101-8ED0-098C32709E93}"/>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1" name="正方形/長方形 10">
            <a:extLst>
              <a:ext uri="{FF2B5EF4-FFF2-40B4-BE49-F238E27FC236}">
                <a16:creationId xmlns:a16="http://schemas.microsoft.com/office/drawing/2014/main" id="{EF603423-E1A7-5853-1DE7-01EFDC02C6A1}"/>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624C50FA-FAB4-CDF8-BA27-5150E68825BD}"/>
              </a:ext>
            </a:extLst>
          </p:cNvPr>
          <p:cNvSpPr/>
          <p:nvPr/>
        </p:nvSpPr>
        <p:spPr>
          <a:xfrm>
            <a:off x="6133954" y="1794904"/>
            <a:ext cx="238771" cy="464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表 12">
            <a:extLst>
              <a:ext uri="{FF2B5EF4-FFF2-40B4-BE49-F238E27FC236}">
                <a16:creationId xmlns:a16="http://schemas.microsoft.com/office/drawing/2014/main" id="{6840E2EA-957D-0442-734C-631EC95A7C33}"/>
              </a:ext>
            </a:extLst>
          </p:cNvPr>
          <p:cNvGraphicFramePr>
            <a:graphicFrameLocks noGrp="1"/>
          </p:cNvGraphicFramePr>
          <p:nvPr>
            <p:extLst>
              <p:ext uri="{D42A27DB-BD31-4B8C-83A1-F6EECF244321}">
                <p14:modId xmlns:p14="http://schemas.microsoft.com/office/powerpoint/2010/main" val="581525655"/>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A5C95B3F-0FCB-2802-9733-23BAEA48741A}"/>
              </a:ext>
            </a:extLst>
          </p:cNvPr>
          <p:cNvGraphicFramePr>
            <a:graphicFrameLocks noGrp="1"/>
          </p:cNvGraphicFramePr>
          <p:nvPr>
            <p:extLst>
              <p:ext uri="{D42A27DB-BD31-4B8C-83A1-F6EECF244321}">
                <p14:modId xmlns:p14="http://schemas.microsoft.com/office/powerpoint/2010/main" val="1423613637"/>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529D2D51-C19E-CDFF-234B-2F0C25D48775}"/>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B8E07D31-62E3-9DE6-2792-AAA4909EBD84}"/>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BA74F3F0-3506-DDBC-26C5-506DE82CE7D1}"/>
              </a:ext>
            </a:extLst>
          </p:cNvPr>
          <p:cNvSpPr/>
          <p:nvPr/>
        </p:nvSpPr>
        <p:spPr>
          <a:xfrm>
            <a:off x="2792849" y="4353413"/>
            <a:ext cx="1606530"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653</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F23DD9D8-3DC9-2DDE-CD75-1443A1837A74}"/>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296</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5</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3306622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画質比較：ドームタイプ</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IR-LED</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On</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F35F8DC2-83EA-F968-7332-EC9D27316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7" y="1100645"/>
            <a:ext cx="3725511" cy="2095600"/>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3965E59B-D8C4-00B2-774B-63658E590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031" y="2130999"/>
            <a:ext cx="1067169" cy="1191258"/>
          </a:xfrm>
          <a:prstGeom prst="rect">
            <a:avLst/>
          </a:prstGeom>
          <a:ln w="12700">
            <a:solidFill>
              <a:srgbClr val="FF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212C9221-0285-4F7B-F83A-C758E3A05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887" y="1100644"/>
            <a:ext cx="3707560" cy="2085503"/>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6E5DD8AE-EE37-C4A6-F5BB-73DBDADEB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5878" y="2133511"/>
            <a:ext cx="1186175" cy="1186175"/>
          </a:xfrm>
          <a:prstGeom prst="rect">
            <a:avLst/>
          </a:prstGeom>
          <a:ln w="12700">
            <a:solidFill>
              <a:srgbClr val="FF0000"/>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F2045CE8-7675-B9E0-9ACB-98567D6742F2}"/>
              </a:ext>
            </a:extLst>
          </p:cNvPr>
          <p:cNvSpPr/>
          <p:nvPr/>
        </p:nvSpPr>
        <p:spPr>
          <a:xfrm>
            <a:off x="2140928" y="1791375"/>
            <a:ext cx="361640" cy="494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3EF07F2-4958-876F-11BC-A8681197B6C9}"/>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WV-S2136LUX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1" name="正方形/長方形 10">
            <a:extLst>
              <a:ext uri="{FF2B5EF4-FFF2-40B4-BE49-F238E27FC236}">
                <a16:creationId xmlns:a16="http://schemas.microsoft.com/office/drawing/2014/main" id="{96A561C9-22E2-0F74-6727-5ECDB4E0430E}"/>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WV-S2130RJUX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12" name="正方形/長方形 11">
            <a:extLst>
              <a:ext uri="{FF2B5EF4-FFF2-40B4-BE49-F238E27FC236}">
                <a16:creationId xmlns:a16="http://schemas.microsoft.com/office/drawing/2014/main" id="{D8A25C67-E781-B8C5-03D0-E904D37BA046}"/>
              </a:ext>
            </a:extLst>
          </p:cNvPr>
          <p:cNvSpPr/>
          <p:nvPr/>
        </p:nvSpPr>
        <p:spPr>
          <a:xfrm>
            <a:off x="6238034" y="1829474"/>
            <a:ext cx="361640" cy="494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表 12">
            <a:extLst>
              <a:ext uri="{FF2B5EF4-FFF2-40B4-BE49-F238E27FC236}">
                <a16:creationId xmlns:a16="http://schemas.microsoft.com/office/drawing/2014/main" id="{A0096367-CD45-FE53-E176-352A25C8F144}"/>
              </a:ext>
            </a:extLst>
          </p:cNvPr>
          <p:cNvGraphicFramePr>
            <a:graphicFrameLocks noGrp="1"/>
          </p:cNvGraphicFramePr>
          <p:nvPr>
            <p:extLst>
              <p:ext uri="{D42A27DB-BD31-4B8C-83A1-F6EECF244321}">
                <p14:modId xmlns:p14="http://schemas.microsoft.com/office/powerpoint/2010/main" val="544134558"/>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4" name="表 13">
            <a:extLst>
              <a:ext uri="{FF2B5EF4-FFF2-40B4-BE49-F238E27FC236}">
                <a16:creationId xmlns:a16="http://schemas.microsoft.com/office/drawing/2014/main" id="{CF7EBA25-773C-B2C0-CF9C-CF0A3E703A62}"/>
              </a:ext>
            </a:extLst>
          </p:cNvPr>
          <p:cNvGraphicFramePr>
            <a:graphicFrameLocks noGrp="1"/>
          </p:cNvGraphicFramePr>
          <p:nvPr>
            <p:extLst>
              <p:ext uri="{D42A27DB-BD31-4B8C-83A1-F6EECF244321}">
                <p14:modId xmlns:p14="http://schemas.microsoft.com/office/powerpoint/2010/main" val="3082270637"/>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5" name="テキスト ボックス 14">
            <a:extLst>
              <a:ext uri="{FF2B5EF4-FFF2-40B4-BE49-F238E27FC236}">
                <a16:creationId xmlns:a16="http://schemas.microsoft.com/office/drawing/2014/main" id="{AD4CDAAD-BED6-6B0B-A001-86375E205609}"/>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6" name="テキスト ボックス 15">
            <a:extLst>
              <a:ext uri="{FF2B5EF4-FFF2-40B4-BE49-F238E27FC236}">
                <a16:creationId xmlns:a16="http://schemas.microsoft.com/office/drawing/2014/main" id="{EB68D2D6-9DE9-2584-F362-5C143F699491}"/>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7" name="正方形/長方形 16">
            <a:extLst>
              <a:ext uri="{FF2B5EF4-FFF2-40B4-BE49-F238E27FC236}">
                <a16:creationId xmlns:a16="http://schemas.microsoft.com/office/drawing/2014/main" id="{633C617D-4D13-D55B-A403-EA0FB6519F86}"/>
              </a:ext>
            </a:extLst>
          </p:cNvPr>
          <p:cNvSpPr/>
          <p:nvPr/>
        </p:nvSpPr>
        <p:spPr>
          <a:xfrm>
            <a:off x="2792849" y="4353413"/>
            <a:ext cx="1606530"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860</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8" name="正方形/長方形 17">
            <a:extLst>
              <a:ext uri="{FF2B5EF4-FFF2-40B4-BE49-F238E27FC236}">
                <a16:creationId xmlns:a16="http://schemas.microsoft.com/office/drawing/2014/main" id="{2E4E4DAD-62A0-9878-2B5F-A2614976559E}"/>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961</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Tree>
    <p:extLst>
      <p:ext uri="{BB962C8B-B14F-4D97-AF65-F5344CB8AC3E}">
        <p14:creationId xmlns:p14="http://schemas.microsoft.com/office/powerpoint/2010/main" val="619996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360363" indent="-182563"/>
            <a:r>
              <a:rPr lang="en-US" altLang="ja-JP" dirty="0"/>
              <a:t>【</a:t>
            </a:r>
            <a:r>
              <a:rPr lang="ja-JP" altLang="en-US" dirty="0"/>
              <a:t>参考資料</a:t>
            </a:r>
            <a:r>
              <a:rPr lang="en-US" altLang="ja-JP" dirty="0"/>
              <a:t>】</a:t>
            </a:r>
            <a:br>
              <a:rPr lang="en-US" altLang="ja-JP" dirty="0"/>
            </a:br>
            <a:r>
              <a:rPr lang="ja-JP" altLang="en-US" dirty="0"/>
              <a:t>画質比較</a:t>
            </a:r>
            <a:r>
              <a:rPr lang="ja-JP" altLang="en-US" sz="2400" dirty="0"/>
              <a:t>（ドームタイプ）</a:t>
            </a:r>
            <a:endParaRPr kumimoji="1" lang="ja-JP" altLang="en-US" sz="24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458383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サマリー</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EA4F00A6-BE13-A9F7-882B-5AFDAA971F0E}"/>
              </a:ext>
            </a:extLst>
          </p:cNvPr>
          <p:cNvSpPr/>
          <p:nvPr/>
        </p:nvSpPr>
        <p:spPr>
          <a:xfrm>
            <a:off x="508554" y="4516760"/>
            <a:ext cx="4722540" cy="276999"/>
          </a:xfrm>
          <a:prstGeom prst="rect">
            <a:avLst/>
          </a:prstGeom>
        </p:spPr>
        <p:txBody>
          <a:bodyPr wrap="square">
            <a:spAutoFit/>
          </a:bodyPr>
          <a:lstStyle/>
          <a:p>
            <a:pPr lvl="0">
              <a:defRPr/>
            </a:pPr>
            <a:r>
              <a:rPr lang="ja-JP" altLang="en-US" sz="1200" dirty="0">
                <a:latin typeface="Yu Gothic UI" panose="020B0500000000000000" pitchFamily="50" charset="-128"/>
                <a:ea typeface="Yu Gothic UI" panose="020B0500000000000000" pitchFamily="50" charset="-128"/>
                <a:cs typeface="Calibri" panose="020F0502020204030204" pitchFamily="34" charset="0"/>
              </a:rPr>
              <a:t>採点方法：基準点を</a:t>
            </a:r>
            <a:r>
              <a:rPr lang="en-US" altLang="ja-JP" sz="1200" dirty="0">
                <a:latin typeface="Yu Gothic UI" panose="020B0500000000000000" pitchFamily="50" charset="-128"/>
                <a:ea typeface="Yu Gothic UI" panose="020B0500000000000000" pitchFamily="50" charset="-128"/>
                <a:cs typeface="Calibri" panose="020F0502020204030204" pitchFamily="34" charset="0"/>
              </a:rPr>
              <a:t>3</a:t>
            </a:r>
            <a:r>
              <a:rPr lang="ja-JP" altLang="en-US" sz="1200" dirty="0">
                <a:latin typeface="Yu Gothic UI" panose="020B0500000000000000" pitchFamily="50" charset="-128"/>
                <a:ea typeface="Yu Gothic UI" panose="020B0500000000000000" pitchFamily="50" charset="-128"/>
                <a:cs typeface="Calibri" panose="020F0502020204030204" pitchFamily="34" charset="0"/>
              </a:rPr>
              <a:t>点とし、加点／減点方式で採点しています。</a:t>
            </a:r>
            <a:endParaRPr lang="en-US" altLang="ja-JP" sz="1200"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正方形/長方形 5">
            <a:extLst>
              <a:ext uri="{FF2B5EF4-FFF2-40B4-BE49-F238E27FC236}">
                <a16:creationId xmlns:a16="http://schemas.microsoft.com/office/drawing/2014/main" id="{BE8F03E8-D4E8-FD10-74F3-45300F05BBD3}"/>
              </a:ext>
            </a:extLst>
          </p:cNvPr>
          <p:cNvSpPr/>
          <p:nvPr/>
        </p:nvSpPr>
        <p:spPr>
          <a:xfrm>
            <a:off x="5305378" y="743392"/>
            <a:ext cx="3692929"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AI</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搭載モデル）</a:t>
            </a:r>
            <a:endPar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endParaRPr>
          </a:p>
        </p:txBody>
      </p:sp>
      <p:sp>
        <p:nvSpPr>
          <p:cNvPr id="7" name="正方形/長方形 6">
            <a:extLst>
              <a:ext uri="{FF2B5EF4-FFF2-40B4-BE49-F238E27FC236}">
                <a16:creationId xmlns:a16="http://schemas.microsoft.com/office/drawing/2014/main" id="{1FEAB038-F614-46E6-C66F-9C95950FFC56}"/>
              </a:ext>
            </a:extLst>
          </p:cNvPr>
          <p:cNvSpPr/>
          <p:nvPr/>
        </p:nvSpPr>
        <p:spPr>
          <a:xfrm>
            <a:off x="5311316" y="2660123"/>
            <a:ext cx="3686987"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9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t>
            </a: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AI</a:t>
            </a:r>
            <a:r>
              <a:rPr kumimoji="0" lang="ja-JP" altLang="en-US"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非搭載モデル）</a:t>
            </a:r>
            <a:endPar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endParaRPr>
          </a:p>
        </p:txBody>
      </p:sp>
      <p:sp>
        <p:nvSpPr>
          <p:cNvPr id="8" name="正方形/長方形 7">
            <a:extLst>
              <a:ext uri="{FF2B5EF4-FFF2-40B4-BE49-F238E27FC236}">
                <a16:creationId xmlns:a16="http://schemas.microsoft.com/office/drawing/2014/main" id="{C90182FF-DD33-C0DA-2ACB-4D63BA9714A4}"/>
              </a:ext>
            </a:extLst>
          </p:cNvPr>
          <p:cNvSpPr/>
          <p:nvPr/>
        </p:nvSpPr>
        <p:spPr>
          <a:xfrm>
            <a:off x="5438207" y="1021661"/>
            <a:ext cx="3130355" cy="1477328"/>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■設定内容　（下記項目以外は全て初期値）</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SD</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err="1">
                <a:effectLst/>
                <a:latin typeface="Yu Gothic UI" panose="020B0500000000000000" pitchFamily="50" charset="-128"/>
                <a:ea typeface="Yu Gothic UI" panose="020B0500000000000000" pitchFamily="50" charset="-128"/>
                <a:cs typeface="Calibri" panose="020F0502020204030204" pitchFamily="34" charset="0"/>
              </a:rPr>
              <a:t>iA</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AGC</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圧縮方式</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配信モード</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ビットレート</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画質</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スマートコーディング</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794212B4-7122-4A9E-1B4E-BCC28A476CA7}"/>
              </a:ext>
            </a:extLst>
          </p:cNvPr>
          <p:cNvSpPr/>
          <p:nvPr/>
        </p:nvSpPr>
        <p:spPr>
          <a:xfrm>
            <a:off x="7003384" y="1175549"/>
            <a:ext cx="1147182" cy="1323439"/>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11</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H.265</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VBR</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2048</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0kbps</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3</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OFF</a:t>
            </a:r>
          </a:p>
        </p:txBody>
      </p:sp>
      <p:sp>
        <p:nvSpPr>
          <p:cNvPr id="10" name="正方形/長方形 9">
            <a:extLst>
              <a:ext uri="{FF2B5EF4-FFF2-40B4-BE49-F238E27FC236}">
                <a16:creationId xmlns:a16="http://schemas.microsoft.com/office/drawing/2014/main" id="{98543C42-B58E-622F-5E7B-C546D503EF15}"/>
              </a:ext>
            </a:extLst>
          </p:cNvPr>
          <p:cNvSpPr/>
          <p:nvPr/>
        </p:nvSpPr>
        <p:spPr>
          <a:xfrm>
            <a:off x="5438206" y="2939729"/>
            <a:ext cx="3130355" cy="1477328"/>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■設定内容　（下記項目以外は全て初期値）</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SD</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err="1">
                <a:effectLst/>
                <a:latin typeface="Yu Gothic UI" panose="020B0500000000000000" pitchFamily="50" charset="-128"/>
                <a:ea typeface="Yu Gothic UI" panose="020B0500000000000000" pitchFamily="50" charset="-128"/>
                <a:cs typeface="Calibri" panose="020F0502020204030204" pitchFamily="34" charset="0"/>
              </a:rPr>
              <a:t>iA</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AGC</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圧縮方式</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配信モード</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ビットレート</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画質</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　スマートコーディング</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459FC3C1-C38D-8BF6-DEB6-162056A9F15B}"/>
              </a:ext>
            </a:extLst>
          </p:cNvPr>
          <p:cNvSpPr/>
          <p:nvPr/>
        </p:nvSpPr>
        <p:spPr>
          <a:xfrm>
            <a:off x="7003383" y="3093617"/>
            <a:ext cx="1147182" cy="1323439"/>
          </a:xfrm>
          <a:prstGeom prst="rect">
            <a:avLst/>
          </a:prstGeom>
        </p:spPr>
        <p:txBody>
          <a:bodyPr wrap="square">
            <a:spAutoFit/>
          </a:bodyPr>
          <a:lstStyle/>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ON</a:t>
            </a:r>
          </a:p>
          <a:p>
            <a:pPr algn="l"/>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11</a:t>
            </a:r>
            <a:endPar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H.265</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VBR</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latin typeface="Yu Gothic UI" panose="020B0500000000000000" pitchFamily="50" charset="-128"/>
                <a:ea typeface="Yu Gothic UI" panose="020B0500000000000000" pitchFamily="50" charset="-128"/>
                <a:cs typeface="Calibri" panose="020F0502020204030204" pitchFamily="34" charset="0"/>
              </a:rPr>
              <a:t>2048</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0kbps</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3</a:t>
            </a:r>
          </a:p>
          <a:p>
            <a:pPr algn="l"/>
            <a:r>
              <a:rPr lang="ja-JP" altLang="en-US" sz="1000" b="1" dirty="0">
                <a:effectLst/>
                <a:latin typeface="Yu Gothic UI" panose="020B0500000000000000" pitchFamily="50" charset="-128"/>
                <a:ea typeface="Yu Gothic UI" panose="020B0500000000000000" pitchFamily="50" charset="-128"/>
                <a:cs typeface="Calibri" panose="020F0502020204030204" pitchFamily="34" charset="0"/>
              </a:rPr>
              <a:t>：</a:t>
            </a:r>
            <a:r>
              <a:rPr lang="en-US" altLang="ja-JP" sz="1000" b="1" dirty="0">
                <a:effectLst/>
                <a:latin typeface="Yu Gothic UI" panose="020B0500000000000000" pitchFamily="50" charset="-128"/>
                <a:ea typeface="Yu Gothic UI" panose="020B0500000000000000" pitchFamily="50" charset="-128"/>
                <a:cs typeface="Calibri" panose="020F0502020204030204" pitchFamily="34" charset="0"/>
              </a:rPr>
              <a:t>OFF</a:t>
            </a:r>
          </a:p>
        </p:txBody>
      </p:sp>
      <p:graphicFrame>
        <p:nvGraphicFramePr>
          <p:cNvPr id="12" name="グラフ 11">
            <a:extLst>
              <a:ext uri="{FF2B5EF4-FFF2-40B4-BE49-F238E27FC236}">
                <a16:creationId xmlns:a16="http://schemas.microsoft.com/office/drawing/2014/main" id="{3A1020EE-3FF3-C8EA-4CEF-77788DB345A3}"/>
              </a:ext>
            </a:extLst>
          </p:cNvPr>
          <p:cNvGraphicFramePr>
            <a:graphicFrameLocks/>
          </p:cNvGraphicFramePr>
          <p:nvPr>
            <p:extLst>
              <p:ext uri="{D42A27DB-BD31-4B8C-83A1-F6EECF244321}">
                <p14:modId xmlns:p14="http://schemas.microsoft.com/office/powerpoint/2010/main" val="3828178392"/>
              </p:ext>
            </p:extLst>
          </p:nvPr>
        </p:nvGraphicFramePr>
        <p:xfrm>
          <a:off x="39468" y="601286"/>
          <a:ext cx="5972124" cy="38574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7988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屋外・明るい</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pic>
        <p:nvPicPr>
          <p:cNvPr id="5" name="図 4">
            <a:extLst>
              <a:ext uri="{FF2B5EF4-FFF2-40B4-BE49-F238E27FC236}">
                <a16:creationId xmlns:a16="http://schemas.microsoft.com/office/drawing/2014/main" id="{2CA49829-4ACC-046F-D32B-12EC51141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95" y="1094761"/>
            <a:ext cx="3732662" cy="2099623"/>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204C18E7-32B7-E065-3BA0-A310CB3AB8A5}"/>
              </a:ext>
            </a:extLst>
          </p:cNvPr>
          <p:cNvSpPr/>
          <p:nvPr/>
        </p:nvSpPr>
        <p:spPr>
          <a:xfrm>
            <a:off x="2496553" y="1818592"/>
            <a:ext cx="407464" cy="683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97120E6-BE9F-6B68-81B7-09DDB586C57C}"/>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
        <p:nvSpPr>
          <p:cNvPr id="8" name="正方形/長方形 7">
            <a:extLst>
              <a:ext uri="{FF2B5EF4-FFF2-40B4-BE49-F238E27FC236}">
                <a16:creationId xmlns:a16="http://schemas.microsoft.com/office/drawing/2014/main" id="{2E97FE55-1F63-4E42-B2A4-D5E39C0F7115}"/>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10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endParaRPr kumimoji="0" lang="en-US" altLang="ja-JP"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9" name="表 8">
            <a:extLst>
              <a:ext uri="{FF2B5EF4-FFF2-40B4-BE49-F238E27FC236}">
                <a16:creationId xmlns:a16="http://schemas.microsoft.com/office/drawing/2014/main" id="{22683AC1-5B7C-196A-2922-8E0C159D3ED4}"/>
              </a:ext>
            </a:extLst>
          </p:cNvPr>
          <p:cNvGraphicFramePr>
            <a:graphicFrameLocks noGrp="1"/>
          </p:cNvGraphicFramePr>
          <p:nvPr>
            <p:extLst>
              <p:ext uri="{D42A27DB-BD31-4B8C-83A1-F6EECF244321}">
                <p14:modId xmlns:p14="http://schemas.microsoft.com/office/powerpoint/2010/main" val="1367893252"/>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10" name="表 9">
            <a:extLst>
              <a:ext uri="{FF2B5EF4-FFF2-40B4-BE49-F238E27FC236}">
                <a16:creationId xmlns:a16="http://schemas.microsoft.com/office/drawing/2014/main" id="{EEBD9008-C8D8-3C09-C50B-FAAE5B3C7FA6}"/>
              </a:ext>
            </a:extLst>
          </p:cNvPr>
          <p:cNvGraphicFramePr>
            <a:graphicFrameLocks noGrp="1"/>
          </p:cNvGraphicFramePr>
          <p:nvPr>
            <p:extLst>
              <p:ext uri="{D42A27DB-BD31-4B8C-83A1-F6EECF244321}">
                <p14:modId xmlns:p14="http://schemas.microsoft.com/office/powerpoint/2010/main" val="1808605716"/>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11" name="テキスト ボックス 10">
            <a:extLst>
              <a:ext uri="{FF2B5EF4-FFF2-40B4-BE49-F238E27FC236}">
                <a16:creationId xmlns:a16="http://schemas.microsoft.com/office/drawing/2014/main" id="{4522144C-653F-5C89-01E2-18DA148BB604}"/>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テキスト ボックス 11">
            <a:extLst>
              <a:ext uri="{FF2B5EF4-FFF2-40B4-BE49-F238E27FC236}">
                <a16:creationId xmlns:a16="http://schemas.microsoft.com/office/drawing/2014/main" id="{18797E4D-1BEB-27C6-6DCE-9A828DA6D02E}"/>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3" name="正方形/長方形 12">
            <a:extLst>
              <a:ext uri="{FF2B5EF4-FFF2-40B4-BE49-F238E27FC236}">
                <a16:creationId xmlns:a16="http://schemas.microsoft.com/office/drawing/2014/main" id="{9D8B59AC-AFEC-03A2-A70F-C5D23A09C11D}"/>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5408</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4" name="正方形/長方形 13">
            <a:extLst>
              <a:ext uri="{FF2B5EF4-FFF2-40B4-BE49-F238E27FC236}">
                <a16:creationId xmlns:a16="http://schemas.microsoft.com/office/drawing/2014/main" id="{5A207C49-F326-055A-FDCB-9A371D1CFC61}"/>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3996</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正方形/長方形 14">
            <a:extLst>
              <a:ext uri="{FF2B5EF4-FFF2-40B4-BE49-F238E27FC236}">
                <a16:creationId xmlns:a16="http://schemas.microsoft.com/office/drawing/2014/main" id="{55730901-D37F-575F-EDF4-3A9202F08C45}"/>
              </a:ext>
            </a:extLst>
          </p:cNvPr>
          <p:cNvSpPr/>
          <p:nvPr/>
        </p:nvSpPr>
        <p:spPr>
          <a:xfrm>
            <a:off x="2180106" y="1576140"/>
            <a:ext cx="200584" cy="529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7209A592-8906-512F-F0AE-F31FD48C4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59" y="1558575"/>
            <a:ext cx="738266" cy="1730495"/>
          </a:xfrm>
          <a:prstGeom prst="rect">
            <a:avLst/>
          </a:prstGeom>
          <a:ln w="12700">
            <a:solidFill>
              <a:srgbClr val="FF0000"/>
            </a:solid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74972413-6D0C-F654-0C4B-E942CD7AA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506" y="2006695"/>
            <a:ext cx="1042844" cy="1558472"/>
          </a:xfrm>
          <a:prstGeom prst="rect">
            <a:avLst/>
          </a:prstGeom>
          <a:ln w="12700">
            <a:solidFill>
              <a:srgbClr val="FF0000"/>
            </a:solidFill>
          </a:ln>
          <a:effectLst>
            <a:outerShdw blurRad="50800" dist="38100" dir="2700000" algn="tl" rotWithShape="0">
              <a:prstClr val="black">
                <a:alpha val="40000"/>
              </a:prstClr>
            </a:outerShdw>
          </a:effectLst>
        </p:spPr>
      </p:pic>
      <p:cxnSp>
        <p:nvCxnSpPr>
          <p:cNvPr id="18" name="直線矢印コネクタ 17">
            <a:extLst>
              <a:ext uri="{FF2B5EF4-FFF2-40B4-BE49-F238E27FC236}">
                <a16:creationId xmlns:a16="http://schemas.microsoft.com/office/drawing/2014/main" id="{DC078025-2366-91B7-C4A0-707A18798878}"/>
              </a:ext>
            </a:extLst>
          </p:cNvPr>
          <p:cNvCxnSpPr/>
          <p:nvPr/>
        </p:nvCxnSpPr>
        <p:spPr>
          <a:xfrm flipH="1">
            <a:off x="1651225" y="1805226"/>
            <a:ext cx="528882" cy="2559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10D3D0AE-C351-488F-BCBB-D0E86D47A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374" y="1098632"/>
            <a:ext cx="3725781" cy="2095752"/>
          </a:xfrm>
          <a:prstGeom prst="rect">
            <a:avLst/>
          </a:prstGeom>
          <a:effectLst>
            <a:outerShdw blurRad="50800" dist="38100" dir="2700000" algn="tl" rotWithShape="0">
              <a:prstClr val="black">
                <a:alpha val="40000"/>
              </a:prstClr>
            </a:outerShdw>
          </a:effectLst>
        </p:spPr>
      </p:pic>
      <p:sp>
        <p:nvSpPr>
          <p:cNvPr id="20" name="正方形/長方形 19">
            <a:extLst>
              <a:ext uri="{FF2B5EF4-FFF2-40B4-BE49-F238E27FC236}">
                <a16:creationId xmlns:a16="http://schemas.microsoft.com/office/drawing/2014/main" id="{F9AF8861-906F-344F-A153-B00D1EA768E5}"/>
              </a:ext>
            </a:extLst>
          </p:cNvPr>
          <p:cNvSpPr/>
          <p:nvPr/>
        </p:nvSpPr>
        <p:spPr>
          <a:xfrm>
            <a:off x="6523129" y="1868720"/>
            <a:ext cx="407464" cy="683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2DCE9DB7-D6EB-0B5C-7514-DCB8E1ED5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920" y="2001533"/>
            <a:ext cx="954277" cy="1563634"/>
          </a:xfrm>
          <a:prstGeom prst="rect">
            <a:avLst/>
          </a:prstGeom>
          <a:ln w="12700">
            <a:solidFill>
              <a:srgbClr val="FF0000"/>
            </a:solid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B7B366F7-E07F-FAE2-FC2B-BB3A814B5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5897" y="1540308"/>
            <a:ext cx="631960" cy="1754133"/>
          </a:xfrm>
          <a:prstGeom prst="rect">
            <a:avLst/>
          </a:prstGeom>
          <a:ln w="1270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1515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屋内・明るい</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B9AD2BED-39A9-0F5F-6201-E71506AD11F5}"/>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7" name="表 6">
            <a:extLst>
              <a:ext uri="{FF2B5EF4-FFF2-40B4-BE49-F238E27FC236}">
                <a16:creationId xmlns:a16="http://schemas.microsoft.com/office/drawing/2014/main" id="{59FFB909-0D56-B189-0029-8D6140639E2D}"/>
              </a:ext>
            </a:extLst>
          </p:cNvPr>
          <p:cNvGraphicFramePr>
            <a:graphicFrameLocks noGrp="1"/>
          </p:cNvGraphicFramePr>
          <p:nvPr>
            <p:extLst>
              <p:ext uri="{D42A27DB-BD31-4B8C-83A1-F6EECF244321}">
                <p14:modId xmlns:p14="http://schemas.microsoft.com/office/powerpoint/2010/main" val="217380552"/>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 name="表 7">
            <a:extLst>
              <a:ext uri="{FF2B5EF4-FFF2-40B4-BE49-F238E27FC236}">
                <a16:creationId xmlns:a16="http://schemas.microsoft.com/office/drawing/2014/main" id="{59B940B0-A66B-D79C-3F45-D8BD463F342F}"/>
              </a:ext>
            </a:extLst>
          </p:cNvPr>
          <p:cNvGraphicFramePr>
            <a:graphicFrameLocks noGrp="1"/>
          </p:cNvGraphicFramePr>
          <p:nvPr>
            <p:extLst>
              <p:ext uri="{D42A27DB-BD31-4B8C-83A1-F6EECF244321}">
                <p14:modId xmlns:p14="http://schemas.microsoft.com/office/powerpoint/2010/main" val="3587911912"/>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9" name="テキスト ボックス 8">
            <a:extLst>
              <a:ext uri="{FF2B5EF4-FFF2-40B4-BE49-F238E27FC236}">
                <a16:creationId xmlns:a16="http://schemas.microsoft.com/office/drawing/2014/main" id="{FDA35FD2-59DB-5927-4265-29DEDB71DE97}"/>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B34CE9B6-F9AF-CD00-AA9E-F2D36A804102}"/>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1E5554F2-538F-D945-CCFA-B29FC284E463}"/>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2199</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A49CFD2D-3BF3-097B-A843-95F12B6E374B}"/>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2218</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13" name="図 12">
            <a:extLst>
              <a:ext uri="{FF2B5EF4-FFF2-40B4-BE49-F238E27FC236}">
                <a16:creationId xmlns:a16="http://schemas.microsoft.com/office/drawing/2014/main" id="{B5C5EBE2-7C92-C2C4-70DB-9420606C7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93" y="1097588"/>
            <a:ext cx="3727637" cy="2096796"/>
          </a:xfrm>
          <a:prstGeom prst="rect">
            <a:avLst/>
          </a:prstGeom>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9AF9137A-8FB9-726D-F65C-8E17F1C75EF5}"/>
              </a:ext>
            </a:extLst>
          </p:cNvPr>
          <p:cNvSpPr/>
          <p:nvPr/>
        </p:nvSpPr>
        <p:spPr>
          <a:xfrm>
            <a:off x="3071729" y="1929318"/>
            <a:ext cx="513961" cy="537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322521C2-118C-A5C5-9725-912C5A6D1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61" y="1864789"/>
            <a:ext cx="1287892" cy="1371719"/>
          </a:xfrm>
          <a:prstGeom prst="rect">
            <a:avLst/>
          </a:prstGeom>
          <a:ln w="12700">
            <a:solidFill>
              <a:srgbClr val="FF0000"/>
            </a:solidFill>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391AD648-CD3D-E22B-02C6-B8E3C4CA6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498" y="1102419"/>
            <a:ext cx="3719049" cy="2091965"/>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ECA9C423-177E-155F-2098-3CB0491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1831" y="1807633"/>
            <a:ext cx="1287892" cy="1486029"/>
          </a:xfrm>
          <a:prstGeom prst="rect">
            <a:avLst/>
          </a:prstGeom>
          <a:ln w="12700">
            <a:solidFill>
              <a:srgbClr val="FF0000"/>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BFF37713-2460-AA4A-C827-72C51DCCDA66}"/>
              </a:ext>
            </a:extLst>
          </p:cNvPr>
          <p:cNvSpPr/>
          <p:nvPr/>
        </p:nvSpPr>
        <p:spPr>
          <a:xfrm>
            <a:off x="7170494" y="1817022"/>
            <a:ext cx="513961" cy="537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6BD3F10-36CE-4654-CE6A-A4386CDCC96E}"/>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10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endParaRPr kumimoji="0" lang="en-US" altLang="ja-JP"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Tree>
    <p:extLst>
      <p:ext uri="{BB962C8B-B14F-4D97-AF65-F5344CB8AC3E}">
        <p14:creationId xmlns:p14="http://schemas.microsoft.com/office/powerpoint/2010/main" val="15503439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屋内・逆光</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37496538-43F7-8C2A-1A17-F51E56B2CE72}"/>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7" name="表 6">
            <a:extLst>
              <a:ext uri="{FF2B5EF4-FFF2-40B4-BE49-F238E27FC236}">
                <a16:creationId xmlns:a16="http://schemas.microsoft.com/office/drawing/2014/main" id="{6E7FABC3-388F-C92C-4C8E-E555D4EB900C}"/>
              </a:ext>
            </a:extLst>
          </p:cNvPr>
          <p:cNvGraphicFramePr>
            <a:graphicFrameLocks noGrp="1"/>
          </p:cNvGraphicFramePr>
          <p:nvPr>
            <p:extLst>
              <p:ext uri="{D42A27DB-BD31-4B8C-83A1-F6EECF244321}">
                <p14:modId xmlns:p14="http://schemas.microsoft.com/office/powerpoint/2010/main" val="1345177122"/>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 name="表 7">
            <a:extLst>
              <a:ext uri="{FF2B5EF4-FFF2-40B4-BE49-F238E27FC236}">
                <a16:creationId xmlns:a16="http://schemas.microsoft.com/office/drawing/2014/main" id="{5EEFDD8A-85B6-EF30-D761-820E527A867D}"/>
              </a:ext>
            </a:extLst>
          </p:cNvPr>
          <p:cNvGraphicFramePr>
            <a:graphicFrameLocks noGrp="1"/>
          </p:cNvGraphicFramePr>
          <p:nvPr>
            <p:extLst>
              <p:ext uri="{D42A27DB-BD31-4B8C-83A1-F6EECF244321}">
                <p14:modId xmlns:p14="http://schemas.microsoft.com/office/powerpoint/2010/main" val="521815760"/>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9" name="テキスト ボックス 8">
            <a:extLst>
              <a:ext uri="{FF2B5EF4-FFF2-40B4-BE49-F238E27FC236}">
                <a16:creationId xmlns:a16="http://schemas.microsoft.com/office/drawing/2014/main" id="{9D8F04B4-DE70-7BBE-197B-2D1E32D4C13B}"/>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4C8ED233-E3EB-7891-6F52-C9AC7860E950}"/>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104D2103-3F15-3170-DD4A-E984F9F7B485}"/>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191</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9</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7BD98587-4104-96FC-BAE6-0FAF2D27BDA9}"/>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2809</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13" name="図 12">
            <a:extLst>
              <a:ext uri="{FF2B5EF4-FFF2-40B4-BE49-F238E27FC236}">
                <a16:creationId xmlns:a16="http://schemas.microsoft.com/office/drawing/2014/main" id="{32B2ACB2-B1C8-2C67-F559-F91298C6C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75" y="1097587"/>
            <a:ext cx="3727639" cy="2096797"/>
          </a:xfrm>
          <a:prstGeom prst="rect">
            <a:avLst/>
          </a:prstGeom>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AE47F946-306B-A551-B8E7-A5FF0DFEC106}"/>
              </a:ext>
            </a:extLst>
          </p:cNvPr>
          <p:cNvSpPr/>
          <p:nvPr/>
        </p:nvSpPr>
        <p:spPr>
          <a:xfrm>
            <a:off x="1692971" y="1988791"/>
            <a:ext cx="467578" cy="3774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2BB236E-799C-2EFA-DDD6-1C43A0D71BB9}"/>
              </a:ext>
            </a:extLst>
          </p:cNvPr>
          <p:cNvSpPr/>
          <p:nvPr/>
        </p:nvSpPr>
        <p:spPr>
          <a:xfrm>
            <a:off x="1091291" y="1988829"/>
            <a:ext cx="301852" cy="4656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046F2D9D-577F-ADE9-38CA-2F82CED2B95B}"/>
              </a:ext>
            </a:extLst>
          </p:cNvPr>
          <p:cNvCxnSpPr>
            <a:stCxn id="15" idx="2"/>
            <a:endCxn id="17" idx="3"/>
          </p:cNvCxnSpPr>
          <p:nvPr/>
        </p:nvCxnSpPr>
        <p:spPr>
          <a:xfrm flipH="1">
            <a:off x="940365" y="2454442"/>
            <a:ext cx="301852" cy="256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988D5D32-97F8-EFD7-20E5-8F22B9CC5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4" y="2136743"/>
            <a:ext cx="853901" cy="1148999"/>
          </a:xfrm>
          <a:prstGeom prst="rect">
            <a:avLst/>
          </a:prstGeom>
          <a:ln w="12700">
            <a:solidFill>
              <a:srgbClr val="FF0000"/>
            </a:solid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AB04BD04-818C-FEB0-CB16-B004090A7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859" y="2211886"/>
            <a:ext cx="1249788" cy="1074513"/>
          </a:xfrm>
          <a:prstGeom prst="rect">
            <a:avLst/>
          </a:prstGeom>
          <a:ln w="12700">
            <a:solidFill>
              <a:srgbClr val="FF0000"/>
            </a:solid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1BAF518A-E30A-7892-8E6E-6C61FAE54E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387" y="1101869"/>
            <a:ext cx="3720026" cy="2092515"/>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1391246-9077-CA8B-B06F-1FD5D386D6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624" y="2085821"/>
            <a:ext cx="800625" cy="1197834"/>
          </a:xfrm>
          <a:prstGeom prst="rect">
            <a:avLst/>
          </a:prstGeom>
          <a:ln w="12700">
            <a:solidFill>
              <a:srgbClr val="FF0000"/>
            </a:solidFill>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7D69BB8D-C2BD-1E6E-A859-71558CCFA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081" y="1986410"/>
            <a:ext cx="1074513" cy="1295512"/>
          </a:xfrm>
          <a:prstGeom prst="rect">
            <a:avLst/>
          </a:prstGeom>
          <a:ln w="12700">
            <a:solidFill>
              <a:srgbClr val="FF0000"/>
            </a:solidFill>
          </a:ln>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82BFDACC-D9BC-A826-7347-EB145A96506C}"/>
              </a:ext>
            </a:extLst>
          </p:cNvPr>
          <p:cNvSpPr/>
          <p:nvPr/>
        </p:nvSpPr>
        <p:spPr>
          <a:xfrm>
            <a:off x="5791736" y="1924623"/>
            <a:ext cx="423802" cy="4415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6302A9A-D2F0-89C4-C20C-25F44D502AC4}"/>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10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endParaRPr kumimoji="0" lang="en-US" altLang="ja-JP"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Tree>
    <p:extLst>
      <p:ext uri="{BB962C8B-B14F-4D97-AF65-F5344CB8AC3E}">
        <p14:creationId xmlns:p14="http://schemas.microsoft.com/office/powerpoint/2010/main" val="397218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屋外・暗い</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（照度 </a:t>
            </a:r>
            <a:r>
              <a:rPr kumimoji="1" lang="en-US" altLang="ja-JP"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5 – 15 lux</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BFD65A70-F7E7-2041-6669-51392F875263}"/>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7" name="表 6">
            <a:extLst>
              <a:ext uri="{FF2B5EF4-FFF2-40B4-BE49-F238E27FC236}">
                <a16:creationId xmlns:a16="http://schemas.microsoft.com/office/drawing/2014/main" id="{B45A7B2C-DBBA-5013-9F6E-7934965597AF}"/>
              </a:ext>
            </a:extLst>
          </p:cNvPr>
          <p:cNvGraphicFramePr>
            <a:graphicFrameLocks noGrp="1"/>
          </p:cNvGraphicFramePr>
          <p:nvPr>
            <p:extLst>
              <p:ext uri="{D42A27DB-BD31-4B8C-83A1-F6EECF244321}">
                <p14:modId xmlns:p14="http://schemas.microsoft.com/office/powerpoint/2010/main" val="2424452412"/>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 name="表 7">
            <a:extLst>
              <a:ext uri="{FF2B5EF4-FFF2-40B4-BE49-F238E27FC236}">
                <a16:creationId xmlns:a16="http://schemas.microsoft.com/office/drawing/2014/main" id="{8A5F2C6B-1845-78EF-6FDA-6DB448661674}"/>
              </a:ext>
            </a:extLst>
          </p:cNvPr>
          <p:cNvGraphicFramePr>
            <a:graphicFrameLocks noGrp="1"/>
          </p:cNvGraphicFramePr>
          <p:nvPr>
            <p:extLst>
              <p:ext uri="{D42A27DB-BD31-4B8C-83A1-F6EECF244321}">
                <p14:modId xmlns:p14="http://schemas.microsoft.com/office/powerpoint/2010/main" val="2215667819"/>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9" name="テキスト ボックス 8">
            <a:extLst>
              <a:ext uri="{FF2B5EF4-FFF2-40B4-BE49-F238E27FC236}">
                <a16:creationId xmlns:a16="http://schemas.microsoft.com/office/drawing/2014/main" id="{366308B7-B64D-87AC-FDB4-B00379D96F52}"/>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9758D414-BC27-C93D-DCFC-E93ED962C9C0}"/>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493ABC37-CF13-43AD-6C69-3D005AD8D5B2}"/>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1441</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3B011CD1-1C35-4015-E33B-CCB706965362}"/>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1627</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13" name="図 12">
            <a:extLst>
              <a:ext uri="{FF2B5EF4-FFF2-40B4-BE49-F238E27FC236}">
                <a16:creationId xmlns:a16="http://schemas.microsoft.com/office/drawing/2014/main" id="{09CE0304-D80A-5B1E-0379-F4D1C6D56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40" y="1099589"/>
            <a:ext cx="3724080" cy="2094795"/>
          </a:xfrm>
          <a:prstGeom prst="rect">
            <a:avLst/>
          </a:prstGeom>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19E66A65-B10C-6C24-9F21-A9567DA2867A}"/>
              </a:ext>
            </a:extLst>
          </p:cNvPr>
          <p:cNvSpPr/>
          <p:nvPr/>
        </p:nvSpPr>
        <p:spPr>
          <a:xfrm>
            <a:off x="2183555" y="1969384"/>
            <a:ext cx="407366" cy="497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D753C48-B837-DDC5-0EE3-0563F516BF52}"/>
              </a:ext>
            </a:extLst>
          </p:cNvPr>
          <p:cNvSpPr/>
          <p:nvPr/>
        </p:nvSpPr>
        <p:spPr>
          <a:xfrm>
            <a:off x="2089868" y="1654342"/>
            <a:ext cx="256290" cy="602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A946EBDA-EE51-B508-65BC-1EE28CC62D56}"/>
              </a:ext>
            </a:extLst>
          </p:cNvPr>
          <p:cNvCxnSpPr/>
          <p:nvPr/>
        </p:nvCxnSpPr>
        <p:spPr>
          <a:xfrm flipH="1">
            <a:off x="1515272" y="1889477"/>
            <a:ext cx="574597" cy="367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8A035D1B-FB06-C4DE-196E-8BAE6C7D3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25" y="1794924"/>
            <a:ext cx="813663" cy="1512456"/>
          </a:xfrm>
          <a:prstGeom prst="rect">
            <a:avLst/>
          </a:prstGeom>
          <a:ln w="12700">
            <a:solidFill>
              <a:srgbClr val="FF0000"/>
            </a:solid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3884F7D-5B11-3AAA-F34A-AC45E7035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724" y="2156584"/>
            <a:ext cx="1083916" cy="1309732"/>
          </a:xfrm>
          <a:prstGeom prst="rect">
            <a:avLst/>
          </a:prstGeom>
          <a:ln w="12700">
            <a:solidFill>
              <a:srgbClr val="FF0000"/>
            </a:solid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DD547EE4-AC67-E550-62F6-28DE95349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987" y="1097131"/>
            <a:ext cx="3728449" cy="2097253"/>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7F61585B-4A55-C2D7-D346-291417BD0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845" y="1794509"/>
            <a:ext cx="647271" cy="1527748"/>
          </a:xfrm>
          <a:prstGeom prst="rect">
            <a:avLst/>
          </a:prstGeom>
          <a:ln w="12700">
            <a:solidFill>
              <a:srgbClr val="FF0000"/>
            </a:solidFill>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24F2C46E-7013-34E0-2FF3-43A0956A7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640" y="2147642"/>
            <a:ext cx="1135250" cy="1318725"/>
          </a:xfrm>
          <a:prstGeom prst="rect">
            <a:avLst/>
          </a:prstGeom>
          <a:ln w="12700">
            <a:solidFill>
              <a:srgbClr val="FF0000"/>
            </a:solidFill>
          </a:ln>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C81DC3E8-DD54-39E7-D4BC-88EB752E3521}"/>
              </a:ext>
            </a:extLst>
          </p:cNvPr>
          <p:cNvSpPr/>
          <p:nvPr/>
        </p:nvSpPr>
        <p:spPr>
          <a:xfrm>
            <a:off x="6252244" y="2055608"/>
            <a:ext cx="407366" cy="497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3A08EC6-F103-418A-4C7D-19B504D0950F}"/>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10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endParaRPr kumimoji="0" lang="en-US" altLang="ja-JP"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Tree>
    <p:extLst>
      <p:ext uri="{BB962C8B-B14F-4D97-AF65-F5344CB8AC3E}">
        <p14:creationId xmlns:p14="http://schemas.microsoft.com/office/powerpoint/2010/main" val="3953880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２</a:t>
            </a:r>
            <a:r>
              <a:rPr lang="ja-JP" altLang="en-US" dirty="0"/>
              <a:t>．</a:t>
            </a:r>
            <a:r>
              <a:rPr kumimoji="1" lang="ja-JP" altLang="en-US" dirty="0">
                <a:latin typeface="Yu Gothic UI" panose="020B0500000000000000" pitchFamily="50" charset="-128"/>
                <a:ea typeface="Yu Gothic UI" panose="020B0500000000000000" pitchFamily="50" charset="-128"/>
              </a:rPr>
              <a:t>主な特徴</a:t>
            </a:r>
          </a:p>
        </p:txBody>
      </p:sp>
    </p:spTree>
    <p:extLst>
      <p:ext uri="{BB962C8B-B14F-4D97-AF65-F5344CB8AC3E}">
        <p14:creationId xmlns:p14="http://schemas.microsoft.com/office/powerpoint/2010/main" val="2357129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屋外・暗い</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（照度 </a:t>
            </a:r>
            <a:r>
              <a:rPr kumimoji="1" lang="en-US" altLang="ja-JP"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0.1 lux</a:t>
            </a: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未満）</a:t>
            </a:r>
            <a:endParaRPr lang="ja-JP" altLang="en-US" dirty="0"/>
          </a:p>
        </p:txBody>
      </p:sp>
      <p:sp>
        <p:nvSpPr>
          <p:cNvPr id="2" name="AutoShape 13">
            <a:extLst>
              <a:ext uri="{FF2B5EF4-FFF2-40B4-BE49-F238E27FC236}">
                <a16:creationId xmlns:a16="http://schemas.microsoft.com/office/drawing/2014/main" id="{6B339E8D-45D5-5955-1A49-76E676649168}"/>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3F1041A7-552A-C6B5-D7D3-E6FA1D6F8721}"/>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7" name="表 6">
            <a:extLst>
              <a:ext uri="{FF2B5EF4-FFF2-40B4-BE49-F238E27FC236}">
                <a16:creationId xmlns:a16="http://schemas.microsoft.com/office/drawing/2014/main" id="{DB11EAA9-84E3-AB0E-853D-AD1B5A4141B1}"/>
              </a:ext>
            </a:extLst>
          </p:cNvPr>
          <p:cNvGraphicFramePr>
            <a:graphicFrameLocks noGrp="1"/>
          </p:cNvGraphicFramePr>
          <p:nvPr>
            <p:extLst>
              <p:ext uri="{D42A27DB-BD31-4B8C-83A1-F6EECF244321}">
                <p14:modId xmlns:p14="http://schemas.microsoft.com/office/powerpoint/2010/main" val="4263119188"/>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 name="表 7">
            <a:extLst>
              <a:ext uri="{FF2B5EF4-FFF2-40B4-BE49-F238E27FC236}">
                <a16:creationId xmlns:a16="http://schemas.microsoft.com/office/drawing/2014/main" id="{00A69E25-1C26-CC81-D162-CF43CF45C24B}"/>
              </a:ext>
            </a:extLst>
          </p:cNvPr>
          <p:cNvGraphicFramePr>
            <a:graphicFrameLocks noGrp="1"/>
          </p:cNvGraphicFramePr>
          <p:nvPr>
            <p:extLst>
              <p:ext uri="{D42A27DB-BD31-4B8C-83A1-F6EECF244321}">
                <p14:modId xmlns:p14="http://schemas.microsoft.com/office/powerpoint/2010/main" val="238511733"/>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9" name="テキスト ボックス 8">
            <a:extLst>
              <a:ext uri="{FF2B5EF4-FFF2-40B4-BE49-F238E27FC236}">
                <a16:creationId xmlns:a16="http://schemas.microsoft.com/office/drawing/2014/main" id="{E907B89F-A30F-5A58-DA3B-E88B158D3E4B}"/>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3.5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707257DD-0A4A-8C23-7924-2D86505D564A}"/>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7CEB1434-1A36-AFF4-8DAA-D2C6DFC53A23}"/>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5504</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A9D4C5D9-2AEE-C918-E0EB-47925DDE142D}"/>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3288</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13" name="図 12">
            <a:extLst>
              <a:ext uri="{FF2B5EF4-FFF2-40B4-BE49-F238E27FC236}">
                <a16:creationId xmlns:a16="http://schemas.microsoft.com/office/drawing/2014/main" id="{515D86E3-1D8C-F106-4C9A-994B09DF6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869" y="1098515"/>
            <a:ext cx="3725989" cy="2095869"/>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BA8051BB-D6C0-C0EE-9404-F9C8F5BA96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4227" y="1781863"/>
            <a:ext cx="857251" cy="1513719"/>
          </a:xfrm>
          <a:prstGeom prst="rect">
            <a:avLst/>
          </a:prstGeom>
          <a:ln w="12700">
            <a:solidFill>
              <a:srgbClr val="FF0000"/>
            </a:solidFill>
          </a:ln>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95DF3C82-112F-D71B-2BBC-FDA9C05DE1B1}"/>
              </a:ext>
            </a:extLst>
          </p:cNvPr>
          <p:cNvSpPr/>
          <p:nvPr/>
        </p:nvSpPr>
        <p:spPr>
          <a:xfrm>
            <a:off x="2772502" y="1845247"/>
            <a:ext cx="488055" cy="1030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43F93536-A1E1-735E-3A16-C77A21546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089" y="1097250"/>
            <a:ext cx="3728238" cy="2097134"/>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6EECD86D-BF01-5EE5-3893-FEB8C30212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37485" y="1747245"/>
            <a:ext cx="842963" cy="1551585"/>
          </a:xfrm>
          <a:prstGeom prst="rect">
            <a:avLst/>
          </a:prstGeom>
          <a:ln w="12700">
            <a:solidFill>
              <a:srgbClr val="FF0000"/>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6C162F1B-A384-EC22-46C7-38EC39AFE2CA}"/>
              </a:ext>
            </a:extLst>
          </p:cNvPr>
          <p:cNvSpPr/>
          <p:nvPr/>
        </p:nvSpPr>
        <p:spPr>
          <a:xfrm>
            <a:off x="6781027" y="1865298"/>
            <a:ext cx="488055" cy="1030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D010353-0ACC-7CD9-89FA-F6C40200C29A}"/>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10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endParaRPr kumimoji="0" lang="en-US" altLang="ja-JP"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Tree>
    <p:extLst>
      <p:ext uri="{BB962C8B-B14F-4D97-AF65-F5344CB8AC3E}">
        <p14:creationId xmlns:p14="http://schemas.microsoft.com/office/powerpoint/2010/main" val="3207756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画質比較：長焦点モデル</a:t>
            </a:r>
            <a:r>
              <a:rPr kumimoji="1" lang="en-US" altLang="ja-JP"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ja-JP" altLang="en-US" sz="28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　</a:t>
            </a:r>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IR-LED</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On</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j-cs"/>
              </a:rPr>
              <a:t>」</a:t>
            </a:r>
            <a:endParaRPr lang="ja-JP" altLang="en-US" dirty="0"/>
          </a:p>
        </p:txBody>
      </p:sp>
      <p:sp>
        <p:nvSpPr>
          <p:cNvPr id="4" name="AutoShape 13">
            <a:extLst>
              <a:ext uri="{FF2B5EF4-FFF2-40B4-BE49-F238E27FC236}">
                <a16:creationId xmlns:a16="http://schemas.microsoft.com/office/drawing/2014/main" id="{E2C1D84A-52F0-D9F7-0324-8CE4532EC9B4}"/>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5" name="正方形/長方形 4">
            <a:extLst>
              <a:ext uri="{FF2B5EF4-FFF2-40B4-BE49-F238E27FC236}">
                <a16:creationId xmlns:a16="http://schemas.microsoft.com/office/drawing/2014/main" id="{4858703F-AF54-4CE4-7B7A-17307B3C25DA}"/>
              </a:ext>
            </a:extLst>
          </p:cNvPr>
          <p:cNvSpPr/>
          <p:nvPr/>
        </p:nvSpPr>
        <p:spPr>
          <a:xfrm>
            <a:off x="510841" y="743392"/>
            <a:ext cx="3706228" cy="216000"/>
          </a:xfrm>
          <a:prstGeom prst="rect">
            <a:avLst/>
          </a:prstGeom>
          <a:solidFill>
            <a:srgbClr val="6666FF"/>
          </a:solidFill>
          <a:ln w="38100" cap="flat" cmpd="sng" algn="ctr">
            <a:solidFill>
              <a:srgbClr val="6666FF"/>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WV-S2536LTNUX</a:t>
            </a:r>
            <a:endPar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graphicFrame>
        <p:nvGraphicFramePr>
          <p:cNvPr id="7" name="表 6">
            <a:extLst>
              <a:ext uri="{FF2B5EF4-FFF2-40B4-BE49-F238E27FC236}">
                <a16:creationId xmlns:a16="http://schemas.microsoft.com/office/drawing/2014/main" id="{3F34EC57-A112-C99F-5E32-02C8E59AB198}"/>
              </a:ext>
            </a:extLst>
          </p:cNvPr>
          <p:cNvGraphicFramePr>
            <a:graphicFrameLocks noGrp="1"/>
          </p:cNvGraphicFramePr>
          <p:nvPr>
            <p:extLst>
              <p:ext uri="{D42A27DB-BD31-4B8C-83A1-F6EECF244321}">
                <p14:modId xmlns:p14="http://schemas.microsoft.com/office/powerpoint/2010/main" val="2697165569"/>
              </p:ext>
            </p:extLst>
          </p:nvPr>
        </p:nvGraphicFramePr>
        <p:xfrm>
          <a:off x="540906" y="3585831"/>
          <a:ext cx="2180271"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7026">
                  <a:extLst>
                    <a:ext uri="{9D8B030D-6E8A-4147-A177-3AD203B41FA5}">
                      <a16:colId xmlns:a16="http://schemas.microsoft.com/office/drawing/2014/main" val="1334915459"/>
                    </a:ext>
                  </a:extLst>
                </a:gridCol>
                <a:gridCol w="483245">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graphicFrame>
        <p:nvGraphicFramePr>
          <p:cNvPr id="8" name="表 7">
            <a:extLst>
              <a:ext uri="{FF2B5EF4-FFF2-40B4-BE49-F238E27FC236}">
                <a16:creationId xmlns:a16="http://schemas.microsoft.com/office/drawing/2014/main" id="{5766A34C-A0E6-936D-5A2E-AFB35DFB4D17}"/>
              </a:ext>
            </a:extLst>
          </p:cNvPr>
          <p:cNvGraphicFramePr>
            <a:graphicFrameLocks noGrp="1"/>
          </p:cNvGraphicFramePr>
          <p:nvPr>
            <p:extLst>
              <p:ext uri="{D42A27DB-BD31-4B8C-83A1-F6EECF244321}">
                <p14:modId xmlns:p14="http://schemas.microsoft.com/office/powerpoint/2010/main" val="333997138"/>
              </p:ext>
            </p:extLst>
          </p:nvPr>
        </p:nvGraphicFramePr>
        <p:xfrm>
          <a:off x="4916430" y="3588234"/>
          <a:ext cx="2173710" cy="10190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91919">
                  <a:extLst>
                    <a:ext uri="{9D8B030D-6E8A-4147-A177-3AD203B41FA5}">
                      <a16:colId xmlns:a16="http://schemas.microsoft.com/office/drawing/2014/main" val="1334915459"/>
                    </a:ext>
                  </a:extLst>
                </a:gridCol>
                <a:gridCol w="481791">
                  <a:extLst>
                    <a:ext uri="{9D8B030D-6E8A-4147-A177-3AD203B41FA5}">
                      <a16:colId xmlns:a16="http://schemas.microsoft.com/office/drawing/2014/main" val="2037820307"/>
                    </a:ext>
                  </a:extLst>
                </a:gridCol>
              </a:tblGrid>
              <a:tr h="168935">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評価項目</a:t>
                      </a:r>
                    </a:p>
                  </a:txBody>
                  <a:tcPr marL="36000" marR="36000" marT="7200" marB="7200"/>
                </a:tc>
                <a:tc>
                  <a:txBody>
                    <a:bodyPr/>
                    <a:lstStyle/>
                    <a:p>
                      <a:pPr algn="ctr"/>
                      <a:r>
                        <a:rPr kumimoji="1" lang="ja-JP" altLang="en-US" sz="1050" dirty="0">
                          <a:latin typeface="Yu Gothic UI" panose="020B0500000000000000" pitchFamily="50" charset="-128"/>
                          <a:ea typeface="Yu Gothic UI" panose="020B0500000000000000" pitchFamily="50" charset="-128"/>
                          <a:cs typeface="Calibri" panose="020F0502020204030204" pitchFamily="34" charset="0"/>
                        </a:rPr>
                        <a:t>スコア</a:t>
                      </a:r>
                    </a:p>
                  </a:txBody>
                  <a:tcPr marL="36000" marR="36000" marT="7200" marB="7200"/>
                </a:tc>
                <a:extLst>
                  <a:ext uri="{0D108BD9-81ED-4DB2-BD59-A6C34878D82A}">
                    <a16:rowId xmlns:a16="http://schemas.microsoft.com/office/drawing/2014/main" val="3336457154"/>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顔視認性</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49022871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感度</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r>
                        <a:rPr kumimoji="1" lang="en-US" altLang="ja-JP" sz="1000" baseline="0" dirty="0">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S/N</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94882529"/>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明るさ</a:t>
                      </a: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-0.5</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394534581"/>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解像感</a:t>
                      </a:r>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tc>
                  <a:txBody>
                    <a:bodyPr/>
                    <a:lstStyle/>
                    <a:p>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2148746832"/>
                  </a:ext>
                </a:extLst>
              </a:tr>
              <a:tr h="168935">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色再現</a:t>
                      </a:r>
                    </a:p>
                  </a:txBody>
                  <a:tcPr marL="36000" marR="36000" marT="7200" marB="72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tc>
                <a:extLst>
                  <a:ext uri="{0D108BD9-81ED-4DB2-BD59-A6C34878D82A}">
                    <a16:rowId xmlns:a16="http://schemas.microsoft.com/office/drawing/2014/main" val="167744591"/>
                  </a:ext>
                </a:extLst>
              </a:tr>
            </a:tbl>
          </a:graphicData>
        </a:graphic>
      </p:graphicFrame>
      <p:sp>
        <p:nvSpPr>
          <p:cNvPr id="9" name="テキスト ボックス 8">
            <a:extLst>
              <a:ext uri="{FF2B5EF4-FFF2-40B4-BE49-F238E27FC236}">
                <a16:creationId xmlns:a16="http://schemas.microsoft.com/office/drawing/2014/main" id="{B3AE2620-55F2-5A4C-B770-136499F30F4B}"/>
              </a:ext>
            </a:extLst>
          </p:cNvPr>
          <p:cNvSpPr txBox="1"/>
          <p:nvPr/>
        </p:nvSpPr>
        <p:spPr>
          <a:xfrm>
            <a:off x="469234" y="3285742"/>
            <a:ext cx="1403230"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4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F9A5AEA1-1C97-ABDE-56BA-B3A006E8A955}"/>
              </a:ext>
            </a:extLst>
          </p:cNvPr>
          <p:cNvSpPr txBox="1"/>
          <p:nvPr/>
        </p:nvSpPr>
        <p:spPr>
          <a:xfrm>
            <a:off x="4873793" y="3294580"/>
            <a:ext cx="1341745" cy="338554"/>
          </a:xfrm>
          <a:prstGeom prst="rect">
            <a:avLst/>
          </a:prstGeom>
          <a:noFill/>
        </p:spPr>
        <p:txBody>
          <a:bodyPr wrap="square" rtlCol="0">
            <a:spAutoFit/>
          </a:bodyPr>
          <a:lstStyle/>
          <a:p>
            <a:pPr algn="l"/>
            <a:r>
              <a:rPr lang="en-US" altLang="ja-JP" sz="1600" b="1" dirty="0">
                <a:latin typeface="Yu Gothic UI" panose="020B0500000000000000" pitchFamily="50" charset="-128"/>
                <a:ea typeface="Yu Gothic UI" panose="020B0500000000000000" pitchFamily="50" charset="-128"/>
                <a:cs typeface="Calibri" panose="020F0502020204030204" pitchFamily="34" charset="0"/>
              </a:rPr>
              <a:t>2 </a:t>
            </a: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点</a:t>
            </a:r>
            <a:endParaRPr lang="en-US" altLang="ja-JP" sz="16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1" name="正方形/長方形 10">
            <a:extLst>
              <a:ext uri="{FF2B5EF4-FFF2-40B4-BE49-F238E27FC236}">
                <a16:creationId xmlns:a16="http://schemas.microsoft.com/office/drawing/2014/main" id="{A08E30E9-A4FF-65EA-844D-106353D86997}"/>
              </a:ext>
            </a:extLst>
          </p:cNvPr>
          <p:cNvSpPr/>
          <p:nvPr/>
        </p:nvSpPr>
        <p:spPr>
          <a:xfrm>
            <a:off x="2792849" y="4353413"/>
            <a:ext cx="1678665"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noProof="0" dirty="0">
                <a:effectLst/>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	</a:t>
            </a:r>
            <a:r>
              <a:rPr lang="en-US" altLang="ja-JP" sz="1050" dirty="0">
                <a:latin typeface="Yu Gothic UI" panose="020B0500000000000000" pitchFamily="50" charset="-128"/>
                <a:ea typeface="Yu Gothic UI" panose="020B0500000000000000" pitchFamily="50" charset="-128"/>
                <a:cs typeface="Calibri" panose="020F0502020204030204" pitchFamily="34" charset="0"/>
              </a:rPr>
              <a:t>8870</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12" name="正方形/長方形 11">
            <a:extLst>
              <a:ext uri="{FF2B5EF4-FFF2-40B4-BE49-F238E27FC236}">
                <a16:creationId xmlns:a16="http://schemas.microsoft.com/office/drawing/2014/main" id="{24421503-078B-5793-FF03-233CB1E49AE4}"/>
              </a:ext>
            </a:extLst>
          </p:cNvPr>
          <p:cNvSpPr/>
          <p:nvPr/>
        </p:nvSpPr>
        <p:spPr>
          <a:xfrm>
            <a:off x="7186237" y="4353413"/>
            <a:ext cx="1643399"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50" dirty="0">
                <a:latin typeface="Yu Gothic UI" panose="020B0500000000000000" pitchFamily="50" charset="-128"/>
                <a:ea typeface="Yu Gothic UI" panose="020B0500000000000000" pitchFamily="50" charset="-128"/>
                <a:cs typeface="Calibri" panose="020F0502020204030204" pitchFamily="34" charset="0"/>
              </a:rPr>
              <a:t>実測ビットレート</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 </a:t>
            </a:r>
            <a:r>
              <a:rPr lang="en-US" altLang="ja-JP" sz="1050" noProof="0" dirty="0">
                <a:latin typeface="Yu Gothic UI" panose="020B0500000000000000" pitchFamily="50" charset="-128"/>
                <a:ea typeface="Yu Gothic UI" panose="020B0500000000000000" pitchFamily="50" charset="-128"/>
                <a:cs typeface="Calibri" panose="020F0502020204030204" pitchFamily="34" charset="0"/>
              </a:rPr>
              <a:t>2183</a:t>
            </a:r>
            <a:r>
              <a:rPr lang="en-US" altLang="ja-JP" sz="1050" noProof="0" dirty="0">
                <a:effectLst/>
                <a:latin typeface="Yu Gothic UI" panose="020B0500000000000000" pitchFamily="50" charset="-128"/>
                <a:ea typeface="Yu Gothic UI" panose="020B0500000000000000" pitchFamily="50" charset="-128"/>
                <a:cs typeface="Calibri" panose="020F0502020204030204" pitchFamily="34" charset="0"/>
              </a:rPr>
              <a:t>kbps</a:t>
            </a:r>
            <a:endParaRPr kumimoji="1" lang="en-US" altLang="ja-JP" sz="105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pic>
        <p:nvPicPr>
          <p:cNvPr id="13" name="図 12">
            <a:extLst>
              <a:ext uri="{FF2B5EF4-FFF2-40B4-BE49-F238E27FC236}">
                <a16:creationId xmlns:a16="http://schemas.microsoft.com/office/drawing/2014/main" id="{6038DF90-C1AD-B270-57B8-012E2DD81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79" y="1101795"/>
            <a:ext cx="3720158" cy="2092589"/>
          </a:xfrm>
          <a:prstGeom prst="rect">
            <a:avLst/>
          </a:prstGeom>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F9430E4F-88F7-701D-4692-890692E239E7}"/>
              </a:ext>
            </a:extLst>
          </p:cNvPr>
          <p:cNvSpPr/>
          <p:nvPr/>
        </p:nvSpPr>
        <p:spPr>
          <a:xfrm>
            <a:off x="2706772" y="1790046"/>
            <a:ext cx="325186" cy="417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E842BF4-97B3-E8FA-0005-0BF67B4266E4}"/>
              </a:ext>
            </a:extLst>
          </p:cNvPr>
          <p:cNvSpPr/>
          <p:nvPr/>
        </p:nvSpPr>
        <p:spPr>
          <a:xfrm>
            <a:off x="2941721" y="1673692"/>
            <a:ext cx="438979" cy="479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6E17EB98-A145-79D7-FC9C-11D1343B0F31}"/>
              </a:ext>
            </a:extLst>
          </p:cNvPr>
          <p:cNvCxnSpPr>
            <a:endCxn id="17" idx="3"/>
          </p:cNvCxnSpPr>
          <p:nvPr/>
        </p:nvCxnSpPr>
        <p:spPr>
          <a:xfrm flipH="1">
            <a:off x="2043178" y="2051559"/>
            <a:ext cx="658153" cy="404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60850AAF-FB59-8CFC-5074-9E34B406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774" y="1965279"/>
            <a:ext cx="863404" cy="982039"/>
          </a:xfrm>
          <a:prstGeom prst="rect">
            <a:avLst/>
          </a:prstGeom>
          <a:ln w="12700">
            <a:solidFill>
              <a:srgbClr val="FF0000"/>
            </a:solid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830A32A-79EA-84A1-F82A-9C40DB4A5C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72817" y="2544784"/>
            <a:ext cx="1249530" cy="1153050"/>
          </a:xfrm>
          <a:prstGeom prst="rect">
            <a:avLst/>
          </a:prstGeom>
          <a:ln w="12700">
            <a:solidFill>
              <a:srgbClr val="FF0000"/>
            </a:solid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2971E6C7-2FD9-6C03-B9F4-C12A6A23F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649" y="1100345"/>
            <a:ext cx="3722736" cy="2094039"/>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89F6850-0C30-442E-AD51-C285F9241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15415" y="1959416"/>
            <a:ext cx="868755" cy="989452"/>
          </a:xfrm>
          <a:prstGeom prst="rect">
            <a:avLst/>
          </a:prstGeom>
          <a:ln w="12700">
            <a:solidFill>
              <a:srgbClr val="FF0000"/>
            </a:solidFill>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550002C8-C95C-295F-ECB2-C70A5512ED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512" y="2497711"/>
            <a:ext cx="1283338" cy="1203130"/>
          </a:xfrm>
          <a:prstGeom prst="rect">
            <a:avLst/>
          </a:prstGeom>
          <a:ln w="12700">
            <a:solidFill>
              <a:srgbClr val="FF0000"/>
            </a:solidFill>
          </a:ln>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A173615E-D44B-FB27-8386-70F19AD8C426}"/>
              </a:ext>
            </a:extLst>
          </p:cNvPr>
          <p:cNvSpPr/>
          <p:nvPr/>
        </p:nvSpPr>
        <p:spPr>
          <a:xfrm>
            <a:off x="6787826" y="1651632"/>
            <a:ext cx="438979" cy="479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DA2F488-C3EC-C14F-1BCF-229C413D3A95}"/>
              </a:ext>
            </a:extLst>
          </p:cNvPr>
          <p:cNvSpPr/>
          <p:nvPr/>
        </p:nvSpPr>
        <p:spPr>
          <a:xfrm>
            <a:off x="4889207" y="747101"/>
            <a:ext cx="3699240" cy="216000"/>
          </a:xfrm>
          <a:prstGeom prst="rect">
            <a:avLst/>
          </a:prstGeom>
          <a:solidFill>
            <a:srgbClr val="00B0F0"/>
          </a:solidFill>
          <a:ln w="38100" cap="flat" cmpd="sng" algn="ctr">
            <a:solidFill>
              <a:srgbClr val="00B0F0"/>
            </a:solidFill>
            <a:prstDash val="solid"/>
          </a:ln>
          <a:effectLst/>
        </p:spPr>
        <p:txBody>
          <a:bodyPr rtlCol="0" anchor="ctr">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altLang="ja-JP" sz="14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WV-S2531LTN</a:t>
            </a:r>
            <a:r>
              <a:rPr kumimoji="0" lang="ja-JP" altLang="en-US" sz="1000" b="1" kern="0"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mn-cs"/>
              </a:rPr>
              <a:t>（旧モデル）</a:t>
            </a:r>
            <a:endParaRPr kumimoji="0" lang="en-US" altLang="ja-JP"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cs typeface="+mn-cs"/>
            </a:endParaRPr>
          </a:p>
        </p:txBody>
      </p:sp>
    </p:spTree>
    <p:extLst>
      <p:ext uri="{BB962C8B-B14F-4D97-AF65-F5344CB8AC3E}">
        <p14:creationId xmlns:p14="http://schemas.microsoft.com/office/powerpoint/2010/main" val="1944098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更新履歴</a:t>
            </a:r>
          </a:p>
        </p:txBody>
      </p:sp>
    </p:spTree>
    <p:extLst>
      <p:ext uri="{BB962C8B-B14F-4D97-AF65-F5344CB8AC3E}">
        <p14:creationId xmlns:p14="http://schemas.microsoft.com/office/powerpoint/2010/main" val="1314808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664857403"/>
              </p:ext>
            </p:extLst>
          </p:nvPr>
        </p:nvGraphicFramePr>
        <p:xfrm>
          <a:off x="82836" y="618260"/>
          <a:ext cx="8952388" cy="407525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38891">
                  <a:extLst>
                    <a:ext uri="{9D8B030D-6E8A-4147-A177-3AD203B41FA5}">
                      <a16:colId xmlns:a16="http://schemas.microsoft.com/office/drawing/2014/main" val="20000"/>
                    </a:ext>
                  </a:extLst>
                </a:gridCol>
                <a:gridCol w="4667981">
                  <a:extLst>
                    <a:ext uri="{9D8B030D-6E8A-4147-A177-3AD203B41FA5}">
                      <a16:colId xmlns:a16="http://schemas.microsoft.com/office/drawing/2014/main" val="20001"/>
                    </a:ext>
                  </a:extLst>
                </a:gridCol>
                <a:gridCol w="1595336">
                  <a:extLst>
                    <a:ext uri="{9D8B030D-6E8A-4147-A177-3AD203B41FA5}">
                      <a16:colId xmlns:a16="http://schemas.microsoft.com/office/drawing/2014/main" val="20002"/>
                    </a:ext>
                  </a:extLst>
                </a:gridCol>
                <a:gridCol w="987743">
                  <a:extLst>
                    <a:ext uri="{9D8B030D-6E8A-4147-A177-3AD203B41FA5}">
                      <a16:colId xmlns:a16="http://schemas.microsoft.com/office/drawing/2014/main" val="20003"/>
                    </a:ext>
                  </a:extLst>
                </a:gridCol>
                <a:gridCol w="962437">
                  <a:extLst>
                    <a:ext uri="{9D8B030D-6E8A-4147-A177-3AD203B41FA5}">
                      <a16:colId xmlns:a16="http://schemas.microsoft.com/office/drawing/2014/main" val="20005"/>
                    </a:ext>
                  </a:extLst>
                </a:gridCol>
              </a:tblGrid>
              <a:tr h="212921">
                <a:tc>
                  <a:txBody>
                    <a:bodyPr/>
                    <a:lstStyle/>
                    <a:p>
                      <a:pPr algn="ctr"/>
                      <a:r>
                        <a:rPr kumimoji="1" lang="en-US" altLang="ja-JP"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No</a:t>
                      </a:r>
                      <a:endParaRPr kumimoji="1" lang="ja-JP" altLang="en-US" sz="11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更新内容</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対象ページ</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バージョン</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更新日</a:t>
                      </a:r>
                    </a:p>
                  </a:txBody>
                  <a:tcPr anchor="ctr"/>
                </a:tc>
                <a:extLst>
                  <a:ext uri="{0D108BD9-81ED-4DB2-BD59-A6C34878D82A}">
                    <a16:rowId xmlns:a16="http://schemas.microsoft.com/office/drawing/2014/main" val="10000"/>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a:t>
                      </a:r>
                    </a:p>
                  </a:txBody>
                  <a:tcPr anchor="ctr"/>
                </a:tc>
                <a:tc>
                  <a:txBody>
                    <a:bodyPr/>
                    <a:lstStyle/>
                    <a:p>
                      <a:r>
                        <a:rPr kumimoji="1" lang="ja-JP" altLang="en-US" sz="1000" dirty="0">
                          <a:latin typeface="Yu Gothic UI" panose="020B0500000000000000" pitchFamily="50" charset="-128"/>
                          <a:ea typeface="Yu Gothic UI" panose="020B0500000000000000" pitchFamily="50" charset="-128"/>
                          <a:cs typeface="Calibri" panose="020F0502020204030204" pitchFamily="34" charset="0"/>
                        </a:rPr>
                        <a:t>初版</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 -</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1.00</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Yu Gothic UI" panose="020B0500000000000000" pitchFamily="50" charset="-128"/>
                          <a:ea typeface="Yu Gothic UI" panose="020B0500000000000000" pitchFamily="50" charset="-128"/>
                          <a:cs typeface="Calibri" panose="020F0502020204030204" pitchFamily="34" charset="0"/>
                        </a:rPr>
                        <a:t>2022/12/26</a:t>
                      </a: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1"/>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2</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2"/>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3</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3"/>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4</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4"/>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5</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5"/>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6</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6"/>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7</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7"/>
                  </a:ext>
                </a:extLst>
              </a:tr>
              <a:tr h="19340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8</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8"/>
                  </a:ext>
                </a:extLst>
              </a:tr>
              <a:tr h="260270">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9</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tc>
                <a:extLst>
                  <a:ext uri="{0D108BD9-81ED-4DB2-BD59-A6C34878D82A}">
                    <a16:rowId xmlns:a16="http://schemas.microsoft.com/office/drawing/2014/main" val="10009"/>
                  </a:ext>
                </a:extLst>
              </a:tr>
              <a:tr h="230815">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10 </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194009">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11</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164664">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12</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255731">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13</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242165">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14</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242165">
                <a:tc>
                  <a:txBody>
                    <a:bodyPr/>
                    <a:lstStyle/>
                    <a:p>
                      <a:pPr algn="ct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15</a:t>
                      </a:r>
                      <a:endPar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Yu Gothic UI" panose="020B0500000000000000" pitchFamily="50" charset="-128"/>
                        <a:ea typeface="Yu Gothic UI" panose="020B0500000000000000" pitchFamily="50" charset="-128"/>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更新履歴</a:t>
            </a:r>
          </a:p>
        </p:txBody>
      </p:sp>
    </p:spTree>
    <p:extLst>
      <p:ext uri="{BB962C8B-B14F-4D97-AF65-F5344CB8AC3E}">
        <p14:creationId xmlns:p14="http://schemas.microsoft.com/office/powerpoint/2010/main" val="3311694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2-1. </a:t>
            </a:r>
            <a:r>
              <a:rPr lang="ja-JP" altLang="en-US" dirty="0"/>
              <a:t>インテリジェントオート</a:t>
            </a:r>
          </a:p>
        </p:txBody>
      </p:sp>
      <p:graphicFrame>
        <p:nvGraphicFramePr>
          <p:cNvPr id="2" name="表 1">
            <a:extLst>
              <a:ext uri="{FF2B5EF4-FFF2-40B4-BE49-F238E27FC236}">
                <a16:creationId xmlns:a16="http://schemas.microsoft.com/office/drawing/2014/main" id="{D6DABE6B-64BB-7C9F-55AC-236AFCB30082}"/>
              </a:ext>
            </a:extLst>
          </p:cNvPr>
          <p:cNvGraphicFramePr>
            <a:graphicFrameLocks noGrp="1"/>
          </p:cNvGraphicFramePr>
          <p:nvPr>
            <p:extLst>
              <p:ext uri="{D42A27DB-BD31-4B8C-83A1-F6EECF244321}">
                <p14:modId xmlns:p14="http://schemas.microsoft.com/office/powerpoint/2010/main" val="2971781347"/>
              </p:ext>
            </p:extLst>
          </p:nvPr>
        </p:nvGraphicFramePr>
        <p:xfrm>
          <a:off x="29145" y="1519077"/>
          <a:ext cx="9100947" cy="3206814"/>
        </p:xfrm>
        <a:graphic>
          <a:graphicData uri="http://schemas.openxmlformats.org/drawingml/2006/table">
            <a:tbl>
              <a:tblPr firstRow="1" bandRow="1">
                <a:tableStyleId>{5C22544A-7EE6-4342-B048-85BDC9FD1C3A}</a:tableStyleId>
              </a:tblPr>
              <a:tblGrid>
                <a:gridCol w="3033649">
                  <a:extLst>
                    <a:ext uri="{9D8B030D-6E8A-4147-A177-3AD203B41FA5}">
                      <a16:colId xmlns:a16="http://schemas.microsoft.com/office/drawing/2014/main" val="3907013407"/>
                    </a:ext>
                  </a:extLst>
                </a:gridCol>
                <a:gridCol w="3033649">
                  <a:extLst>
                    <a:ext uri="{9D8B030D-6E8A-4147-A177-3AD203B41FA5}">
                      <a16:colId xmlns:a16="http://schemas.microsoft.com/office/drawing/2014/main" val="2037820307"/>
                    </a:ext>
                  </a:extLst>
                </a:gridCol>
                <a:gridCol w="3033649">
                  <a:extLst>
                    <a:ext uri="{9D8B030D-6E8A-4147-A177-3AD203B41FA5}">
                      <a16:colId xmlns:a16="http://schemas.microsoft.com/office/drawing/2014/main" val="1908729423"/>
                    </a:ext>
                  </a:extLst>
                </a:gridCol>
              </a:tblGrid>
              <a:tr h="583532">
                <a:tc>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新</a:t>
                      </a:r>
                      <a:r>
                        <a:rPr kumimoji="1" lang="en-US" altLang="ja-JP" sz="1400" b="1" i="0" u="none" strike="noStrike" kern="1200" cap="none" spc="0" normalizeH="0" baseline="0" noProof="0" dirty="0" err="1">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i</a:t>
                      </a:r>
                      <a:r>
                        <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-PRO</a:t>
                      </a:r>
                      <a:r>
                        <a:rPr kumimoji="1" lang="ja-JP" altLang="en-US"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モデル</a:t>
                      </a:r>
                      <a:endPar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顔優先レベル</a:t>
                      </a:r>
                      <a:r>
                        <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i="0" u="none" strike="noStrike" kern="1200" cap="none" spc="0" normalizeH="0" baseline="0" noProof="0" dirty="0">
                          <a:ln>
                            <a:noFill/>
                          </a:ln>
                          <a:solidFill>
                            <a:srgbClr val="FF0000"/>
                          </a:solidFill>
                          <a:effectLst/>
                          <a:uLnTx/>
                          <a:uFillTx/>
                          <a:latin typeface="Yu Gothic UI" panose="020B0500000000000000" pitchFamily="50" charset="-128"/>
                          <a:ea typeface="Yu Gothic UI" panose="020B0500000000000000" pitchFamily="50" charset="-128"/>
                          <a:cs typeface="Calibri" panose="020F0502020204030204" pitchFamily="34" charset="0"/>
                        </a:rPr>
                        <a:t>High</a:t>
                      </a:r>
                    </a:p>
                  </a:txBody>
                  <a:tcPr marL="36000" marR="36000" marT="7200" marB="7200" anchor="ctr" anchorCtr="1"/>
                </a:tc>
                <a:tc>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新</a:t>
                      </a:r>
                      <a:r>
                        <a:rPr kumimoji="1" lang="en-US" altLang="ja-JP" sz="1400" b="1" i="0" u="none" strike="noStrike" kern="1200" cap="none" spc="0" normalizeH="0" baseline="0" noProof="0" dirty="0" err="1">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i</a:t>
                      </a:r>
                      <a:r>
                        <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-PRO</a:t>
                      </a:r>
                      <a:r>
                        <a:rPr kumimoji="1" lang="ja-JP" altLang="en-US"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モデル</a:t>
                      </a:r>
                      <a:endPar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p>
                      <a:pPr marL="0" marR="0" lvl="0" indent="0" algn="ctr" defTabSz="914378"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顔優先レベル</a:t>
                      </a:r>
                      <a:r>
                        <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rPr>
                        <a:t>: </a:t>
                      </a:r>
                      <a:r>
                        <a:rPr kumimoji="1" lang="en-US" altLang="ja-JP" sz="1400" b="1" i="0" u="none" strike="noStrike" kern="1200" cap="none" spc="0" normalizeH="0" baseline="0" noProof="0" dirty="0">
                          <a:ln>
                            <a:noFill/>
                          </a:ln>
                          <a:solidFill>
                            <a:schemeClr val="bg1">
                              <a:lumMod val="85000"/>
                            </a:schemeClr>
                          </a:solidFill>
                          <a:effectLst/>
                          <a:uLnTx/>
                          <a:uFillTx/>
                          <a:latin typeface="Yu Gothic UI" panose="020B0500000000000000" pitchFamily="50" charset="-128"/>
                          <a:ea typeface="Yu Gothic UI" panose="020B0500000000000000" pitchFamily="50" charset="-128"/>
                          <a:cs typeface="Calibri" panose="020F0502020204030204" pitchFamily="34" charset="0"/>
                        </a:rPr>
                        <a:t>Low</a:t>
                      </a:r>
                    </a:p>
                  </a:txBody>
                  <a:tcPr marL="36000" marR="36000" marT="7200" marB="7200" anchor="ctr" anchorCtr="1"/>
                </a:tc>
                <a:tc>
                  <a:txBody>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lt1"/>
                          </a:solidFill>
                          <a:effectLst/>
                          <a:uLnTx/>
                          <a:uFillTx/>
                          <a:latin typeface="Yu Gothic UI" panose="020B0500000000000000" pitchFamily="50" charset="-128"/>
                          <a:ea typeface="Yu Gothic UI" panose="020B0500000000000000" pitchFamily="50" charset="-128"/>
                          <a:cs typeface="Calibri" panose="020F0502020204030204" pitchFamily="34" charset="0"/>
                        </a:rPr>
                        <a:t>旧モデル</a:t>
                      </a:r>
                      <a:endParaRPr kumimoji="1" lang="en-US" altLang="ja-JP" sz="1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a:txBody>
                  <a:tcPr marL="36000" marR="36000" marT="7200" marB="7200" anchor="ctr" anchorCtr="1">
                    <a:solidFill>
                      <a:schemeClr val="bg1">
                        <a:lumMod val="75000"/>
                      </a:schemeClr>
                    </a:solidFill>
                  </a:tcPr>
                </a:tc>
                <a:extLst>
                  <a:ext uri="{0D108BD9-81ED-4DB2-BD59-A6C34878D82A}">
                    <a16:rowId xmlns:a16="http://schemas.microsoft.com/office/drawing/2014/main" val="2200583237"/>
                  </a:ext>
                </a:extLst>
              </a:tr>
              <a:tr h="1306263">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400" dirty="0">
                        <a:solidFill>
                          <a:schemeClr val="bg1">
                            <a:lumMod val="75000"/>
                          </a:schemeClr>
                        </a:solidFill>
                        <a:latin typeface="Calibri" panose="020F0502020204030204" pitchFamily="34" charset="0"/>
                        <a:cs typeface="Calibri" panose="020F0502020204030204" pitchFamily="34" charset="0"/>
                      </a:endParaRPr>
                    </a:p>
                  </a:txBody>
                  <a:tcPr marL="36000" marR="36000" marT="7200" marB="7200" anchor="ctr" anchorCtr="1"/>
                </a:tc>
                <a:tc>
                  <a:txBody>
                    <a:bodyPr/>
                    <a:lstStyle/>
                    <a:p>
                      <a:pPr algn="ctr"/>
                      <a:endParaRPr kumimoji="1" lang="ja-JP" altLang="en-US" sz="1400" dirty="0">
                        <a:solidFill>
                          <a:schemeClr val="bg1">
                            <a:lumMod val="75000"/>
                          </a:schemeClr>
                        </a:solidFill>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tc>
                  <a:txBody>
                    <a:bodyPr/>
                    <a:lstStyle/>
                    <a:p>
                      <a:pPr algn="ctr"/>
                      <a:endParaRPr kumimoji="1" lang="ja-JP" altLang="en-US" sz="1400" dirty="0">
                        <a:solidFill>
                          <a:schemeClr val="bg2">
                            <a:lumMod val="40000"/>
                            <a:lumOff val="60000"/>
                          </a:schemeClr>
                        </a:solidFill>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extLst>
                  <a:ext uri="{0D108BD9-81ED-4DB2-BD59-A6C34878D82A}">
                    <a16:rowId xmlns:a16="http://schemas.microsoft.com/office/drawing/2014/main" val="490228719"/>
                  </a:ext>
                </a:extLst>
              </a:tr>
              <a:tr h="1317019">
                <a:tc>
                  <a:txBody>
                    <a:bodyPr/>
                    <a:lstStyle/>
                    <a:p>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tc>
                  <a:txBody>
                    <a:bodyPr/>
                    <a:lstStyle/>
                    <a:p>
                      <a:pPr algn="ct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1" lang="ja-JP" altLang="en-US" sz="1400" b="1" dirty="0">
                        <a:latin typeface="Calibri" panose="020F0502020204030204" pitchFamily="34" charset="0"/>
                        <a:ea typeface="Meiryo UI" panose="020B0604030504040204" pitchFamily="50" charset="-128"/>
                        <a:cs typeface="Calibri" panose="020F0502020204030204" pitchFamily="34" charset="0"/>
                      </a:endParaRPr>
                    </a:p>
                  </a:txBody>
                  <a:tcPr marL="36000" marR="36000" marT="7200" marB="7200" anchor="ctr" anchorCtr="1">
                    <a:solidFill>
                      <a:srgbClr val="E7F1F8"/>
                    </a:solidFill>
                  </a:tcPr>
                </a:tc>
                <a:extLst>
                  <a:ext uri="{0D108BD9-81ED-4DB2-BD59-A6C34878D82A}">
                    <a16:rowId xmlns:a16="http://schemas.microsoft.com/office/drawing/2014/main" val="294882529"/>
                  </a:ext>
                </a:extLst>
              </a:tr>
            </a:tbl>
          </a:graphicData>
        </a:graphic>
      </p:graphicFrame>
      <p:pic>
        <p:nvPicPr>
          <p:cNvPr id="4" name="図 3">
            <a:extLst>
              <a:ext uri="{FF2B5EF4-FFF2-40B4-BE49-F238E27FC236}">
                <a16:creationId xmlns:a16="http://schemas.microsoft.com/office/drawing/2014/main" id="{BD84792E-787A-ABCB-E209-108D99720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81" y="2225709"/>
            <a:ext cx="1921778" cy="1088692"/>
          </a:xfrm>
          <a:prstGeom prst="rect">
            <a:avLst/>
          </a:prstGeom>
        </p:spPr>
      </p:pic>
      <p:sp>
        <p:nvSpPr>
          <p:cNvPr id="5" name="正方形/長方形 114">
            <a:extLst>
              <a:ext uri="{FF2B5EF4-FFF2-40B4-BE49-F238E27FC236}">
                <a16:creationId xmlns:a16="http://schemas.microsoft.com/office/drawing/2014/main" id="{329588BA-1A2E-97A6-BD4C-3897C545B8C7}"/>
              </a:ext>
            </a:extLst>
          </p:cNvPr>
          <p:cNvSpPr>
            <a:spLocks noChangeArrowheads="1"/>
          </p:cNvSpPr>
          <p:nvPr/>
        </p:nvSpPr>
        <p:spPr bwMode="auto">
          <a:xfrm>
            <a:off x="285141" y="896897"/>
            <a:ext cx="8184579" cy="584775"/>
          </a:xfrm>
          <a:prstGeom prst="rect">
            <a:avLst/>
          </a:prstGeom>
          <a:noFill/>
          <a:ln>
            <a:noFill/>
          </a:ln>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0" defTabSz="914400" fontAlgn="auto">
              <a:spcBef>
                <a:spcPts val="0"/>
              </a:spcBef>
              <a:spcAft>
                <a:spcPts val="0"/>
              </a:spcAft>
              <a:defRPr/>
            </a:pPr>
            <a:r>
              <a:rPr lang="ja-JP" altLang="en-US" sz="1600" dirty="0">
                <a:latin typeface="Yu Gothic UI" panose="020B0500000000000000" pitchFamily="50" charset="-128"/>
                <a:ea typeface="Yu Gothic UI" panose="020B0500000000000000" pitchFamily="50" charset="-128"/>
                <a:cs typeface="Calibri" panose="020F0502020204030204" pitchFamily="34" charset="0"/>
              </a:rPr>
              <a:t>逆光環境など、顔検出が困難な状況でも、人物（上半身）を検出し画質を最適化することで</a:t>
            </a:r>
            <a:endParaRPr lang="en-US" altLang="ja-JP" sz="1600" dirty="0">
              <a:latin typeface="Yu Gothic UI" panose="020B0500000000000000" pitchFamily="50" charset="-128"/>
              <a:ea typeface="Yu Gothic UI" panose="020B0500000000000000" pitchFamily="50" charset="-128"/>
              <a:cs typeface="Calibri" panose="020F0502020204030204" pitchFamily="34" charset="0"/>
            </a:endParaRPr>
          </a:p>
          <a:p>
            <a:pPr lvl="0" defTabSz="914400" fontAlgn="auto">
              <a:spcBef>
                <a:spcPts val="0"/>
              </a:spcBef>
              <a:spcAft>
                <a:spcPts val="0"/>
              </a:spcAft>
              <a:defRPr/>
            </a:pPr>
            <a:r>
              <a:rPr lang="ja-JP" altLang="en-US" sz="1600" dirty="0">
                <a:latin typeface="Yu Gothic UI" panose="020B0500000000000000" pitchFamily="50" charset="-128"/>
                <a:ea typeface="Yu Gothic UI" panose="020B0500000000000000" pitchFamily="50" charset="-128"/>
                <a:cs typeface="Calibri" panose="020F0502020204030204" pitchFamily="34" charset="0"/>
              </a:rPr>
              <a:t>人物の視認性を向上しています。</a:t>
            </a:r>
            <a:endParaRPr kumimoji="1" lang="en-US" altLang="ja-JP" sz="160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6" name="正方形/長方形 5">
            <a:extLst>
              <a:ext uri="{FF2B5EF4-FFF2-40B4-BE49-F238E27FC236}">
                <a16:creationId xmlns:a16="http://schemas.microsoft.com/office/drawing/2014/main" id="{FC031764-3A87-4DC7-2E6D-32E6FA1B6755}"/>
              </a:ext>
            </a:extLst>
          </p:cNvPr>
          <p:cNvSpPr/>
          <p:nvPr/>
        </p:nvSpPr>
        <p:spPr>
          <a:xfrm>
            <a:off x="-13128" y="597129"/>
            <a:ext cx="7782390" cy="369332"/>
          </a:xfrm>
          <a:prstGeom prst="rect">
            <a:avLst/>
          </a:prstGeom>
        </p:spPr>
        <p:txBody>
          <a:bodyPr wrap="square" anchor="b">
            <a:spAutoFit/>
          </a:bodyPr>
          <a:lstStyle/>
          <a:p>
            <a:pPr marL="285750" indent="-285750">
              <a:buFont typeface="Wingdings" panose="05000000000000000000" pitchFamily="2" charset="2"/>
              <a:buChar char="u"/>
            </a:pPr>
            <a:r>
              <a:rPr lang="ja-JP" altLang="ja-JP" b="1" dirty="0">
                <a:latin typeface="Yu Gothic UI" panose="020B0500000000000000" pitchFamily="50" charset="-128"/>
                <a:ea typeface="Yu Gothic UI" panose="020B0500000000000000" pitchFamily="50" charset="-128"/>
              </a:rPr>
              <a:t>環境に応じて画像を自動的に最適化</a:t>
            </a:r>
            <a:endParaRPr lang="en-US" altLang="ja-JP"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7" name="正方形/長方形 6">
            <a:extLst>
              <a:ext uri="{FF2B5EF4-FFF2-40B4-BE49-F238E27FC236}">
                <a16:creationId xmlns:a16="http://schemas.microsoft.com/office/drawing/2014/main" id="{8DEB3533-D8F8-AE90-2107-6EBB8E8EAE40}"/>
              </a:ext>
            </a:extLst>
          </p:cNvPr>
          <p:cNvSpPr/>
          <p:nvPr/>
        </p:nvSpPr>
        <p:spPr>
          <a:xfrm>
            <a:off x="1830823" y="2262358"/>
            <a:ext cx="328628" cy="449176"/>
          </a:xfrm>
          <a:prstGeom prst="rect">
            <a:avLst/>
          </a:prstGeom>
          <a:noFill/>
          <a:ln w="1905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8" name="角丸四角形 45">
            <a:extLst>
              <a:ext uri="{FF2B5EF4-FFF2-40B4-BE49-F238E27FC236}">
                <a16:creationId xmlns:a16="http://schemas.microsoft.com/office/drawing/2014/main" id="{9545C0E2-808D-EBFE-D20F-367396BD6736}"/>
              </a:ext>
            </a:extLst>
          </p:cNvPr>
          <p:cNvSpPr/>
          <p:nvPr/>
        </p:nvSpPr>
        <p:spPr>
          <a:xfrm>
            <a:off x="2355445" y="2248176"/>
            <a:ext cx="527849" cy="238209"/>
          </a:xfrm>
          <a:prstGeom prst="roundRect">
            <a:avLst/>
          </a:pr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algn="ctr" defTabSz="361950">
              <a:defRPr/>
            </a:pPr>
            <a:r>
              <a:rPr kumimoji="0" lang="en-US" altLang="ja-JP"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SD ON</a:t>
            </a:r>
          </a:p>
        </p:txBody>
      </p:sp>
      <p:sp>
        <p:nvSpPr>
          <p:cNvPr id="9" name="正方形/長方形 8">
            <a:extLst>
              <a:ext uri="{FF2B5EF4-FFF2-40B4-BE49-F238E27FC236}">
                <a16:creationId xmlns:a16="http://schemas.microsoft.com/office/drawing/2014/main" id="{FE06433B-E0C4-52A2-46C6-41F23D490F18}"/>
              </a:ext>
            </a:extLst>
          </p:cNvPr>
          <p:cNvSpPr/>
          <p:nvPr/>
        </p:nvSpPr>
        <p:spPr>
          <a:xfrm>
            <a:off x="29144" y="1519077"/>
            <a:ext cx="6061741" cy="320681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AF50C5CC-4964-1FC1-640C-4F2739DCF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8" y="2214207"/>
            <a:ext cx="941072" cy="1088692"/>
          </a:xfrm>
          <a:prstGeom prst="rect">
            <a:avLst/>
          </a:prstGeom>
        </p:spPr>
      </p:pic>
      <p:pic>
        <p:nvPicPr>
          <p:cNvPr id="11" name="図 10">
            <a:extLst>
              <a:ext uri="{FF2B5EF4-FFF2-40B4-BE49-F238E27FC236}">
                <a16:creationId xmlns:a16="http://schemas.microsoft.com/office/drawing/2014/main" id="{DEBC7502-A668-CB99-A668-1B4B0506E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4" y="3524077"/>
            <a:ext cx="970030" cy="1101879"/>
          </a:xfrm>
          <a:prstGeom prst="rect">
            <a:avLst/>
          </a:prstGeom>
        </p:spPr>
      </p:pic>
      <p:pic>
        <p:nvPicPr>
          <p:cNvPr id="12" name="図 11">
            <a:extLst>
              <a:ext uri="{FF2B5EF4-FFF2-40B4-BE49-F238E27FC236}">
                <a16:creationId xmlns:a16="http://schemas.microsoft.com/office/drawing/2014/main" id="{10E511D1-5F4F-6AED-61F9-CD69F1ED7C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62" y="3541832"/>
            <a:ext cx="1867158" cy="1064280"/>
          </a:xfrm>
          <a:prstGeom prst="rect">
            <a:avLst/>
          </a:prstGeom>
        </p:spPr>
      </p:pic>
      <p:sp>
        <p:nvSpPr>
          <p:cNvPr id="13" name="角丸四角形 46">
            <a:extLst>
              <a:ext uri="{FF2B5EF4-FFF2-40B4-BE49-F238E27FC236}">
                <a16:creationId xmlns:a16="http://schemas.microsoft.com/office/drawing/2014/main" id="{3D63BE74-B288-7BC7-6FA8-0B516EFBAA40}"/>
              </a:ext>
            </a:extLst>
          </p:cNvPr>
          <p:cNvSpPr/>
          <p:nvPr/>
        </p:nvSpPr>
        <p:spPr>
          <a:xfrm>
            <a:off x="2282776" y="3633389"/>
            <a:ext cx="600518" cy="238209"/>
          </a:xfrm>
          <a:prstGeom prst="round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algn="ctr" defTabSz="361950">
              <a:defRPr/>
            </a:pPr>
            <a:r>
              <a:rPr kumimoji="0" lang="en-US" altLang="ja-JP"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SD OFF</a:t>
            </a:r>
            <a:endParaRPr kumimoji="0" lang="ja-JP" altLang="en-US"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8064D0F5-80A8-5618-72CD-49A6B1C78E3F}"/>
              </a:ext>
            </a:extLst>
          </p:cNvPr>
          <p:cNvSpPr/>
          <p:nvPr/>
        </p:nvSpPr>
        <p:spPr>
          <a:xfrm>
            <a:off x="1813009" y="3611247"/>
            <a:ext cx="328628" cy="457918"/>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pic>
        <p:nvPicPr>
          <p:cNvPr id="15" name="図 14">
            <a:extLst>
              <a:ext uri="{FF2B5EF4-FFF2-40B4-BE49-F238E27FC236}">
                <a16:creationId xmlns:a16="http://schemas.microsoft.com/office/drawing/2014/main" id="{FFCA19C3-2464-CA7D-91DF-9EB4BBCE8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7466" y="2227548"/>
            <a:ext cx="933591" cy="1089320"/>
          </a:xfrm>
          <a:prstGeom prst="rect">
            <a:avLst/>
          </a:prstGeom>
        </p:spPr>
      </p:pic>
      <p:pic>
        <p:nvPicPr>
          <p:cNvPr id="16" name="図 15">
            <a:extLst>
              <a:ext uri="{FF2B5EF4-FFF2-40B4-BE49-F238E27FC236}">
                <a16:creationId xmlns:a16="http://schemas.microsoft.com/office/drawing/2014/main" id="{37781122-373C-2D4C-2858-3227895A4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365" y="2239354"/>
            <a:ext cx="1918060" cy="1077137"/>
          </a:xfrm>
          <a:prstGeom prst="rect">
            <a:avLst/>
          </a:prstGeom>
        </p:spPr>
      </p:pic>
      <p:sp>
        <p:nvSpPr>
          <p:cNvPr id="17" name="角丸四角形 48">
            <a:extLst>
              <a:ext uri="{FF2B5EF4-FFF2-40B4-BE49-F238E27FC236}">
                <a16:creationId xmlns:a16="http://schemas.microsoft.com/office/drawing/2014/main" id="{87A68CCB-46AC-36B6-4622-082846D91DB3}"/>
              </a:ext>
            </a:extLst>
          </p:cNvPr>
          <p:cNvSpPr/>
          <p:nvPr/>
        </p:nvSpPr>
        <p:spPr>
          <a:xfrm>
            <a:off x="5414750" y="2311856"/>
            <a:ext cx="527849" cy="238209"/>
          </a:xfrm>
          <a:prstGeom prst="roundRect">
            <a:avLst/>
          </a:pr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algn="ctr" defTabSz="361950">
              <a:defRPr/>
            </a:pPr>
            <a:r>
              <a:rPr kumimoji="0" lang="en-US" altLang="ja-JP"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SD ON</a:t>
            </a:r>
          </a:p>
        </p:txBody>
      </p:sp>
      <p:sp>
        <p:nvSpPr>
          <p:cNvPr id="18" name="正方形/長方形 17">
            <a:extLst>
              <a:ext uri="{FF2B5EF4-FFF2-40B4-BE49-F238E27FC236}">
                <a16:creationId xmlns:a16="http://schemas.microsoft.com/office/drawing/2014/main" id="{8DB1A40D-6F9B-5EE9-7165-70E0E8408B1D}"/>
              </a:ext>
            </a:extLst>
          </p:cNvPr>
          <p:cNvSpPr/>
          <p:nvPr/>
        </p:nvSpPr>
        <p:spPr>
          <a:xfrm>
            <a:off x="4887319" y="2273934"/>
            <a:ext cx="328628" cy="470945"/>
          </a:xfrm>
          <a:prstGeom prst="rect">
            <a:avLst/>
          </a:prstGeom>
          <a:noFill/>
          <a:ln w="19050">
            <a:solidFill>
              <a:srgbClr val="FF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pic>
        <p:nvPicPr>
          <p:cNvPr id="19" name="図 18">
            <a:extLst>
              <a:ext uri="{FF2B5EF4-FFF2-40B4-BE49-F238E27FC236}">
                <a16:creationId xmlns:a16="http://schemas.microsoft.com/office/drawing/2014/main" id="{9050512C-FBCE-77C5-C65E-8B0BC5CBEE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3448" y="3535799"/>
            <a:ext cx="927609" cy="1073117"/>
          </a:xfrm>
          <a:prstGeom prst="rect">
            <a:avLst/>
          </a:prstGeom>
        </p:spPr>
      </p:pic>
      <p:pic>
        <p:nvPicPr>
          <p:cNvPr id="20" name="図 19">
            <a:extLst>
              <a:ext uri="{FF2B5EF4-FFF2-40B4-BE49-F238E27FC236}">
                <a16:creationId xmlns:a16="http://schemas.microsoft.com/office/drawing/2014/main" id="{2D83D917-AF9C-1366-67B1-A31B25BAA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6356" y="3535799"/>
            <a:ext cx="1898030" cy="1076494"/>
          </a:xfrm>
          <a:prstGeom prst="rect">
            <a:avLst/>
          </a:prstGeom>
        </p:spPr>
      </p:pic>
      <p:sp>
        <p:nvSpPr>
          <p:cNvPr id="21" name="角丸四角形 50">
            <a:extLst>
              <a:ext uri="{FF2B5EF4-FFF2-40B4-BE49-F238E27FC236}">
                <a16:creationId xmlns:a16="http://schemas.microsoft.com/office/drawing/2014/main" id="{5608D2C9-AC0E-91DB-5085-289D90154DDC}"/>
              </a:ext>
            </a:extLst>
          </p:cNvPr>
          <p:cNvSpPr/>
          <p:nvPr/>
        </p:nvSpPr>
        <p:spPr>
          <a:xfrm>
            <a:off x="5345015" y="3623812"/>
            <a:ext cx="600518" cy="238209"/>
          </a:xfrm>
          <a:prstGeom prst="round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algn="ctr" defTabSz="361950">
              <a:defRPr/>
            </a:pPr>
            <a:r>
              <a:rPr kumimoji="0" lang="en-US" altLang="ja-JP"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SD OFF</a:t>
            </a:r>
            <a:endParaRPr kumimoji="0" lang="ja-JP" altLang="en-US"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4A4C9CB0-B948-4FE0-8223-255367B3EA59}"/>
              </a:ext>
            </a:extLst>
          </p:cNvPr>
          <p:cNvSpPr/>
          <p:nvPr/>
        </p:nvSpPr>
        <p:spPr>
          <a:xfrm>
            <a:off x="4852065" y="3602760"/>
            <a:ext cx="328628" cy="483658"/>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pic>
        <p:nvPicPr>
          <p:cNvPr id="23" name="図 22">
            <a:extLst>
              <a:ext uri="{FF2B5EF4-FFF2-40B4-BE49-F238E27FC236}">
                <a16:creationId xmlns:a16="http://schemas.microsoft.com/office/drawing/2014/main" id="{695A7963-6C85-0E0F-11AB-0E52D0DEE8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1975" y="2233904"/>
            <a:ext cx="933989" cy="1080498"/>
          </a:xfrm>
          <a:prstGeom prst="rect">
            <a:avLst/>
          </a:prstGeom>
        </p:spPr>
      </p:pic>
      <p:pic>
        <p:nvPicPr>
          <p:cNvPr id="24" name="図 23">
            <a:extLst>
              <a:ext uri="{FF2B5EF4-FFF2-40B4-BE49-F238E27FC236}">
                <a16:creationId xmlns:a16="http://schemas.microsoft.com/office/drawing/2014/main" id="{F496330F-4063-7690-82CF-563E57BF2C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5602" y="2242308"/>
            <a:ext cx="1878679" cy="1060591"/>
          </a:xfrm>
          <a:prstGeom prst="rect">
            <a:avLst/>
          </a:prstGeom>
        </p:spPr>
      </p:pic>
      <p:sp>
        <p:nvSpPr>
          <p:cNvPr id="25" name="角丸四角形 49">
            <a:extLst>
              <a:ext uri="{FF2B5EF4-FFF2-40B4-BE49-F238E27FC236}">
                <a16:creationId xmlns:a16="http://schemas.microsoft.com/office/drawing/2014/main" id="{62B8E2F7-FC25-A434-9FFC-C46800D37604}"/>
              </a:ext>
            </a:extLst>
          </p:cNvPr>
          <p:cNvSpPr/>
          <p:nvPr/>
        </p:nvSpPr>
        <p:spPr>
          <a:xfrm>
            <a:off x="8420965" y="2323921"/>
            <a:ext cx="527849" cy="238209"/>
          </a:xfrm>
          <a:prstGeom prst="roundRect">
            <a:avLst/>
          </a:prstGeom>
          <a:solidFill>
            <a:srgbClr val="FF7C8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algn="ctr" defTabSz="361950">
              <a:defRPr/>
            </a:pPr>
            <a:r>
              <a:rPr kumimoji="0" lang="en-US" altLang="ja-JP"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SD ON</a:t>
            </a:r>
          </a:p>
        </p:txBody>
      </p:sp>
      <p:pic>
        <p:nvPicPr>
          <p:cNvPr id="26" name="図 25">
            <a:extLst>
              <a:ext uri="{FF2B5EF4-FFF2-40B4-BE49-F238E27FC236}">
                <a16:creationId xmlns:a16="http://schemas.microsoft.com/office/drawing/2014/main" id="{A7E6DE53-5D40-4D1A-616C-30002FFBAC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7993" y="3541833"/>
            <a:ext cx="927834" cy="1064280"/>
          </a:xfrm>
          <a:prstGeom prst="rect">
            <a:avLst/>
          </a:prstGeom>
        </p:spPr>
      </p:pic>
      <p:pic>
        <p:nvPicPr>
          <p:cNvPr id="27" name="図 26">
            <a:extLst>
              <a:ext uri="{FF2B5EF4-FFF2-40B4-BE49-F238E27FC236}">
                <a16:creationId xmlns:a16="http://schemas.microsoft.com/office/drawing/2014/main" id="{78477673-F88D-308F-944A-37C7084AA5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342" y="3534006"/>
            <a:ext cx="1892500" cy="1072106"/>
          </a:xfrm>
          <a:prstGeom prst="rect">
            <a:avLst/>
          </a:prstGeom>
        </p:spPr>
      </p:pic>
      <p:sp>
        <p:nvSpPr>
          <p:cNvPr id="28" name="角丸四角形 51">
            <a:extLst>
              <a:ext uri="{FF2B5EF4-FFF2-40B4-BE49-F238E27FC236}">
                <a16:creationId xmlns:a16="http://schemas.microsoft.com/office/drawing/2014/main" id="{FA5BB9A0-1760-83D9-4CDF-39CF543EF506}"/>
              </a:ext>
            </a:extLst>
          </p:cNvPr>
          <p:cNvSpPr/>
          <p:nvPr/>
        </p:nvSpPr>
        <p:spPr>
          <a:xfrm>
            <a:off x="8379579" y="3610984"/>
            <a:ext cx="600518" cy="238209"/>
          </a:xfrm>
          <a:prstGeom prst="roundRect">
            <a:avLst/>
          </a:prstGeom>
          <a:solidFill>
            <a:srgbClr val="FFFF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72000" rIns="72000" rtlCol="0" anchor="ctr"/>
          <a:lstStyle/>
          <a:p>
            <a:pPr algn="ctr" defTabSz="361950">
              <a:defRPr/>
            </a:pPr>
            <a:r>
              <a:rPr kumimoji="0" lang="en-US" altLang="ja-JP"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rPr>
              <a:t>SD OFF</a:t>
            </a:r>
            <a:endParaRPr kumimoji="0" lang="ja-JP" altLang="en-US" sz="1050" b="1" kern="0" dirty="0">
              <a:solidFill>
                <a:schemeClr val="tx2"/>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AutoShape 13">
            <a:extLst>
              <a:ext uri="{FF2B5EF4-FFF2-40B4-BE49-F238E27FC236}">
                <a16:creationId xmlns:a16="http://schemas.microsoft.com/office/drawing/2014/main" id="{ACA767BE-8C4E-CBC1-8ABB-08BF9159FA80}"/>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30" name="AutoShape 13">
            <a:extLst>
              <a:ext uri="{FF2B5EF4-FFF2-40B4-BE49-F238E27FC236}">
                <a16:creationId xmlns:a16="http://schemas.microsoft.com/office/drawing/2014/main" id="{EA82C6C5-DBB3-888B-163D-66A697156300}"/>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721854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5EA0957-FF33-0188-FA85-201F14030C2D}"/>
              </a:ext>
            </a:extLst>
          </p:cNvPr>
          <p:cNvSpPr>
            <a:spLocks noGrp="1"/>
          </p:cNvSpPr>
          <p:nvPr>
            <p:ph type="title"/>
          </p:nvPr>
        </p:nvSpPr>
        <p:spPr/>
        <p:txBody>
          <a:bodyPr/>
          <a:lstStyle/>
          <a:p>
            <a:r>
              <a:rPr lang="en-US" altLang="ja-JP" dirty="0"/>
              <a:t>2-2. </a:t>
            </a:r>
            <a:r>
              <a:rPr lang="ja-JP" altLang="en-US" dirty="0"/>
              <a:t>ブラーレス</a:t>
            </a:r>
            <a:r>
              <a:rPr lang="en-US" altLang="ja-JP" dirty="0"/>
              <a:t>NR</a:t>
            </a:r>
            <a:endParaRPr lang="ja-JP" altLang="en-US" dirty="0"/>
          </a:p>
        </p:txBody>
      </p:sp>
      <p:pic>
        <p:nvPicPr>
          <p:cNvPr id="2" name="図 1">
            <a:extLst>
              <a:ext uri="{FF2B5EF4-FFF2-40B4-BE49-F238E27FC236}">
                <a16:creationId xmlns:a16="http://schemas.microsoft.com/office/drawing/2014/main" id="{C473B0C1-F778-C592-D1FD-48DD0D0D6B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1154" y="82572"/>
            <a:ext cx="444457" cy="444457"/>
          </a:xfrm>
          <a:prstGeom prst="rect">
            <a:avLst/>
          </a:prstGeom>
        </p:spPr>
      </p:pic>
      <p:pic>
        <p:nvPicPr>
          <p:cNvPr id="4" name="図 3">
            <a:extLst>
              <a:ext uri="{FF2B5EF4-FFF2-40B4-BE49-F238E27FC236}">
                <a16:creationId xmlns:a16="http://schemas.microsoft.com/office/drawing/2014/main" id="{6B6B63BF-9E83-EF17-A8B7-6155E6E66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418" y="1236451"/>
            <a:ext cx="3004084" cy="1733363"/>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A6673B55-06E2-50CC-895B-8D1B7FA92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43" y="1232779"/>
            <a:ext cx="2999579" cy="1733363"/>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7FE162C8-4C18-2AF0-E953-1E1ADE1308CD}"/>
              </a:ext>
            </a:extLst>
          </p:cNvPr>
          <p:cNvSpPr/>
          <p:nvPr/>
        </p:nvSpPr>
        <p:spPr>
          <a:xfrm>
            <a:off x="0" y="626379"/>
            <a:ext cx="8552242" cy="338554"/>
          </a:xfrm>
          <a:prstGeom prst="rect">
            <a:avLst/>
          </a:prstGeom>
        </p:spPr>
        <p:txBody>
          <a:bodyPr wrap="square" anchor="b">
            <a:spAutoFit/>
          </a:bodyPr>
          <a:lstStyle/>
          <a:p>
            <a:pPr marL="285750" indent="-285750">
              <a:buFont typeface="Wingdings" panose="05000000000000000000" pitchFamily="2" charset="2"/>
              <a:buChar char="u"/>
            </a:pPr>
            <a:r>
              <a:rPr lang="ja-JP" altLang="en-US" sz="1600" b="1" dirty="0">
                <a:latin typeface="Yu Gothic UI" panose="020B0500000000000000" pitchFamily="50" charset="-128"/>
                <a:ea typeface="Yu Gothic UI" panose="020B0500000000000000" pitchFamily="50" charset="-128"/>
                <a:cs typeface="Calibri" panose="020F0502020204030204" pitchFamily="34" charset="0"/>
              </a:rPr>
              <a:t>低照度環境での人物が動くときの「ブレ」を抑制</a:t>
            </a:r>
          </a:p>
        </p:txBody>
      </p:sp>
      <p:pic>
        <p:nvPicPr>
          <p:cNvPr id="7" name="図 6">
            <a:extLst>
              <a:ext uri="{FF2B5EF4-FFF2-40B4-BE49-F238E27FC236}">
                <a16:creationId xmlns:a16="http://schemas.microsoft.com/office/drawing/2014/main" id="{68E84558-975E-FE4C-75F4-E28FDB5EB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620" y="3134922"/>
            <a:ext cx="1349298" cy="1400550"/>
          </a:xfrm>
          <a:prstGeom prst="rect">
            <a:avLst/>
          </a:prstGeom>
          <a:ln w="28575">
            <a:solidFill>
              <a:srgbClr val="FF0000"/>
            </a:solidFill>
            <a:prstDash val="solid"/>
          </a:ln>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1CB4F2D8-3686-A45A-6748-D2A5109C7EF5}"/>
              </a:ext>
            </a:extLst>
          </p:cNvPr>
          <p:cNvSpPr txBox="1"/>
          <p:nvPr/>
        </p:nvSpPr>
        <p:spPr>
          <a:xfrm>
            <a:off x="687105" y="912863"/>
            <a:ext cx="2090415"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cs typeface="Calibri" panose="020F0502020204030204" pitchFamily="34" charset="0"/>
              </a:rPr>
              <a:t>旧モデル</a:t>
            </a:r>
            <a:endParaRPr lang="en-US" altLang="ja-JP" sz="1200" baseline="5000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9" name="正方形/長方形 8">
            <a:extLst>
              <a:ext uri="{FF2B5EF4-FFF2-40B4-BE49-F238E27FC236}">
                <a16:creationId xmlns:a16="http://schemas.microsoft.com/office/drawing/2014/main" id="{745237C3-1B6D-9C50-D45D-B9D694960292}"/>
              </a:ext>
            </a:extLst>
          </p:cNvPr>
          <p:cNvSpPr/>
          <p:nvPr/>
        </p:nvSpPr>
        <p:spPr>
          <a:xfrm>
            <a:off x="2852448" y="1397024"/>
            <a:ext cx="436092" cy="421002"/>
          </a:xfrm>
          <a:prstGeom prst="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10" name="直線コネクタ 9">
            <a:extLst>
              <a:ext uri="{FF2B5EF4-FFF2-40B4-BE49-F238E27FC236}">
                <a16:creationId xmlns:a16="http://schemas.microsoft.com/office/drawing/2014/main" id="{B563F6CD-A219-D143-ABC5-387DF549F83F}"/>
              </a:ext>
            </a:extLst>
          </p:cNvPr>
          <p:cNvCxnSpPr/>
          <p:nvPr/>
        </p:nvCxnSpPr>
        <p:spPr>
          <a:xfrm flipH="1">
            <a:off x="1198654" y="1818026"/>
            <a:ext cx="1629266" cy="1334171"/>
          </a:xfrm>
          <a:prstGeom prst="line">
            <a:avLst/>
          </a:prstGeom>
          <a:ln w="12700">
            <a:solidFill>
              <a:srgbClr val="0070C0"/>
            </a:solidFill>
            <a:prstDash val="sysDash"/>
            <a:tailEnd type="none"/>
          </a:ln>
        </p:spPr>
        <p:style>
          <a:lnRef idx="1">
            <a:schemeClr val="accent5"/>
          </a:lnRef>
          <a:fillRef idx="0">
            <a:schemeClr val="accent5"/>
          </a:fillRef>
          <a:effectRef idx="0">
            <a:schemeClr val="accent5"/>
          </a:effectRef>
          <a:fontRef idx="minor">
            <a:schemeClr val="tx1"/>
          </a:fontRef>
        </p:style>
      </p:cxnSp>
      <p:cxnSp>
        <p:nvCxnSpPr>
          <p:cNvPr id="11" name="直線コネクタ 10">
            <a:extLst>
              <a:ext uri="{FF2B5EF4-FFF2-40B4-BE49-F238E27FC236}">
                <a16:creationId xmlns:a16="http://schemas.microsoft.com/office/drawing/2014/main" id="{5E4E5305-C27B-C924-CCB2-3A2D7AF4E761}"/>
              </a:ext>
            </a:extLst>
          </p:cNvPr>
          <p:cNvCxnSpPr/>
          <p:nvPr/>
        </p:nvCxnSpPr>
        <p:spPr>
          <a:xfrm flipH="1">
            <a:off x="2558389" y="1806302"/>
            <a:ext cx="730152" cy="1328620"/>
          </a:xfrm>
          <a:prstGeom prst="line">
            <a:avLst/>
          </a:prstGeom>
          <a:ln w="12700">
            <a:solidFill>
              <a:srgbClr val="0070C0"/>
            </a:solidFill>
            <a:prstDash val="sysDash"/>
            <a:tailEnd type="none"/>
          </a:ln>
        </p:spPr>
        <p:style>
          <a:lnRef idx="1">
            <a:schemeClr val="accent5"/>
          </a:lnRef>
          <a:fillRef idx="0">
            <a:schemeClr val="accent5"/>
          </a:fillRef>
          <a:effectRef idx="0">
            <a:schemeClr val="accent5"/>
          </a:effectRef>
          <a:fontRef idx="minor">
            <a:schemeClr val="tx1"/>
          </a:fontRef>
        </p:style>
      </p:cxnSp>
      <p:pic>
        <p:nvPicPr>
          <p:cNvPr id="12" name="図 11">
            <a:extLst>
              <a:ext uri="{FF2B5EF4-FFF2-40B4-BE49-F238E27FC236}">
                <a16:creationId xmlns:a16="http://schemas.microsoft.com/office/drawing/2014/main" id="{A4D46B1A-1D8E-6267-B13E-53D671D3E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8654" y="3152197"/>
            <a:ext cx="1335206" cy="1383275"/>
          </a:xfrm>
          <a:prstGeom prst="rect">
            <a:avLst/>
          </a:prstGeom>
          <a:ln w="12700">
            <a:solidFill>
              <a:srgbClr val="0070C0"/>
            </a:solidFill>
            <a:prstDash val="solid"/>
          </a:ln>
          <a:effectLst>
            <a:outerShdw blurRad="50800" dist="38100" dir="2700000" algn="tl" rotWithShape="0">
              <a:prstClr val="black">
                <a:alpha val="40000"/>
              </a:prstClr>
            </a:outerShdw>
          </a:effectLst>
        </p:spPr>
      </p:pic>
      <p:sp>
        <p:nvSpPr>
          <p:cNvPr id="13" name="正方形/長方形 12">
            <a:extLst>
              <a:ext uri="{FF2B5EF4-FFF2-40B4-BE49-F238E27FC236}">
                <a16:creationId xmlns:a16="http://schemas.microsoft.com/office/drawing/2014/main" id="{EC641652-DBBA-0F89-93DC-F8CF504847B6}"/>
              </a:ext>
            </a:extLst>
          </p:cNvPr>
          <p:cNvSpPr/>
          <p:nvPr/>
        </p:nvSpPr>
        <p:spPr>
          <a:xfrm>
            <a:off x="5802736" y="4516989"/>
            <a:ext cx="1596994" cy="31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latin typeface="Yu Gothic UI" panose="020B0500000000000000" pitchFamily="50" charset="-128"/>
                <a:ea typeface="Yu Gothic UI" panose="020B0500000000000000" pitchFamily="50" charset="-128"/>
              </a:rPr>
              <a:t>ブレの少ない画像</a:t>
            </a:r>
          </a:p>
        </p:txBody>
      </p:sp>
      <p:sp>
        <p:nvSpPr>
          <p:cNvPr id="14" name="テキスト ボックス 13">
            <a:extLst>
              <a:ext uri="{FF2B5EF4-FFF2-40B4-BE49-F238E27FC236}">
                <a16:creationId xmlns:a16="http://schemas.microsoft.com/office/drawing/2014/main" id="{2FDCF209-BB9B-12F8-0ADE-B34343B0AF64}"/>
              </a:ext>
            </a:extLst>
          </p:cNvPr>
          <p:cNvSpPr txBox="1"/>
          <p:nvPr/>
        </p:nvSpPr>
        <p:spPr>
          <a:xfrm>
            <a:off x="5241447" y="925002"/>
            <a:ext cx="1625873" cy="307777"/>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cs typeface="Calibri" panose="020F0502020204030204" pitchFamily="34" charset="0"/>
              </a:rPr>
              <a:t>新</a:t>
            </a:r>
            <a:r>
              <a:rPr lang="en-US" altLang="ja-JP" sz="1400" dirty="0" err="1">
                <a:latin typeface="Yu Gothic UI" panose="020B0500000000000000" pitchFamily="50" charset="-128"/>
                <a:ea typeface="Yu Gothic UI" panose="020B0500000000000000" pitchFamily="50" charset="-128"/>
                <a:cs typeface="Calibri" panose="020F0502020204030204" pitchFamily="34" charset="0"/>
              </a:rPr>
              <a:t>i</a:t>
            </a:r>
            <a:r>
              <a:rPr lang="en-US" altLang="ja-JP" sz="1400" dirty="0">
                <a:latin typeface="Yu Gothic UI" panose="020B0500000000000000" pitchFamily="50" charset="-128"/>
                <a:ea typeface="Yu Gothic UI" panose="020B0500000000000000" pitchFamily="50" charset="-128"/>
                <a:cs typeface="Calibri" panose="020F0502020204030204" pitchFamily="34" charset="0"/>
              </a:rPr>
              <a:t>-PRO</a:t>
            </a:r>
            <a:r>
              <a:rPr lang="ja-JP" altLang="en-US" sz="1400" dirty="0">
                <a:latin typeface="Yu Gothic UI" panose="020B0500000000000000" pitchFamily="50" charset="-128"/>
                <a:ea typeface="Yu Gothic UI" panose="020B0500000000000000" pitchFamily="50" charset="-128"/>
                <a:cs typeface="Calibri" panose="020F0502020204030204" pitchFamily="34" charset="0"/>
              </a:rPr>
              <a:t>モデル</a:t>
            </a:r>
            <a:endParaRPr kumimoji="1" lang="ja-JP" altLang="en-US" sz="14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15" name="正方形/長方形 14">
            <a:extLst>
              <a:ext uri="{FF2B5EF4-FFF2-40B4-BE49-F238E27FC236}">
                <a16:creationId xmlns:a16="http://schemas.microsoft.com/office/drawing/2014/main" id="{64C785AF-C0B7-6C96-1955-59B888CB3B28}"/>
              </a:ext>
            </a:extLst>
          </p:cNvPr>
          <p:cNvSpPr/>
          <p:nvPr/>
        </p:nvSpPr>
        <p:spPr>
          <a:xfrm>
            <a:off x="7317900" y="1385300"/>
            <a:ext cx="436092" cy="421002"/>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16" name="直線コネクタ 15">
            <a:extLst>
              <a:ext uri="{FF2B5EF4-FFF2-40B4-BE49-F238E27FC236}">
                <a16:creationId xmlns:a16="http://schemas.microsoft.com/office/drawing/2014/main" id="{A88EAFE8-C776-68F6-CACE-82758B9E7716}"/>
              </a:ext>
            </a:extLst>
          </p:cNvPr>
          <p:cNvCxnSpPr/>
          <p:nvPr/>
        </p:nvCxnSpPr>
        <p:spPr>
          <a:xfrm flipH="1">
            <a:off x="5786620" y="1806302"/>
            <a:ext cx="1531280" cy="1312361"/>
          </a:xfrm>
          <a:prstGeom prst="line">
            <a:avLst/>
          </a:prstGeom>
          <a:ln w="12700">
            <a:solidFill>
              <a:srgbClr val="FF0000"/>
            </a:solidFill>
            <a:prstDash val="sysDash"/>
            <a:tailEnd type="none"/>
          </a:ln>
        </p:spPr>
        <p:style>
          <a:lnRef idx="1">
            <a:schemeClr val="accent5"/>
          </a:lnRef>
          <a:fillRef idx="0">
            <a:schemeClr val="accent5"/>
          </a:fillRef>
          <a:effectRef idx="0">
            <a:schemeClr val="accent5"/>
          </a:effectRef>
          <a:fontRef idx="minor">
            <a:schemeClr val="tx1"/>
          </a:fontRef>
        </p:style>
      </p:cxnSp>
      <p:cxnSp>
        <p:nvCxnSpPr>
          <p:cNvPr id="17" name="直線コネクタ 16">
            <a:extLst>
              <a:ext uri="{FF2B5EF4-FFF2-40B4-BE49-F238E27FC236}">
                <a16:creationId xmlns:a16="http://schemas.microsoft.com/office/drawing/2014/main" id="{12B8039C-4A16-075E-7345-23C26A8C11B6}"/>
              </a:ext>
            </a:extLst>
          </p:cNvPr>
          <p:cNvCxnSpPr/>
          <p:nvPr/>
        </p:nvCxnSpPr>
        <p:spPr>
          <a:xfrm flipH="1">
            <a:off x="7135918" y="1806302"/>
            <a:ext cx="618074" cy="1328620"/>
          </a:xfrm>
          <a:prstGeom prst="line">
            <a:avLst/>
          </a:prstGeom>
          <a:ln w="12700">
            <a:solidFill>
              <a:srgbClr val="FF0000"/>
            </a:solidFill>
            <a:prstDash val="sysDash"/>
            <a:tailEnd type="none"/>
          </a:ln>
        </p:spPr>
        <p:style>
          <a:lnRef idx="1">
            <a:schemeClr val="accent5"/>
          </a:lnRef>
          <a:fillRef idx="0">
            <a:schemeClr val="accent5"/>
          </a:fillRef>
          <a:effectRef idx="0">
            <a:schemeClr val="accent5"/>
          </a:effectRef>
          <a:fontRef idx="minor">
            <a:schemeClr val="tx1"/>
          </a:fontRef>
        </p:style>
      </p:cxnSp>
      <p:sp>
        <p:nvSpPr>
          <p:cNvPr id="18" name="正方形/長方形 17">
            <a:extLst>
              <a:ext uri="{FF2B5EF4-FFF2-40B4-BE49-F238E27FC236}">
                <a16:creationId xmlns:a16="http://schemas.microsoft.com/office/drawing/2014/main" id="{841843CE-A28B-2622-3EB5-AB56CDBE7FD3}"/>
              </a:ext>
            </a:extLst>
          </p:cNvPr>
          <p:cNvSpPr/>
          <p:nvPr/>
        </p:nvSpPr>
        <p:spPr>
          <a:xfrm>
            <a:off x="1241263" y="4516989"/>
            <a:ext cx="1596994" cy="31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latin typeface="Yu Gothic UI" panose="020B0500000000000000" pitchFamily="50" charset="-128"/>
                <a:ea typeface="Yu Gothic UI" panose="020B0500000000000000" pitchFamily="50" charset="-128"/>
              </a:rPr>
              <a:t>ブレが生じた画像</a:t>
            </a:r>
          </a:p>
        </p:txBody>
      </p:sp>
      <p:sp>
        <p:nvSpPr>
          <p:cNvPr id="20" name="左右矢印 4">
            <a:extLst>
              <a:ext uri="{FF2B5EF4-FFF2-40B4-BE49-F238E27FC236}">
                <a16:creationId xmlns:a16="http://schemas.microsoft.com/office/drawing/2014/main" id="{D049F3E1-2B71-8939-AD1F-332D15632BCC}"/>
              </a:ext>
            </a:extLst>
          </p:cNvPr>
          <p:cNvSpPr/>
          <p:nvPr/>
        </p:nvSpPr>
        <p:spPr>
          <a:xfrm>
            <a:off x="1915064" y="2161734"/>
            <a:ext cx="1575759" cy="2415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Yu Gothic UI" panose="020B0500000000000000" pitchFamily="50" charset="-128"/>
                <a:ea typeface="Yu Gothic UI" panose="020B0500000000000000" pitchFamily="50" charset="-128"/>
                <a:cs typeface="Calibri" panose="020F0502020204030204" pitchFamily="34" charset="0"/>
              </a:rPr>
              <a:t>move</a:t>
            </a:r>
            <a:endParaRPr kumimoji="1" lang="ja-JP" altLang="en-US" sz="105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1" name="左右矢印 19">
            <a:extLst>
              <a:ext uri="{FF2B5EF4-FFF2-40B4-BE49-F238E27FC236}">
                <a16:creationId xmlns:a16="http://schemas.microsoft.com/office/drawing/2014/main" id="{81429A4B-A167-845C-9E1E-91FC1D68AF6A}"/>
              </a:ext>
            </a:extLst>
          </p:cNvPr>
          <p:cNvSpPr/>
          <p:nvPr/>
        </p:nvSpPr>
        <p:spPr>
          <a:xfrm>
            <a:off x="6412790" y="2161734"/>
            <a:ext cx="1612906" cy="2415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Yu Gothic UI" panose="020B0500000000000000" pitchFamily="50" charset="-128"/>
                <a:ea typeface="Yu Gothic UI" panose="020B0500000000000000" pitchFamily="50" charset="-128"/>
                <a:cs typeface="Calibri" panose="020F0502020204030204" pitchFamily="34" charset="0"/>
              </a:rPr>
              <a:t>move</a:t>
            </a:r>
            <a:endParaRPr kumimoji="1" lang="ja-JP" altLang="en-US" sz="1050"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22" name="テキスト ボックス 21">
            <a:extLst>
              <a:ext uri="{FF2B5EF4-FFF2-40B4-BE49-F238E27FC236}">
                <a16:creationId xmlns:a16="http://schemas.microsoft.com/office/drawing/2014/main" id="{75F1BEF4-961D-07D3-9982-400962C92F06}"/>
              </a:ext>
            </a:extLst>
          </p:cNvPr>
          <p:cNvSpPr txBox="1"/>
          <p:nvPr/>
        </p:nvSpPr>
        <p:spPr>
          <a:xfrm>
            <a:off x="7243567" y="3606556"/>
            <a:ext cx="1860176" cy="415498"/>
          </a:xfrm>
          <a:prstGeom prst="rect">
            <a:avLst/>
          </a:prstGeom>
          <a:noFill/>
        </p:spPr>
        <p:txBody>
          <a:bodyPr wrap="square" rtlCol="0">
            <a:spAutoFit/>
          </a:bodyPr>
          <a:lstStyle/>
          <a:p>
            <a:r>
              <a:rPr lang="en-US" altLang="ja-JP" sz="1050" dirty="0">
                <a:latin typeface="Yu Gothic UI" panose="020B0500000000000000" pitchFamily="50" charset="-128"/>
                <a:ea typeface="Yu Gothic UI" panose="020B0500000000000000" pitchFamily="50" charset="-128"/>
              </a:rPr>
              <a:t>AI</a:t>
            </a:r>
            <a:r>
              <a:rPr lang="ja-JP" altLang="en-US" sz="1050" dirty="0">
                <a:latin typeface="Yu Gothic UI" panose="020B0500000000000000" pitchFamily="50" charset="-128"/>
                <a:ea typeface="Yu Gothic UI" panose="020B0500000000000000" pitchFamily="50" charset="-128"/>
              </a:rPr>
              <a:t>を利用して物体を検出し</a:t>
            </a:r>
          </a:p>
          <a:p>
            <a:r>
              <a:rPr lang="ja-JP" altLang="en-US" sz="1050" dirty="0">
                <a:latin typeface="Yu Gothic UI" panose="020B0500000000000000" pitchFamily="50" charset="-128"/>
                <a:ea typeface="Yu Gothic UI" panose="020B0500000000000000" pitchFamily="50" charset="-128"/>
              </a:rPr>
              <a:t>ブレを抑制</a:t>
            </a:r>
          </a:p>
        </p:txBody>
      </p:sp>
      <p:sp>
        <p:nvSpPr>
          <p:cNvPr id="23" name="AutoShape 13">
            <a:extLst>
              <a:ext uri="{FF2B5EF4-FFF2-40B4-BE49-F238E27FC236}">
                <a16:creationId xmlns:a16="http://schemas.microsoft.com/office/drawing/2014/main" id="{2547693E-3BD5-0A22-CC42-EE5C7675B256}"/>
              </a:ext>
            </a:extLst>
          </p:cNvPr>
          <p:cNvSpPr>
            <a:spLocks noChangeArrowheads="1"/>
          </p:cNvSpPr>
          <p:nvPr/>
        </p:nvSpPr>
        <p:spPr bwMode="auto">
          <a:xfrm>
            <a:off x="8090463" y="109222"/>
            <a:ext cx="900000" cy="144000"/>
          </a:xfrm>
          <a:prstGeom prst="roundRect">
            <a:avLst>
              <a:gd name="adj" fmla="val 0"/>
            </a:avLst>
          </a:prstGeom>
          <a:solidFill>
            <a:schemeClr val="accent2"/>
          </a:solidFill>
          <a:ln w="28575">
            <a:solidFill>
              <a:schemeClr val="accent2"/>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屋内</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24" name="AutoShape 13">
            <a:extLst>
              <a:ext uri="{FF2B5EF4-FFF2-40B4-BE49-F238E27FC236}">
                <a16:creationId xmlns:a16="http://schemas.microsoft.com/office/drawing/2014/main" id="{8E5B3767-001D-BA1B-8A27-C0F75ED444C9}"/>
              </a:ext>
            </a:extLst>
          </p:cNvPr>
          <p:cNvSpPr>
            <a:spLocks noChangeArrowheads="1"/>
          </p:cNvSpPr>
          <p:nvPr/>
        </p:nvSpPr>
        <p:spPr bwMode="auto">
          <a:xfrm>
            <a:off x="8090463" y="346675"/>
            <a:ext cx="900000" cy="144000"/>
          </a:xfrm>
          <a:prstGeom prst="roundRect">
            <a:avLst>
              <a:gd name="adj" fmla="val 0"/>
            </a:avLst>
          </a:prstGeom>
          <a:solidFill>
            <a:schemeClr val="accent6"/>
          </a:solidFill>
          <a:ln w="28575">
            <a:solidFill>
              <a:schemeClr val="accent6"/>
            </a:solidFill>
            <a:round/>
            <a:headEnd/>
            <a:tailEnd/>
          </a:ln>
          <a:effectLst>
            <a:outerShdw blurRad="50800" dist="38100" dir="2700000" algn="tl" rotWithShape="0">
              <a:prstClr val="black">
                <a:alpha val="4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rPr>
              <a:t>屋外</a:t>
            </a:r>
            <a:endParaRPr kumimoji="0" lang="en-US" altLang="ja-JP" sz="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Yu Gothic UI" panose="020B0500000000000000" pitchFamily="50" charset="-128"/>
              <a:ea typeface="Yu Gothic UI" panose="020B0500000000000000" pitchFamily="50" charset="-128"/>
            </a:endParaRPr>
          </a:p>
        </p:txBody>
      </p:sp>
      <p:sp>
        <p:nvSpPr>
          <p:cNvPr id="25" name="右矢印 10">
            <a:extLst>
              <a:ext uri="{FF2B5EF4-FFF2-40B4-BE49-F238E27FC236}">
                <a16:creationId xmlns:a16="http://schemas.microsoft.com/office/drawing/2014/main" id="{AD129C1D-BEA7-80AC-0BCB-5E49148F2F2F}"/>
              </a:ext>
            </a:extLst>
          </p:cNvPr>
          <p:cNvSpPr/>
          <p:nvPr/>
        </p:nvSpPr>
        <p:spPr>
          <a:xfrm rot="5400000">
            <a:off x="3560921" y="2685859"/>
            <a:ext cx="1953317" cy="345360"/>
          </a:xfrm>
          <a:prstGeom prst="triangl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16200000" scaled="1"/>
            <a:tileRect/>
          </a:gradFill>
          <a:ln w="952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4033748"/>
      </p:ext>
    </p:extLst>
  </p:cSld>
  <p:clrMapOvr>
    <a:masterClrMapping/>
  </p:clrMapOvr>
</p:sld>
</file>

<file path=ppt/theme/theme1.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bg1">
              <a:lumMod val="7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0E0FA">
            <a:alpha val="50196"/>
          </a:srgbClr>
        </a:solidFill>
        <a:ln w="12700">
          <a:solidFill>
            <a:srgbClr val="6464E6"/>
          </a:solidFill>
          <a:prstDash val="sysDash"/>
          <a:round/>
          <a:headEnd type="none" w="med" len="med"/>
          <a:tailEnd type="none" w="med" len="med"/>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3" id="{A21AC7B1-5EDC-4409-BCC2-01CDA03FA499}" vid="{7732FED8-223C-4DB9-93D1-725D45B4962A}"/>
    </a:ext>
  </a:extLst>
</a:theme>
</file>

<file path=ppt/theme/theme4.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6.xml><?xml version="1.0" encoding="utf-8"?>
<a:theme xmlns:a="http://schemas.openxmlformats.org/drawingml/2006/main" name="デバイダー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7716</Words>
  <Application>Microsoft Office PowerPoint</Application>
  <PresentationFormat>画面に合わせる (16:9)</PresentationFormat>
  <Paragraphs>1884</Paragraphs>
  <Slides>74</Slides>
  <Notes>1</Notes>
  <HiddenSlides>0</HiddenSlides>
  <MMClips>6</MMClips>
  <ScaleCrop>false</ScaleCrop>
  <HeadingPairs>
    <vt:vector size="6" baseType="variant">
      <vt:variant>
        <vt:lpstr>使用されているフォント</vt:lpstr>
      </vt:variant>
      <vt:variant>
        <vt:i4>8</vt:i4>
      </vt:variant>
      <vt:variant>
        <vt:lpstr>テーマ</vt:lpstr>
      </vt:variant>
      <vt:variant>
        <vt:i4>9</vt:i4>
      </vt:variant>
      <vt:variant>
        <vt:lpstr>スライド タイトル</vt:lpstr>
      </vt:variant>
      <vt:variant>
        <vt:i4>74</vt:i4>
      </vt:variant>
    </vt:vector>
  </HeadingPairs>
  <TitlesOfParts>
    <vt:vector size="91" baseType="lpstr">
      <vt:lpstr>Meiryo UI</vt:lpstr>
      <vt:lpstr>Yu Gothic UI</vt:lpstr>
      <vt:lpstr>Yu Gothic UI Semibold</vt:lpstr>
      <vt:lpstr>游ゴシック</vt:lpstr>
      <vt:lpstr>Arial</vt:lpstr>
      <vt:lpstr>Calibri</vt:lpstr>
      <vt:lpstr>Calibri Light</vt:lpstr>
      <vt:lpstr>Wingdings</vt:lpstr>
      <vt:lpstr>タイトルスライド</vt:lpstr>
      <vt:lpstr>タイトルスライドS</vt:lpstr>
      <vt:lpstr>メインスライド</vt:lpstr>
      <vt:lpstr>メインスライドS</vt:lpstr>
      <vt:lpstr>デバイダー</vt:lpstr>
      <vt:lpstr>デバイダーS</vt:lpstr>
      <vt:lpstr>エンドスライド</vt:lpstr>
      <vt:lpstr>1_メインスライド</vt:lpstr>
      <vt:lpstr>1_デザインの設定</vt:lpstr>
      <vt:lpstr>PowerPoint プレゼンテーション</vt:lpstr>
      <vt:lpstr>目次</vt:lpstr>
      <vt:lpstr>１．製品概要</vt:lpstr>
      <vt:lpstr>1-1. 新Sカメラのターゲットレンジ</vt:lpstr>
      <vt:lpstr>1-2. カメララインナップ</vt:lpstr>
      <vt:lpstr>1-4. 製品コンセプト</vt:lpstr>
      <vt:lpstr>２．主な特徴</vt:lpstr>
      <vt:lpstr>2-1. インテリジェントオート</vt:lpstr>
      <vt:lpstr>2-2. ブラーレスNR</vt:lpstr>
      <vt:lpstr>2-3. スマートコーディング - スマートVIQS</vt:lpstr>
      <vt:lpstr>2-4. スマートコーディング - スマートPピクチャ制御</vt:lpstr>
      <vt:lpstr>2-5. スマートコーディング - GOP制御</vt:lpstr>
      <vt:lpstr>2-6. AIアプリケーション - AI音識別</vt:lpstr>
      <vt:lpstr>2-7. i-PRO設定ツール（iCT）の進化</vt:lpstr>
      <vt:lpstr>３．スペック比較</vt:lpstr>
      <vt:lpstr>3-1. 主要仕様一覧 - 屋内ボックス</vt:lpstr>
      <vt:lpstr>3-1. 主要仕様一覧 - 屋内ドーム</vt:lpstr>
      <vt:lpstr>3-1. 主要仕様一覧 - 屋外ボックス／ドーム</vt:lpstr>
      <vt:lpstr>3-2. 新旧モデル比較 </vt:lpstr>
      <vt:lpstr>４．その他のハードウェアスペック</vt:lpstr>
      <vt:lpstr>4-1. 設置施工性 - 屋内ドーム</vt:lpstr>
      <vt:lpstr>4-1. 設置施工性- 屋外ドーム</vt:lpstr>
      <vt:lpstr>4-2. 横配管対応</vt:lpstr>
      <vt:lpstr>4-3. グロメット対応</vt:lpstr>
      <vt:lpstr>【参考】 マルチケーブル使用上の注意</vt:lpstr>
      <vt:lpstr>4-4. サンシェード回転機構</vt:lpstr>
      <vt:lpstr>4-5. 結露防止</vt:lpstr>
      <vt:lpstr>５．その他のソフトウェアスペック</vt:lpstr>
      <vt:lpstr>5-1. 解像度</vt:lpstr>
      <vt:lpstr>5-1. 解像度</vt:lpstr>
      <vt:lpstr>5-2. プライバシーゾーン</vt:lpstr>
      <vt:lpstr>６．AIアプリケーション</vt:lpstr>
      <vt:lpstr>6-1. 概要</vt:lpstr>
      <vt:lpstr>【参考】対応AIアプリケーション</vt:lpstr>
      <vt:lpstr>6-2. AI音識別</vt:lpstr>
      <vt:lpstr>6-2. AI音識別</vt:lpstr>
      <vt:lpstr>6-2. AI音識別</vt:lpstr>
      <vt:lpstr>6-2. AI音識別</vt:lpstr>
      <vt:lpstr>【参考】 アラーム連携設定　～レコーダー～</vt:lpstr>
      <vt:lpstr>【参考】 アラーム連携設定　～ASM300～</vt:lpstr>
      <vt:lpstr>6-3. AI-VMD</vt:lpstr>
      <vt:lpstr>6-3. AI-VMD</vt:lpstr>
      <vt:lpstr>6-3. AI-VMD</vt:lpstr>
      <vt:lpstr>6-4. AIプライバシーガード</vt:lpstr>
      <vt:lpstr>6-4. AIプライバシーガード</vt:lpstr>
      <vt:lpstr>6-4. AIプライバシーガード</vt:lpstr>
      <vt:lpstr>6-5. フレームレート制限</vt:lpstr>
      <vt:lpstr>6-6. グリッド表示機能</vt:lpstr>
      <vt:lpstr>【参考資料】 画質比較（ボックスタイプ）</vt:lpstr>
      <vt:lpstr>【画質比較：ボックスタイプ】　サマリー</vt:lpstr>
      <vt:lpstr>【画質比較：ボックスタイプ】　屋外・明るい</vt:lpstr>
      <vt:lpstr>【画質比較：ボックスタイプ】　屋内・明るい</vt:lpstr>
      <vt:lpstr>【画質比較：ボックスタイプ】　屋内・逆光</vt:lpstr>
      <vt:lpstr>【画質比較：ボックスタイプ】　屋外・暗い　（照度 : 0.2 – 1.0 lux）</vt:lpstr>
      <vt:lpstr>【画質比較：ボックスタイプ】　屋内・暗い　（照度 : 0.07 – 0.1 lux）</vt:lpstr>
      <vt:lpstr>【参考資料】 画質比較（ドームタイプ）</vt:lpstr>
      <vt:lpstr>【画質比較：ドームタイプ】　サマリー</vt:lpstr>
      <vt:lpstr>【画質比較：ドームタイプ】　屋外・明るい</vt:lpstr>
      <vt:lpstr>【画質比較：ドームタイプ】　屋内・明るい</vt:lpstr>
      <vt:lpstr>【画質比較：ドームタイプ】　屋内・逆光</vt:lpstr>
      <vt:lpstr>【画質比較：ドームタイプ】　屋外・暗い　（照度 : 0.2 – 1.0 lux）</vt:lpstr>
      <vt:lpstr>【画質比較：ドームタイプ】　屋内・暗い　（照度 : 0.02 – 0.1 lux）</vt:lpstr>
      <vt:lpstr>【画質比較：ドームタイプ】　IR-LED：「On」</vt:lpstr>
      <vt:lpstr>【参考資料】 画質比較（ドームタイプ）</vt:lpstr>
      <vt:lpstr>【画質比較：長焦点モデル】　サマリー</vt:lpstr>
      <vt:lpstr>【画質比較：長焦点モデル】　屋外・明るい</vt:lpstr>
      <vt:lpstr>【画質比較：長焦点モデル】　屋内・明るい</vt:lpstr>
      <vt:lpstr>【画質比較：長焦点モデル】　屋内・逆光</vt:lpstr>
      <vt:lpstr>【画質比較：長焦点モデル】　屋外・暗い　（照度 : 5 – 15 lux）</vt:lpstr>
      <vt:lpstr>【画質比較：長焦点モデル】　屋外・暗い　（照度 : 0.1 lux 未満）</vt:lpstr>
      <vt:lpstr>【画質比較：長焦点モデル】　IR-LED：「On」</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2023-09-11T09:23:21Z</dcterms:created>
  <dcterms:modified xsi:type="dcterms:W3CDTF">2023-09-12T08:15:30Z</dcterms:modified>
</cp:coreProperties>
</file>