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739" r:id="rId1"/>
    <p:sldMasterId id="2147483769" r:id="rId2"/>
    <p:sldMasterId id="2147483741" r:id="rId3"/>
    <p:sldMasterId id="2147483774" r:id="rId4"/>
    <p:sldMasterId id="2147483747" r:id="rId5"/>
    <p:sldMasterId id="2147483771" r:id="rId6"/>
    <p:sldMasterId id="2147483749" r:id="rId7"/>
    <p:sldMasterId id="2147483777" r:id="rId8"/>
    <p:sldMasterId id="2147483780" r:id="rId9"/>
  </p:sldMasterIdLst>
  <p:notesMasterIdLst>
    <p:notesMasterId r:id="rId56"/>
  </p:notesMasterIdLst>
  <p:handoutMasterIdLst>
    <p:handoutMasterId r:id="rId57"/>
  </p:handoutMasterIdLst>
  <p:sldIdLst>
    <p:sldId id="693" r:id="rId10"/>
    <p:sldId id="939" r:id="rId11"/>
    <p:sldId id="876" r:id="rId12"/>
    <p:sldId id="919" r:id="rId13"/>
    <p:sldId id="921" r:id="rId14"/>
    <p:sldId id="940" r:id="rId15"/>
    <p:sldId id="941" r:id="rId16"/>
    <p:sldId id="1012" r:id="rId17"/>
    <p:sldId id="943" r:id="rId18"/>
    <p:sldId id="944" r:id="rId19"/>
    <p:sldId id="1013" r:id="rId20"/>
    <p:sldId id="1017" r:id="rId21"/>
    <p:sldId id="1010" r:id="rId22"/>
    <p:sldId id="945" r:id="rId23"/>
    <p:sldId id="946" r:id="rId24"/>
    <p:sldId id="948" r:id="rId25"/>
    <p:sldId id="957" r:id="rId26"/>
    <p:sldId id="958" r:id="rId27"/>
    <p:sldId id="949" r:id="rId28"/>
    <p:sldId id="960" r:id="rId29"/>
    <p:sldId id="950" r:id="rId30"/>
    <p:sldId id="961" r:id="rId31"/>
    <p:sldId id="956" r:id="rId32"/>
    <p:sldId id="980" r:id="rId33"/>
    <p:sldId id="978" r:id="rId34"/>
    <p:sldId id="983" r:id="rId35"/>
    <p:sldId id="984" r:id="rId36"/>
    <p:sldId id="965" r:id="rId37"/>
    <p:sldId id="966" r:id="rId38"/>
    <p:sldId id="970" r:id="rId39"/>
    <p:sldId id="971" r:id="rId40"/>
    <p:sldId id="973" r:id="rId41"/>
    <p:sldId id="985" r:id="rId42"/>
    <p:sldId id="999" r:id="rId43"/>
    <p:sldId id="1000" r:id="rId44"/>
    <p:sldId id="997" r:id="rId45"/>
    <p:sldId id="1001" r:id="rId46"/>
    <p:sldId id="1002" r:id="rId47"/>
    <p:sldId id="993" r:id="rId48"/>
    <p:sldId id="1003" r:id="rId49"/>
    <p:sldId id="995" r:id="rId50"/>
    <p:sldId id="1009" r:id="rId51"/>
    <p:sldId id="996" r:id="rId52"/>
    <p:sldId id="975" r:id="rId53"/>
    <p:sldId id="974" r:id="rId54"/>
    <p:sldId id="879" r:id="rId55"/>
  </p:sldIdLst>
  <p:sldSz cx="9144000" cy="5143500" type="screen16x9"/>
  <p:notesSz cx="6807200" cy="9939338"/>
  <p:defaultText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7"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C0C1"/>
    <a:srgbClr val="C4F9F4"/>
    <a:srgbClr val="41719C"/>
    <a:srgbClr val="6464E6"/>
    <a:srgbClr val="FFFFCC"/>
    <a:srgbClr val="7F7F7F"/>
    <a:srgbClr val="E7E7E7"/>
    <a:srgbClr val="FFCCFF"/>
    <a:srgbClr val="0000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68" autoAdjust="0"/>
    <p:restoredTop sz="96804" autoAdjust="0"/>
  </p:normalViewPr>
  <p:slideViewPr>
    <p:cSldViewPr snapToGrid="0">
      <p:cViewPr varScale="1">
        <p:scale>
          <a:sx n="141" d="100"/>
          <a:sy n="141" d="100"/>
        </p:scale>
        <p:origin x="1068" y="120"/>
      </p:cViewPr>
      <p:guideLst>
        <p:guide orient="horz" pos="1637"/>
        <p:guide pos="2880"/>
      </p:guideLst>
    </p:cSldViewPr>
  </p:slideViewPr>
  <p:outlineViewPr>
    <p:cViewPr>
      <p:scale>
        <a:sx n="50" d="100"/>
        <a:sy n="50" d="100"/>
      </p:scale>
      <p:origin x="0" y="-2203"/>
    </p:cViewPr>
  </p:outlineViewPr>
  <p:notesTextViewPr>
    <p:cViewPr>
      <p:scale>
        <a:sx n="125" d="100"/>
        <a:sy n="125" d="100"/>
      </p:scale>
      <p:origin x="0" y="0"/>
    </p:cViewPr>
  </p:notesTextViewPr>
  <p:sorterViewPr>
    <p:cViewPr varScale="1">
      <p:scale>
        <a:sx n="1" d="1"/>
        <a:sy n="1" d="1"/>
      </p:scale>
      <p:origin x="0" y="-2366"/>
    </p:cViewPr>
  </p:sorterViewPr>
  <p:notesViewPr>
    <p:cSldViewPr snapToGrid="0">
      <p:cViewPr varScale="1">
        <p:scale>
          <a:sx n="81" d="100"/>
          <a:sy n="81" d="100"/>
        </p:scale>
        <p:origin x="37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handoutMaster" Target="handoutMasters/handout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7E87C3A2-2373-4ABE-8926-5A5254B060E8}" type="datetimeFigureOut">
              <a:rPr kumimoji="1" lang="ja-JP" altLang="en-US" smtClean="0"/>
              <a:t>2023/9/12</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D78261ED-2AB2-47F2-A475-69AABA5264C3}" type="slidenum">
              <a:rPr kumimoji="1" lang="ja-JP" altLang="en-US" smtClean="0"/>
              <a:t>‹#›</a:t>
            </a:fld>
            <a:endParaRPr kumimoji="1" lang="ja-JP" altLang="en-US"/>
          </a:p>
        </p:txBody>
      </p:sp>
    </p:spTree>
    <p:extLst>
      <p:ext uri="{BB962C8B-B14F-4D97-AF65-F5344CB8AC3E}">
        <p14:creationId xmlns:p14="http://schemas.microsoft.com/office/powerpoint/2010/main" val="4086302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1DFC337-01E1-430A-801F-0DC88464FE40}" type="datetimeFigureOut">
              <a:rPr kumimoji="1" lang="ja-JP" altLang="en-US" smtClean="0"/>
              <a:t>2023/9/12</a:t>
            </a:fld>
            <a:endParaRPr kumimoji="1" lang="ja-JP" altLang="en-US" dirty="0"/>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4A4C184-49D7-457F-8C52-A704908F5F0A}" type="slidenum">
              <a:rPr kumimoji="1" lang="ja-JP" altLang="en-US" smtClean="0"/>
              <a:t>‹#›</a:t>
            </a:fld>
            <a:endParaRPr kumimoji="1" lang="ja-JP" altLang="en-US" dirty="0"/>
          </a:p>
        </p:txBody>
      </p:sp>
    </p:spTree>
    <p:extLst>
      <p:ext uri="{BB962C8B-B14F-4D97-AF65-F5344CB8AC3E}">
        <p14:creationId xmlns:p14="http://schemas.microsoft.com/office/powerpoint/2010/main" val="20749888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xfrm>
            <a:off x="136525" y="766763"/>
            <a:ext cx="6826250" cy="3840162"/>
          </a:xfrm>
          <a:ln/>
        </p:spPr>
      </p:sp>
      <p:sp>
        <p:nvSpPr>
          <p:cNvPr id="37891" name="ノート プレースホルダー 2"/>
          <p:cNvSpPr>
            <a:spLocks noGrp="1"/>
          </p:cNvSpPr>
          <p:nvPr>
            <p:ph type="body" idx="1"/>
          </p:nvPr>
        </p:nvSpPr>
        <p:spPr>
          <a:noFill/>
        </p:spPr>
        <p:txBody>
          <a:bodyPr/>
          <a:lstStyle/>
          <a:p>
            <a:endParaRPr lang="en-US" altLang="ja-JP" dirty="0"/>
          </a:p>
        </p:txBody>
      </p:sp>
      <p:sp>
        <p:nvSpPr>
          <p:cNvPr id="37892" name="スライド番号プレースホルダー 3"/>
          <p:cNvSpPr>
            <a:spLocks noGrp="1"/>
          </p:cNvSpPr>
          <p:nvPr>
            <p:ph type="sldNum" sz="quarter" idx="5"/>
          </p:nvPr>
        </p:nvSpPr>
        <p:spPr>
          <a:noFill/>
        </p:spPr>
        <p:txBody>
          <a:bodyPr/>
          <a:lstStyle>
            <a:lvl1pPr defTabSz="956262" eaLnBrk="0" hangingPunct="0">
              <a:spcBef>
                <a:spcPct val="30000"/>
              </a:spcBef>
              <a:defRPr kumimoji="1" sz="1200">
                <a:solidFill>
                  <a:schemeClr val="tx1"/>
                </a:solidFill>
                <a:latin typeface="Arial" charset="0"/>
                <a:ea typeface="ＭＳ Ｐ明朝" pitchFamily="18" charset="-128"/>
              </a:defRPr>
            </a:lvl1pPr>
            <a:lvl2pPr marL="768953" indent="-295751" defTabSz="956262" eaLnBrk="0" hangingPunct="0">
              <a:spcBef>
                <a:spcPct val="30000"/>
              </a:spcBef>
              <a:defRPr kumimoji="1" sz="1200">
                <a:solidFill>
                  <a:schemeClr val="tx1"/>
                </a:solidFill>
                <a:latin typeface="Arial" charset="0"/>
                <a:ea typeface="ＭＳ Ｐ明朝" pitchFamily="18" charset="-128"/>
              </a:defRPr>
            </a:lvl2pPr>
            <a:lvl3pPr marL="1183005" indent="-236601" defTabSz="956262" eaLnBrk="0" hangingPunct="0">
              <a:spcBef>
                <a:spcPct val="30000"/>
              </a:spcBef>
              <a:defRPr kumimoji="1" sz="1200">
                <a:solidFill>
                  <a:schemeClr val="tx1"/>
                </a:solidFill>
                <a:latin typeface="Arial" charset="0"/>
                <a:ea typeface="ＭＳ Ｐ明朝" pitchFamily="18" charset="-128"/>
              </a:defRPr>
            </a:lvl3pPr>
            <a:lvl4pPr marL="1656207" indent="-236601" defTabSz="956262" eaLnBrk="0" hangingPunct="0">
              <a:spcBef>
                <a:spcPct val="30000"/>
              </a:spcBef>
              <a:defRPr kumimoji="1" sz="1200">
                <a:solidFill>
                  <a:schemeClr val="tx1"/>
                </a:solidFill>
                <a:latin typeface="Arial" charset="0"/>
                <a:ea typeface="ＭＳ Ｐ明朝" pitchFamily="18" charset="-128"/>
              </a:defRPr>
            </a:lvl4pPr>
            <a:lvl5pPr marL="2129409" indent="-236601" defTabSz="956262" eaLnBrk="0" hangingPunct="0">
              <a:spcBef>
                <a:spcPct val="30000"/>
              </a:spcBef>
              <a:defRPr kumimoji="1" sz="1200">
                <a:solidFill>
                  <a:schemeClr val="tx1"/>
                </a:solidFill>
                <a:latin typeface="Arial" charset="0"/>
                <a:ea typeface="ＭＳ Ｐ明朝" pitchFamily="18" charset="-128"/>
              </a:defRPr>
            </a:lvl5pPr>
            <a:lvl6pPr marL="2602611"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813"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9015"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2217"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56262" rtl="0" eaLnBrk="1" fontAlgn="base" latinLnBrk="0" hangingPunct="1">
              <a:lnSpc>
                <a:spcPct val="100000"/>
              </a:lnSpc>
              <a:spcBef>
                <a:spcPct val="0"/>
              </a:spcBef>
              <a:spcAft>
                <a:spcPct val="0"/>
              </a:spcAft>
              <a:buClrTx/>
              <a:buSzTx/>
              <a:buFontTx/>
              <a:buNone/>
              <a:tabLst/>
              <a:defRPr/>
            </a:pPr>
            <a:fld id="{93AD4EC0-F8E0-4803-8EF8-3413FA612E2D}"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明朝" pitchFamily="18" charset="-128"/>
                <a:cs typeface="Times New Roman" charset="0"/>
              </a:rPr>
              <a:pPr marL="0" marR="0" lvl="0" indent="0" algn="r" defTabSz="956262" rtl="0" eaLnBrk="1" fontAlgn="base" latinLnBrk="0" hangingPunct="1">
                <a:lnSpc>
                  <a:spcPct val="100000"/>
                </a:lnSpc>
                <a:spcBef>
                  <a:spcPct val="0"/>
                </a:spcBef>
                <a:spcAft>
                  <a:spcPct val="0"/>
                </a:spcAft>
                <a:buClrTx/>
                <a:buSzTx/>
                <a:buFontTx/>
                <a:buNone/>
                <a:tabLst/>
                <a:defRPr/>
              </a:pPr>
              <a:t>3</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Times New Roman" charset="0"/>
            </a:endParaRPr>
          </a:p>
        </p:txBody>
      </p:sp>
    </p:spTree>
    <p:extLst>
      <p:ext uri="{BB962C8B-B14F-4D97-AF65-F5344CB8AC3E}">
        <p14:creationId xmlns:p14="http://schemas.microsoft.com/office/powerpoint/2010/main" val="830748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77192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1714" rtl="0" eaLnBrk="1" fontAlgn="base" latinLnBrk="0" hangingPunct="1">
                <a:lnSpc>
                  <a:spcPct val="100000"/>
                </a:lnSpc>
                <a:spcBef>
                  <a:spcPct val="0"/>
                </a:spcBef>
                <a:spcAft>
                  <a:spcPct val="0"/>
                </a:spcAft>
                <a:buClrTx/>
                <a:buSzTx/>
                <a:buFontTx/>
                <a:buNone/>
                <a:tabLst/>
                <a:defRPr/>
              </a:pPr>
              <a:t>24</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405426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600082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289446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xfrm>
            <a:off x="136525" y="766763"/>
            <a:ext cx="6826250" cy="3840162"/>
          </a:xfrm>
          <a:ln/>
        </p:spPr>
      </p:sp>
      <p:sp>
        <p:nvSpPr>
          <p:cNvPr id="37891" name="ノート プレースホルダー 2"/>
          <p:cNvSpPr>
            <a:spLocks noGrp="1"/>
          </p:cNvSpPr>
          <p:nvPr>
            <p:ph type="body" idx="1"/>
          </p:nvPr>
        </p:nvSpPr>
        <p:spPr>
          <a:noFill/>
        </p:spPr>
        <p:txBody>
          <a:bodyPr/>
          <a:lstStyle/>
          <a:p>
            <a:endParaRPr lang="en-US" altLang="ja-JP" dirty="0"/>
          </a:p>
        </p:txBody>
      </p:sp>
      <p:sp>
        <p:nvSpPr>
          <p:cNvPr id="37892" name="スライド番号プレースホルダー 3"/>
          <p:cNvSpPr>
            <a:spLocks noGrp="1"/>
          </p:cNvSpPr>
          <p:nvPr>
            <p:ph type="sldNum" sz="quarter" idx="5"/>
          </p:nvPr>
        </p:nvSpPr>
        <p:spPr>
          <a:noFill/>
        </p:spPr>
        <p:txBody>
          <a:bodyPr/>
          <a:lstStyle>
            <a:lvl1pPr defTabSz="956262" eaLnBrk="0" hangingPunct="0">
              <a:spcBef>
                <a:spcPct val="30000"/>
              </a:spcBef>
              <a:defRPr kumimoji="1" sz="1200">
                <a:solidFill>
                  <a:schemeClr val="tx1"/>
                </a:solidFill>
                <a:latin typeface="Arial" charset="0"/>
                <a:ea typeface="ＭＳ Ｐ明朝" pitchFamily="18" charset="-128"/>
              </a:defRPr>
            </a:lvl1pPr>
            <a:lvl2pPr marL="768953" indent="-295751" defTabSz="956262" eaLnBrk="0" hangingPunct="0">
              <a:spcBef>
                <a:spcPct val="30000"/>
              </a:spcBef>
              <a:defRPr kumimoji="1" sz="1200">
                <a:solidFill>
                  <a:schemeClr val="tx1"/>
                </a:solidFill>
                <a:latin typeface="Arial" charset="0"/>
                <a:ea typeface="ＭＳ Ｐ明朝" pitchFamily="18" charset="-128"/>
              </a:defRPr>
            </a:lvl2pPr>
            <a:lvl3pPr marL="1183005" indent="-236601" defTabSz="956262" eaLnBrk="0" hangingPunct="0">
              <a:spcBef>
                <a:spcPct val="30000"/>
              </a:spcBef>
              <a:defRPr kumimoji="1" sz="1200">
                <a:solidFill>
                  <a:schemeClr val="tx1"/>
                </a:solidFill>
                <a:latin typeface="Arial" charset="0"/>
                <a:ea typeface="ＭＳ Ｐ明朝" pitchFamily="18" charset="-128"/>
              </a:defRPr>
            </a:lvl3pPr>
            <a:lvl4pPr marL="1656207" indent="-236601" defTabSz="956262" eaLnBrk="0" hangingPunct="0">
              <a:spcBef>
                <a:spcPct val="30000"/>
              </a:spcBef>
              <a:defRPr kumimoji="1" sz="1200">
                <a:solidFill>
                  <a:schemeClr val="tx1"/>
                </a:solidFill>
                <a:latin typeface="Arial" charset="0"/>
                <a:ea typeface="ＭＳ Ｐ明朝" pitchFamily="18" charset="-128"/>
              </a:defRPr>
            </a:lvl4pPr>
            <a:lvl5pPr marL="2129409" indent="-236601" defTabSz="956262" eaLnBrk="0" hangingPunct="0">
              <a:spcBef>
                <a:spcPct val="30000"/>
              </a:spcBef>
              <a:defRPr kumimoji="1" sz="1200">
                <a:solidFill>
                  <a:schemeClr val="tx1"/>
                </a:solidFill>
                <a:latin typeface="Arial" charset="0"/>
                <a:ea typeface="ＭＳ Ｐ明朝" pitchFamily="18" charset="-128"/>
              </a:defRPr>
            </a:lvl5pPr>
            <a:lvl6pPr marL="2602611"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813"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9015"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2217"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56262" rtl="0" eaLnBrk="1" fontAlgn="base" latinLnBrk="0" hangingPunct="1">
              <a:lnSpc>
                <a:spcPct val="100000"/>
              </a:lnSpc>
              <a:spcBef>
                <a:spcPct val="0"/>
              </a:spcBef>
              <a:spcAft>
                <a:spcPct val="0"/>
              </a:spcAft>
              <a:buClrTx/>
              <a:buSzTx/>
              <a:buFontTx/>
              <a:buNone/>
              <a:tabLst/>
              <a:defRPr/>
            </a:pPr>
            <a:fld id="{93AD4EC0-F8E0-4803-8EF8-3413FA612E2D}"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56262" rtl="0" eaLnBrk="1" fontAlgn="base" latinLnBrk="0" hangingPunct="1">
                <a:lnSpc>
                  <a:spcPct val="100000"/>
                </a:lnSpc>
                <a:spcBef>
                  <a:spcPct val="0"/>
                </a:spcBef>
                <a:spcAft>
                  <a:spcPct val="0"/>
                </a:spcAft>
                <a:buClrTx/>
                <a:buSzTx/>
                <a:buFontTx/>
                <a:buNone/>
                <a:tabLst/>
                <a:defRPr/>
              </a:pPr>
              <a:t>27</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85312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xfrm>
            <a:off x="136525" y="766763"/>
            <a:ext cx="6826250" cy="3840162"/>
          </a:xfrm>
          <a:ln/>
        </p:spPr>
      </p:sp>
      <p:sp>
        <p:nvSpPr>
          <p:cNvPr id="37891" name="ノート プレースホルダー 2"/>
          <p:cNvSpPr>
            <a:spLocks noGrp="1"/>
          </p:cNvSpPr>
          <p:nvPr>
            <p:ph type="body" idx="1"/>
          </p:nvPr>
        </p:nvSpPr>
        <p:spPr>
          <a:noFill/>
        </p:spPr>
        <p:txBody>
          <a:bodyPr/>
          <a:lstStyle/>
          <a:p>
            <a:endParaRPr lang="en-US" altLang="ja-JP" dirty="0"/>
          </a:p>
        </p:txBody>
      </p:sp>
      <p:sp>
        <p:nvSpPr>
          <p:cNvPr id="37892" name="スライド番号プレースホルダー 3"/>
          <p:cNvSpPr>
            <a:spLocks noGrp="1"/>
          </p:cNvSpPr>
          <p:nvPr>
            <p:ph type="sldNum" sz="quarter" idx="5"/>
          </p:nvPr>
        </p:nvSpPr>
        <p:spPr>
          <a:noFill/>
        </p:spPr>
        <p:txBody>
          <a:bodyPr/>
          <a:lstStyle>
            <a:lvl1pPr defTabSz="956262" eaLnBrk="0" hangingPunct="0">
              <a:spcBef>
                <a:spcPct val="30000"/>
              </a:spcBef>
              <a:defRPr kumimoji="1" sz="1200">
                <a:solidFill>
                  <a:schemeClr val="tx1"/>
                </a:solidFill>
                <a:latin typeface="Arial" charset="0"/>
                <a:ea typeface="ＭＳ Ｐ明朝" pitchFamily="18" charset="-128"/>
              </a:defRPr>
            </a:lvl1pPr>
            <a:lvl2pPr marL="768953" indent="-295751" defTabSz="956262" eaLnBrk="0" hangingPunct="0">
              <a:spcBef>
                <a:spcPct val="30000"/>
              </a:spcBef>
              <a:defRPr kumimoji="1" sz="1200">
                <a:solidFill>
                  <a:schemeClr val="tx1"/>
                </a:solidFill>
                <a:latin typeface="Arial" charset="0"/>
                <a:ea typeface="ＭＳ Ｐ明朝" pitchFamily="18" charset="-128"/>
              </a:defRPr>
            </a:lvl2pPr>
            <a:lvl3pPr marL="1183005" indent="-236601" defTabSz="956262" eaLnBrk="0" hangingPunct="0">
              <a:spcBef>
                <a:spcPct val="30000"/>
              </a:spcBef>
              <a:defRPr kumimoji="1" sz="1200">
                <a:solidFill>
                  <a:schemeClr val="tx1"/>
                </a:solidFill>
                <a:latin typeface="Arial" charset="0"/>
                <a:ea typeface="ＭＳ Ｐ明朝" pitchFamily="18" charset="-128"/>
              </a:defRPr>
            </a:lvl3pPr>
            <a:lvl4pPr marL="1656207" indent="-236601" defTabSz="956262" eaLnBrk="0" hangingPunct="0">
              <a:spcBef>
                <a:spcPct val="30000"/>
              </a:spcBef>
              <a:defRPr kumimoji="1" sz="1200">
                <a:solidFill>
                  <a:schemeClr val="tx1"/>
                </a:solidFill>
                <a:latin typeface="Arial" charset="0"/>
                <a:ea typeface="ＭＳ Ｐ明朝" pitchFamily="18" charset="-128"/>
              </a:defRPr>
            </a:lvl4pPr>
            <a:lvl5pPr marL="2129409" indent="-236601" defTabSz="956262" eaLnBrk="0" hangingPunct="0">
              <a:spcBef>
                <a:spcPct val="30000"/>
              </a:spcBef>
              <a:defRPr kumimoji="1" sz="1200">
                <a:solidFill>
                  <a:schemeClr val="tx1"/>
                </a:solidFill>
                <a:latin typeface="Arial" charset="0"/>
                <a:ea typeface="ＭＳ Ｐ明朝" pitchFamily="18" charset="-128"/>
              </a:defRPr>
            </a:lvl5pPr>
            <a:lvl6pPr marL="2602611"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813"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9015"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2217"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56262" rtl="0" eaLnBrk="1" fontAlgn="base" latinLnBrk="0" hangingPunct="1">
              <a:lnSpc>
                <a:spcPct val="100000"/>
              </a:lnSpc>
              <a:spcBef>
                <a:spcPct val="0"/>
              </a:spcBef>
              <a:spcAft>
                <a:spcPct val="0"/>
              </a:spcAft>
              <a:buClrTx/>
              <a:buSzTx/>
              <a:buFontTx/>
              <a:buNone/>
              <a:tabLst/>
              <a:defRPr/>
            </a:pPr>
            <a:fld id="{93AD4EC0-F8E0-4803-8EF8-3413FA612E2D}"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56262" rtl="0" eaLnBrk="1" fontAlgn="base" latinLnBrk="0" hangingPunct="1">
                <a:lnSpc>
                  <a:spcPct val="100000"/>
                </a:lnSpc>
                <a:spcBef>
                  <a:spcPct val="0"/>
                </a:spcBef>
                <a:spcAft>
                  <a:spcPct val="0"/>
                </a:spcAft>
                <a:buClrTx/>
                <a:buSzTx/>
                <a:buFontTx/>
                <a:buNone/>
                <a:tabLst/>
                <a:defRPr/>
              </a:pPr>
              <a:t>28</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00004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16F1EF-8A80-4F54-90BA-4D2EF20D80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47283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7549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65082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7542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1714" rtl="0" eaLnBrk="1" fontAlgn="base" latinLnBrk="0" hangingPunct="1">
                <a:lnSpc>
                  <a:spcPct val="100000"/>
                </a:lnSpc>
                <a:spcBef>
                  <a:spcPct val="0"/>
                </a:spcBef>
                <a:spcAft>
                  <a:spcPct val="0"/>
                </a:spcAft>
                <a:buClrTx/>
                <a:buSzTx/>
                <a:buFontTx/>
                <a:buNone/>
                <a:tabLst/>
                <a:defRPr/>
              </a:pPr>
              <a:t>6</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965301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48943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28800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4042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252321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73273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1714" rtl="0" eaLnBrk="1" fontAlgn="base" latinLnBrk="0" hangingPunct="1">
                <a:lnSpc>
                  <a:spcPct val="100000"/>
                </a:lnSpc>
                <a:spcBef>
                  <a:spcPct val="0"/>
                </a:spcBef>
                <a:spcAft>
                  <a:spcPct val="0"/>
                </a:spcAft>
                <a:buClrTx/>
                <a:buSzTx/>
                <a:buFontTx/>
                <a:buNone/>
                <a:tabLst/>
                <a:defRPr/>
              </a:pPr>
              <a:t>7</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68062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86265" indent="-86265" defTabSz="451714" fontAlgn="base">
              <a:spcBef>
                <a:spcPct val="0"/>
              </a:spcBef>
              <a:spcAft>
                <a:spcPct val="0"/>
              </a:spcAf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1714" rtl="0" eaLnBrk="1" fontAlgn="base" latinLnBrk="0" hangingPunct="1">
                <a:lnSpc>
                  <a:spcPct val="100000"/>
                </a:lnSpc>
                <a:spcBef>
                  <a:spcPct val="0"/>
                </a:spcBef>
                <a:spcAft>
                  <a:spcPct val="0"/>
                </a:spcAft>
                <a:buClrTx/>
                <a:buSzTx/>
                <a:buFontTx/>
                <a:buNone/>
                <a:tabLst/>
                <a:defRPr/>
              </a:pPr>
              <a:t>8</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609576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1714" rtl="0" eaLnBrk="1" fontAlgn="base" latinLnBrk="0" hangingPunct="1">
                <a:lnSpc>
                  <a:spcPct val="100000"/>
                </a:lnSpc>
                <a:spcBef>
                  <a:spcPct val="0"/>
                </a:spcBef>
                <a:spcAft>
                  <a:spcPct val="0"/>
                </a:spcAft>
                <a:buClrTx/>
                <a:buSzTx/>
                <a:buFontTx/>
                <a:buNone/>
                <a:tabLst/>
                <a:defRPr/>
              </a:pPr>
              <a:t>9</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523637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793430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116560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1714" rtl="0" eaLnBrk="1" fontAlgn="base" latinLnBrk="0" hangingPunct="1">
                <a:lnSpc>
                  <a:spcPct val="100000"/>
                </a:lnSpc>
                <a:spcBef>
                  <a:spcPct val="0"/>
                </a:spcBef>
                <a:spcAft>
                  <a:spcPct val="0"/>
                </a:spcAft>
                <a:buClrTx/>
                <a:buSzTx/>
                <a:buFontTx/>
                <a:buNone/>
                <a:tabLst/>
                <a:defRPr/>
              </a:pPr>
              <a:t>16</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202287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624043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431800" y="1735742"/>
            <a:ext cx="7886700" cy="993775"/>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108026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0"/>
            <a:ext cx="9144000" cy="5143500"/>
          </a:xfrm>
          <a:prstGeom prst="rect">
            <a:avLst/>
          </a:prstGeom>
        </p:spPr>
        <p:txBody>
          <a:bodyPr anchor="ctr" anchorCtr="0"/>
          <a:lstStyle>
            <a:lvl1pPr algn="ctr">
              <a:defRPr sz="4400" baseline="0">
                <a:solidFill>
                  <a:schemeClr val="bg1"/>
                </a:solidFill>
                <a:latin typeface="Calibri" panose="020F0502020204030204" pitchFamily="34" charset="0"/>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135173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20"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 name="タイトル 1"/>
          <p:cNvSpPr>
            <a:spLocks noGrp="1"/>
          </p:cNvSpPr>
          <p:nvPr>
            <p:ph type="title"/>
          </p:nvPr>
        </p:nvSpPr>
        <p:spPr>
          <a:xfrm>
            <a:off x="611436" y="1820103"/>
            <a:ext cx="7045054" cy="1096962"/>
          </a:xfrm>
          <a:prstGeom prst="rect">
            <a:avLst/>
          </a:prstGeom>
        </p:spPr>
        <p:txBody>
          <a:bodyPr anchor="ctr" anchorCtr="0"/>
          <a:lstStyle>
            <a:lvl1pPr marL="177800" indent="0">
              <a:lnSpc>
                <a:spcPct val="100000"/>
              </a:lnSpc>
              <a:defRPr sz="3200"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3824566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611436" y="1820103"/>
            <a:ext cx="7045054" cy="1096962"/>
          </a:xfrm>
          <a:prstGeom prst="rect">
            <a:avLst/>
          </a:prstGeom>
        </p:spPr>
        <p:txBody>
          <a:bodyPr anchor="ctr" anchorCtr="0"/>
          <a:lstStyle>
            <a:lvl1pPr marL="177800" indent="0">
              <a:lnSpc>
                <a:spcPct val="100000"/>
              </a:lnSpc>
              <a:defRPr sz="3200"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927255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771501" y="390780"/>
            <a:ext cx="7605760" cy="4344710"/>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grpSp>
      </p:grpSp>
    </p:spTree>
    <p:extLst>
      <p:ext uri="{BB962C8B-B14F-4D97-AF65-F5344CB8AC3E}">
        <p14:creationId xmlns:p14="http://schemas.microsoft.com/office/powerpoint/2010/main" val="4027922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13073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B2C8082-DFF5-2B95-6810-79E5F402B8D8}"/>
              </a:ext>
            </a:extLst>
          </p:cNvPr>
          <p:cNvPicPr>
            <a:picLocks noChangeAspect="1"/>
          </p:cNvPicPr>
          <p:nvPr userDrawn="1"/>
        </p:nvPicPr>
        <p:blipFill>
          <a:blip r:embed="rId2"/>
          <a:stretch>
            <a:fillRect/>
          </a:stretch>
        </p:blipFill>
        <p:spPr>
          <a:xfrm>
            <a:off x="7623098" y="4915445"/>
            <a:ext cx="1469263" cy="219475"/>
          </a:xfrm>
          <a:prstGeom prst="rect">
            <a:avLst/>
          </a:prstGeom>
        </p:spPr>
      </p:pic>
    </p:spTree>
    <p:extLst>
      <p:ext uri="{BB962C8B-B14F-4D97-AF65-F5344CB8AC3E}">
        <p14:creationId xmlns:p14="http://schemas.microsoft.com/office/powerpoint/2010/main" val="330370067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2498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20"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647673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
        <p:nvSpPr>
          <p:cNvPr id="8" name="Content Placeholder 2"/>
          <p:cNvSpPr>
            <a:spLocks noGrp="1"/>
          </p:cNvSpPr>
          <p:nvPr>
            <p:ph idx="1"/>
          </p:nvPr>
        </p:nvSpPr>
        <p:spPr>
          <a:xfrm>
            <a:off x="245063" y="1126582"/>
            <a:ext cx="8542732" cy="343531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37050008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サブ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
        <p:nvSpPr>
          <p:cNvPr id="8" name="Content Placeholder 2"/>
          <p:cNvSpPr>
            <a:spLocks noGrp="1"/>
          </p:cNvSpPr>
          <p:nvPr>
            <p:ph idx="1"/>
          </p:nvPr>
        </p:nvSpPr>
        <p:spPr>
          <a:xfrm>
            <a:off x="229905" y="1725138"/>
            <a:ext cx="8557890" cy="283675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2"/>
          <p:cNvSpPr>
            <a:spLocks noGrp="1"/>
          </p:cNvSpPr>
          <p:nvPr>
            <p:ph type="body" idx="10"/>
          </p:nvPr>
        </p:nvSpPr>
        <p:spPr>
          <a:xfrm>
            <a:off x="229905" y="1107203"/>
            <a:ext cx="855789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Tree>
    <p:extLst>
      <p:ext uri="{BB962C8B-B14F-4D97-AF65-F5344CB8AC3E}">
        <p14:creationId xmlns:p14="http://schemas.microsoft.com/office/powerpoint/2010/main" val="151291891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527"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11875"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0"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135621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9905" y="1107203"/>
            <a:ext cx="4276419"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229905" y="1725137"/>
            <a:ext cx="4276419"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564774" y="1107203"/>
            <a:ext cx="4336732"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564774" y="1725137"/>
            <a:ext cx="4336732"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211501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1944918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1"/>
            <a:ext cx="9144000" cy="609600"/>
          </a:xfrm>
          <a:prstGeom prst="rect">
            <a:avLst/>
          </a:prstGeom>
        </p:spPr>
        <p:txBody>
          <a:bodyPr anchor="ctr" anchorCtr="0"/>
          <a:lstStyle>
            <a:lvl1pPr marL="177800" indent="0">
              <a:lnSpc>
                <a:spcPct val="100000"/>
              </a:lnSpc>
              <a:defRPr sz="2800"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293068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メインS_インターナルユースオンリー">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3"/>
          <p:cNvSpPr>
            <a:spLocks noGrp="1"/>
          </p:cNvSpPr>
          <p:nvPr>
            <p:ph type="title"/>
          </p:nvPr>
        </p:nvSpPr>
        <p:spPr>
          <a:xfrm>
            <a:off x="0" y="1"/>
            <a:ext cx="9144000" cy="609600"/>
          </a:xfrm>
          <a:prstGeom prst="rect">
            <a:avLst/>
          </a:prstGeom>
        </p:spPr>
        <p:txBody>
          <a:bodyPr anchor="ctr" anchorCtr="0"/>
          <a:lstStyle>
            <a:lvl1pPr marL="177800" indent="0">
              <a:lnSpc>
                <a:spcPct val="100000"/>
              </a:lnSpc>
              <a:defRPr sz="2800"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
        <p:nvSpPr>
          <p:cNvPr id="4" name="AutoShape 13"/>
          <p:cNvSpPr>
            <a:spLocks noChangeArrowheads="1"/>
          </p:cNvSpPr>
          <p:nvPr userDrawn="1"/>
        </p:nvSpPr>
        <p:spPr bwMode="auto">
          <a:xfrm>
            <a:off x="7633096" y="4780087"/>
            <a:ext cx="1440000" cy="144000"/>
          </a:xfrm>
          <a:prstGeom prst="roundRect">
            <a:avLst>
              <a:gd name="adj" fmla="val 16667"/>
            </a:avLst>
          </a:prstGeom>
          <a:noFill/>
          <a:ln w="28575">
            <a:solidFill>
              <a:srgbClr val="FF0000"/>
            </a:solidFill>
            <a:round/>
            <a:headEnd/>
            <a:tailEnd/>
          </a:ln>
          <a:effec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FF5050"/>
                </a:solidFill>
                <a:effectLst/>
                <a:uLnTx/>
                <a:uFillTx/>
                <a:latin typeface="Yu Gothic UI" panose="020B0500000000000000" pitchFamily="50" charset="-128"/>
                <a:ea typeface="Yu Gothic UI" panose="020B0500000000000000" pitchFamily="50" charset="-128"/>
                <a:cs typeface="+mn-cs"/>
              </a:rPr>
              <a:t>Internal use only</a:t>
            </a:r>
          </a:p>
        </p:txBody>
      </p:sp>
    </p:spTree>
    <p:extLst>
      <p:ext uri="{BB962C8B-B14F-4D97-AF65-F5344CB8AC3E}">
        <p14:creationId xmlns:p14="http://schemas.microsoft.com/office/powerpoint/2010/main" val="361792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emf"/></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9.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8644" y="425093"/>
            <a:ext cx="1965764" cy="457698"/>
          </a:xfrm>
          <a:prstGeom prst="rect">
            <a:avLst/>
          </a:prstGeom>
        </p:spPr>
      </p:pic>
      <p:sp>
        <p:nvSpPr>
          <p:cNvPr id="6" name="テキスト ボックス 5"/>
          <p:cNvSpPr txBox="1"/>
          <p:nvPr userDrawn="1"/>
        </p:nvSpPr>
        <p:spPr>
          <a:xfrm>
            <a:off x="337406" y="4876459"/>
            <a:ext cx="1596912"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sp>
        <p:nvSpPr>
          <p:cNvPr id="5" name="正方形/長方形 4"/>
          <p:cNvSpPr/>
          <p:nvPr userDrawn="1"/>
        </p:nvSpPr>
        <p:spPr>
          <a:xfrm>
            <a:off x="8738647" y="4713"/>
            <a:ext cx="405353" cy="40535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Calibri"/>
              <a:ea typeface="Yu Gothic UI"/>
              <a:cs typeface="+mn-cs"/>
            </a:endParaRPr>
          </a:p>
        </p:txBody>
      </p:sp>
      <p:sp>
        <p:nvSpPr>
          <p:cNvPr id="8" name="正方形/長方形 7"/>
          <p:cNvSpPr/>
          <p:nvPr userDrawn="1"/>
        </p:nvSpPr>
        <p:spPr>
          <a:xfrm>
            <a:off x="7513164" y="410066"/>
            <a:ext cx="1225484" cy="1225484"/>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Calibri"/>
              <a:ea typeface="Yu Gothic UI"/>
              <a:cs typeface="+mn-cs"/>
            </a:endParaRPr>
          </a:p>
        </p:txBody>
      </p:sp>
    </p:spTree>
    <p:extLst>
      <p:ext uri="{BB962C8B-B14F-4D97-AF65-F5344CB8AC3E}">
        <p14:creationId xmlns:p14="http://schemas.microsoft.com/office/powerpoint/2010/main" val="4055463314"/>
      </p:ext>
    </p:extLst>
  </p:cSld>
  <p:clrMap bg1="lt1" tx1="dk1" bg2="lt2" tx2="dk2" accent1="accent1" accent2="accent2" accent3="accent3" accent4="accent4" accent5="accent5" accent6="accent6" hlink="hlink" folHlink="folHlink"/>
  <p:sldLayoutIdLst>
    <p:sldLayoutId id="2147483740" r:id="rId1"/>
  </p:sldLayoutIdLst>
  <p:txStyles>
    <p:titleStyle>
      <a:lvl1pPr algn="ctr" defTabSz="457200"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1" fontAlgn="base" hangingPunct="1">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956312" y="1622174"/>
            <a:ext cx="7050996" cy="1578225"/>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3"/>
          <a:stretch>
            <a:fillRect/>
          </a:stretch>
        </p:blipFill>
        <p:spPr>
          <a:xfrm>
            <a:off x="8007308" y="1067391"/>
            <a:ext cx="560881" cy="554784"/>
          </a:xfrm>
          <a:prstGeom prst="rect">
            <a:avLst/>
          </a:prstGeom>
        </p:spPr>
      </p:pic>
      <p:pic>
        <p:nvPicPr>
          <p:cNvPr id="12" name="図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5290" y="433104"/>
            <a:ext cx="1995038" cy="464514"/>
          </a:xfrm>
          <a:prstGeom prst="rect">
            <a:avLst/>
          </a:prstGeom>
        </p:spPr>
      </p:pic>
      <p:sp>
        <p:nvSpPr>
          <p:cNvPr id="5" name="テキスト ボックス 4"/>
          <p:cNvSpPr txBox="1"/>
          <p:nvPr userDrawn="1"/>
        </p:nvSpPr>
        <p:spPr>
          <a:xfrm>
            <a:off x="337406" y="4876459"/>
            <a:ext cx="1596912" cy="2308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83235708"/>
      </p:ext>
    </p:extLst>
  </p:cSld>
  <p:clrMap bg1="lt1" tx1="dk1" bg2="lt2" tx2="dk2" accent1="accent1" accent2="accent2" accent3="accent3" accent4="accent4" accent5="accent5" accent6="accent6" hlink="hlink" folHlink="folHlink"/>
  <p:sldLayoutIdLst>
    <p:sldLayoutId id="2147483770"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914400"/>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Calibri"/>
              <a:ea typeface="Yu Gothic UI"/>
              <a:cs typeface="+mn-cs"/>
            </a:endParaRPr>
          </a:p>
        </p:txBody>
      </p:sp>
      <p:sp>
        <p:nvSpPr>
          <p:cNvPr id="17" name="テキスト ボックス 16"/>
          <p:cNvSpPr txBox="1"/>
          <p:nvPr userDrawn="1"/>
        </p:nvSpPr>
        <p:spPr>
          <a:xfrm>
            <a:off x="7540392" y="4883453"/>
            <a:ext cx="1596912" cy="23083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pic>
        <p:nvPicPr>
          <p:cNvPr id="24" name="図 23"/>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23850" y="4847754"/>
            <a:ext cx="845445" cy="196849"/>
          </a:xfrm>
          <a:prstGeom prst="rect">
            <a:avLst/>
          </a:prstGeom>
        </p:spPr>
      </p:pic>
      <p:cxnSp>
        <p:nvCxnSpPr>
          <p:cNvPr id="26" name="直線コネクタ 25"/>
          <p:cNvCxnSpPr/>
          <p:nvPr userDrawn="1"/>
        </p:nvCxnSpPr>
        <p:spPr>
          <a:xfrm>
            <a:off x="0" y="473190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12691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796"/>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8"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EE88B8E2-C3DB-4B2A-ADFB-45BB59B1B2E8}" type="slidenum">
              <a:rPr kumimoji="1" lang="ja-JP" altLang="en-US" sz="900" b="1" i="0" u="none" strike="noStrike" kern="1200" cap="none" spc="0" normalizeH="0" baseline="0" noProof="0" smtClean="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sp>
        <p:nvSpPr>
          <p:cNvPr id="10" name="テキスト ボックス 9"/>
          <p:cNvSpPr txBox="1"/>
          <p:nvPr userDrawn="1"/>
        </p:nvSpPr>
        <p:spPr>
          <a:xfrm>
            <a:off x="7540392" y="4883453"/>
            <a:ext cx="1596912" cy="230832"/>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図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3850" y="4847754"/>
            <a:ext cx="845445" cy="196849"/>
          </a:xfrm>
          <a:prstGeom prst="rect">
            <a:avLst/>
          </a:prstGeom>
        </p:spPr>
      </p:pic>
      <p:cxnSp>
        <p:nvCxnSpPr>
          <p:cNvPr id="13" name="直線コネクタ 12"/>
          <p:cNvCxnSpPr/>
          <p:nvPr userDrawn="1"/>
        </p:nvCxnSpPr>
        <p:spPr>
          <a:xfrm>
            <a:off x="0" y="473190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139423"/>
      </p:ext>
    </p:extLst>
  </p:cSld>
  <p:clrMap bg1="lt1" tx1="dk1" bg2="lt2" tx2="dk2" accent1="accent1" accent2="accent2" accent3="accent3" accent4="accent4" accent5="accent5" accent6="accent6" hlink="hlink" folHlink="folHlink"/>
  <p:sldLayoutIdLst>
    <p:sldLayoutId id="2147483775" r:id="rId1"/>
    <p:sldLayoutId id="2147483776"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9144000" cy="51435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Calibri"/>
              <a:ea typeface="Yu Gothic UI"/>
              <a:cs typeface="+mn-cs"/>
            </a:endParaRPr>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4290" y="4506743"/>
            <a:ext cx="1507770" cy="351061"/>
          </a:xfrm>
          <a:prstGeom prst="rect">
            <a:avLst/>
          </a:prstGeom>
        </p:spPr>
      </p:pic>
      <p:sp>
        <p:nvSpPr>
          <p:cNvPr id="4" name="テキスト ボックス 3"/>
          <p:cNvSpPr txBox="1"/>
          <p:nvPr userDrawn="1"/>
        </p:nvSpPr>
        <p:spPr>
          <a:xfrm>
            <a:off x="158496" y="4693212"/>
            <a:ext cx="1596912"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900"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2365571053"/>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55">
          <p15:clr>
            <a:srgbClr val="F26B43"/>
          </p15:clr>
        </p15:guide>
        <p15:guide id="2" pos="462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8014" y="948388"/>
            <a:ext cx="1834103" cy="583935"/>
          </a:xfrm>
          <a:prstGeom prst="rect">
            <a:avLst/>
          </a:prstGeom>
        </p:spPr>
      </p:pic>
      <p:sp>
        <p:nvSpPr>
          <p:cNvPr id="8" name="正方形/長方形 7"/>
          <p:cNvSpPr/>
          <p:nvPr userDrawn="1"/>
        </p:nvSpPr>
        <p:spPr>
          <a:xfrm>
            <a:off x="605290" y="1815350"/>
            <a:ext cx="7050996" cy="1116536"/>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5"/>
          <a:stretch>
            <a:fillRect/>
          </a:stretch>
        </p:blipFill>
        <p:spPr>
          <a:xfrm>
            <a:off x="7656039" y="1279280"/>
            <a:ext cx="560881" cy="554784"/>
          </a:xfrm>
          <a:prstGeom prst="rect">
            <a:avLst/>
          </a:prstGeom>
        </p:spPr>
      </p:pic>
      <p:pic>
        <p:nvPicPr>
          <p:cNvPr id="7" name="図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5290" y="433104"/>
            <a:ext cx="1995038" cy="464514"/>
          </a:xfrm>
          <a:prstGeom prst="rect">
            <a:avLst/>
          </a:prstGeom>
        </p:spPr>
      </p:pic>
      <p:sp>
        <p:nvSpPr>
          <p:cNvPr id="6" name="テキスト ボックス 5"/>
          <p:cNvSpPr txBox="1"/>
          <p:nvPr userDrawn="1"/>
        </p:nvSpPr>
        <p:spPr>
          <a:xfrm>
            <a:off x="337406" y="4876459"/>
            <a:ext cx="1596912" cy="2308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024703707"/>
      </p:ext>
    </p:extLst>
  </p:cSld>
  <p:clrMap bg1="lt1" tx1="dk1" bg2="lt2" tx2="dk2" accent1="accent1" accent2="accent2" accent3="accent3" accent4="accent4" accent5="accent5" accent6="accent6" hlink="hlink" folHlink="folHlink"/>
  <p:sldLayoutIdLst>
    <p:sldLayoutId id="2147483772" r:id="rId1"/>
    <p:sldLayoutId id="2147483773"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44000" cy="51435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 name="テキスト ボックス 2"/>
          <p:cNvSpPr txBox="1"/>
          <p:nvPr userDrawn="1"/>
        </p:nvSpPr>
        <p:spPr>
          <a:xfrm>
            <a:off x="7547088" y="4869996"/>
            <a:ext cx="1596912"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900"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4072128326"/>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6057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pic>
        <p:nvPicPr>
          <p:cNvPr id="24" name="図 2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830" y="4926424"/>
            <a:ext cx="724506" cy="168690"/>
          </a:xfrm>
          <a:prstGeom prst="rect">
            <a:avLst/>
          </a:prstGeom>
        </p:spPr>
      </p:pic>
      <p:cxnSp>
        <p:nvCxnSpPr>
          <p:cNvPr id="26" name="直線コネクタ 25"/>
          <p:cNvCxnSpPr/>
          <p:nvPr userDrawn="1"/>
        </p:nvCxnSpPr>
        <p:spPr>
          <a:xfrm>
            <a:off x="0" y="486003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spTree>
    <p:extLst>
      <p:ext uri="{BB962C8B-B14F-4D97-AF65-F5344CB8AC3E}">
        <p14:creationId xmlns:p14="http://schemas.microsoft.com/office/powerpoint/2010/main" val="401006100"/>
      </p:ext>
    </p:extLst>
  </p:cSld>
  <p:clrMap bg1="lt1" tx1="dk1" bg2="lt2" tx2="dk2" accent1="accent1" accent2="accent2" accent3="accent3" accent4="accent4" accent5="accent5" accent6="accent6" hlink="hlink" folHlink="folHlink"/>
  <p:sldLayoutIdLst>
    <p:sldLayoutId id="2147483778" r:id="rId1"/>
    <p:sldLayoutId id="2147483782" r:id="rId2"/>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2" name="図 1"/>
          <p:cNvPicPr>
            <a:picLocks noChangeAspect="1"/>
          </p:cNvPicPr>
          <p:nvPr userDrawn="1"/>
        </p:nvPicPr>
        <p:blipFill>
          <a:blip r:embed="rId4"/>
          <a:stretch>
            <a:fillRect/>
          </a:stretch>
        </p:blipFill>
        <p:spPr>
          <a:xfrm>
            <a:off x="7499753" y="-1256"/>
            <a:ext cx="1646063" cy="1639966"/>
          </a:xfrm>
          <a:prstGeom prst="rect">
            <a:avLst/>
          </a:prstGeom>
        </p:spPr>
      </p:pic>
      <p:sp>
        <p:nvSpPr>
          <p:cNvPr id="3" name="タイトル プレースホルダー 2"/>
          <p:cNvSpPr>
            <a:spLocks noGrp="1"/>
          </p:cNvSpPr>
          <p:nvPr>
            <p:ph type="title"/>
          </p:nvPr>
        </p:nvSpPr>
        <p:spPr>
          <a:xfrm>
            <a:off x="576232" y="1829700"/>
            <a:ext cx="7886700" cy="993775"/>
          </a:xfrm>
          <a:prstGeom prst="rect">
            <a:avLst/>
          </a:prstGeom>
        </p:spPr>
        <p:txBody>
          <a:bodyPr vert="horz" lIns="91440" tIns="45720" rIns="91440" bIns="45720" rtlCol="0" anchor="ctr">
            <a:normAutofit/>
          </a:bodyPr>
          <a:lstStyle/>
          <a:p>
            <a:r>
              <a:rPr kumimoji="1" lang="ja-JP" altLang="en-US" dirty="0"/>
              <a:t>マスター タイトルの書式設定</a:t>
            </a:r>
          </a:p>
        </p:txBody>
      </p:sp>
      <p:pic>
        <p:nvPicPr>
          <p:cNvPr id="8" name="図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12881" y="4528425"/>
            <a:ext cx="1387844" cy="323138"/>
          </a:xfrm>
          <a:prstGeom prst="rect">
            <a:avLst/>
          </a:prstGeom>
        </p:spPr>
      </p:pic>
      <p:sp>
        <p:nvSpPr>
          <p:cNvPr id="9" name="テキスト ボックス 8"/>
          <p:cNvSpPr txBox="1"/>
          <p:nvPr userDrawn="1"/>
        </p:nvSpPr>
        <p:spPr>
          <a:xfrm>
            <a:off x="174725" y="4697612"/>
            <a:ext cx="1596912" cy="230832"/>
          </a:xfrm>
          <a:prstGeom prst="rect">
            <a:avLst/>
          </a:prstGeom>
          <a:noFill/>
        </p:spPr>
        <p:txBody>
          <a:bodyPr wrap="none" rtlCol="0">
            <a:spAutoFit/>
          </a:bodyPr>
          <a:lstStyle/>
          <a:p>
            <a:pPr algn="l"/>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0372733"/>
      </p:ext>
    </p:extLst>
  </p:cSld>
  <p:clrMap bg1="lt1" tx1="dk1" bg2="lt2" tx2="dk2" accent1="accent1" accent2="accent2" accent3="accent3" accent4="accent4" accent5="accent5" accent6="accent6" hlink="hlink" folHlink="folHlink"/>
  <p:sldLayoutIdLst>
    <p:sldLayoutId id="2147483781" r:id="rId1"/>
  </p:sldLayoutIdLst>
  <p:txStyles>
    <p:title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47.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55.png"/><Relationship Id="rId5" Type="http://schemas.microsoft.com/office/2007/relationships/hdphoto" Target="../media/hdphoto2.wdp"/><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2.wdp"/><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48.pn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58.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60.png"/><Relationship Id="rId4" Type="http://schemas.openxmlformats.org/officeDocument/2006/relationships/image" Target="../media/image57.png"/><Relationship Id="rId9" Type="http://schemas.microsoft.com/office/2007/relationships/hdphoto" Target="../media/hdphoto8.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1.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image" Target="../media/image62.jpg"/><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8.pn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26.png"/><Relationship Id="rId4" Type="http://schemas.openxmlformats.org/officeDocument/2006/relationships/image" Target="../media/image73.png"/><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8.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80.png"/><Relationship Id="rId10" Type="http://schemas.openxmlformats.org/officeDocument/2006/relationships/image" Target="../media/image27.png"/><Relationship Id="rId4" Type="http://schemas.openxmlformats.org/officeDocument/2006/relationships/image" Target="../media/image79.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i-pro.com/products_and_solutions/en/media/documentation_file/119136"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jpeg"/><Relationship Id="rId18" Type="http://schemas.openxmlformats.org/officeDocument/2006/relationships/image" Target="../media/image96.png"/><Relationship Id="rId26" Type="http://schemas.openxmlformats.org/officeDocument/2006/relationships/image" Target="../media/image27.png"/><Relationship Id="rId3" Type="http://schemas.openxmlformats.org/officeDocument/2006/relationships/image" Target="../media/image81.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26.png"/><Relationship Id="rId2" Type="http://schemas.openxmlformats.org/officeDocument/2006/relationships/notesSlide" Target="../notesSlides/notesSlide17.xml"/><Relationship Id="rId16" Type="http://schemas.openxmlformats.org/officeDocument/2006/relationships/image" Target="../media/image94.jpeg"/><Relationship Id="rId20" Type="http://schemas.openxmlformats.org/officeDocument/2006/relationships/image" Target="../media/image98.png"/><Relationship Id="rId29"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84.jpeg"/><Relationship Id="rId11" Type="http://schemas.openxmlformats.org/officeDocument/2006/relationships/image" Target="../media/image89.png"/><Relationship Id="rId24" Type="http://schemas.openxmlformats.org/officeDocument/2006/relationships/image" Target="../media/image15.png"/><Relationship Id="rId5" Type="http://schemas.openxmlformats.org/officeDocument/2006/relationships/image" Target="../media/image83.jpeg"/><Relationship Id="rId15" Type="http://schemas.openxmlformats.org/officeDocument/2006/relationships/image" Target="../media/image93.png"/><Relationship Id="rId23" Type="http://schemas.openxmlformats.org/officeDocument/2006/relationships/image" Target="../media/image101.png"/><Relationship Id="rId28" Type="http://schemas.openxmlformats.org/officeDocument/2006/relationships/image" Target="../media/image29.png"/><Relationship Id="rId10" Type="http://schemas.openxmlformats.org/officeDocument/2006/relationships/image" Target="../media/image88.jpeg"/><Relationship Id="rId19" Type="http://schemas.openxmlformats.org/officeDocument/2006/relationships/image" Target="../media/image97.png"/><Relationship Id="rId31" Type="http://schemas.openxmlformats.org/officeDocument/2006/relationships/image" Target="../media/image102.png"/><Relationship Id="rId4" Type="http://schemas.openxmlformats.org/officeDocument/2006/relationships/image" Target="../media/image82.jpe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28.png"/><Relationship Id="rId30"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image" Target="../media/image103.png"/><Relationship Id="rId1" Type="http://schemas.openxmlformats.org/officeDocument/2006/relationships/slideLayout" Target="../slideLayouts/slideLayout8.xml"/><Relationship Id="rId6" Type="http://schemas.openxmlformats.org/officeDocument/2006/relationships/image" Target="../media/image26.pn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5.png"/><Relationship Id="rId4" Type="http://schemas.openxmlformats.org/officeDocument/2006/relationships/image" Target="../media/image105.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5.pn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16.png"/><Relationship Id="rId5" Type="http://schemas.openxmlformats.org/officeDocument/2006/relationships/image" Target="../media/image21.png"/><Relationship Id="rId15" Type="http://schemas.openxmlformats.org/officeDocument/2006/relationships/image" Target="../media/image28.png"/><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17.png"/><Relationship Id="rId1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5.png"/><Relationship Id="rId7"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14.png"/><Relationship Id="rId9"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5.png"/><Relationship Id="rId7"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5.png"/><Relationship Id="rId7" Type="http://schemas.openxmlformats.org/officeDocument/2006/relationships/image" Target="../media/image115.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13.png"/><Relationship Id="rId9" Type="http://schemas.openxmlformats.org/officeDocument/2006/relationships/image" Target="../media/image1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30.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oleObject" Target="../embeddings/oleObject2.bin"/><Relationship Id="rId5" Type="http://schemas.openxmlformats.org/officeDocument/2006/relationships/image" Target="../media/image32.png"/><Relationship Id="rId10" Type="http://schemas.openxmlformats.org/officeDocument/2006/relationships/image" Target="../media/image17.png"/><Relationship Id="rId4" Type="http://schemas.openxmlformats.org/officeDocument/2006/relationships/oleObject" Target="../embeddings/oleObject1.bin"/><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8.xml"/><Relationship Id="rId4" Type="http://schemas.openxmlformats.org/officeDocument/2006/relationships/video" Target="../media/media2.mp4"/><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44.png"/><Relationship Id="rId5" Type="http://schemas.openxmlformats.org/officeDocument/2006/relationships/image" Target="../media/image39.jpeg"/><Relationship Id="rId10" Type="http://schemas.openxmlformats.org/officeDocument/2006/relationships/image" Target="../media/image43.png"/><Relationship Id="rId4" Type="http://schemas.openxmlformats.org/officeDocument/2006/relationships/image" Target="../media/image38.jpe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1103" y="3798914"/>
            <a:ext cx="973962" cy="1190032"/>
          </a:xfrm>
          <a:prstGeom prst="rect">
            <a:avLst/>
          </a:prstGeom>
          <a:effectLst>
            <a:outerShdw blurRad="50800" dist="38100" dir="2700000" algn="tl" rotWithShape="0">
              <a:prstClr val="black">
                <a:alpha val="40000"/>
              </a:prstClr>
            </a:outerShdw>
          </a:effectLst>
        </p:spPr>
      </p:pic>
      <p:sp>
        <p:nvSpPr>
          <p:cNvPr id="14" name="正方形/長方形 13"/>
          <p:cNvSpPr/>
          <p:nvPr/>
        </p:nvSpPr>
        <p:spPr>
          <a:xfrm>
            <a:off x="984021" y="1595991"/>
            <a:ext cx="7029855" cy="569387"/>
          </a:xfrm>
          <a:prstGeom prst="rect">
            <a:avLst/>
          </a:prstGeom>
        </p:spPr>
        <p:txBody>
          <a:bodyPr wrap="square" anchor="b">
            <a:spAutoFit/>
          </a:bodyPr>
          <a:lstStyle/>
          <a:p>
            <a:pPr algn="ctr"/>
            <a:r>
              <a:rPr lang="en-US" altLang="ja-JP" sz="31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rPr>
              <a:t>PTZ</a:t>
            </a:r>
            <a:r>
              <a:rPr lang="ja-JP" altLang="en-US" sz="31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rPr>
              <a:t>カメラ システム設計資料</a:t>
            </a:r>
            <a:endParaRPr lang="en-US" altLang="ja-JP" sz="31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endParaRPr>
          </a:p>
        </p:txBody>
      </p:sp>
      <p:sp>
        <p:nvSpPr>
          <p:cNvPr id="15" name="正方形/長方形 14"/>
          <p:cNvSpPr/>
          <p:nvPr/>
        </p:nvSpPr>
        <p:spPr>
          <a:xfrm>
            <a:off x="885666" y="3827335"/>
            <a:ext cx="1941223" cy="338554"/>
          </a:xfrm>
          <a:prstGeom prst="rect">
            <a:avLst/>
          </a:prstGeom>
        </p:spPr>
        <p:txBody>
          <a:bodyPr wrap="square" anchor="b">
            <a:spAutoFit/>
          </a:bodyPr>
          <a:lstStyle/>
          <a:p>
            <a:r>
              <a:rPr lang="en-US" altLang="ja-JP" sz="1600" b="1" dirty="0">
                <a:latin typeface="Yu Gothic UI" panose="020B0500000000000000" pitchFamily="50" charset="-128"/>
                <a:ea typeface="Yu Gothic UI" panose="020B0500000000000000" pitchFamily="50" charset="-128"/>
                <a:cs typeface="Calibri Light" panose="020F0302020204030204" pitchFamily="34" charset="0"/>
              </a:rPr>
              <a:t>2022</a:t>
            </a:r>
            <a:r>
              <a:rPr lang="ja-JP" altLang="en-US" sz="1600" b="1" dirty="0">
                <a:latin typeface="Yu Gothic UI" panose="020B0500000000000000" pitchFamily="50" charset="-128"/>
                <a:ea typeface="Yu Gothic UI" panose="020B0500000000000000" pitchFamily="50" charset="-128"/>
                <a:cs typeface="Calibri Light" panose="020F0302020204030204" pitchFamily="34" charset="0"/>
              </a:rPr>
              <a:t>年</a:t>
            </a:r>
            <a:r>
              <a:rPr lang="en-US" altLang="ja-JP" sz="1600" b="1" dirty="0">
                <a:latin typeface="Yu Gothic UI" panose="020B0500000000000000" pitchFamily="50" charset="-128"/>
                <a:ea typeface="Yu Gothic UI" panose="020B0500000000000000" pitchFamily="50" charset="-128"/>
                <a:cs typeface="Calibri Light" panose="020F0302020204030204" pitchFamily="34" charset="0"/>
              </a:rPr>
              <a:t>11</a:t>
            </a:r>
            <a:r>
              <a:rPr lang="ja-JP" altLang="en-US" sz="1600" b="1" dirty="0">
                <a:latin typeface="Yu Gothic UI" panose="020B0500000000000000" pitchFamily="50" charset="-128"/>
                <a:ea typeface="Yu Gothic UI" panose="020B0500000000000000" pitchFamily="50" charset="-128"/>
                <a:cs typeface="Calibri Light" panose="020F0302020204030204" pitchFamily="34" charset="0"/>
              </a:rPr>
              <a:t>月</a:t>
            </a:r>
            <a:endParaRPr lang="en-US" altLang="ja-JP" sz="1600" b="1" dirty="0">
              <a:latin typeface="Yu Gothic UI" panose="020B0500000000000000" pitchFamily="50" charset="-128"/>
              <a:ea typeface="Yu Gothic UI" panose="020B0500000000000000" pitchFamily="50" charset="-128"/>
              <a:cs typeface="Calibri Light" panose="020F0302020204030204" pitchFamily="34" charset="0"/>
            </a:endParaRPr>
          </a:p>
        </p:txBody>
      </p:sp>
      <p:sp>
        <p:nvSpPr>
          <p:cNvPr id="16" name="正方形/長方形 15"/>
          <p:cNvSpPr/>
          <p:nvPr/>
        </p:nvSpPr>
        <p:spPr>
          <a:xfrm>
            <a:off x="885666" y="3460360"/>
            <a:ext cx="1840282" cy="338554"/>
          </a:xfrm>
          <a:prstGeom prst="rect">
            <a:avLst/>
          </a:prstGeom>
        </p:spPr>
        <p:txBody>
          <a:bodyPr wrap="square" anchor="b">
            <a:spAutoFit/>
          </a:bodyPr>
          <a:lstStyle/>
          <a:p>
            <a:r>
              <a:rPr lang="en-US" altLang="ja-JP" sz="1600" b="1" dirty="0">
                <a:latin typeface="Yu Gothic UI" panose="020B0500000000000000" pitchFamily="50" charset="-128"/>
                <a:ea typeface="Yu Gothic UI" panose="020B0500000000000000" pitchFamily="50" charset="-128"/>
                <a:cs typeface="Calibri Light" panose="020F0302020204030204" pitchFamily="34" charset="0"/>
              </a:rPr>
              <a:t>Ver</a:t>
            </a:r>
            <a:r>
              <a:rPr lang="ja-JP" altLang="en-US" sz="1600" b="1" dirty="0">
                <a:latin typeface="Yu Gothic UI" panose="020B0500000000000000" pitchFamily="50" charset="-128"/>
                <a:ea typeface="Yu Gothic UI" panose="020B0500000000000000" pitchFamily="50" charset="-128"/>
                <a:cs typeface="Calibri Light" panose="020F0302020204030204" pitchFamily="34" charset="0"/>
              </a:rPr>
              <a:t> </a:t>
            </a:r>
            <a:r>
              <a:rPr lang="en-US" altLang="ja-JP" sz="1600" b="1">
                <a:latin typeface="Yu Gothic UI" panose="020B0500000000000000" pitchFamily="50" charset="-128"/>
                <a:ea typeface="Yu Gothic UI" panose="020B0500000000000000" pitchFamily="50" charset="-128"/>
                <a:cs typeface="Calibri Light" panose="020F0302020204030204" pitchFamily="34" charset="0"/>
              </a:rPr>
              <a:t>1.00</a:t>
            </a:r>
            <a:endParaRPr lang="en-US" altLang="ja-JP" sz="1600" b="1" dirty="0">
              <a:latin typeface="Yu Gothic UI" panose="020B0500000000000000" pitchFamily="50" charset="-128"/>
              <a:ea typeface="Yu Gothic UI" panose="020B0500000000000000" pitchFamily="50" charset="-128"/>
              <a:cs typeface="Calibri Light" panose="020F0302020204030204" pitchFamily="34" charset="0"/>
            </a:endParaRPr>
          </a:p>
        </p:txBody>
      </p:sp>
      <p:pic>
        <p:nvPicPr>
          <p:cNvPr id="4" name="図 3">
            <a:extLst>
              <a:ext uri="{FF2B5EF4-FFF2-40B4-BE49-F238E27FC236}">
                <a16:creationId xmlns:a16="http://schemas.microsoft.com/office/drawing/2014/main" id="{96544F32-58A8-61F0-1AD1-E285C992579E}"/>
              </a:ext>
            </a:extLst>
          </p:cNvPr>
          <p:cNvPicPr>
            <a:picLocks noChangeAspect="1"/>
          </p:cNvPicPr>
          <p:nvPr/>
        </p:nvPicPr>
        <p:blipFill rotWithShape="1">
          <a:blip r:embed="rId3"/>
          <a:srcRect b="11933"/>
          <a:stretch/>
        </p:blipFill>
        <p:spPr>
          <a:xfrm>
            <a:off x="8210673" y="4286813"/>
            <a:ext cx="689596" cy="607305"/>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2A947CE5-6947-274B-22B5-6B039A0D98A3}"/>
              </a:ext>
            </a:extLst>
          </p:cNvPr>
          <p:cNvPicPr>
            <a:picLocks noChangeAspect="1"/>
          </p:cNvPicPr>
          <p:nvPr/>
        </p:nvPicPr>
        <p:blipFill rotWithShape="1">
          <a:blip r:embed="rId4"/>
          <a:srcRect l="16122" t="15657" r="14575" b="13439"/>
          <a:stretch/>
        </p:blipFill>
        <p:spPr>
          <a:xfrm>
            <a:off x="7244317" y="4325304"/>
            <a:ext cx="588655" cy="602254"/>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A0720D79-A7E6-82B9-D685-74B5D3CFECB9}"/>
              </a:ext>
            </a:extLst>
          </p:cNvPr>
          <p:cNvPicPr>
            <a:picLocks noChangeAspect="1"/>
          </p:cNvPicPr>
          <p:nvPr/>
        </p:nvPicPr>
        <p:blipFill>
          <a:blip r:embed="rId5"/>
          <a:stretch>
            <a:fillRect/>
          </a:stretch>
        </p:blipFill>
        <p:spPr>
          <a:xfrm>
            <a:off x="6701021" y="3071806"/>
            <a:ext cx="1039700" cy="1039700"/>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6AB04A16-7657-7309-4560-6B1234B8F2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96" b="95269" l="9295" r="89904">
                        <a14:foregroundMark x1="23718" y1="25064" x2="23718" y2="25064"/>
                        <a14:foregroundMark x1="33814" y1="10870" x2="33814" y2="10870"/>
                        <a14:foregroundMark x1="54647" y1="9463" x2="54647" y2="9463"/>
                        <a14:foregroundMark x1="33814" y1="19949" x2="33814" y2="19949"/>
                        <a14:foregroundMark x1="62821" y1="35550" x2="62821" y2="35550"/>
                        <a14:foregroundMark x1="76923" y1="23529" x2="76923" y2="23529"/>
                        <a14:foregroundMark x1="79647" y1="31458" x2="79647" y2="31458"/>
                        <a14:foregroundMark x1="78686" y1="29284" x2="78686" y2="29284"/>
                        <a14:foregroundMark x1="77885" y1="28261" x2="77885" y2="28261"/>
                        <a14:foregroundMark x1="77404" y1="27366" x2="77404" y2="27366"/>
                        <a14:foregroundMark x1="77404" y1="26343" x2="77404" y2="26343"/>
                        <a14:foregroundMark x1="74359" y1="24169" x2="74359" y2="24169"/>
                        <a14:foregroundMark x1="74359" y1="22506" x2="74359" y2="22506"/>
                        <a14:foregroundMark x1="74359" y1="21355" x2="74359" y2="21355"/>
                        <a14:foregroundMark x1="74038" y1="20716" x2="74038" y2="20716"/>
                        <a14:foregroundMark x1="72115" y1="18670" x2="72115" y2="18670"/>
                        <a14:foregroundMark x1="70833" y1="17519" x2="70833" y2="17519"/>
                        <a14:foregroundMark x1="69872" y1="16752" x2="69872" y2="16752"/>
                        <a14:foregroundMark x1="68109" y1="14962" x2="68109" y2="14962"/>
                        <a14:foregroundMark x1="67788" y1="13939" x2="67788" y2="13939"/>
                        <a14:foregroundMark x1="66346" y1="13555" x2="66346" y2="13555"/>
                        <a14:foregroundMark x1="65865" y1="12532" x2="65865" y2="12532"/>
                        <a14:foregroundMark x1="64423" y1="11893" x2="64423" y2="11893"/>
                        <a14:foregroundMark x1="63782" y1="11125" x2="63782" y2="11125"/>
                        <a14:foregroundMark x1="62340" y1="10614" x2="62340" y2="10614"/>
                        <a14:foregroundMark x1="61538" y1="10102" x2="61538" y2="10102"/>
                        <a14:foregroundMark x1="60256" y1="9719" x2="60256" y2="9719"/>
                        <a14:foregroundMark x1="59295" y1="9463" x2="59295" y2="9463"/>
                        <a14:foregroundMark x1="58173" y1="9207" x2="58173" y2="9207"/>
                        <a14:foregroundMark x1="48558" y1="8951" x2="48558" y2="8951"/>
                        <a14:foregroundMark x1="55609" y1="92072" x2="55609" y2="92072"/>
                        <a14:foregroundMark x1="10256" y1="69437" x2="10256" y2="69437"/>
                        <a14:foregroundMark x1="9295" y1="75192" x2="9295" y2="75192"/>
                        <a14:foregroundMark x1="9615" y1="74041" x2="9615" y2="74041"/>
                        <a14:foregroundMark x1="48237" y1="95396" x2="48237" y2="95396"/>
                        <a14:foregroundMark x1="52244" y1="8696" x2="52244" y2="8696"/>
                      </a14:backgroundRemoval>
                    </a14:imgEffect>
                  </a14:imgLayer>
                </a14:imgProps>
              </a:ext>
            </a:extLst>
          </a:blip>
          <a:stretch>
            <a:fillRect/>
          </a:stretch>
        </p:blipFill>
        <p:spPr>
          <a:xfrm>
            <a:off x="7815267" y="3496805"/>
            <a:ext cx="588655" cy="737706"/>
          </a:xfrm>
          <a:prstGeom prst="rect">
            <a:avLst/>
          </a:prstGeom>
          <a:effectLst>
            <a:outerShdw blurRad="50800" dist="38100" dir="2700000" algn="tl" rotWithShape="0">
              <a:prstClr val="black">
                <a:alpha val="40000"/>
              </a:prstClr>
            </a:outerShdw>
          </a:effectLst>
        </p:spPr>
      </p:pic>
      <p:sp>
        <p:nvSpPr>
          <p:cNvPr id="2" name="テキスト ボックス 1">
            <a:extLst>
              <a:ext uri="{FF2B5EF4-FFF2-40B4-BE49-F238E27FC236}">
                <a16:creationId xmlns:a16="http://schemas.microsoft.com/office/drawing/2014/main" id="{20149622-C0D2-83DC-8FC0-501405B4C670}"/>
              </a:ext>
            </a:extLst>
          </p:cNvPr>
          <p:cNvSpPr txBox="1"/>
          <p:nvPr/>
        </p:nvSpPr>
        <p:spPr>
          <a:xfrm>
            <a:off x="2191933" y="2055993"/>
            <a:ext cx="5821943" cy="1215717"/>
          </a:xfrm>
          <a:prstGeom prst="rect">
            <a:avLst/>
          </a:prstGeom>
          <a:noFill/>
        </p:spPr>
        <p:txBody>
          <a:bodyPr wrap="square" rtlCol="0">
            <a:spAutoFit/>
          </a:bodyPr>
          <a:lstStyle/>
          <a:p>
            <a:r>
              <a:rPr kumimoji="1" lang="ja-JP" altLang="en-US"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■対象品番</a:t>
            </a:r>
            <a:endParaRPr kumimoji="1"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endParaRPr>
          </a:p>
          <a:p>
            <a:pPr marL="717550">
              <a:spcBef>
                <a:spcPts val="300"/>
              </a:spcBef>
            </a:pPr>
            <a:r>
              <a:rPr kumimoji="1"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【S</a:t>
            </a:r>
            <a:r>
              <a:rPr kumimoji="1" lang="ja-JP" altLang="en-US"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シリーズ　</a:t>
            </a:r>
            <a:r>
              <a:rPr kumimoji="1"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AI PTZ</a:t>
            </a:r>
            <a:r>
              <a:rPr kumimoji="1" lang="ja-JP" altLang="en-US"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カメラ</a:t>
            </a:r>
            <a:r>
              <a:rPr kumimoji="1"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a:t>
            </a:r>
          </a:p>
          <a:p>
            <a:pPr marL="809625"/>
            <a:r>
              <a:rPr kumimoji="1"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WV-S65340-Z4NJ, WV-S65340-Z4KJ, WV-S65340-Z2NJ, WV-S65340-Z2KJ, WV-S65301-Z1,</a:t>
            </a:r>
            <a:r>
              <a:rPr lang="ja-JP" altLang="en-US"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 </a:t>
            </a:r>
            <a:endParaRPr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endParaRPr>
          </a:p>
          <a:p>
            <a:pPr marL="809625"/>
            <a:r>
              <a:rPr kumimoji="1"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WV-S65300-ZY, WV-S61302-Z4J, WV-S61301-Z2J, WV-S61301-Z1, WV-S61300-ZY</a:t>
            </a:r>
          </a:p>
          <a:p>
            <a:pPr marL="717550">
              <a:spcBef>
                <a:spcPts val="600"/>
              </a:spcBef>
              <a:tabLst>
                <a:tab pos="717550" algn="l"/>
              </a:tabLst>
            </a:pPr>
            <a:r>
              <a:rPr kumimoji="1"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【B</a:t>
            </a:r>
            <a:r>
              <a:rPr kumimoji="1" lang="ja-JP" altLang="en-US"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シリーズ　</a:t>
            </a:r>
            <a:r>
              <a:rPr kumimoji="1"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PTZ</a:t>
            </a:r>
            <a:r>
              <a:rPr kumimoji="1" lang="ja-JP" altLang="en-US"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カメラ</a:t>
            </a:r>
            <a:r>
              <a:rPr kumimoji="1"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a:t>
            </a:r>
          </a:p>
          <a:p>
            <a:pPr marL="809625"/>
            <a:r>
              <a:rPr kumimoji="1"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WV-B65302-Z2, WV-B65301-Z1, WV-B65300-ZY, </a:t>
            </a:r>
          </a:p>
          <a:p>
            <a:pPr marL="809625"/>
            <a:r>
              <a:rPr kumimoji="1" lang="en-US" altLang="ja-JP"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WV-B61301-Z2, WV-B61301-Z1, WV-B61300-ZY</a:t>
            </a:r>
            <a:endParaRPr kumimoji="1" lang="ja-JP" altLang="en-US" sz="9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endParaRPr>
          </a:p>
        </p:txBody>
      </p:sp>
      <p:pic>
        <p:nvPicPr>
          <p:cNvPr id="3" name="図 2">
            <a:extLst>
              <a:ext uri="{FF2B5EF4-FFF2-40B4-BE49-F238E27FC236}">
                <a16:creationId xmlns:a16="http://schemas.microsoft.com/office/drawing/2014/main" id="{48BCE08B-2C3C-5378-A681-BCCEC70E0B54}"/>
              </a:ext>
            </a:extLst>
          </p:cNvPr>
          <p:cNvPicPr>
            <a:picLocks noChangeAspect="1"/>
          </p:cNvPicPr>
          <p:nvPr/>
        </p:nvPicPr>
        <p:blipFill>
          <a:blip r:embed="rId8"/>
          <a:stretch>
            <a:fillRect/>
          </a:stretch>
        </p:blipFill>
        <p:spPr>
          <a:xfrm>
            <a:off x="2343906" y="2302480"/>
            <a:ext cx="242385" cy="329164"/>
          </a:xfrm>
          <a:prstGeom prst="rect">
            <a:avLst/>
          </a:prstGeom>
        </p:spPr>
      </p:pic>
      <p:pic>
        <p:nvPicPr>
          <p:cNvPr id="5" name="図 4">
            <a:extLst>
              <a:ext uri="{FF2B5EF4-FFF2-40B4-BE49-F238E27FC236}">
                <a16:creationId xmlns:a16="http://schemas.microsoft.com/office/drawing/2014/main" id="{BA697769-78F2-CD65-25BD-671C8FE278A0}"/>
              </a:ext>
            </a:extLst>
          </p:cNvPr>
          <p:cNvPicPr>
            <a:picLocks noChangeAspect="1"/>
          </p:cNvPicPr>
          <p:nvPr/>
        </p:nvPicPr>
        <p:blipFill>
          <a:blip r:embed="rId9"/>
          <a:stretch>
            <a:fillRect/>
          </a:stretch>
        </p:blipFill>
        <p:spPr>
          <a:xfrm>
            <a:off x="2257717" y="2729748"/>
            <a:ext cx="387480" cy="459866"/>
          </a:xfrm>
          <a:prstGeom prst="rect">
            <a:avLst/>
          </a:prstGeom>
        </p:spPr>
      </p:pic>
      <p:pic>
        <p:nvPicPr>
          <p:cNvPr id="7" name="Picture 12">
            <a:extLst>
              <a:ext uri="{FF2B5EF4-FFF2-40B4-BE49-F238E27FC236}">
                <a16:creationId xmlns:a16="http://schemas.microsoft.com/office/drawing/2014/main" id="{D9BFD610-4706-B792-512D-7A4CFD3D787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640964" y="2404030"/>
            <a:ext cx="252725" cy="240088"/>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6991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マルチ連携_侵入検知-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05" t="960" r="552" b="848"/>
          <a:stretch/>
        </p:blipFill>
        <p:spPr>
          <a:xfrm>
            <a:off x="1585912" y="1170324"/>
            <a:ext cx="5926004" cy="3311101"/>
          </a:xfrm>
          <a:prstGeom prst="rect">
            <a:avLst/>
          </a:prstGeom>
        </p:spPr>
      </p:pic>
      <p:pic>
        <p:nvPicPr>
          <p:cNvPr id="5" name="図 4"/>
          <p:cNvPicPr>
            <a:picLocks noChangeAspect="1"/>
          </p:cNvPicPr>
          <p:nvPr/>
        </p:nvPicPr>
        <p:blipFill>
          <a:blip r:embed="rId6"/>
          <a:stretch>
            <a:fillRect/>
          </a:stretch>
        </p:blipFill>
        <p:spPr>
          <a:xfrm>
            <a:off x="8405187" y="95548"/>
            <a:ext cx="309190" cy="419887"/>
          </a:xfrm>
          <a:prstGeom prst="rect">
            <a:avLst/>
          </a:prstGeom>
        </p:spPr>
      </p:pic>
      <p:sp>
        <p:nvSpPr>
          <p:cNvPr id="4" name="正方形/長方形 3"/>
          <p:cNvSpPr/>
          <p:nvPr/>
        </p:nvSpPr>
        <p:spPr>
          <a:xfrm>
            <a:off x="4762500" y="2918460"/>
            <a:ext cx="2749416" cy="15629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cxnSp>
        <p:nvCxnSpPr>
          <p:cNvPr id="9" name="直線コネクタ 8"/>
          <p:cNvCxnSpPr/>
          <p:nvPr/>
        </p:nvCxnSpPr>
        <p:spPr>
          <a:xfrm>
            <a:off x="1585912" y="1170324"/>
            <a:ext cx="5096828" cy="0"/>
          </a:xfrm>
          <a:prstGeom prst="line">
            <a:avLst/>
          </a:prstGeom>
          <a:ln w="38100">
            <a:solidFill>
              <a:srgbClr val="79E9EF"/>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1585912" y="1170323"/>
            <a:ext cx="0" cy="2727961"/>
          </a:xfrm>
          <a:prstGeom prst="line">
            <a:avLst/>
          </a:prstGeom>
          <a:ln w="38100">
            <a:solidFill>
              <a:srgbClr val="79E9EF"/>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585912" y="3898284"/>
            <a:ext cx="3176588" cy="0"/>
          </a:xfrm>
          <a:prstGeom prst="line">
            <a:avLst/>
          </a:prstGeom>
          <a:ln w="38100">
            <a:solidFill>
              <a:srgbClr val="79E9EF"/>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653212" y="1170323"/>
            <a:ext cx="0" cy="1748137"/>
          </a:xfrm>
          <a:prstGeom prst="line">
            <a:avLst/>
          </a:prstGeom>
          <a:ln w="38100">
            <a:solidFill>
              <a:srgbClr val="79E9EF"/>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07621" y="1170322"/>
            <a:ext cx="147829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マルチセンサーカメラ</a:t>
            </a:r>
          </a:p>
        </p:txBody>
      </p:sp>
      <p:sp>
        <p:nvSpPr>
          <p:cNvPr id="21" name="テキスト ボックス 20"/>
          <p:cNvSpPr txBox="1"/>
          <p:nvPr/>
        </p:nvSpPr>
        <p:spPr>
          <a:xfrm>
            <a:off x="7596119" y="2825874"/>
            <a:ext cx="840295"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PTZ</a:t>
            </a:r>
            <a:r>
              <a:rPr kumimoji="1" lang="ja-JP" altLang="en-US" sz="135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カメラ</a:t>
            </a:r>
          </a:p>
        </p:txBody>
      </p:sp>
      <p:sp>
        <p:nvSpPr>
          <p:cNvPr id="22" name="テキスト ボックス 21"/>
          <p:cNvSpPr txBox="1"/>
          <p:nvPr/>
        </p:nvSpPr>
        <p:spPr>
          <a:xfrm>
            <a:off x="0" y="634688"/>
            <a:ext cx="9143999" cy="369332"/>
          </a:xfrm>
          <a:prstGeom prst="rect">
            <a:avLst/>
          </a:prstGeom>
          <a:solidFill>
            <a:schemeClr val="bg1">
              <a:lumMod val="95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AI</a:t>
            </a:r>
            <a:r>
              <a:rPr kumimoji="1" lang="ja-JP" altLang="en-US"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自動追尾のデモ動画（マルチセンサーカメラと</a:t>
            </a:r>
            <a:r>
              <a:rPr kumimoji="1" lang="en-US" altLang="ja-JP"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PTZ</a:t>
            </a:r>
            <a:r>
              <a:rPr kumimoji="1" lang="ja-JP" altLang="en-US"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カメラの連携）</a:t>
            </a:r>
          </a:p>
        </p:txBody>
      </p:sp>
      <p:sp>
        <p:nvSpPr>
          <p:cNvPr id="3" name="タイトル 2"/>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2-1. AI</a:t>
            </a:r>
            <a:r>
              <a:rPr lang="ja-JP" altLang="en-US" dirty="0">
                <a:latin typeface="Yu Gothic UI" panose="020B0500000000000000" pitchFamily="50" charset="-128"/>
                <a:ea typeface="Yu Gothic UI" panose="020B0500000000000000" pitchFamily="50" charset="-128"/>
              </a:rPr>
              <a:t>自動追尾</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999595610"/>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512C2D79-374D-4099-B739-3553DC9DE304}"/>
              </a:ext>
            </a:extLst>
          </p:cNvPr>
          <p:cNvSpPr/>
          <p:nvPr/>
        </p:nvSpPr>
        <p:spPr>
          <a:xfrm>
            <a:off x="398357" y="2005994"/>
            <a:ext cx="3729963" cy="848616"/>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18981B6F-8D28-6576-48DB-3EB907C43937}"/>
              </a:ext>
            </a:extLst>
          </p:cNvPr>
          <p:cNvSpPr>
            <a:spLocks noGrp="1"/>
          </p:cNvSpPr>
          <p:nvPr>
            <p:ph type="title"/>
          </p:nvPr>
        </p:nvSpPr>
        <p:spPr/>
        <p:txBody>
          <a:bodyPr/>
          <a:lstStyle/>
          <a:p>
            <a:r>
              <a:rPr kumimoji="1" lang="en-US" altLang="ja-JP" dirty="0"/>
              <a:t>AI</a:t>
            </a:r>
            <a:r>
              <a:rPr kumimoji="1" lang="ja-JP" altLang="en-US" dirty="0"/>
              <a:t>自動追尾の動作原理と流れ①</a:t>
            </a:r>
            <a:r>
              <a:rPr kumimoji="1" lang="ja-JP" altLang="en-US" sz="2000" dirty="0"/>
              <a:t>（単一カメラでの追尾）　</a:t>
            </a:r>
          </a:p>
        </p:txBody>
      </p:sp>
      <p:sp>
        <p:nvSpPr>
          <p:cNvPr id="12" name="正方形/長方形 11">
            <a:extLst>
              <a:ext uri="{FF2B5EF4-FFF2-40B4-BE49-F238E27FC236}">
                <a16:creationId xmlns:a16="http://schemas.microsoft.com/office/drawing/2014/main" id="{0629DEB9-45A6-979B-B9A2-CF3F5AF1E6E8}"/>
              </a:ext>
            </a:extLst>
          </p:cNvPr>
          <p:cNvSpPr/>
          <p:nvPr/>
        </p:nvSpPr>
        <p:spPr>
          <a:xfrm>
            <a:off x="338713" y="772826"/>
            <a:ext cx="3875571" cy="264452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b="1" dirty="0">
                <a:solidFill>
                  <a:schemeClr val="tx1"/>
                </a:solidFill>
                <a:latin typeface="+mn-ea"/>
              </a:rPr>
              <a:t>① オブジェクトが設定エリアに入ると</a:t>
            </a:r>
            <a:r>
              <a:rPr kumimoji="1" lang="en-US" altLang="ja-JP" sz="1400" b="1" dirty="0">
                <a:solidFill>
                  <a:schemeClr val="tx1"/>
                </a:solidFill>
                <a:latin typeface="+mn-ea"/>
              </a:rPr>
              <a:t>AI</a:t>
            </a:r>
            <a:r>
              <a:rPr kumimoji="1" lang="ja-JP" altLang="en-US" sz="1400" b="1" dirty="0">
                <a:solidFill>
                  <a:schemeClr val="tx1"/>
                </a:solidFill>
                <a:latin typeface="+mn-ea"/>
              </a:rPr>
              <a:t>検知</a:t>
            </a:r>
          </a:p>
        </p:txBody>
      </p:sp>
      <p:pic>
        <p:nvPicPr>
          <p:cNvPr id="13" name="図 12">
            <a:extLst>
              <a:ext uri="{FF2B5EF4-FFF2-40B4-BE49-F238E27FC236}">
                <a16:creationId xmlns:a16="http://schemas.microsoft.com/office/drawing/2014/main" id="{A13C8B03-983C-7DE8-07FB-9C5BBA51878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687760" y="2025311"/>
            <a:ext cx="446540" cy="907823"/>
          </a:xfrm>
          <a:prstGeom prst="rect">
            <a:avLst/>
          </a:prstGeom>
          <a:effectLst/>
        </p:spPr>
      </p:pic>
      <p:pic>
        <p:nvPicPr>
          <p:cNvPr id="19" name="図 18">
            <a:extLst>
              <a:ext uri="{FF2B5EF4-FFF2-40B4-BE49-F238E27FC236}">
                <a16:creationId xmlns:a16="http://schemas.microsoft.com/office/drawing/2014/main" id="{C3586DAE-9FC1-FAE8-23D5-6D6BB40878A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1988732" y="1783019"/>
            <a:ext cx="446540" cy="907823"/>
          </a:xfrm>
          <a:prstGeom prst="rect">
            <a:avLst/>
          </a:prstGeom>
          <a:effectLst/>
        </p:spPr>
      </p:pic>
      <p:sp>
        <p:nvSpPr>
          <p:cNvPr id="24" name="テキスト ボックス 23">
            <a:extLst>
              <a:ext uri="{FF2B5EF4-FFF2-40B4-BE49-F238E27FC236}">
                <a16:creationId xmlns:a16="http://schemas.microsoft.com/office/drawing/2014/main" id="{35F46E3C-8801-9A05-94E6-44F4545E9A98}"/>
              </a:ext>
            </a:extLst>
          </p:cNvPr>
          <p:cNvSpPr txBox="1"/>
          <p:nvPr/>
        </p:nvSpPr>
        <p:spPr>
          <a:xfrm>
            <a:off x="1223552" y="1255925"/>
            <a:ext cx="889987" cy="261610"/>
          </a:xfrm>
          <a:prstGeom prst="rect">
            <a:avLst/>
          </a:prstGeom>
          <a:noFill/>
        </p:spPr>
        <p:txBody>
          <a:bodyPr wrap="none" rtlCol="0">
            <a:spAutoFit/>
          </a:bodyPr>
          <a:lstStyle/>
          <a:p>
            <a:r>
              <a:rPr lang="ja-JP" altLang="en-US" sz="1100" b="1" dirty="0"/>
              <a:t>設定</a:t>
            </a:r>
            <a:r>
              <a:rPr kumimoji="1" lang="ja-JP" altLang="en-US" sz="1100" b="1" dirty="0"/>
              <a:t>エリア</a:t>
            </a:r>
          </a:p>
        </p:txBody>
      </p:sp>
      <p:sp>
        <p:nvSpPr>
          <p:cNvPr id="18" name="正方形/長方形 17">
            <a:extLst>
              <a:ext uri="{FF2B5EF4-FFF2-40B4-BE49-F238E27FC236}">
                <a16:creationId xmlns:a16="http://schemas.microsoft.com/office/drawing/2014/main" id="{F8C12A1A-0FD8-2DED-CE05-0412DF306097}"/>
              </a:ext>
            </a:extLst>
          </p:cNvPr>
          <p:cNvSpPr/>
          <p:nvPr/>
        </p:nvSpPr>
        <p:spPr>
          <a:xfrm>
            <a:off x="1296676" y="1488834"/>
            <a:ext cx="1831382" cy="1241481"/>
          </a:xfrm>
          <a:prstGeom prst="rect">
            <a:avLst/>
          </a:prstGeom>
          <a:noFill/>
          <a:ln w="25400">
            <a:solidFill>
              <a:schemeClr val="bg1"/>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C167B97-2E45-250A-3118-21C2B076B6BF}"/>
              </a:ext>
            </a:extLst>
          </p:cNvPr>
          <p:cNvSpPr/>
          <p:nvPr/>
        </p:nvSpPr>
        <p:spPr>
          <a:xfrm>
            <a:off x="1996646" y="1736425"/>
            <a:ext cx="430711" cy="907823"/>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BB6478CF-D46F-CBF7-B2C0-2A2C1E6B65B9}"/>
              </a:ext>
            </a:extLst>
          </p:cNvPr>
          <p:cNvSpPr txBox="1"/>
          <p:nvPr/>
        </p:nvSpPr>
        <p:spPr>
          <a:xfrm>
            <a:off x="1714203" y="2790698"/>
            <a:ext cx="3068339" cy="898126"/>
          </a:xfrm>
          <a:prstGeom prst="wedgeRectCallout">
            <a:avLst>
              <a:gd name="adj1" fmla="val -24973"/>
              <a:gd name="adj2" fmla="val -40377"/>
            </a:avLst>
          </a:prstGeom>
          <a:solidFill>
            <a:srgbClr val="0000FF"/>
          </a:solidFill>
          <a:effectLst>
            <a:outerShdw blurRad="50800" dist="38100" dir="2700000" algn="tl" rotWithShape="0">
              <a:prstClr val="black">
                <a:alpha val="40000"/>
              </a:prstClr>
            </a:outerShdw>
          </a:effectLst>
        </p:spPr>
        <p:txBody>
          <a:bodyPr wrap="square" tIns="36000" bIns="0" rtlCol="0">
            <a:spAutoFit/>
          </a:bodyPr>
          <a:lstStyle/>
          <a:p>
            <a:r>
              <a:rPr lang="ja-JP" altLang="en-US" sz="1200" b="1" dirty="0">
                <a:solidFill>
                  <a:schemeClr val="bg1"/>
                </a:solidFill>
                <a:effectLst>
                  <a:outerShdw blurRad="38100" dist="38100" dir="2700000" algn="tl">
                    <a:srgbClr val="000000">
                      <a:alpha val="43137"/>
                    </a:srgbClr>
                  </a:outerShdw>
                </a:effectLst>
                <a:latin typeface="+mn-ea"/>
              </a:rPr>
              <a:t>検知条件：</a:t>
            </a:r>
            <a:r>
              <a:rPr kumimoji="1" lang="en-US" altLang="ja-JP" sz="1200" b="1" dirty="0">
                <a:solidFill>
                  <a:schemeClr val="bg1"/>
                </a:solidFill>
                <a:effectLst>
                  <a:outerShdw blurRad="38100" dist="38100" dir="2700000" algn="tl">
                    <a:srgbClr val="000000">
                      <a:alpha val="43137"/>
                    </a:srgbClr>
                  </a:outerShdw>
                </a:effectLst>
                <a:latin typeface="+mn-ea"/>
              </a:rPr>
              <a:t>AI-VMD</a:t>
            </a:r>
            <a:r>
              <a:rPr kumimoji="1" lang="ja-JP" altLang="en-US" sz="1200" b="1" dirty="0">
                <a:solidFill>
                  <a:schemeClr val="bg1"/>
                </a:solidFill>
                <a:effectLst>
                  <a:outerShdw blurRad="38100" dist="38100" dir="2700000" algn="tl">
                    <a:srgbClr val="000000">
                      <a:alpha val="43137"/>
                    </a:srgbClr>
                  </a:outerShdw>
                </a:effectLst>
                <a:latin typeface="+mn-ea"/>
              </a:rPr>
              <a:t>と同様</a:t>
            </a:r>
            <a:endParaRPr lang="en-US" altLang="ja-JP" sz="1200" b="1" dirty="0">
              <a:solidFill>
                <a:schemeClr val="bg1"/>
              </a:solidFill>
              <a:effectLst>
                <a:outerShdw blurRad="38100" dist="38100" dir="2700000" algn="tl">
                  <a:srgbClr val="000000">
                    <a:alpha val="43137"/>
                  </a:srgbClr>
                </a:outerShdw>
              </a:effectLst>
              <a:latin typeface="+mn-ea"/>
            </a:endParaRPr>
          </a:p>
          <a:p>
            <a:r>
              <a:rPr lang="ja-JP" altLang="en-US" sz="1100" b="1" dirty="0">
                <a:solidFill>
                  <a:schemeClr val="bg1"/>
                </a:solidFill>
                <a:effectLst>
                  <a:outerShdw blurRad="38100" dist="38100" dir="2700000" algn="tl">
                    <a:srgbClr val="000000">
                      <a:alpha val="43137"/>
                    </a:srgbClr>
                  </a:outerShdw>
                </a:effectLst>
                <a:latin typeface="+mn-ea"/>
              </a:rPr>
              <a:t> ・人物：全身、肩甲骨上の頭、顔　</a:t>
            </a:r>
            <a:endParaRPr lang="en-US" altLang="ja-JP" sz="1100" b="1" dirty="0">
              <a:solidFill>
                <a:schemeClr val="bg1"/>
              </a:solidFill>
              <a:effectLst>
                <a:outerShdw blurRad="38100" dist="38100" dir="2700000" algn="tl">
                  <a:srgbClr val="000000">
                    <a:alpha val="43137"/>
                  </a:srgbClr>
                </a:outerShdw>
              </a:effectLst>
              <a:latin typeface="+mn-ea"/>
            </a:endParaRPr>
          </a:p>
          <a:p>
            <a:r>
              <a:rPr lang="ja-JP" altLang="en-US" sz="1100" b="1" dirty="0">
                <a:solidFill>
                  <a:schemeClr val="bg1"/>
                </a:solidFill>
                <a:effectLst>
                  <a:outerShdw blurRad="38100" dist="38100" dir="2700000" algn="tl">
                    <a:srgbClr val="000000">
                      <a:alpha val="43137"/>
                    </a:srgbClr>
                  </a:outerShdw>
                </a:effectLst>
                <a:latin typeface="+mn-ea"/>
              </a:rPr>
              <a:t> ・車両：タイヤがある物体の上に車体がある</a:t>
            </a:r>
            <a:endParaRPr lang="en-US" altLang="ja-JP" sz="1100" b="1" dirty="0">
              <a:solidFill>
                <a:schemeClr val="bg1"/>
              </a:solidFill>
              <a:effectLst>
                <a:outerShdw blurRad="38100" dist="38100" dir="2700000" algn="tl">
                  <a:srgbClr val="000000">
                    <a:alpha val="43137"/>
                  </a:srgbClr>
                </a:outerShdw>
              </a:effectLst>
              <a:latin typeface="+mn-ea"/>
            </a:endParaRPr>
          </a:p>
          <a:p>
            <a:r>
              <a:rPr lang="ja-JP" altLang="en-US" sz="1100" b="1" dirty="0">
                <a:solidFill>
                  <a:schemeClr val="bg1"/>
                </a:solidFill>
                <a:effectLst>
                  <a:outerShdw blurRad="38100" dist="38100" dir="2700000" algn="tl">
                    <a:srgbClr val="000000">
                      <a:alpha val="43137"/>
                    </a:srgbClr>
                  </a:outerShdw>
                </a:effectLst>
                <a:latin typeface="+mn-ea"/>
              </a:rPr>
              <a:t> ・二輪車：タイヤがあり、人が乗っている</a:t>
            </a:r>
            <a:endParaRPr lang="en-US" altLang="ja-JP" sz="1100" b="1" dirty="0">
              <a:solidFill>
                <a:schemeClr val="bg1"/>
              </a:solidFill>
              <a:effectLst>
                <a:outerShdw blurRad="38100" dist="38100" dir="2700000" algn="tl">
                  <a:srgbClr val="000000">
                    <a:alpha val="43137"/>
                  </a:srgbClr>
                </a:outerShdw>
              </a:effectLst>
              <a:latin typeface="+mn-ea"/>
            </a:endParaRPr>
          </a:p>
          <a:p>
            <a:pPr marL="720725"/>
            <a:r>
              <a:rPr lang="ja-JP" altLang="en-US" sz="1100" b="1" dirty="0">
                <a:solidFill>
                  <a:schemeClr val="bg1"/>
                </a:solidFill>
                <a:effectLst>
                  <a:outerShdw blurRad="38100" dist="38100" dir="2700000" algn="tl">
                    <a:srgbClr val="000000">
                      <a:alpha val="43137"/>
                    </a:srgbClr>
                  </a:outerShdw>
                </a:effectLst>
                <a:latin typeface="+mn-ea"/>
              </a:rPr>
              <a:t>＊放置自転車は認識しない</a:t>
            </a:r>
            <a:endParaRPr lang="en-US" altLang="ja-JP" sz="1100" b="1" dirty="0">
              <a:solidFill>
                <a:schemeClr val="bg1"/>
              </a:solidFill>
              <a:effectLst>
                <a:outerShdw blurRad="38100" dist="38100" dir="2700000" algn="tl">
                  <a:srgbClr val="000000">
                    <a:alpha val="43137"/>
                  </a:srgbClr>
                </a:outerShdw>
              </a:effectLst>
              <a:latin typeface="+mn-ea"/>
            </a:endParaRPr>
          </a:p>
        </p:txBody>
      </p:sp>
      <p:pic>
        <p:nvPicPr>
          <p:cNvPr id="28" name="図 27">
            <a:extLst>
              <a:ext uri="{FF2B5EF4-FFF2-40B4-BE49-F238E27FC236}">
                <a16:creationId xmlns:a16="http://schemas.microsoft.com/office/drawing/2014/main" id="{8FF9B21F-48F1-B86E-0FD0-083AD8E0282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3389403" y="1526686"/>
            <a:ext cx="446540" cy="907823"/>
          </a:xfrm>
          <a:prstGeom prst="rect">
            <a:avLst/>
          </a:prstGeom>
          <a:effectLst/>
        </p:spPr>
      </p:pic>
      <p:sp>
        <p:nvSpPr>
          <p:cNvPr id="29" name="正方形/長方形 28">
            <a:extLst>
              <a:ext uri="{FF2B5EF4-FFF2-40B4-BE49-F238E27FC236}">
                <a16:creationId xmlns:a16="http://schemas.microsoft.com/office/drawing/2014/main" id="{ACCD207F-A1E7-2412-E37A-1C48B07D2AB6}"/>
              </a:ext>
            </a:extLst>
          </p:cNvPr>
          <p:cNvSpPr/>
          <p:nvPr/>
        </p:nvSpPr>
        <p:spPr>
          <a:xfrm>
            <a:off x="3397317" y="1480092"/>
            <a:ext cx="430711" cy="907823"/>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a:extLst>
              <a:ext uri="{FF2B5EF4-FFF2-40B4-BE49-F238E27FC236}">
                <a16:creationId xmlns:a16="http://schemas.microsoft.com/office/drawing/2014/main" id="{81FE8822-C8CF-B2D9-08A9-33CD2D19ACE4}"/>
              </a:ext>
            </a:extLst>
          </p:cNvPr>
          <p:cNvCxnSpPr>
            <a:cxnSpLocks/>
          </p:cNvCxnSpPr>
          <p:nvPr/>
        </p:nvCxnSpPr>
        <p:spPr>
          <a:xfrm flipV="1">
            <a:off x="966114" y="1291489"/>
            <a:ext cx="2646558" cy="665891"/>
          </a:xfrm>
          <a:prstGeom prst="straightConnector1">
            <a:avLst/>
          </a:prstGeom>
          <a:ln w="12700">
            <a:solidFill>
              <a:srgbClr val="FF9966"/>
            </a:solidFill>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8F1A2AA0-AB90-ECEB-EDCC-55C30479870C}"/>
              </a:ext>
            </a:extLst>
          </p:cNvPr>
          <p:cNvSpPr txBox="1"/>
          <p:nvPr/>
        </p:nvSpPr>
        <p:spPr>
          <a:xfrm>
            <a:off x="2381185" y="1636569"/>
            <a:ext cx="644728" cy="307777"/>
          </a:xfrm>
          <a:prstGeom prst="rect">
            <a:avLst/>
          </a:prstGeom>
          <a:noFill/>
        </p:spPr>
        <p:txBody>
          <a:bodyPr wrap="none" rtlCol="0">
            <a:spAutoFit/>
          </a:bodyPr>
          <a:lstStyle/>
          <a:p>
            <a:r>
              <a:rPr kumimoji="1" lang="ja-JP" altLang="en-US" sz="1400" b="1" dirty="0"/>
              <a:t>①</a:t>
            </a:r>
            <a:r>
              <a:rPr kumimoji="1" lang="en-US" altLang="ja-JP" sz="1400" b="1" dirty="0"/>
              <a:t>,</a:t>
            </a:r>
            <a:r>
              <a:rPr kumimoji="1" lang="ja-JP" altLang="en-US" sz="1400" b="1" dirty="0"/>
              <a:t> ②</a:t>
            </a:r>
          </a:p>
        </p:txBody>
      </p:sp>
      <p:grpSp>
        <p:nvGrpSpPr>
          <p:cNvPr id="43" name="グループ化 42">
            <a:extLst>
              <a:ext uri="{FF2B5EF4-FFF2-40B4-BE49-F238E27FC236}">
                <a16:creationId xmlns:a16="http://schemas.microsoft.com/office/drawing/2014/main" id="{B27792DA-AF1E-DF8A-FE06-B98DA98D6895}"/>
              </a:ext>
            </a:extLst>
          </p:cNvPr>
          <p:cNvGrpSpPr/>
          <p:nvPr/>
        </p:nvGrpSpPr>
        <p:grpSpPr>
          <a:xfrm>
            <a:off x="4850721" y="2730315"/>
            <a:ext cx="4041616" cy="1881664"/>
            <a:chOff x="4747149" y="772826"/>
            <a:chExt cx="4041616" cy="1881664"/>
          </a:xfrm>
        </p:grpSpPr>
        <p:pic>
          <p:nvPicPr>
            <p:cNvPr id="64" name="図 63">
              <a:extLst>
                <a:ext uri="{FF2B5EF4-FFF2-40B4-BE49-F238E27FC236}">
                  <a16:creationId xmlns:a16="http://schemas.microsoft.com/office/drawing/2014/main" id="{DDEF2E36-8823-0E5E-336F-182659A6D198}"/>
                </a:ext>
              </a:extLst>
            </p:cNvPr>
            <p:cNvPicPr>
              <a:picLocks noChangeAspect="1"/>
            </p:cNvPicPr>
            <p:nvPr/>
          </p:nvPicPr>
          <p:blipFill rotWithShape="1">
            <a:blip r:embed="rId4"/>
            <a:srcRect l="11611" r="13558"/>
            <a:stretch/>
          </p:blipFill>
          <p:spPr>
            <a:xfrm>
              <a:off x="6992105" y="1540304"/>
              <a:ext cx="1573919" cy="554784"/>
            </a:xfrm>
            <a:prstGeom prst="rect">
              <a:avLst/>
            </a:prstGeom>
          </p:spPr>
        </p:pic>
        <p:grpSp>
          <p:nvGrpSpPr>
            <p:cNvPr id="56" name="グループ化 55">
              <a:extLst>
                <a:ext uri="{FF2B5EF4-FFF2-40B4-BE49-F238E27FC236}">
                  <a16:creationId xmlns:a16="http://schemas.microsoft.com/office/drawing/2014/main" id="{54E06FFB-2CF2-1E8E-13AE-F42226DB3C65}"/>
                </a:ext>
              </a:extLst>
            </p:cNvPr>
            <p:cNvGrpSpPr/>
            <p:nvPr/>
          </p:nvGrpSpPr>
          <p:grpSpPr>
            <a:xfrm>
              <a:off x="5160865" y="1576285"/>
              <a:ext cx="1078603" cy="321029"/>
              <a:chOff x="5158424" y="1501197"/>
              <a:chExt cx="1556054" cy="463135"/>
            </a:xfrm>
          </p:grpSpPr>
          <p:sp>
            <p:nvSpPr>
              <p:cNvPr id="55" name="フリーフォーム: 図形 54">
                <a:extLst>
                  <a:ext uri="{FF2B5EF4-FFF2-40B4-BE49-F238E27FC236}">
                    <a16:creationId xmlns:a16="http://schemas.microsoft.com/office/drawing/2014/main" id="{3D18765E-25B5-45AC-8EB1-C4E42EF673B5}"/>
                  </a:ext>
                </a:extLst>
              </p:cNvPr>
              <p:cNvSpPr/>
              <p:nvPr/>
            </p:nvSpPr>
            <p:spPr>
              <a:xfrm>
                <a:off x="5158424" y="1610309"/>
                <a:ext cx="1556054" cy="354023"/>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132A920E-50E6-57FB-E01F-B6A5F5F4BA52}"/>
                  </a:ext>
                </a:extLst>
              </p:cNvPr>
              <p:cNvGrpSpPr/>
              <p:nvPr/>
            </p:nvGrpSpPr>
            <p:grpSpPr>
              <a:xfrm>
                <a:off x="5826438" y="1501197"/>
                <a:ext cx="202159" cy="432086"/>
                <a:chOff x="5624185" y="1431437"/>
                <a:chExt cx="446540" cy="954417"/>
              </a:xfrm>
            </p:grpSpPr>
            <p:pic>
              <p:nvPicPr>
                <p:cNvPr id="46" name="図 45">
                  <a:extLst>
                    <a:ext uri="{FF2B5EF4-FFF2-40B4-BE49-F238E27FC236}">
                      <a16:creationId xmlns:a16="http://schemas.microsoft.com/office/drawing/2014/main" id="{CE95B9B2-0A3E-A6D8-209A-E30FB85415B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5624185" y="1478031"/>
                  <a:ext cx="446540" cy="907823"/>
                </a:xfrm>
                <a:prstGeom prst="rect">
                  <a:avLst/>
                </a:prstGeom>
                <a:effectLst/>
              </p:spPr>
            </p:pic>
            <p:sp>
              <p:nvSpPr>
                <p:cNvPr id="47" name="八角形 46">
                  <a:extLst>
                    <a:ext uri="{FF2B5EF4-FFF2-40B4-BE49-F238E27FC236}">
                      <a16:creationId xmlns:a16="http://schemas.microsoft.com/office/drawing/2014/main" id="{92C2F950-BF2C-FB14-1DB0-BFD74CC99423}"/>
                    </a:ext>
                  </a:extLst>
                </p:cNvPr>
                <p:cNvSpPr/>
                <p:nvPr/>
              </p:nvSpPr>
              <p:spPr>
                <a:xfrm>
                  <a:off x="5632099" y="1431437"/>
                  <a:ext cx="430711" cy="907823"/>
                </a:xfrm>
                <a:prstGeom prst="octagon">
                  <a:avLst>
                    <a:gd name="adj" fmla="val 0"/>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4" name="正方形/長方形 53">
              <a:extLst>
                <a:ext uri="{FF2B5EF4-FFF2-40B4-BE49-F238E27FC236}">
                  <a16:creationId xmlns:a16="http://schemas.microsoft.com/office/drawing/2014/main" id="{A6AD7FD9-5EA8-6DCC-065E-6FFBDC2B9ED6}"/>
                </a:ext>
              </a:extLst>
            </p:cNvPr>
            <p:cNvSpPr/>
            <p:nvPr/>
          </p:nvSpPr>
          <p:spPr>
            <a:xfrm>
              <a:off x="4929015" y="1138401"/>
              <a:ext cx="1573919" cy="1010719"/>
            </a:xfrm>
            <a:prstGeom prst="rect">
              <a:avLst/>
            </a:prstGeom>
            <a:noFill/>
            <a:ln w="25400">
              <a:solidFill>
                <a:schemeClr val="tx1"/>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200EB3CC-18C1-4CD8-122F-A230A45EDAF1}"/>
                </a:ext>
              </a:extLst>
            </p:cNvPr>
            <p:cNvGrpSpPr/>
            <p:nvPr/>
          </p:nvGrpSpPr>
          <p:grpSpPr>
            <a:xfrm>
              <a:off x="7637991" y="1421781"/>
              <a:ext cx="259234" cy="554076"/>
              <a:chOff x="5624185" y="1431437"/>
              <a:chExt cx="446540" cy="954417"/>
            </a:xfrm>
          </p:grpSpPr>
          <p:pic>
            <p:nvPicPr>
              <p:cNvPr id="60" name="図 59">
                <a:extLst>
                  <a:ext uri="{FF2B5EF4-FFF2-40B4-BE49-F238E27FC236}">
                    <a16:creationId xmlns:a16="http://schemas.microsoft.com/office/drawing/2014/main" id="{977537F6-1CC7-4EEA-C842-EA8F53AF975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5624185" y="1478031"/>
                <a:ext cx="446540" cy="907823"/>
              </a:xfrm>
              <a:prstGeom prst="rect">
                <a:avLst/>
              </a:prstGeom>
              <a:effectLst/>
            </p:spPr>
          </p:pic>
          <p:sp>
            <p:nvSpPr>
              <p:cNvPr id="61" name="八角形 60">
                <a:extLst>
                  <a:ext uri="{FF2B5EF4-FFF2-40B4-BE49-F238E27FC236}">
                    <a16:creationId xmlns:a16="http://schemas.microsoft.com/office/drawing/2014/main" id="{42534A64-FAD4-28EC-493A-A481ECAD0C52}"/>
                  </a:ext>
                </a:extLst>
              </p:cNvPr>
              <p:cNvSpPr/>
              <p:nvPr/>
            </p:nvSpPr>
            <p:spPr>
              <a:xfrm>
                <a:off x="5632099" y="1431437"/>
                <a:ext cx="430711" cy="907823"/>
              </a:xfrm>
              <a:prstGeom prst="octagon">
                <a:avLst>
                  <a:gd name="adj" fmla="val 0"/>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2" name="正方形/長方形 61">
              <a:extLst>
                <a:ext uri="{FF2B5EF4-FFF2-40B4-BE49-F238E27FC236}">
                  <a16:creationId xmlns:a16="http://schemas.microsoft.com/office/drawing/2014/main" id="{403A0702-7676-B6E7-84DF-23920B01E2F0}"/>
                </a:ext>
              </a:extLst>
            </p:cNvPr>
            <p:cNvSpPr/>
            <p:nvPr/>
          </p:nvSpPr>
          <p:spPr>
            <a:xfrm>
              <a:off x="6992105" y="1138401"/>
              <a:ext cx="1573919" cy="1010719"/>
            </a:xfrm>
            <a:prstGeom prst="rect">
              <a:avLst/>
            </a:prstGeom>
            <a:noFill/>
            <a:ln w="25400">
              <a:solidFill>
                <a:schemeClr val="tx1"/>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 name="直線コネクタ 65">
              <a:extLst>
                <a:ext uri="{FF2B5EF4-FFF2-40B4-BE49-F238E27FC236}">
                  <a16:creationId xmlns:a16="http://schemas.microsoft.com/office/drawing/2014/main" id="{6529C01D-2386-791F-5D88-4252C1D24523}"/>
                </a:ext>
              </a:extLst>
            </p:cNvPr>
            <p:cNvCxnSpPr>
              <a:stCxn id="47" idx="0"/>
              <a:endCxn id="61" idx="5"/>
            </p:cNvCxnSpPr>
            <p:nvPr/>
          </p:nvCxnSpPr>
          <p:spPr>
            <a:xfrm flipV="1">
              <a:off x="5761556" y="1421781"/>
              <a:ext cx="1881029" cy="1545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55C270E4-D5CB-C8E1-EB20-F4F4490FED8F}"/>
                </a:ext>
              </a:extLst>
            </p:cNvPr>
            <p:cNvCxnSpPr>
              <a:stCxn id="47" idx="1"/>
              <a:endCxn id="61" idx="3"/>
            </p:cNvCxnSpPr>
            <p:nvPr/>
          </p:nvCxnSpPr>
          <p:spPr>
            <a:xfrm>
              <a:off x="5761556" y="1861170"/>
              <a:ext cx="1881029" cy="87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9" name="二等辺三角形 68">
              <a:extLst>
                <a:ext uri="{FF2B5EF4-FFF2-40B4-BE49-F238E27FC236}">
                  <a16:creationId xmlns:a16="http://schemas.microsoft.com/office/drawing/2014/main" id="{C9C01671-C995-8BB8-971B-F4A5613A5D75}"/>
                </a:ext>
              </a:extLst>
            </p:cNvPr>
            <p:cNvSpPr/>
            <p:nvPr/>
          </p:nvSpPr>
          <p:spPr>
            <a:xfrm rot="5371594" flipH="1">
              <a:off x="6622069" y="1992813"/>
              <a:ext cx="298572" cy="170377"/>
            </a:xfrm>
            <a:prstGeom prst="triangle">
              <a:avLst/>
            </a:prstGeom>
            <a:solidFill>
              <a:schemeClr val="accent1">
                <a:lumMod val="75000"/>
              </a:schemeClr>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70" name="テキスト ボックス 69">
              <a:extLst>
                <a:ext uri="{FF2B5EF4-FFF2-40B4-BE49-F238E27FC236}">
                  <a16:creationId xmlns:a16="http://schemas.microsoft.com/office/drawing/2014/main" id="{D41D0B07-78A9-8767-D664-E5335000EF55}"/>
                </a:ext>
              </a:extLst>
            </p:cNvPr>
            <p:cNvSpPr txBox="1"/>
            <p:nvPr/>
          </p:nvSpPr>
          <p:spPr>
            <a:xfrm>
              <a:off x="6294301" y="2216454"/>
              <a:ext cx="954107" cy="276999"/>
            </a:xfrm>
            <a:prstGeom prst="rect">
              <a:avLst/>
            </a:prstGeom>
            <a:noFill/>
          </p:spPr>
          <p:txBody>
            <a:bodyPr wrap="none" rtlCol="0">
              <a:spAutoFit/>
            </a:bodyPr>
            <a:lstStyle/>
            <a:p>
              <a:r>
                <a:rPr kumimoji="1" lang="ja-JP" altLang="en-US" sz="1200" b="1" dirty="0"/>
                <a:t>自動ズーム</a:t>
              </a:r>
            </a:p>
          </p:txBody>
        </p:sp>
        <p:sp>
          <p:nvSpPr>
            <p:cNvPr id="71" name="テキスト ボックス 70">
              <a:extLst>
                <a:ext uri="{FF2B5EF4-FFF2-40B4-BE49-F238E27FC236}">
                  <a16:creationId xmlns:a16="http://schemas.microsoft.com/office/drawing/2014/main" id="{74F9F4F7-0150-B64F-E1B0-6B17BDB0B3C6}"/>
                </a:ext>
              </a:extLst>
            </p:cNvPr>
            <p:cNvSpPr txBox="1"/>
            <p:nvPr/>
          </p:nvSpPr>
          <p:spPr>
            <a:xfrm>
              <a:off x="4844812" y="2169555"/>
              <a:ext cx="954107" cy="246221"/>
            </a:xfrm>
            <a:prstGeom prst="rect">
              <a:avLst/>
            </a:prstGeom>
            <a:noFill/>
          </p:spPr>
          <p:txBody>
            <a:bodyPr wrap="none" rtlCol="0">
              <a:spAutoFit/>
            </a:bodyPr>
            <a:lstStyle/>
            <a:p>
              <a:r>
                <a:rPr kumimoji="1" lang="ja-JP" altLang="en-US" sz="1000" b="1" dirty="0"/>
                <a:t>モニター映像</a:t>
              </a:r>
            </a:p>
          </p:txBody>
        </p:sp>
        <p:sp>
          <p:nvSpPr>
            <p:cNvPr id="73" name="正方形/長方形 72">
              <a:extLst>
                <a:ext uri="{FF2B5EF4-FFF2-40B4-BE49-F238E27FC236}">
                  <a16:creationId xmlns:a16="http://schemas.microsoft.com/office/drawing/2014/main" id="{4F0DC324-0C99-7679-3AAA-2943734FBCF5}"/>
                </a:ext>
              </a:extLst>
            </p:cNvPr>
            <p:cNvSpPr/>
            <p:nvPr/>
          </p:nvSpPr>
          <p:spPr>
            <a:xfrm>
              <a:off x="4747149" y="772826"/>
              <a:ext cx="4041616" cy="1881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b="1" dirty="0">
                  <a:solidFill>
                    <a:schemeClr val="tx1"/>
                  </a:solidFill>
                  <a:latin typeface="+mn-ea"/>
                </a:rPr>
                <a:t>③ ②と同時に、自動ズーム実行</a:t>
              </a:r>
              <a:r>
                <a:rPr kumimoji="1" lang="ja-JP" altLang="en-US" sz="1200" b="1" dirty="0">
                  <a:solidFill>
                    <a:schemeClr val="tx1"/>
                  </a:solidFill>
                  <a:latin typeface="+mn-ea"/>
                </a:rPr>
                <a:t>（事前設定必要）</a:t>
              </a:r>
              <a:endParaRPr kumimoji="1" lang="en-US" altLang="ja-JP" sz="1200" b="1" dirty="0">
                <a:solidFill>
                  <a:schemeClr val="tx1"/>
                </a:solidFill>
                <a:latin typeface="+mn-ea"/>
              </a:endParaRPr>
            </a:p>
            <a:p>
              <a:endParaRPr kumimoji="1" lang="ja-JP" altLang="en-US" sz="1400" b="1" dirty="0">
                <a:solidFill>
                  <a:schemeClr val="tx1"/>
                </a:solidFill>
                <a:latin typeface="+mn-ea"/>
              </a:endParaRPr>
            </a:p>
          </p:txBody>
        </p:sp>
      </p:grpSp>
      <p:sp>
        <p:nvSpPr>
          <p:cNvPr id="75" name="テキスト ボックス 74">
            <a:extLst>
              <a:ext uri="{FF2B5EF4-FFF2-40B4-BE49-F238E27FC236}">
                <a16:creationId xmlns:a16="http://schemas.microsoft.com/office/drawing/2014/main" id="{444AA744-0600-218D-1DA4-5858861BB0C3}"/>
              </a:ext>
            </a:extLst>
          </p:cNvPr>
          <p:cNvSpPr txBox="1"/>
          <p:nvPr/>
        </p:nvSpPr>
        <p:spPr>
          <a:xfrm>
            <a:off x="3822952" y="1403952"/>
            <a:ext cx="364202" cy="307777"/>
          </a:xfrm>
          <a:prstGeom prst="rect">
            <a:avLst/>
          </a:prstGeom>
          <a:noFill/>
        </p:spPr>
        <p:txBody>
          <a:bodyPr wrap="none" rtlCol="0">
            <a:spAutoFit/>
          </a:bodyPr>
          <a:lstStyle/>
          <a:p>
            <a:r>
              <a:rPr kumimoji="1" lang="ja-JP" altLang="en-US" sz="1400" b="1" dirty="0"/>
              <a:t>③</a:t>
            </a:r>
          </a:p>
        </p:txBody>
      </p:sp>
      <p:grpSp>
        <p:nvGrpSpPr>
          <p:cNvPr id="44" name="グループ化 43">
            <a:extLst>
              <a:ext uri="{FF2B5EF4-FFF2-40B4-BE49-F238E27FC236}">
                <a16:creationId xmlns:a16="http://schemas.microsoft.com/office/drawing/2014/main" id="{189453A7-2159-2094-E9A6-A8E444100351}"/>
              </a:ext>
            </a:extLst>
          </p:cNvPr>
          <p:cNvGrpSpPr/>
          <p:nvPr/>
        </p:nvGrpSpPr>
        <p:grpSpPr>
          <a:xfrm>
            <a:off x="4848263" y="778614"/>
            <a:ext cx="4041616" cy="1883640"/>
            <a:chOff x="4753727" y="2817715"/>
            <a:chExt cx="4041616" cy="1883640"/>
          </a:xfrm>
        </p:grpSpPr>
        <p:sp>
          <p:nvSpPr>
            <p:cNvPr id="74" name="正方形/長方形 73">
              <a:extLst>
                <a:ext uri="{FF2B5EF4-FFF2-40B4-BE49-F238E27FC236}">
                  <a16:creationId xmlns:a16="http://schemas.microsoft.com/office/drawing/2014/main" id="{E4A73AA3-0A71-131B-D5A5-37FE22126015}"/>
                </a:ext>
              </a:extLst>
            </p:cNvPr>
            <p:cNvSpPr/>
            <p:nvPr/>
          </p:nvSpPr>
          <p:spPr>
            <a:xfrm>
              <a:off x="4753727" y="2817715"/>
              <a:ext cx="4041616" cy="1881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9875" indent="-269875"/>
              <a:r>
                <a:rPr kumimoji="1" lang="ja-JP" altLang="en-US" sz="1400" b="1" dirty="0">
                  <a:solidFill>
                    <a:schemeClr val="tx1"/>
                  </a:solidFill>
                  <a:latin typeface="+mn-ea"/>
                </a:rPr>
                <a:t>② モニター映像の中心にオブジェクトが収まるように追尾</a:t>
              </a:r>
              <a:endParaRPr kumimoji="1" lang="en-US" altLang="ja-JP" sz="1400" b="1" dirty="0">
                <a:solidFill>
                  <a:schemeClr val="tx1"/>
                </a:solidFill>
                <a:latin typeface="+mn-ea"/>
              </a:endParaRPr>
            </a:p>
            <a:p>
              <a:endParaRPr kumimoji="1" lang="ja-JP" altLang="en-US" sz="1400" b="1" dirty="0">
                <a:solidFill>
                  <a:schemeClr val="tx1"/>
                </a:solidFill>
                <a:latin typeface="+mn-ea"/>
              </a:endParaRPr>
            </a:p>
          </p:txBody>
        </p:sp>
        <p:grpSp>
          <p:nvGrpSpPr>
            <p:cNvPr id="79" name="グループ化 78">
              <a:extLst>
                <a:ext uri="{FF2B5EF4-FFF2-40B4-BE49-F238E27FC236}">
                  <a16:creationId xmlns:a16="http://schemas.microsoft.com/office/drawing/2014/main" id="{DA532E28-BBE2-A695-C93B-E0CCF9475525}"/>
                </a:ext>
              </a:extLst>
            </p:cNvPr>
            <p:cNvGrpSpPr/>
            <p:nvPr/>
          </p:nvGrpSpPr>
          <p:grpSpPr>
            <a:xfrm>
              <a:off x="5875262" y="3445147"/>
              <a:ext cx="1573920" cy="1010719"/>
              <a:chOff x="5847966" y="3499739"/>
              <a:chExt cx="1573920" cy="1010719"/>
            </a:xfrm>
          </p:grpSpPr>
          <p:pic>
            <p:nvPicPr>
              <p:cNvPr id="76" name="図 75">
                <a:extLst>
                  <a:ext uri="{FF2B5EF4-FFF2-40B4-BE49-F238E27FC236}">
                    <a16:creationId xmlns:a16="http://schemas.microsoft.com/office/drawing/2014/main" id="{20E5D17C-8D23-EC69-A1A3-0CE2E4EEC2E8}"/>
                  </a:ext>
                </a:extLst>
              </p:cNvPr>
              <p:cNvPicPr>
                <a:picLocks noChangeAspect="1"/>
              </p:cNvPicPr>
              <p:nvPr/>
            </p:nvPicPr>
            <p:blipFill rotWithShape="1">
              <a:blip r:embed="rId5"/>
              <a:srcRect l="48360" b="11028"/>
              <a:stretch/>
            </p:blipFill>
            <p:spPr>
              <a:xfrm>
                <a:off x="5847966" y="3748383"/>
                <a:ext cx="1159233" cy="762075"/>
              </a:xfrm>
              <a:prstGeom prst="rect">
                <a:avLst/>
              </a:prstGeom>
            </p:spPr>
          </p:pic>
          <p:sp>
            <p:nvSpPr>
              <p:cNvPr id="77" name="正方形/長方形 76">
                <a:extLst>
                  <a:ext uri="{FF2B5EF4-FFF2-40B4-BE49-F238E27FC236}">
                    <a16:creationId xmlns:a16="http://schemas.microsoft.com/office/drawing/2014/main" id="{35773E72-2304-9E02-BA2A-8E4C34A4D728}"/>
                  </a:ext>
                </a:extLst>
              </p:cNvPr>
              <p:cNvSpPr/>
              <p:nvPr/>
            </p:nvSpPr>
            <p:spPr>
              <a:xfrm>
                <a:off x="5847967" y="3499739"/>
                <a:ext cx="1573919" cy="1010719"/>
              </a:xfrm>
              <a:prstGeom prst="rect">
                <a:avLst/>
              </a:prstGeom>
              <a:noFill/>
              <a:ln w="25400">
                <a:solidFill>
                  <a:schemeClr val="tx1"/>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47100E2F-AF41-8AD7-7C7A-CD552A7F1B54}"/>
                  </a:ext>
                </a:extLst>
              </p:cNvPr>
              <p:cNvSpPr/>
              <p:nvPr/>
            </p:nvSpPr>
            <p:spPr>
              <a:xfrm>
                <a:off x="6537013" y="3753583"/>
                <a:ext cx="252748" cy="531813"/>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0" name="テキスト ボックス 79">
              <a:extLst>
                <a:ext uri="{FF2B5EF4-FFF2-40B4-BE49-F238E27FC236}">
                  <a16:creationId xmlns:a16="http://schemas.microsoft.com/office/drawing/2014/main" id="{86DD2CEC-26D1-7F21-44CF-1AAD78FA45E1}"/>
                </a:ext>
              </a:extLst>
            </p:cNvPr>
            <p:cNvSpPr txBox="1"/>
            <p:nvPr/>
          </p:nvSpPr>
          <p:spPr>
            <a:xfrm>
              <a:off x="5832939" y="4455134"/>
              <a:ext cx="954107" cy="246221"/>
            </a:xfrm>
            <a:prstGeom prst="rect">
              <a:avLst/>
            </a:prstGeom>
            <a:noFill/>
          </p:spPr>
          <p:txBody>
            <a:bodyPr wrap="none" rtlCol="0">
              <a:spAutoFit/>
            </a:bodyPr>
            <a:lstStyle/>
            <a:p>
              <a:r>
                <a:rPr kumimoji="1" lang="ja-JP" altLang="en-US" sz="1000" b="1" dirty="0"/>
                <a:t>モニター映像</a:t>
              </a:r>
            </a:p>
          </p:txBody>
        </p:sp>
      </p:grpSp>
      <p:cxnSp>
        <p:nvCxnSpPr>
          <p:cNvPr id="5" name="直線矢印コネクタ 4">
            <a:extLst>
              <a:ext uri="{FF2B5EF4-FFF2-40B4-BE49-F238E27FC236}">
                <a16:creationId xmlns:a16="http://schemas.microsoft.com/office/drawing/2014/main" id="{A1C72631-AB42-0783-C1E0-25DAA59F7F4D}"/>
              </a:ext>
            </a:extLst>
          </p:cNvPr>
          <p:cNvCxnSpPr>
            <a:cxnSpLocks/>
            <a:stCxn id="16" idx="3"/>
            <a:endCxn id="28" idx="3"/>
          </p:cNvCxnSpPr>
          <p:nvPr/>
        </p:nvCxnSpPr>
        <p:spPr>
          <a:xfrm flipV="1">
            <a:off x="2427357" y="1980598"/>
            <a:ext cx="962046" cy="209739"/>
          </a:xfrm>
          <a:prstGeom prst="straightConnector1">
            <a:avLst/>
          </a:prstGeom>
          <a:ln w="28575">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85409028-A1DC-0291-845C-E22B0B1C818E}"/>
              </a:ext>
            </a:extLst>
          </p:cNvPr>
          <p:cNvSpPr txBox="1"/>
          <p:nvPr/>
        </p:nvSpPr>
        <p:spPr>
          <a:xfrm>
            <a:off x="2490040" y="2193906"/>
            <a:ext cx="902811" cy="307777"/>
          </a:xfrm>
          <a:prstGeom prst="rect">
            <a:avLst/>
          </a:prstGeom>
          <a:noFill/>
        </p:spPr>
        <p:txBody>
          <a:bodyPr wrap="none" rtlCol="0">
            <a:spAutoFit/>
          </a:bodyPr>
          <a:lstStyle/>
          <a:p>
            <a:r>
              <a:rPr kumimoji="1" lang="ja-JP" altLang="en-US" sz="1400" b="1" dirty="0">
                <a:solidFill>
                  <a:srgbClr val="0000FF"/>
                </a:solidFill>
              </a:rPr>
              <a:t>自動追尾</a:t>
            </a:r>
          </a:p>
        </p:txBody>
      </p:sp>
      <p:sp>
        <p:nvSpPr>
          <p:cNvPr id="10" name="テキスト ボックス 9">
            <a:extLst>
              <a:ext uri="{FF2B5EF4-FFF2-40B4-BE49-F238E27FC236}">
                <a16:creationId xmlns:a16="http://schemas.microsoft.com/office/drawing/2014/main" id="{E4EF2B38-07A9-6BC2-86E4-9161A4204BAB}"/>
              </a:ext>
            </a:extLst>
          </p:cNvPr>
          <p:cNvSpPr txBox="1"/>
          <p:nvPr/>
        </p:nvSpPr>
        <p:spPr>
          <a:xfrm>
            <a:off x="2941445" y="1146327"/>
            <a:ext cx="466794" cy="261610"/>
          </a:xfrm>
          <a:prstGeom prst="rect">
            <a:avLst/>
          </a:prstGeom>
          <a:noFill/>
        </p:spPr>
        <p:txBody>
          <a:bodyPr wrap="none" rtlCol="0">
            <a:spAutoFit/>
          </a:bodyPr>
          <a:lstStyle/>
          <a:p>
            <a:r>
              <a:rPr lang="ja-JP" altLang="en-US" sz="1100" b="1" dirty="0"/>
              <a:t>歩行</a:t>
            </a:r>
            <a:endParaRPr kumimoji="1" lang="ja-JP" altLang="en-US" sz="1100" b="1" dirty="0"/>
          </a:p>
        </p:txBody>
      </p:sp>
      <p:sp>
        <p:nvSpPr>
          <p:cNvPr id="35" name="テキスト ボックス 34">
            <a:extLst>
              <a:ext uri="{FF2B5EF4-FFF2-40B4-BE49-F238E27FC236}">
                <a16:creationId xmlns:a16="http://schemas.microsoft.com/office/drawing/2014/main" id="{C7E1FD10-7A7C-B007-8D71-436921CFADC7}"/>
              </a:ext>
            </a:extLst>
          </p:cNvPr>
          <p:cNvSpPr txBox="1"/>
          <p:nvPr/>
        </p:nvSpPr>
        <p:spPr>
          <a:xfrm>
            <a:off x="194982" y="4393469"/>
            <a:ext cx="646331" cy="230832"/>
          </a:xfrm>
          <a:prstGeom prst="rect">
            <a:avLst/>
          </a:prstGeom>
          <a:noFill/>
        </p:spPr>
        <p:txBody>
          <a:bodyPr wrap="none" rtlCol="0">
            <a:spAutoFit/>
          </a:bodyPr>
          <a:lstStyle/>
          <a:p>
            <a:r>
              <a:rPr kumimoji="1" lang="ja-JP" altLang="en-US" sz="900" b="1" dirty="0"/>
              <a:t>全身検知</a:t>
            </a:r>
          </a:p>
        </p:txBody>
      </p:sp>
      <p:sp>
        <p:nvSpPr>
          <p:cNvPr id="36" name="テキスト ボックス 35">
            <a:extLst>
              <a:ext uri="{FF2B5EF4-FFF2-40B4-BE49-F238E27FC236}">
                <a16:creationId xmlns:a16="http://schemas.microsoft.com/office/drawing/2014/main" id="{C19BF923-8A88-B06C-C578-C518B77B847C}"/>
              </a:ext>
            </a:extLst>
          </p:cNvPr>
          <p:cNvSpPr txBox="1"/>
          <p:nvPr/>
        </p:nvSpPr>
        <p:spPr>
          <a:xfrm>
            <a:off x="835277" y="4399737"/>
            <a:ext cx="646331" cy="369332"/>
          </a:xfrm>
          <a:prstGeom prst="rect">
            <a:avLst/>
          </a:prstGeom>
          <a:noFill/>
        </p:spPr>
        <p:txBody>
          <a:bodyPr wrap="none" rtlCol="0">
            <a:spAutoFit/>
          </a:bodyPr>
          <a:lstStyle/>
          <a:p>
            <a:r>
              <a:rPr kumimoji="1" lang="ja-JP" altLang="en-US" sz="900" b="1" dirty="0">
                <a:latin typeface="+mn-ea"/>
              </a:rPr>
              <a:t>肩甲骨上</a:t>
            </a:r>
            <a:endParaRPr kumimoji="1" lang="en-US" altLang="ja-JP" sz="900" b="1" dirty="0">
              <a:latin typeface="+mn-ea"/>
            </a:endParaRPr>
          </a:p>
          <a:p>
            <a:r>
              <a:rPr kumimoji="1" lang="ja-JP" altLang="en-US" sz="900" b="1" dirty="0">
                <a:latin typeface="+mn-ea"/>
              </a:rPr>
              <a:t>の頭検知</a:t>
            </a:r>
          </a:p>
        </p:txBody>
      </p:sp>
      <p:sp>
        <p:nvSpPr>
          <p:cNvPr id="37" name="テキスト ボックス 36">
            <a:extLst>
              <a:ext uri="{FF2B5EF4-FFF2-40B4-BE49-F238E27FC236}">
                <a16:creationId xmlns:a16="http://schemas.microsoft.com/office/drawing/2014/main" id="{6614BBC3-0CF2-5203-A065-5FC47999D39C}"/>
              </a:ext>
            </a:extLst>
          </p:cNvPr>
          <p:cNvSpPr txBox="1"/>
          <p:nvPr/>
        </p:nvSpPr>
        <p:spPr>
          <a:xfrm>
            <a:off x="1536302" y="4391258"/>
            <a:ext cx="530915" cy="230832"/>
          </a:xfrm>
          <a:prstGeom prst="rect">
            <a:avLst/>
          </a:prstGeom>
          <a:noFill/>
        </p:spPr>
        <p:txBody>
          <a:bodyPr wrap="none" rtlCol="0">
            <a:spAutoFit/>
          </a:bodyPr>
          <a:lstStyle/>
          <a:p>
            <a:r>
              <a:rPr kumimoji="1" lang="ja-JP" altLang="en-US" sz="900" b="1" dirty="0"/>
              <a:t>顔検知</a:t>
            </a:r>
          </a:p>
        </p:txBody>
      </p:sp>
      <p:pic>
        <p:nvPicPr>
          <p:cNvPr id="38" name="図 37">
            <a:extLst>
              <a:ext uri="{FF2B5EF4-FFF2-40B4-BE49-F238E27FC236}">
                <a16:creationId xmlns:a16="http://schemas.microsoft.com/office/drawing/2014/main" id="{B7DC4287-3BDB-FFD4-6572-D31F29E50AFE}"/>
              </a:ext>
            </a:extLst>
          </p:cNvPr>
          <p:cNvPicPr>
            <a:picLocks noChangeAspect="1"/>
          </p:cNvPicPr>
          <p:nvPr/>
        </p:nvPicPr>
        <p:blipFill>
          <a:blip r:embed="rId6"/>
          <a:stretch>
            <a:fillRect/>
          </a:stretch>
        </p:blipFill>
        <p:spPr>
          <a:xfrm>
            <a:off x="354368" y="3749721"/>
            <a:ext cx="345181" cy="650016"/>
          </a:xfrm>
          <a:prstGeom prst="rect">
            <a:avLst/>
          </a:prstGeom>
        </p:spPr>
      </p:pic>
      <p:pic>
        <p:nvPicPr>
          <p:cNvPr id="39" name="図 38">
            <a:extLst>
              <a:ext uri="{FF2B5EF4-FFF2-40B4-BE49-F238E27FC236}">
                <a16:creationId xmlns:a16="http://schemas.microsoft.com/office/drawing/2014/main" id="{4162B597-E615-9D84-DE22-C40F451B379D}"/>
              </a:ext>
            </a:extLst>
          </p:cNvPr>
          <p:cNvPicPr>
            <a:picLocks noChangeAspect="1"/>
          </p:cNvPicPr>
          <p:nvPr/>
        </p:nvPicPr>
        <p:blipFill>
          <a:blip r:embed="rId7"/>
          <a:stretch>
            <a:fillRect/>
          </a:stretch>
        </p:blipFill>
        <p:spPr>
          <a:xfrm>
            <a:off x="960302" y="3748219"/>
            <a:ext cx="361989" cy="668288"/>
          </a:xfrm>
          <a:prstGeom prst="rect">
            <a:avLst/>
          </a:prstGeom>
        </p:spPr>
      </p:pic>
      <p:pic>
        <p:nvPicPr>
          <p:cNvPr id="42" name="図 41">
            <a:extLst>
              <a:ext uri="{FF2B5EF4-FFF2-40B4-BE49-F238E27FC236}">
                <a16:creationId xmlns:a16="http://schemas.microsoft.com/office/drawing/2014/main" id="{71D7E50D-EFD8-B12E-542C-6497B9381EA4}"/>
              </a:ext>
            </a:extLst>
          </p:cNvPr>
          <p:cNvPicPr>
            <a:picLocks noChangeAspect="1"/>
          </p:cNvPicPr>
          <p:nvPr/>
        </p:nvPicPr>
        <p:blipFill>
          <a:blip r:embed="rId8"/>
          <a:stretch>
            <a:fillRect/>
          </a:stretch>
        </p:blipFill>
        <p:spPr>
          <a:xfrm>
            <a:off x="1602006" y="3760938"/>
            <a:ext cx="367088" cy="668288"/>
          </a:xfrm>
          <a:prstGeom prst="rect">
            <a:avLst/>
          </a:prstGeom>
        </p:spPr>
      </p:pic>
      <p:sp>
        <p:nvSpPr>
          <p:cNvPr id="48" name="テキスト ボックス 47">
            <a:extLst>
              <a:ext uri="{FF2B5EF4-FFF2-40B4-BE49-F238E27FC236}">
                <a16:creationId xmlns:a16="http://schemas.microsoft.com/office/drawing/2014/main" id="{F0E8F465-FB9C-1C1C-2B16-B6AE38B3F314}"/>
              </a:ext>
            </a:extLst>
          </p:cNvPr>
          <p:cNvSpPr txBox="1"/>
          <p:nvPr/>
        </p:nvSpPr>
        <p:spPr>
          <a:xfrm>
            <a:off x="670472" y="3947269"/>
            <a:ext cx="357790" cy="300082"/>
          </a:xfrm>
          <a:prstGeom prst="rect">
            <a:avLst/>
          </a:prstGeom>
          <a:noFill/>
        </p:spPr>
        <p:txBody>
          <a:bodyPr wrap="none" rtlCol="0">
            <a:spAutoFit/>
          </a:bodyPr>
          <a:lstStyle/>
          <a:p>
            <a:r>
              <a:rPr kumimoji="1" lang="ja-JP" altLang="en-US" b="1" dirty="0"/>
              <a:t>＞</a:t>
            </a:r>
          </a:p>
        </p:txBody>
      </p:sp>
      <p:sp>
        <p:nvSpPr>
          <p:cNvPr id="49" name="テキスト ボックス 48">
            <a:extLst>
              <a:ext uri="{FF2B5EF4-FFF2-40B4-BE49-F238E27FC236}">
                <a16:creationId xmlns:a16="http://schemas.microsoft.com/office/drawing/2014/main" id="{DB9F063D-1BE0-4E3E-B0B1-97549211B012}"/>
              </a:ext>
            </a:extLst>
          </p:cNvPr>
          <p:cNvSpPr txBox="1"/>
          <p:nvPr/>
        </p:nvSpPr>
        <p:spPr>
          <a:xfrm>
            <a:off x="1333471" y="3932322"/>
            <a:ext cx="357790" cy="300082"/>
          </a:xfrm>
          <a:prstGeom prst="rect">
            <a:avLst/>
          </a:prstGeom>
          <a:noFill/>
        </p:spPr>
        <p:txBody>
          <a:bodyPr wrap="none" rtlCol="0">
            <a:spAutoFit/>
          </a:bodyPr>
          <a:lstStyle/>
          <a:p>
            <a:r>
              <a:rPr kumimoji="1" lang="ja-JP" altLang="en-US" b="1" dirty="0"/>
              <a:t>＞</a:t>
            </a:r>
          </a:p>
        </p:txBody>
      </p:sp>
      <p:sp>
        <p:nvSpPr>
          <p:cNvPr id="3" name="テキスト ボックス 2">
            <a:extLst>
              <a:ext uri="{FF2B5EF4-FFF2-40B4-BE49-F238E27FC236}">
                <a16:creationId xmlns:a16="http://schemas.microsoft.com/office/drawing/2014/main" id="{FC1A56D3-DA40-D87A-D6F0-22F91846B959}"/>
              </a:ext>
            </a:extLst>
          </p:cNvPr>
          <p:cNvSpPr txBox="1"/>
          <p:nvPr/>
        </p:nvSpPr>
        <p:spPr>
          <a:xfrm>
            <a:off x="1960084" y="3761868"/>
            <a:ext cx="2820042" cy="769441"/>
          </a:xfrm>
          <a:prstGeom prst="rect">
            <a:avLst/>
          </a:prstGeom>
          <a:noFill/>
        </p:spPr>
        <p:txBody>
          <a:bodyPr wrap="square" rtlCol="0">
            <a:spAutoFit/>
          </a:bodyPr>
          <a:lstStyle/>
          <a:p>
            <a:r>
              <a:rPr kumimoji="1" lang="en-US" altLang="ja-JP" sz="1100" b="1" dirty="0">
                <a:latin typeface="+mn-ea"/>
              </a:rPr>
              <a:t>【</a:t>
            </a:r>
            <a:r>
              <a:rPr kumimoji="1" lang="ja-JP" altLang="en-US" sz="1100" b="1" dirty="0">
                <a:latin typeface="+mn-ea"/>
              </a:rPr>
              <a:t>メモ</a:t>
            </a:r>
            <a:r>
              <a:rPr kumimoji="1" lang="en-US" altLang="ja-JP" sz="1100" b="1" dirty="0">
                <a:latin typeface="+mn-ea"/>
              </a:rPr>
              <a:t>】</a:t>
            </a:r>
          </a:p>
          <a:p>
            <a:pPr marL="180975" indent="-180975"/>
            <a:r>
              <a:rPr lang="ja-JP" altLang="en-US" sz="1100" b="1" dirty="0">
                <a:latin typeface="+mn-ea"/>
              </a:rPr>
              <a:t>　 検知エリア内で、障害物などにより</a:t>
            </a:r>
            <a:r>
              <a:rPr kumimoji="1" lang="ja-JP" altLang="en-US" sz="1100" b="1" dirty="0">
                <a:latin typeface="+mn-ea"/>
              </a:rPr>
              <a:t>人物の下半身が遮られても、肩甲骨上の頭もしくは顔の検知で、追尾可能</a:t>
            </a:r>
          </a:p>
        </p:txBody>
      </p:sp>
    </p:spTree>
    <p:extLst>
      <p:ext uri="{BB962C8B-B14F-4D97-AF65-F5344CB8AC3E}">
        <p14:creationId xmlns:p14="http://schemas.microsoft.com/office/powerpoint/2010/main" val="135062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629DEB9-45A6-979B-B9A2-CF3F5AF1E6E8}"/>
              </a:ext>
            </a:extLst>
          </p:cNvPr>
          <p:cNvSpPr/>
          <p:nvPr/>
        </p:nvSpPr>
        <p:spPr>
          <a:xfrm>
            <a:off x="338712" y="772825"/>
            <a:ext cx="4233288" cy="38401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b="1" dirty="0">
                <a:solidFill>
                  <a:schemeClr val="tx1"/>
                </a:solidFill>
                <a:latin typeface="+mn-ea"/>
              </a:rPr>
              <a:t>① 自動追尾</a:t>
            </a:r>
            <a:r>
              <a:rPr kumimoji="1" lang="ja-JP" altLang="en-US" sz="1200" b="1" dirty="0">
                <a:solidFill>
                  <a:schemeClr val="tx1"/>
                </a:solidFill>
                <a:latin typeface="+mn-ea"/>
              </a:rPr>
              <a:t>（</a:t>
            </a:r>
            <a:r>
              <a:rPr kumimoji="1" lang="en-US" altLang="ja-JP" sz="1200" b="1" dirty="0">
                <a:solidFill>
                  <a:schemeClr val="tx1"/>
                </a:solidFill>
                <a:latin typeface="+mn-ea"/>
              </a:rPr>
              <a:t>PTZ-1</a:t>
            </a:r>
            <a:r>
              <a:rPr kumimoji="1" lang="ja-JP" altLang="en-US" sz="1200" b="1" dirty="0">
                <a:solidFill>
                  <a:schemeClr val="tx1"/>
                </a:solidFill>
                <a:latin typeface="+mn-ea"/>
              </a:rPr>
              <a:t>）</a:t>
            </a:r>
          </a:p>
        </p:txBody>
      </p:sp>
      <p:sp>
        <p:nvSpPr>
          <p:cNvPr id="2" name="タイトル 1">
            <a:extLst>
              <a:ext uri="{FF2B5EF4-FFF2-40B4-BE49-F238E27FC236}">
                <a16:creationId xmlns:a16="http://schemas.microsoft.com/office/drawing/2014/main" id="{18981B6F-8D28-6576-48DB-3EB907C43937}"/>
              </a:ext>
            </a:extLst>
          </p:cNvPr>
          <p:cNvSpPr>
            <a:spLocks noGrp="1"/>
          </p:cNvSpPr>
          <p:nvPr>
            <p:ph type="title"/>
          </p:nvPr>
        </p:nvSpPr>
        <p:spPr/>
        <p:txBody>
          <a:bodyPr/>
          <a:lstStyle/>
          <a:p>
            <a:r>
              <a:rPr kumimoji="1" lang="en-US" altLang="ja-JP" dirty="0"/>
              <a:t>AI</a:t>
            </a:r>
            <a:r>
              <a:rPr kumimoji="1" lang="ja-JP" altLang="en-US" dirty="0"/>
              <a:t>自動追尾の動作原理と流れ②</a:t>
            </a:r>
            <a:r>
              <a:rPr kumimoji="1" lang="ja-JP" altLang="en-US" sz="2000" dirty="0"/>
              <a:t>（複数カメラでの追尾連動）　</a:t>
            </a:r>
          </a:p>
        </p:txBody>
      </p:sp>
      <p:sp>
        <p:nvSpPr>
          <p:cNvPr id="73" name="正方形/長方形 72">
            <a:extLst>
              <a:ext uri="{FF2B5EF4-FFF2-40B4-BE49-F238E27FC236}">
                <a16:creationId xmlns:a16="http://schemas.microsoft.com/office/drawing/2014/main" id="{4F0DC324-0C99-7679-3AAA-2943734FBCF5}"/>
              </a:ext>
            </a:extLst>
          </p:cNvPr>
          <p:cNvSpPr/>
          <p:nvPr/>
        </p:nvSpPr>
        <p:spPr>
          <a:xfrm>
            <a:off x="4747149" y="772826"/>
            <a:ext cx="4166606" cy="1881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b="1" dirty="0">
                <a:solidFill>
                  <a:schemeClr val="tx1"/>
                </a:solidFill>
                <a:latin typeface="+mn-ea"/>
              </a:rPr>
              <a:t>②</a:t>
            </a:r>
            <a:r>
              <a:rPr lang="ja-JP" altLang="en-US" sz="1400" b="1" dirty="0">
                <a:solidFill>
                  <a:schemeClr val="tx1"/>
                </a:solidFill>
                <a:latin typeface="+mn-ea"/>
              </a:rPr>
              <a:t> </a:t>
            </a:r>
            <a:r>
              <a:rPr kumimoji="1" lang="ja-JP" altLang="en-US" sz="1400" b="1" dirty="0">
                <a:solidFill>
                  <a:schemeClr val="tx1"/>
                </a:solidFill>
                <a:latin typeface="+mn-ea"/>
              </a:rPr>
              <a:t>事前設定した画角に入ると独自アラーム通知</a:t>
            </a:r>
            <a:endParaRPr kumimoji="1" lang="en-US" altLang="ja-JP" sz="1400" b="1" dirty="0">
              <a:solidFill>
                <a:schemeClr val="tx1"/>
              </a:solidFill>
              <a:latin typeface="+mn-ea"/>
            </a:endParaRPr>
          </a:p>
          <a:p>
            <a:pPr marL="177800"/>
            <a:r>
              <a:rPr kumimoji="1" lang="ja-JP" altLang="en-US" sz="1400" b="1" dirty="0">
                <a:solidFill>
                  <a:schemeClr val="tx1"/>
                </a:solidFill>
                <a:latin typeface="+mn-ea"/>
              </a:rPr>
              <a:t>（</a:t>
            </a:r>
            <a:r>
              <a:rPr kumimoji="1" lang="en-US" altLang="ja-JP" sz="1400" b="1" dirty="0">
                <a:solidFill>
                  <a:schemeClr val="tx1"/>
                </a:solidFill>
                <a:latin typeface="+mn-ea"/>
              </a:rPr>
              <a:t>PTZ-1</a:t>
            </a:r>
            <a:r>
              <a:rPr kumimoji="1" lang="ja-JP" altLang="en-US" sz="1400" b="1" dirty="0">
                <a:solidFill>
                  <a:schemeClr val="tx1"/>
                </a:solidFill>
                <a:latin typeface="+mn-ea"/>
              </a:rPr>
              <a:t>⇒</a:t>
            </a:r>
            <a:r>
              <a:rPr kumimoji="1" lang="en-US" altLang="ja-JP" sz="1400" b="1" dirty="0">
                <a:solidFill>
                  <a:schemeClr val="tx1"/>
                </a:solidFill>
                <a:latin typeface="+mn-ea"/>
              </a:rPr>
              <a:t>PTZ-2</a:t>
            </a:r>
            <a:r>
              <a:rPr kumimoji="1" lang="ja-JP" altLang="en-US" sz="1400" b="1" dirty="0">
                <a:solidFill>
                  <a:schemeClr val="tx1"/>
                </a:solidFill>
                <a:latin typeface="+mn-ea"/>
              </a:rPr>
              <a:t>）</a:t>
            </a:r>
            <a:endParaRPr kumimoji="1" lang="en-US" altLang="ja-JP" sz="1400" b="1" dirty="0">
              <a:solidFill>
                <a:schemeClr val="tx1"/>
              </a:solidFill>
              <a:latin typeface="+mn-ea"/>
            </a:endParaRPr>
          </a:p>
          <a:p>
            <a:pPr marL="269875">
              <a:spcBef>
                <a:spcPts val="300"/>
              </a:spcBef>
            </a:pPr>
            <a:r>
              <a:rPr lang="ja-JP" altLang="en-US" sz="1200" b="1" dirty="0">
                <a:solidFill>
                  <a:schemeClr val="tx1"/>
                </a:solidFill>
                <a:latin typeface="+mn-ea"/>
              </a:rPr>
              <a:t>＊検知</a:t>
            </a:r>
            <a:r>
              <a:rPr lang="en-US" altLang="ja-JP" sz="1200" b="1" dirty="0">
                <a:solidFill>
                  <a:schemeClr val="tx1"/>
                </a:solidFill>
                <a:latin typeface="+mn-ea"/>
              </a:rPr>
              <a:t>ID</a:t>
            </a:r>
            <a:r>
              <a:rPr lang="ja-JP" altLang="en-US" sz="1200" b="1" dirty="0">
                <a:solidFill>
                  <a:schemeClr val="tx1"/>
                </a:solidFill>
                <a:latin typeface="+mn-ea"/>
              </a:rPr>
              <a:t>は引き継がれません。</a:t>
            </a:r>
            <a:endParaRPr kumimoji="1" lang="en-US" altLang="ja-JP" sz="1200" b="1" dirty="0">
              <a:solidFill>
                <a:schemeClr val="tx1"/>
              </a:solidFill>
              <a:latin typeface="+mn-ea"/>
            </a:endParaRPr>
          </a:p>
          <a:p>
            <a:pPr>
              <a:spcBef>
                <a:spcPts val="600"/>
              </a:spcBef>
            </a:pPr>
            <a:r>
              <a:rPr lang="ja-JP" altLang="en-US" sz="1400" b="1" dirty="0">
                <a:solidFill>
                  <a:schemeClr val="tx1"/>
                </a:solidFill>
                <a:latin typeface="+mn-ea"/>
              </a:rPr>
              <a:t>③ プリセット移動</a:t>
            </a:r>
            <a:r>
              <a:rPr lang="ja-JP" altLang="en-US" sz="1200" b="1" dirty="0">
                <a:solidFill>
                  <a:schemeClr val="tx1"/>
                </a:solidFill>
                <a:latin typeface="+mn-ea"/>
              </a:rPr>
              <a:t>（</a:t>
            </a:r>
            <a:r>
              <a:rPr lang="en-US" altLang="ja-JP" sz="1200" b="1" dirty="0">
                <a:solidFill>
                  <a:schemeClr val="tx1"/>
                </a:solidFill>
                <a:latin typeface="+mn-ea"/>
              </a:rPr>
              <a:t>PTZ-2</a:t>
            </a:r>
            <a:r>
              <a:rPr lang="ja-JP" altLang="en-US" sz="1200" b="1" dirty="0">
                <a:solidFill>
                  <a:schemeClr val="tx1"/>
                </a:solidFill>
                <a:latin typeface="+mn-ea"/>
              </a:rPr>
              <a:t>）</a:t>
            </a:r>
            <a:endParaRPr lang="en-US" altLang="ja-JP" sz="1200" b="1" dirty="0">
              <a:solidFill>
                <a:schemeClr val="tx1"/>
              </a:solidFill>
              <a:latin typeface="+mn-ea"/>
            </a:endParaRPr>
          </a:p>
          <a:p>
            <a:pPr>
              <a:spcBef>
                <a:spcPts val="600"/>
              </a:spcBef>
            </a:pPr>
            <a:r>
              <a:rPr lang="ja-JP" altLang="en-US" sz="1400" b="1" dirty="0">
                <a:solidFill>
                  <a:schemeClr val="tx1"/>
                </a:solidFill>
                <a:latin typeface="+mn-ea"/>
              </a:rPr>
              <a:t>④ </a:t>
            </a:r>
            <a:r>
              <a:rPr kumimoji="1" lang="ja-JP" altLang="en-US" sz="1400" b="1" dirty="0">
                <a:solidFill>
                  <a:schemeClr val="tx1"/>
                </a:solidFill>
                <a:latin typeface="+mn-ea"/>
              </a:rPr>
              <a:t>検知後に自動ズーム実行</a:t>
            </a:r>
            <a:r>
              <a:rPr kumimoji="1" lang="ja-JP" altLang="en-US" sz="1200" b="1" dirty="0">
                <a:solidFill>
                  <a:schemeClr val="tx1"/>
                </a:solidFill>
                <a:latin typeface="+mn-ea"/>
              </a:rPr>
              <a:t>（</a:t>
            </a:r>
            <a:r>
              <a:rPr kumimoji="1" lang="en-US" altLang="ja-JP" sz="1200" b="1" dirty="0">
                <a:solidFill>
                  <a:schemeClr val="tx1"/>
                </a:solidFill>
                <a:latin typeface="+mn-ea"/>
              </a:rPr>
              <a:t>PTZ-2</a:t>
            </a:r>
            <a:r>
              <a:rPr kumimoji="1" lang="ja-JP" altLang="en-US" sz="1200" b="1" dirty="0">
                <a:solidFill>
                  <a:schemeClr val="tx1"/>
                </a:solidFill>
                <a:latin typeface="+mn-ea"/>
              </a:rPr>
              <a:t>）</a:t>
            </a:r>
            <a:endParaRPr kumimoji="1" lang="en-US" altLang="ja-JP" sz="1200" b="1" dirty="0">
              <a:solidFill>
                <a:schemeClr val="tx1"/>
              </a:solidFill>
              <a:latin typeface="+mn-ea"/>
            </a:endParaRPr>
          </a:p>
          <a:p>
            <a:pPr>
              <a:spcBef>
                <a:spcPts val="600"/>
              </a:spcBef>
            </a:pPr>
            <a:r>
              <a:rPr lang="ja-JP" altLang="en-US" sz="1400" b="1" dirty="0">
                <a:solidFill>
                  <a:schemeClr val="tx1"/>
                </a:solidFill>
                <a:latin typeface="+mn-ea"/>
              </a:rPr>
              <a:t>⑤ ④とほぼ同時に自動追尾</a:t>
            </a:r>
            <a:r>
              <a:rPr lang="ja-JP" altLang="en-US" sz="1200" b="1" dirty="0">
                <a:solidFill>
                  <a:schemeClr val="tx1"/>
                </a:solidFill>
                <a:latin typeface="+mn-ea"/>
              </a:rPr>
              <a:t>（</a:t>
            </a:r>
            <a:r>
              <a:rPr lang="en-US" altLang="ja-JP" sz="1200" b="1" dirty="0">
                <a:solidFill>
                  <a:schemeClr val="tx1"/>
                </a:solidFill>
                <a:latin typeface="+mn-ea"/>
              </a:rPr>
              <a:t>PTZ-2</a:t>
            </a:r>
            <a:r>
              <a:rPr lang="ja-JP" altLang="en-US" sz="1200" b="1" dirty="0">
                <a:solidFill>
                  <a:schemeClr val="tx1"/>
                </a:solidFill>
                <a:latin typeface="+mn-ea"/>
              </a:rPr>
              <a:t>）</a:t>
            </a:r>
            <a:endParaRPr lang="en-US" altLang="ja-JP" sz="1200" b="1" dirty="0">
              <a:solidFill>
                <a:schemeClr val="tx1"/>
              </a:solidFill>
              <a:latin typeface="+mn-ea"/>
            </a:endParaRPr>
          </a:p>
          <a:p>
            <a:pPr>
              <a:spcBef>
                <a:spcPts val="600"/>
              </a:spcBef>
            </a:pPr>
            <a:endParaRPr kumimoji="1" lang="en-US" altLang="ja-JP" sz="1200" b="1" dirty="0">
              <a:solidFill>
                <a:schemeClr val="tx1"/>
              </a:solidFill>
              <a:latin typeface="+mn-ea"/>
            </a:endParaRPr>
          </a:p>
        </p:txBody>
      </p:sp>
      <p:sp>
        <p:nvSpPr>
          <p:cNvPr id="3" name="直方体 2">
            <a:extLst>
              <a:ext uri="{FF2B5EF4-FFF2-40B4-BE49-F238E27FC236}">
                <a16:creationId xmlns:a16="http://schemas.microsoft.com/office/drawing/2014/main" id="{88EA1504-A2F5-655C-1103-252391B71C6D}"/>
              </a:ext>
            </a:extLst>
          </p:cNvPr>
          <p:cNvSpPr/>
          <p:nvPr/>
        </p:nvSpPr>
        <p:spPr>
          <a:xfrm>
            <a:off x="437746" y="1793231"/>
            <a:ext cx="3031003" cy="1656889"/>
          </a:xfrm>
          <a:prstGeom prst="cube">
            <a:avLst>
              <a:gd name="adj" fmla="val 37698"/>
            </a:avLst>
          </a:prstGeom>
          <a:solidFill>
            <a:schemeClr val="bg1">
              <a:lumMod val="65000"/>
            </a:schemeClr>
          </a:solidFill>
          <a:ln w="25400">
            <a:no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a:extLst>
              <a:ext uri="{FF2B5EF4-FFF2-40B4-BE49-F238E27FC236}">
                <a16:creationId xmlns:a16="http://schemas.microsoft.com/office/drawing/2014/main" id="{595E7300-2B15-AC0F-5416-BBE4EC9845A2}"/>
              </a:ext>
            </a:extLst>
          </p:cNvPr>
          <p:cNvCxnSpPr>
            <a:cxnSpLocks/>
          </p:cNvCxnSpPr>
          <p:nvPr/>
        </p:nvCxnSpPr>
        <p:spPr>
          <a:xfrm>
            <a:off x="922447" y="2967660"/>
            <a:ext cx="1460898" cy="0"/>
          </a:xfrm>
          <a:prstGeom prst="straightConnector1">
            <a:avLst/>
          </a:prstGeom>
          <a:ln w="28575">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E011AB2F-C5E1-16DD-C486-3C183A3AF414}"/>
              </a:ext>
            </a:extLst>
          </p:cNvPr>
          <p:cNvCxnSpPr>
            <a:cxnSpLocks/>
          </p:cNvCxnSpPr>
          <p:nvPr/>
        </p:nvCxnSpPr>
        <p:spPr>
          <a:xfrm flipV="1">
            <a:off x="3029821" y="2258060"/>
            <a:ext cx="478915" cy="491830"/>
          </a:xfrm>
          <a:prstGeom prst="straightConnector1">
            <a:avLst/>
          </a:prstGeom>
          <a:ln w="28575">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01B94ADE-7220-4AE0-77DA-260F4F5F8839}"/>
              </a:ext>
            </a:extLst>
          </p:cNvPr>
          <p:cNvSpPr txBox="1"/>
          <p:nvPr/>
        </p:nvSpPr>
        <p:spPr>
          <a:xfrm>
            <a:off x="297526" y="1316985"/>
            <a:ext cx="574196" cy="276999"/>
          </a:xfrm>
          <a:prstGeom prst="rect">
            <a:avLst/>
          </a:prstGeom>
          <a:noFill/>
        </p:spPr>
        <p:txBody>
          <a:bodyPr wrap="none" rtlCol="0">
            <a:spAutoFit/>
          </a:bodyPr>
          <a:lstStyle/>
          <a:p>
            <a:r>
              <a:rPr kumimoji="1" lang="en-US" altLang="ja-JP" sz="1200" b="1" dirty="0">
                <a:latin typeface="Yu Gothic UI" panose="020B0500000000000000" pitchFamily="50" charset="-128"/>
                <a:ea typeface="Yu Gothic UI" panose="020B0500000000000000" pitchFamily="50" charset="-128"/>
              </a:rPr>
              <a:t>PTZ-1</a:t>
            </a:r>
            <a:endParaRPr kumimoji="1" lang="ja-JP" altLang="en-US" sz="1200" b="1" dirty="0">
              <a:latin typeface="Yu Gothic UI" panose="020B0500000000000000" pitchFamily="50" charset="-128"/>
              <a:ea typeface="Yu Gothic UI" panose="020B0500000000000000" pitchFamily="50" charset="-128"/>
            </a:endParaRPr>
          </a:p>
        </p:txBody>
      </p:sp>
      <p:sp>
        <p:nvSpPr>
          <p:cNvPr id="41" name="テキスト ボックス 40">
            <a:extLst>
              <a:ext uri="{FF2B5EF4-FFF2-40B4-BE49-F238E27FC236}">
                <a16:creationId xmlns:a16="http://schemas.microsoft.com/office/drawing/2014/main" id="{848B2DA4-F84A-7EC0-C9C5-120D963FB285}"/>
              </a:ext>
            </a:extLst>
          </p:cNvPr>
          <p:cNvSpPr txBox="1"/>
          <p:nvPr/>
        </p:nvSpPr>
        <p:spPr>
          <a:xfrm>
            <a:off x="3901186" y="2847775"/>
            <a:ext cx="596638" cy="276999"/>
          </a:xfrm>
          <a:prstGeom prst="rect">
            <a:avLst/>
          </a:prstGeom>
          <a:noFill/>
        </p:spPr>
        <p:txBody>
          <a:bodyPr wrap="none" rtlCol="0">
            <a:spAutoFit/>
          </a:bodyPr>
          <a:lstStyle/>
          <a:p>
            <a:pPr algn="ctr"/>
            <a:r>
              <a:rPr kumimoji="1" lang="en-US" altLang="ja-JP" sz="1200" b="1" dirty="0">
                <a:latin typeface="Yu Gothic UI" panose="020B0500000000000000" pitchFamily="50" charset="-128"/>
                <a:ea typeface="Yu Gothic UI" panose="020B0500000000000000" pitchFamily="50" charset="-128"/>
              </a:rPr>
              <a:t>PTZ-2</a:t>
            </a:r>
            <a:endParaRPr kumimoji="1" lang="ja-JP" altLang="en-US" sz="1200" b="1" dirty="0">
              <a:latin typeface="Yu Gothic UI" panose="020B0500000000000000" pitchFamily="50" charset="-128"/>
              <a:ea typeface="Yu Gothic UI" panose="020B0500000000000000" pitchFamily="50" charset="-128"/>
            </a:endParaRPr>
          </a:p>
        </p:txBody>
      </p:sp>
      <p:sp>
        <p:nvSpPr>
          <p:cNvPr id="42" name="テキスト ボックス 41">
            <a:extLst>
              <a:ext uri="{FF2B5EF4-FFF2-40B4-BE49-F238E27FC236}">
                <a16:creationId xmlns:a16="http://schemas.microsoft.com/office/drawing/2014/main" id="{46E7C085-F18C-3593-199C-786DB66EFE5B}"/>
              </a:ext>
            </a:extLst>
          </p:cNvPr>
          <p:cNvSpPr txBox="1"/>
          <p:nvPr/>
        </p:nvSpPr>
        <p:spPr>
          <a:xfrm>
            <a:off x="1388235" y="2660930"/>
            <a:ext cx="364202" cy="307777"/>
          </a:xfrm>
          <a:prstGeom prst="rect">
            <a:avLst/>
          </a:prstGeom>
          <a:noFill/>
        </p:spPr>
        <p:txBody>
          <a:bodyPr wrap="none" rtlCol="0">
            <a:spAutoFit/>
          </a:bodyPr>
          <a:lstStyle/>
          <a:p>
            <a:r>
              <a:rPr kumimoji="1" lang="ja-JP" altLang="en-US" sz="1400" b="1" dirty="0">
                <a:latin typeface="Yu Gothic UI" panose="020B0500000000000000" pitchFamily="50" charset="-128"/>
                <a:ea typeface="Yu Gothic UI" panose="020B0500000000000000" pitchFamily="50" charset="-128"/>
              </a:rPr>
              <a:t>①</a:t>
            </a:r>
          </a:p>
        </p:txBody>
      </p:sp>
      <p:sp>
        <p:nvSpPr>
          <p:cNvPr id="43" name="テキスト ボックス 42">
            <a:extLst>
              <a:ext uri="{FF2B5EF4-FFF2-40B4-BE49-F238E27FC236}">
                <a16:creationId xmlns:a16="http://schemas.microsoft.com/office/drawing/2014/main" id="{75E72159-D598-2864-1C45-4A8B3AB77928}"/>
              </a:ext>
            </a:extLst>
          </p:cNvPr>
          <p:cNvSpPr txBox="1"/>
          <p:nvPr/>
        </p:nvSpPr>
        <p:spPr>
          <a:xfrm>
            <a:off x="2310865" y="4000473"/>
            <a:ext cx="800219" cy="492443"/>
          </a:xfrm>
          <a:prstGeom prst="rect">
            <a:avLst/>
          </a:prstGeom>
          <a:noFill/>
        </p:spPr>
        <p:txBody>
          <a:bodyPr wrap="none" rtlCol="0">
            <a:spAutoFit/>
          </a:bodyPr>
          <a:lstStyle/>
          <a:p>
            <a:pPr algn="ctr"/>
            <a:r>
              <a:rPr kumimoji="1" lang="ja-JP" altLang="en-US" sz="1400" b="1" dirty="0">
                <a:latin typeface="Yu Gothic UI" panose="020B0500000000000000" pitchFamily="50" charset="-128"/>
                <a:ea typeface="Yu Gothic UI" panose="020B0500000000000000" pitchFamily="50" charset="-128"/>
              </a:rPr>
              <a:t>②</a:t>
            </a:r>
            <a:endParaRPr kumimoji="1" lang="en-US" altLang="ja-JP" sz="1400" b="1" dirty="0">
              <a:latin typeface="Yu Gothic UI" panose="020B0500000000000000" pitchFamily="50" charset="-128"/>
              <a:ea typeface="Yu Gothic UI" panose="020B0500000000000000" pitchFamily="50" charset="-128"/>
            </a:endParaRPr>
          </a:p>
          <a:p>
            <a:pPr algn="ctr"/>
            <a:r>
              <a:rPr lang="ja-JP" altLang="en-US" sz="1200" b="1" dirty="0">
                <a:latin typeface="Yu Gothic UI" panose="020B0500000000000000" pitchFamily="50" charset="-128"/>
                <a:ea typeface="Yu Gothic UI" panose="020B0500000000000000" pitchFamily="50" charset="-128"/>
              </a:rPr>
              <a:t>設定画角</a:t>
            </a:r>
            <a:endParaRPr kumimoji="1" lang="ja-JP" altLang="en-US" sz="1200" b="1" dirty="0">
              <a:latin typeface="Yu Gothic UI" panose="020B0500000000000000" pitchFamily="50" charset="-128"/>
              <a:ea typeface="Yu Gothic UI" panose="020B0500000000000000" pitchFamily="50" charset="-128"/>
            </a:endParaRPr>
          </a:p>
        </p:txBody>
      </p:sp>
      <p:grpSp>
        <p:nvGrpSpPr>
          <p:cNvPr id="6" name="グループ化 5">
            <a:extLst>
              <a:ext uri="{FF2B5EF4-FFF2-40B4-BE49-F238E27FC236}">
                <a16:creationId xmlns:a16="http://schemas.microsoft.com/office/drawing/2014/main" id="{ADD83A5E-7EF0-1C80-04C0-3F08AAD42179}"/>
              </a:ext>
            </a:extLst>
          </p:cNvPr>
          <p:cNvGrpSpPr/>
          <p:nvPr/>
        </p:nvGrpSpPr>
        <p:grpSpPr>
          <a:xfrm>
            <a:off x="665551" y="3042434"/>
            <a:ext cx="339098" cy="623742"/>
            <a:chOff x="889721" y="2620806"/>
            <a:chExt cx="339098" cy="623742"/>
          </a:xfrm>
        </p:grpSpPr>
        <p:pic>
          <p:nvPicPr>
            <p:cNvPr id="4" name="図 3">
              <a:extLst>
                <a:ext uri="{FF2B5EF4-FFF2-40B4-BE49-F238E27FC236}">
                  <a16:creationId xmlns:a16="http://schemas.microsoft.com/office/drawing/2014/main" id="{B6AACA09-2C35-5BA4-DC8E-7E370ADF61C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889721" y="2625473"/>
              <a:ext cx="339098" cy="619075"/>
            </a:xfrm>
            <a:prstGeom prst="rect">
              <a:avLst/>
            </a:prstGeom>
          </p:spPr>
        </p:pic>
        <p:sp>
          <p:nvSpPr>
            <p:cNvPr id="5" name="正方形/長方形 4">
              <a:extLst>
                <a:ext uri="{FF2B5EF4-FFF2-40B4-BE49-F238E27FC236}">
                  <a16:creationId xmlns:a16="http://schemas.microsoft.com/office/drawing/2014/main" id="{0638D9CA-9204-AC56-4E2A-4B8BBE71C064}"/>
                </a:ext>
              </a:extLst>
            </p:cNvPr>
            <p:cNvSpPr/>
            <p:nvPr/>
          </p:nvSpPr>
          <p:spPr>
            <a:xfrm>
              <a:off x="915763" y="2620806"/>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9DE233D7-404C-007D-4263-570057CD795F}"/>
              </a:ext>
            </a:extLst>
          </p:cNvPr>
          <p:cNvGrpSpPr/>
          <p:nvPr/>
        </p:nvGrpSpPr>
        <p:grpSpPr>
          <a:xfrm>
            <a:off x="2525774" y="3003506"/>
            <a:ext cx="339098" cy="623742"/>
            <a:chOff x="889721" y="2620806"/>
            <a:chExt cx="339098" cy="623742"/>
          </a:xfrm>
        </p:grpSpPr>
        <p:pic>
          <p:nvPicPr>
            <p:cNvPr id="8" name="図 7">
              <a:extLst>
                <a:ext uri="{FF2B5EF4-FFF2-40B4-BE49-F238E27FC236}">
                  <a16:creationId xmlns:a16="http://schemas.microsoft.com/office/drawing/2014/main" id="{B6C15B47-531B-6364-6967-2A43DE1E071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889721" y="2625473"/>
              <a:ext cx="339098" cy="619075"/>
            </a:xfrm>
            <a:prstGeom prst="rect">
              <a:avLst/>
            </a:prstGeom>
          </p:spPr>
        </p:pic>
        <p:sp>
          <p:nvSpPr>
            <p:cNvPr id="9" name="正方形/長方形 8">
              <a:extLst>
                <a:ext uri="{FF2B5EF4-FFF2-40B4-BE49-F238E27FC236}">
                  <a16:creationId xmlns:a16="http://schemas.microsoft.com/office/drawing/2014/main" id="{59BF22B8-4FEF-3AE6-98C2-60422149FF2B}"/>
                </a:ext>
              </a:extLst>
            </p:cNvPr>
            <p:cNvSpPr/>
            <p:nvPr/>
          </p:nvSpPr>
          <p:spPr>
            <a:xfrm>
              <a:off x="915763" y="2620806"/>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8F77D862-A003-A0C9-5F14-55AFA5D60B8E}"/>
              </a:ext>
            </a:extLst>
          </p:cNvPr>
          <p:cNvSpPr txBox="1"/>
          <p:nvPr/>
        </p:nvSpPr>
        <p:spPr>
          <a:xfrm>
            <a:off x="3223613" y="3485413"/>
            <a:ext cx="636713" cy="307777"/>
          </a:xfrm>
          <a:prstGeom prst="rect">
            <a:avLst/>
          </a:prstGeom>
          <a:noFill/>
        </p:spPr>
        <p:txBody>
          <a:bodyPr wrap="none" rtlCol="0">
            <a:spAutoFit/>
          </a:bodyPr>
          <a:lstStyle/>
          <a:p>
            <a:r>
              <a:rPr kumimoji="1" lang="ja-JP" altLang="en-US" sz="1400" b="1" dirty="0">
                <a:latin typeface="Yu Gothic UI" panose="020B0500000000000000" pitchFamily="50" charset="-128"/>
                <a:ea typeface="Yu Gothic UI" panose="020B0500000000000000" pitchFamily="50" charset="-128"/>
              </a:rPr>
              <a:t>③</a:t>
            </a:r>
            <a:r>
              <a:rPr kumimoji="1" lang="en-US" altLang="ja-JP" sz="1400" b="1" dirty="0">
                <a:latin typeface="Yu Gothic UI" panose="020B0500000000000000" pitchFamily="50" charset="-128"/>
                <a:ea typeface="Yu Gothic UI" panose="020B0500000000000000" pitchFamily="50" charset="-128"/>
              </a:rPr>
              <a:t>,</a:t>
            </a:r>
            <a:r>
              <a:rPr kumimoji="1" lang="ja-JP" altLang="en-US" sz="1400" b="1" dirty="0">
                <a:latin typeface="Yu Gothic UI" panose="020B0500000000000000" pitchFamily="50" charset="-128"/>
                <a:ea typeface="Yu Gothic UI" panose="020B0500000000000000" pitchFamily="50" charset="-128"/>
              </a:rPr>
              <a:t> ④</a:t>
            </a:r>
          </a:p>
        </p:txBody>
      </p:sp>
      <p:sp>
        <p:nvSpPr>
          <p:cNvPr id="23" name="フリーフォーム: 図形 22">
            <a:extLst>
              <a:ext uri="{FF2B5EF4-FFF2-40B4-BE49-F238E27FC236}">
                <a16:creationId xmlns:a16="http://schemas.microsoft.com/office/drawing/2014/main" id="{55D83548-5D20-BDFC-9197-52D84D618B30}"/>
              </a:ext>
            </a:extLst>
          </p:cNvPr>
          <p:cNvSpPr/>
          <p:nvPr/>
        </p:nvSpPr>
        <p:spPr>
          <a:xfrm>
            <a:off x="696129" y="3105834"/>
            <a:ext cx="2943778" cy="696124"/>
          </a:xfrm>
          <a:custGeom>
            <a:avLst/>
            <a:gdLst>
              <a:gd name="connsiteX0" fmla="*/ 0 w 2943778"/>
              <a:gd name="connsiteY0" fmla="*/ 696124 h 696124"/>
              <a:gd name="connsiteX1" fmla="*/ 2318447 w 2943778"/>
              <a:gd name="connsiteY1" fmla="*/ 696124 h 696124"/>
              <a:gd name="connsiteX2" fmla="*/ 2943778 w 2943778"/>
              <a:gd name="connsiteY2" fmla="*/ 0 h 696124"/>
            </a:gdLst>
            <a:ahLst/>
            <a:cxnLst>
              <a:cxn ang="0">
                <a:pos x="connsiteX0" y="connsiteY0"/>
              </a:cxn>
              <a:cxn ang="0">
                <a:pos x="connsiteX1" y="connsiteY1"/>
              </a:cxn>
              <a:cxn ang="0">
                <a:pos x="connsiteX2" y="connsiteY2"/>
              </a:cxn>
            </a:cxnLst>
            <a:rect l="l" t="t" r="r" b="b"/>
            <a:pathLst>
              <a:path w="2943778" h="696124">
                <a:moveTo>
                  <a:pt x="0" y="696124"/>
                </a:moveTo>
                <a:lnTo>
                  <a:pt x="2318447" y="696124"/>
                </a:lnTo>
                <a:lnTo>
                  <a:pt x="2943778" y="0"/>
                </a:lnTo>
              </a:path>
            </a:pathLst>
          </a:cu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5BD69B1F-B24D-2BAC-CF01-7EABD2D775BF}"/>
              </a:ext>
            </a:extLst>
          </p:cNvPr>
          <p:cNvSpPr txBox="1"/>
          <p:nvPr/>
        </p:nvSpPr>
        <p:spPr>
          <a:xfrm>
            <a:off x="3044087" y="2183858"/>
            <a:ext cx="364202" cy="307777"/>
          </a:xfrm>
          <a:prstGeom prst="rect">
            <a:avLst/>
          </a:prstGeom>
          <a:noFill/>
        </p:spPr>
        <p:txBody>
          <a:bodyPr wrap="none" rtlCol="0">
            <a:spAutoFit/>
          </a:bodyPr>
          <a:lstStyle/>
          <a:p>
            <a:r>
              <a:rPr kumimoji="1" lang="ja-JP" altLang="en-US" sz="1400" b="1" dirty="0">
                <a:latin typeface="Yu Gothic UI" panose="020B0500000000000000" pitchFamily="50" charset="-128"/>
                <a:ea typeface="Yu Gothic UI" panose="020B0500000000000000" pitchFamily="50" charset="-128"/>
              </a:rPr>
              <a:t>⑤</a:t>
            </a:r>
          </a:p>
        </p:txBody>
      </p:sp>
      <p:sp>
        <p:nvSpPr>
          <p:cNvPr id="26" name="正方形/長方形 25">
            <a:extLst>
              <a:ext uri="{FF2B5EF4-FFF2-40B4-BE49-F238E27FC236}">
                <a16:creationId xmlns:a16="http://schemas.microsoft.com/office/drawing/2014/main" id="{1CF967CD-00D3-1D32-9E5B-6E5A94A66FDD}"/>
              </a:ext>
            </a:extLst>
          </p:cNvPr>
          <p:cNvSpPr/>
          <p:nvPr/>
        </p:nvSpPr>
        <p:spPr>
          <a:xfrm>
            <a:off x="2467940" y="2937762"/>
            <a:ext cx="455622" cy="1071416"/>
          </a:xfrm>
          <a:prstGeom prst="rect">
            <a:avLst/>
          </a:prstGeom>
          <a:noFill/>
          <a:ln w="25400">
            <a:solidFill>
              <a:schemeClr val="tx1"/>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a16="http://schemas.microsoft.com/office/drawing/2014/main" id="{B93B6111-3CBE-07BB-3AD7-7FD75C1D4D01}"/>
              </a:ext>
            </a:extLst>
          </p:cNvPr>
          <p:cNvGrpSpPr/>
          <p:nvPr/>
        </p:nvGrpSpPr>
        <p:grpSpPr>
          <a:xfrm>
            <a:off x="2997927" y="2907319"/>
            <a:ext cx="311770" cy="647214"/>
            <a:chOff x="3222097" y="2485691"/>
            <a:chExt cx="311770" cy="647214"/>
          </a:xfrm>
        </p:grpSpPr>
        <p:pic>
          <p:nvPicPr>
            <p:cNvPr id="48" name="図 47">
              <a:extLst>
                <a:ext uri="{FF2B5EF4-FFF2-40B4-BE49-F238E27FC236}">
                  <a16:creationId xmlns:a16="http://schemas.microsoft.com/office/drawing/2014/main" id="{0EA5C187-D1A6-3E13-15D7-40AB7D45E91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3230490" y="2516134"/>
              <a:ext cx="303377" cy="616771"/>
            </a:xfrm>
            <a:prstGeom prst="rect">
              <a:avLst/>
            </a:prstGeom>
            <a:effectLst/>
          </p:spPr>
        </p:pic>
        <p:sp>
          <p:nvSpPr>
            <p:cNvPr id="32" name="正方形/長方形 31">
              <a:extLst>
                <a:ext uri="{FF2B5EF4-FFF2-40B4-BE49-F238E27FC236}">
                  <a16:creationId xmlns:a16="http://schemas.microsoft.com/office/drawing/2014/main" id="{318D6D90-9B3B-011A-839F-F5CC08E43A0C}"/>
                </a:ext>
              </a:extLst>
            </p:cNvPr>
            <p:cNvSpPr/>
            <p:nvPr/>
          </p:nvSpPr>
          <p:spPr>
            <a:xfrm>
              <a:off x="3222097" y="2485691"/>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a:extLst>
              <a:ext uri="{FF2B5EF4-FFF2-40B4-BE49-F238E27FC236}">
                <a16:creationId xmlns:a16="http://schemas.microsoft.com/office/drawing/2014/main" id="{4D0EFBB6-D1C9-D119-5ED4-0663756DDBFD}"/>
              </a:ext>
            </a:extLst>
          </p:cNvPr>
          <p:cNvGrpSpPr/>
          <p:nvPr/>
        </p:nvGrpSpPr>
        <p:grpSpPr>
          <a:xfrm>
            <a:off x="3410826" y="2440974"/>
            <a:ext cx="311770" cy="647214"/>
            <a:chOff x="3222097" y="2485691"/>
            <a:chExt cx="311770" cy="647214"/>
          </a:xfrm>
        </p:grpSpPr>
        <p:pic>
          <p:nvPicPr>
            <p:cNvPr id="36" name="図 35">
              <a:extLst>
                <a:ext uri="{FF2B5EF4-FFF2-40B4-BE49-F238E27FC236}">
                  <a16:creationId xmlns:a16="http://schemas.microsoft.com/office/drawing/2014/main" id="{D1779C3C-F67C-3897-08FC-1284AD3E15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3230490" y="2516134"/>
              <a:ext cx="303377" cy="616771"/>
            </a:xfrm>
            <a:prstGeom prst="rect">
              <a:avLst/>
            </a:prstGeom>
            <a:effectLst/>
          </p:spPr>
        </p:pic>
        <p:sp>
          <p:nvSpPr>
            <p:cNvPr id="37" name="正方形/長方形 36">
              <a:extLst>
                <a:ext uri="{FF2B5EF4-FFF2-40B4-BE49-F238E27FC236}">
                  <a16:creationId xmlns:a16="http://schemas.microsoft.com/office/drawing/2014/main" id="{470F8B98-E9E8-6C37-6047-D6833F45B0E7}"/>
                </a:ext>
              </a:extLst>
            </p:cNvPr>
            <p:cNvSpPr/>
            <p:nvPr/>
          </p:nvSpPr>
          <p:spPr>
            <a:xfrm>
              <a:off x="3222097" y="2485691"/>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4" name="直線矢印コネクタ 43">
            <a:extLst>
              <a:ext uri="{FF2B5EF4-FFF2-40B4-BE49-F238E27FC236}">
                <a16:creationId xmlns:a16="http://schemas.microsoft.com/office/drawing/2014/main" id="{778BB884-0ED5-BACE-D3C7-01523B81E793}"/>
              </a:ext>
            </a:extLst>
          </p:cNvPr>
          <p:cNvCxnSpPr>
            <a:cxnSpLocks/>
            <a:endCxn id="32" idx="3"/>
          </p:cNvCxnSpPr>
          <p:nvPr/>
        </p:nvCxnSpPr>
        <p:spPr>
          <a:xfrm flipH="1">
            <a:off x="3279247" y="2372906"/>
            <a:ext cx="1139342" cy="84395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CF076311-C1A3-EA87-F9F6-DF64A60F959E}"/>
              </a:ext>
            </a:extLst>
          </p:cNvPr>
          <p:cNvCxnSpPr>
            <a:cxnSpLocks/>
            <a:endCxn id="37" idx="3"/>
          </p:cNvCxnSpPr>
          <p:nvPr/>
        </p:nvCxnSpPr>
        <p:spPr>
          <a:xfrm flipH="1">
            <a:off x="3692146" y="2432206"/>
            <a:ext cx="596638" cy="31830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AA15510F-1C6A-5E50-C6FA-0B1E4AEB5F6F}"/>
              </a:ext>
            </a:extLst>
          </p:cNvPr>
          <p:cNvCxnSpPr>
            <a:cxnSpLocks/>
            <a:endCxn id="4" idx="0"/>
          </p:cNvCxnSpPr>
          <p:nvPr/>
        </p:nvCxnSpPr>
        <p:spPr>
          <a:xfrm flipH="1">
            <a:off x="835100" y="2016954"/>
            <a:ext cx="150618" cy="1030147"/>
          </a:xfrm>
          <a:prstGeom prst="straightConnector1">
            <a:avLst/>
          </a:prstGeom>
          <a:ln w="127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31317307-4F0D-A7A1-7A9C-8E35FFD6432E}"/>
              </a:ext>
            </a:extLst>
          </p:cNvPr>
          <p:cNvCxnSpPr>
            <a:cxnSpLocks/>
            <a:endCxn id="8" idx="0"/>
          </p:cNvCxnSpPr>
          <p:nvPr/>
        </p:nvCxnSpPr>
        <p:spPr>
          <a:xfrm>
            <a:off x="985718" y="2016954"/>
            <a:ext cx="1709605" cy="991219"/>
          </a:xfrm>
          <a:prstGeom prst="straightConnector1">
            <a:avLst/>
          </a:prstGeom>
          <a:ln w="127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1" name="コネクタ: カギ線 90">
            <a:extLst>
              <a:ext uri="{FF2B5EF4-FFF2-40B4-BE49-F238E27FC236}">
                <a16:creationId xmlns:a16="http://schemas.microsoft.com/office/drawing/2014/main" id="{CCA72DF3-341D-4007-CCD2-AE214134429B}"/>
              </a:ext>
            </a:extLst>
          </p:cNvPr>
          <p:cNvCxnSpPr>
            <a:cxnSpLocks/>
            <a:stCxn id="57" idx="0"/>
            <a:endCxn id="17" idx="0"/>
          </p:cNvCxnSpPr>
          <p:nvPr/>
        </p:nvCxnSpPr>
        <p:spPr>
          <a:xfrm rot="16200000" flipH="1">
            <a:off x="2521986" y="-160714"/>
            <a:ext cx="348552" cy="3381033"/>
          </a:xfrm>
          <a:prstGeom prst="bentConnector3">
            <a:avLst>
              <a:gd name="adj1" fmla="val -61176"/>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9" name="テキスト ボックス 98">
            <a:extLst>
              <a:ext uri="{FF2B5EF4-FFF2-40B4-BE49-F238E27FC236}">
                <a16:creationId xmlns:a16="http://schemas.microsoft.com/office/drawing/2014/main" id="{46F7843C-33DD-56D1-9324-F7D8F8976D75}"/>
              </a:ext>
            </a:extLst>
          </p:cNvPr>
          <p:cNvSpPr txBox="1"/>
          <p:nvPr/>
        </p:nvSpPr>
        <p:spPr>
          <a:xfrm>
            <a:off x="1766305" y="1155632"/>
            <a:ext cx="1524776" cy="307777"/>
          </a:xfrm>
          <a:prstGeom prst="rect">
            <a:avLst/>
          </a:prstGeom>
          <a:noFill/>
        </p:spPr>
        <p:txBody>
          <a:bodyPr wrap="none" rtlCol="0">
            <a:spAutoFit/>
          </a:bodyPr>
          <a:lstStyle/>
          <a:p>
            <a:pPr algn="ctr"/>
            <a:r>
              <a:rPr kumimoji="1" lang="ja-JP" altLang="en-US" sz="1400" b="1" dirty="0">
                <a:latin typeface="Yu Gothic UI" panose="020B0500000000000000" pitchFamily="50" charset="-128"/>
                <a:ea typeface="Yu Gothic UI" panose="020B0500000000000000" pitchFamily="50" charset="-128"/>
              </a:rPr>
              <a:t>② </a:t>
            </a:r>
            <a:r>
              <a:rPr kumimoji="1" lang="ja-JP" altLang="en-US" sz="1200" b="1" dirty="0">
                <a:latin typeface="Yu Gothic UI" panose="020B0500000000000000" pitchFamily="50" charset="-128"/>
                <a:ea typeface="Yu Gothic UI" panose="020B0500000000000000" pitchFamily="50" charset="-128"/>
              </a:rPr>
              <a:t>独自アラーム通知</a:t>
            </a:r>
          </a:p>
        </p:txBody>
      </p:sp>
      <p:pic>
        <p:nvPicPr>
          <p:cNvPr id="17" name="図 16">
            <a:extLst>
              <a:ext uri="{FF2B5EF4-FFF2-40B4-BE49-F238E27FC236}">
                <a16:creationId xmlns:a16="http://schemas.microsoft.com/office/drawing/2014/main" id="{D6260167-D0DB-1766-09B6-3BF0E0486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925" b="93537" l="9870" r="89758">
                        <a14:foregroundMark x1="29795" y1="34291" x2="29795" y2="34291"/>
                        <a14:foregroundMark x1="32402" y1="33393" x2="28492" y2="45422"/>
                        <a14:foregroundMark x1="28492" y1="45422" x2="28678" y2="45063"/>
                        <a14:foregroundMark x1="31657" y1="28187" x2="24022" y2="50449"/>
                        <a14:foregroundMark x1="23277" y1="49013" x2="21415" y2="56912"/>
                        <a14:foregroundMark x1="21415" y1="59425" x2="21415" y2="59425"/>
                        <a14:foregroundMark x1="20484" y1="60144" x2="20484" y2="60144"/>
                        <a14:foregroundMark x1="29609" y1="53680" x2="29609" y2="53680"/>
                        <a14:foregroundMark x1="42644" y1="38959" x2="42644" y2="38959"/>
                        <a14:foregroundMark x1="36313" y1="29803" x2="36313" y2="46320"/>
                        <a14:foregroundMark x1="36313" y1="46320" x2="37058" y2="47756"/>
                        <a14:foregroundMark x1="47486" y1="30700" x2="57542" y2="48294"/>
                        <a14:foregroundMark x1="40782" y1="22442" x2="51769" y2="20646"/>
                        <a14:foregroundMark x1="51769" y1="20646" x2="57728" y2="21903"/>
                        <a14:foregroundMark x1="60335" y1="22083" x2="55307" y2="17235"/>
                        <a14:foregroundMark x1="44693" y1="14183" x2="50093" y2="12926"/>
                        <a14:foregroundMark x1="46369" y1="11670" x2="46369" y2="7899"/>
                        <a14:foregroundMark x1="44507" y1="7540" x2="46741" y2="6643"/>
                        <a14:foregroundMark x1="44320" y1="10233" x2="44693" y2="6643"/>
                        <a14:foregroundMark x1="45065" y1="5925" x2="45065" y2="5925"/>
                        <a14:foregroundMark x1="39851" y1="88510" x2="39851" y2="88510"/>
                        <a14:foregroundMark x1="50652" y1="93537" x2="50652" y2="93537"/>
                        <a14:foregroundMark x1="47300" y1="45781" x2="47300" y2="45781"/>
                        <a14:foregroundMark x1="42831" y1="14722" x2="42831" y2="14722"/>
                        <a14:foregroundMark x1="45065" y1="17774" x2="45065" y2="17774"/>
                      </a14:backgroundRemoval>
                    </a14:imgEffect>
                  </a14:imgLayer>
                </a14:imgProps>
              </a:ext>
            </a:extLst>
          </a:blip>
          <a:srcRect l="14241" r="16242"/>
          <a:stretch/>
        </p:blipFill>
        <p:spPr>
          <a:xfrm>
            <a:off x="4118731" y="1704078"/>
            <a:ext cx="536096" cy="823967"/>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5D9BD1E1-6DED-64B1-3BE0-E8C5ED3F33B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925" b="93537" l="9870" r="89758">
                        <a14:foregroundMark x1="29795" y1="34291" x2="29795" y2="34291"/>
                        <a14:foregroundMark x1="32402" y1="33393" x2="28492" y2="45422"/>
                        <a14:foregroundMark x1="28492" y1="45422" x2="28678" y2="45063"/>
                        <a14:foregroundMark x1="31657" y1="28187" x2="24022" y2="50449"/>
                        <a14:foregroundMark x1="23277" y1="49013" x2="21415" y2="56912"/>
                        <a14:foregroundMark x1="21415" y1="59425" x2="21415" y2="59425"/>
                        <a14:foregroundMark x1="20484" y1="60144" x2="20484" y2="60144"/>
                        <a14:foregroundMark x1="29609" y1="53680" x2="29609" y2="53680"/>
                        <a14:foregroundMark x1="42644" y1="38959" x2="42644" y2="38959"/>
                        <a14:foregroundMark x1="36313" y1="29803" x2="36313" y2="46320"/>
                        <a14:foregroundMark x1="36313" y1="46320" x2="37058" y2="47756"/>
                        <a14:foregroundMark x1="47486" y1="30700" x2="57542" y2="48294"/>
                        <a14:foregroundMark x1="40782" y1="22442" x2="51769" y2="20646"/>
                        <a14:foregroundMark x1="51769" y1="20646" x2="57728" y2="21903"/>
                        <a14:foregroundMark x1="60335" y1="22083" x2="55307" y2="17235"/>
                        <a14:foregroundMark x1="44693" y1="14183" x2="50093" y2="12926"/>
                        <a14:foregroundMark x1="46369" y1="11670" x2="46369" y2="7899"/>
                        <a14:foregroundMark x1="44507" y1="7540" x2="46741" y2="6643"/>
                        <a14:foregroundMark x1="44320" y1="10233" x2="44693" y2="6643"/>
                        <a14:foregroundMark x1="45065" y1="5925" x2="45065" y2="5925"/>
                        <a14:foregroundMark x1="39851" y1="88510" x2="39851" y2="88510"/>
                        <a14:foregroundMark x1="50652" y1="93537" x2="50652" y2="93537"/>
                        <a14:foregroundMark x1="47300" y1="45781" x2="47300" y2="45781"/>
                        <a14:foregroundMark x1="42831" y1="14722" x2="42831" y2="14722"/>
                        <a14:foregroundMark x1="45065" y1="17774" x2="45065" y2="17774"/>
                      </a14:backgroundRemoval>
                    </a14:imgEffect>
                  </a14:imgLayer>
                </a14:imgProps>
              </a:ext>
            </a:extLst>
          </a:blip>
          <a:srcRect l="14241" r="16242"/>
          <a:stretch/>
        </p:blipFill>
        <p:spPr>
          <a:xfrm>
            <a:off x="737698" y="1355526"/>
            <a:ext cx="536096" cy="7998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0730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1DC18A-BBB2-D292-2FC1-D37AF4E3D070}"/>
              </a:ext>
            </a:extLst>
          </p:cNvPr>
          <p:cNvSpPr>
            <a:spLocks noGrp="1"/>
          </p:cNvSpPr>
          <p:nvPr>
            <p:ph type="title"/>
          </p:nvPr>
        </p:nvSpPr>
        <p:spPr/>
        <p:txBody>
          <a:bodyPr/>
          <a:lstStyle/>
          <a:p>
            <a:r>
              <a:rPr kumimoji="1" lang="en-US" altLang="ja-JP" dirty="0"/>
              <a:t>【</a:t>
            </a:r>
            <a:r>
              <a:rPr kumimoji="1" lang="ja-JP" altLang="en-US" dirty="0"/>
              <a:t>参考</a:t>
            </a:r>
            <a:r>
              <a:rPr kumimoji="1" lang="en-US" altLang="ja-JP" dirty="0"/>
              <a:t>】</a:t>
            </a:r>
            <a:r>
              <a:rPr kumimoji="1" lang="ja-JP" altLang="en-US" dirty="0"/>
              <a:t>複数オブジェクトの間での自動追尾について</a:t>
            </a:r>
          </a:p>
        </p:txBody>
      </p:sp>
      <p:sp>
        <p:nvSpPr>
          <p:cNvPr id="3" name="フリーフォーム: 図形 2">
            <a:extLst>
              <a:ext uri="{FF2B5EF4-FFF2-40B4-BE49-F238E27FC236}">
                <a16:creationId xmlns:a16="http://schemas.microsoft.com/office/drawing/2014/main" id="{515623EB-75FA-4CE8-FF1E-4B94B1D78286}"/>
              </a:ext>
            </a:extLst>
          </p:cNvPr>
          <p:cNvSpPr/>
          <p:nvPr/>
        </p:nvSpPr>
        <p:spPr>
          <a:xfrm>
            <a:off x="585479" y="2098521"/>
            <a:ext cx="3729963" cy="848616"/>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6051C198-CBCE-8FCA-158C-522A9C7497B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90000" l="10000" r="90000">
                        <a14:foregroundMark x1="50313" y1="8857" x2="50313" y2="8857"/>
                      </a14:backgroundRemoval>
                    </a14:imgEffect>
                  </a14:imgLayer>
                </a14:imgProps>
              </a:ext>
            </a:extLst>
          </a:blip>
          <a:srcRect l="27797" r="35153"/>
          <a:stretch/>
        </p:blipFill>
        <p:spPr>
          <a:xfrm>
            <a:off x="3397462" y="2174891"/>
            <a:ext cx="540454" cy="797739"/>
          </a:xfrm>
          <a:prstGeom prst="rect">
            <a:avLst/>
          </a:prstGeom>
        </p:spPr>
      </p:pic>
      <p:pic>
        <p:nvPicPr>
          <p:cNvPr id="5" name="図 4">
            <a:extLst>
              <a:ext uri="{FF2B5EF4-FFF2-40B4-BE49-F238E27FC236}">
                <a16:creationId xmlns:a16="http://schemas.microsoft.com/office/drawing/2014/main" id="{E11A5BD7-7D12-FBEE-D801-3F3FA86968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29" b="92286" l="10000" r="90000">
                        <a14:foregroundMark x1="40781" y1="92286" x2="40781" y2="92286"/>
                        <a14:foregroundMark x1="47656" y1="9429" x2="47656" y2="9429"/>
                      </a14:backgroundRemoval>
                    </a14:imgEffect>
                  </a14:imgLayer>
                </a14:imgProps>
              </a:ext>
            </a:extLst>
          </a:blip>
          <a:srcRect l="31088" r="35845"/>
          <a:stretch/>
        </p:blipFill>
        <p:spPr>
          <a:xfrm>
            <a:off x="2724557" y="2142291"/>
            <a:ext cx="480632" cy="794891"/>
          </a:xfrm>
          <a:prstGeom prst="rect">
            <a:avLst/>
          </a:prstGeom>
        </p:spPr>
      </p:pic>
      <p:pic>
        <p:nvPicPr>
          <p:cNvPr id="6" name="図 5">
            <a:extLst>
              <a:ext uri="{FF2B5EF4-FFF2-40B4-BE49-F238E27FC236}">
                <a16:creationId xmlns:a16="http://schemas.microsoft.com/office/drawing/2014/main" id="{D58D4F9C-1120-25BE-1AF5-91B62D6AF9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 b="93143" l="10000" r="90000">
                        <a14:foregroundMark x1="46250" y1="88000" x2="46250" y2="88000"/>
                        <a14:foregroundMark x1="53438" y1="91143" x2="53438" y2="91143"/>
                        <a14:foregroundMark x1="48750" y1="12857" x2="48750" y2="12857"/>
                        <a14:foregroundMark x1="49219" y1="12286" x2="49219" y2="12286"/>
                        <a14:foregroundMark x1="49688" y1="7429" x2="49688" y2="7429"/>
                        <a14:foregroundMark x1="46250" y1="93143" x2="46250" y2="93143"/>
                      </a14:backgroundRemoval>
                    </a14:imgEffect>
                  </a14:imgLayer>
                </a14:imgProps>
              </a:ext>
            </a:extLst>
          </a:blip>
          <a:srcRect l="27578" r="27061"/>
          <a:stretch/>
        </p:blipFill>
        <p:spPr>
          <a:xfrm>
            <a:off x="2853243" y="1576547"/>
            <a:ext cx="703892" cy="848616"/>
          </a:xfrm>
          <a:prstGeom prst="rect">
            <a:avLst/>
          </a:prstGeom>
        </p:spPr>
      </p:pic>
      <p:pic>
        <p:nvPicPr>
          <p:cNvPr id="10" name="図 9">
            <a:extLst>
              <a:ext uri="{FF2B5EF4-FFF2-40B4-BE49-F238E27FC236}">
                <a16:creationId xmlns:a16="http://schemas.microsoft.com/office/drawing/2014/main" id="{8A64FEBF-A60A-8655-9912-3621B8BC78B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57" b="90000" l="10000" r="90000">
                        <a14:foregroundMark x1="45938" y1="2857" x2="45938" y2="2857"/>
                        <a14:foregroundMark x1="53594" y1="14286" x2="56563" y2="81143"/>
                      </a14:backgroundRemoval>
                    </a14:imgEffect>
                  </a14:imgLayer>
                </a14:imgProps>
              </a:ext>
            </a:extLst>
          </a:blip>
          <a:srcRect l="28544" t="1" r="35422" b="6331"/>
          <a:stretch/>
        </p:blipFill>
        <p:spPr>
          <a:xfrm>
            <a:off x="759760" y="2107669"/>
            <a:ext cx="559166" cy="794891"/>
          </a:xfrm>
          <a:prstGeom prst="rect">
            <a:avLst/>
          </a:prstGeom>
        </p:spPr>
      </p:pic>
      <p:pic>
        <p:nvPicPr>
          <p:cNvPr id="12" name="図 11">
            <a:extLst>
              <a:ext uri="{FF2B5EF4-FFF2-40B4-BE49-F238E27FC236}">
                <a16:creationId xmlns:a16="http://schemas.microsoft.com/office/drawing/2014/main" id="{D21969B2-9EB5-477D-4D00-BA9B747122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000" b="93143" l="10000" r="90000">
                        <a14:foregroundMark x1="36250" y1="91143" x2="36250" y2="91143"/>
                        <a14:foregroundMark x1="67500" y1="93143" x2="67500" y2="93143"/>
                        <a14:foregroundMark x1="62656" y1="8000" x2="62656" y2="8000"/>
                        <a14:foregroundMark x1="37188" y1="8286" x2="37188" y2="8286"/>
                      </a14:backgroundRemoval>
                    </a14:imgEffect>
                  </a14:imgLayer>
                </a14:imgProps>
              </a:ext>
            </a:extLst>
          </a:blip>
          <a:srcRect l="27988" r="22430"/>
          <a:stretch/>
        </p:blipFill>
        <p:spPr>
          <a:xfrm>
            <a:off x="1447612" y="1627423"/>
            <a:ext cx="723266" cy="797740"/>
          </a:xfrm>
          <a:prstGeom prst="rect">
            <a:avLst/>
          </a:prstGeom>
        </p:spPr>
      </p:pic>
      <p:sp>
        <p:nvSpPr>
          <p:cNvPr id="13" name="正方形/長方形 12">
            <a:extLst>
              <a:ext uri="{FF2B5EF4-FFF2-40B4-BE49-F238E27FC236}">
                <a16:creationId xmlns:a16="http://schemas.microsoft.com/office/drawing/2014/main" id="{1C48CEAF-8738-9648-59C0-9F8341EA9FFD}"/>
              </a:ext>
            </a:extLst>
          </p:cNvPr>
          <p:cNvSpPr/>
          <p:nvPr/>
        </p:nvSpPr>
        <p:spPr>
          <a:xfrm>
            <a:off x="355235" y="1131488"/>
            <a:ext cx="4170716" cy="2880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b="1" dirty="0">
                <a:solidFill>
                  <a:schemeClr val="tx1"/>
                </a:solidFill>
                <a:latin typeface="+mn-ea"/>
              </a:rPr>
              <a:t>① </a:t>
            </a:r>
            <a:r>
              <a:rPr kumimoji="1" lang="en-US" altLang="ja-JP" sz="1400" b="1" dirty="0">
                <a:solidFill>
                  <a:schemeClr val="tx1"/>
                </a:solidFill>
                <a:latin typeface="+mn-ea"/>
              </a:rPr>
              <a:t>AI</a:t>
            </a:r>
            <a:r>
              <a:rPr kumimoji="1" lang="ja-JP" altLang="en-US" sz="1400" b="1" dirty="0">
                <a:solidFill>
                  <a:schemeClr val="tx1"/>
                </a:solidFill>
                <a:latin typeface="+mn-ea"/>
              </a:rPr>
              <a:t>検知対象が複数名の間を通行</a:t>
            </a:r>
          </a:p>
        </p:txBody>
      </p:sp>
      <p:pic>
        <p:nvPicPr>
          <p:cNvPr id="11" name="図 10">
            <a:extLst>
              <a:ext uri="{FF2B5EF4-FFF2-40B4-BE49-F238E27FC236}">
                <a16:creationId xmlns:a16="http://schemas.microsoft.com/office/drawing/2014/main" id="{686E35B5-FB9F-ABD0-3FD4-28D7BEC3CCE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1144052" y="2780525"/>
            <a:ext cx="446540" cy="907823"/>
          </a:xfrm>
          <a:prstGeom prst="rect">
            <a:avLst/>
          </a:prstGeom>
          <a:effectLst/>
        </p:spPr>
      </p:pic>
      <p:sp>
        <p:nvSpPr>
          <p:cNvPr id="17" name="フリーフォーム: 図形 16">
            <a:extLst>
              <a:ext uri="{FF2B5EF4-FFF2-40B4-BE49-F238E27FC236}">
                <a16:creationId xmlns:a16="http://schemas.microsoft.com/office/drawing/2014/main" id="{EFB1E61F-8467-74B9-E73D-157C5D034A8D}"/>
              </a:ext>
            </a:extLst>
          </p:cNvPr>
          <p:cNvSpPr/>
          <p:nvPr/>
        </p:nvSpPr>
        <p:spPr>
          <a:xfrm>
            <a:off x="1545928" y="2151142"/>
            <a:ext cx="1158281" cy="907822"/>
          </a:xfrm>
          <a:custGeom>
            <a:avLst/>
            <a:gdLst>
              <a:gd name="connsiteX0" fmla="*/ 0 w 1158281"/>
              <a:gd name="connsiteY0" fmla="*/ 907822 h 907822"/>
              <a:gd name="connsiteX1" fmla="*/ 26314 w 1158281"/>
              <a:gd name="connsiteY1" fmla="*/ 874930 h 907822"/>
              <a:gd name="connsiteX2" fmla="*/ 59206 w 1158281"/>
              <a:gd name="connsiteY2" fmla="*/ 828881 h 907822"/>
              <a:gd name="connsiteX3" fmla="*/ 78941 w 1158281"/>
              <a:gd name="connsiteY3" fmla="*/ 815724 h 907822"/>
              <a:gd name="connsiteX4" fmla="*/ 124990 w 1158281"/>
              <a:gd name="connsiteY4" fmla="*/ 763097 h 907822"/>
              <a:gd name="connsiteX5" fmla="*/ 138147 w 1158281"/>
              <a:gd name="connsiteY5" fmla="*/ 743362 h 907822"/>
              <a:gd name="connsiteX6" fmla="*/ 157882 w 1158281"/>
              <a:gd name="connsiteY6" fmla="*/ 723626 h 907822"/>
              <a:gd name="connsiteX7" fmla="*/ 184196 w 1158281"/>
              <a:gd name="connsiteY7" fmla="*/ 684156 h 907822"/>
              <a:gd name="connsiteX8" fmla="*/ 203931 w 1158281"/>
              <a:gd name="connsiteY8" fmla="*/ 664421 h 907822"/>
              <a:gd name="connsiteX9" fmla="*/ 217088 w 1158281"/>
              <a:gd name="connsiteY9" fmla="*/ 644685 h 907822"/>
              <a:gd name="connsiteX10" fmla="*/ 256558 w 1158281"/>
              <a:gd name="connsiteY10" fmla="*/ 611793 h 907822"/>
              <a:gd name="connsiteX11" fmla="*/ 289450 w 1158281"/>
              <a:gd name="connsiteY11" fmla="*/ 565744 h 907822"/>
              <a:gd name="connsiteX12" fmla="*/ 342078 w 1158281"/>
              <a:gd name="connsiteY12" fmla="*/ 513117 h 907822"/>
              <a:gd name="connsiteX13" fmla="*/ 355235 w 1158281"/>
              <a:gd name="connsiteY13" fmla="*/ 493382 h 907822"/>
              <a:gd name="connsiteX14" fmla="*/ 374970 w 1158281"/>
              <a:gd name="connsiteY14" fmla="*/ 480225 h 907822"/>
              <a:gd name="connsiteX15" fmla="*/ 401284 w 1158281"/>
              <a:gd name="connsiteY15" fmla="*/ 460490 h 907822"/>
              <a:gd name="connsiteX16" fmla="*/ 421019 w 1158281"/>
              <a:gd name="connsiteY16" fmla="*/ 440754 h 907822"/>
              <a:gd name="connsiteX17" fmla="*/ 440754 w 1158281"/>
              <a:gd name="connsiteY17" fmla="*/ 427598 h 907822"/>
              <a:gd name="connsiteX18" fmla="*/ 493381 w 1158281"/>
              <a:gd name="connsiteY18" fmla="*/ 381549 h 907822"/>
              <a:gd name="connsiteX19" fmla="*/ 506538 w 1158281"/>
              <a:gd name="connsiteY19" fmla="*/ 361813 h 907822"/>
              <a:gd name="connsiteX20" fmla="*/ 532852 w 1158281"/>
              <a:gd name="connsiteY20" fmla="*/ 355235 h 907822"/>
              <a:gd name="connsiteX21" fmla="*/ 552587 w 1158281"/>
              <a:gd name="connsiteY21" fmla="*/ 342078 h 907822"/>
              <a:gd name="connsiteX22" fmla="*/ 598636 w 1158281"/>
              <a:gd name="connsiteY22" fmla="*/ 322343 h 907822"/>
              <a:gd name="connsiteX23" fmla="*/ 631528 w 1158281"/>
              <a:gd name="connsiteY23" fmla="*/ 315764 h 907822"/>
              <a:gd name="connsiteX24" fmla="*/ 651263 w 1158281"/>
              <a:gd name="connsiteY24" fmla="*/ 309186 h 907822"/>
              <a:gd name="connsiteX25" fmla="*/ 677577 w 1158281"/>
              <a:gd name="connsiteY25" fmla="*/ 302608 h 907822"/>
              <a:gd name="connsiteX26" fmla="*/ 736783 w 1158281"/>
              <a:gd name="connsiteY26" fmla="*/ 282872 h 907822"/>
              <a:gd name="connsiteX27" fmla="*/ 822302 w 1158281"/>
              <a:gd name="connsiteY27" fmla="*/ 276294 h 907822"/>
              <a:gd name="connsiteX28" fmla="*/ 980184 w 1158281"/>
              <a:gd name="connsiteY28" fmla="*/ 256559 h 907822"/>
              <a:gd name="connsiteX29" fmla="*/ 1032812 w 1158281"/>
              <a:gd name="connsiteY29" fmla="*/ 217088 h 907822"/>
              <a:gd name="connsiteX30" fmla="*/ 1078860 w 1158281"/>
              <a:gd name="connsiteY30" fmla="*/ 171039 h 907822"/>
              <a:gd name="connsiteX31" fmla="*/ 1118331 w 1158281"/>
              <a:gd name="connsiteY31" fmla="*/ 111834 h 907822"/>
              <a:gd name="connsiteX32" fmla="*/ 1131488 w 1158281"/>
              <a:gd name="connsiteY32" fmla="*/ 92098 h 907822"/>
              <a:gd name="connsiteX33" fmla="*/ 1151223 w 1158281"/>
              <a:gd name="connsiteY33" fmla="*/ 39471 h 907822"/>
              <a:gd name="connsiteX34" fmla="*/ 1157801 w 1158281"/>
              <a:gd name="connsiteY34" fmla="*/ 19736 h 907822"/>
              <a:gd name="connsiteX35" fmla="*/ 1157801 w 1158281"/>
              <a:gd name="connsiteY35" fmla="*/ 0 h 90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58281" h="907822">
                <a:moveTo>
                  <a:pt x="0" y="907822"/>
                </a:moveTo>
                <a:cubicBezTo>
                  <a:pt x="8771" y="896858"/>
                  <a:pt x="17889" y="886163"/>
                  <a:pt x="26314" y="874930"/>
                </a:cubicBezTo>
                <a:cubicBezTo>
                  <a:pt x="37518" y="859991"/>
                  <a:pt x="45869" y="842218"/>
                  <a:pt x="59206" y="828881"/>
                </a:cubicBezTo>
                <a:cubicBezTo>
                  <a:pt x="64796" y="823290"/>
                  <a:pt x="72867" y="820785"/>
                  <a:pt x="78941" y="815724"/>
                </a:cubicBezTo>
                <a:cubicBezTo>
                  <a:pt x="95169" y="802201"/>
                  <a:pt x="113142" y="778894"/>
                  <a:pt x="124990" y="763097"/>
                </a:cubicBezTo>
                <a:cubicBezTo>
                  <a:pt x="129734" y="756772"/>
                  <a:pt x="133086" y="749436"/>
                  <a:pt x="138147" y="743362"/>
                </a:cubicBezTo>
                <a:cubicBezTo>
                  <a:pt x="144103" y="736215"/>
                  <a:pt x="152170" y="730970"/>
                  <a:pt x="157882" y="723626"/>
                </a:cubicBezTo>
                <a:cubicBezTo>
                  <a:pt x="167590" y="711144"/>
                  <a:pt x="173015" y="695337"/>
                  <a:pt x="184196" y="684156"/>
                </a:cubicBezTo>
                <a:cubicBezTo>
                  <a:pt x="190774" y="677578"/>
                  <a:pt x="197975" y="671568"/>
                  <a:pt x="203931" y="664421"/>
                </a:cubicBezTo>
                <a:cubicBezTo>
                  <a:pt x="208993" y="658347"/>
                  <a:pt x="211497" y="650276"/>
                  <a:pt x="217088" y="644685"/>
                </a:cubicBezTo>
                <a:cubicBezTo>
                  <a:pt x="229198" y="632575"/>
                  <a:pt x="243401" y="622757"/>
                  <a:pt x="256558" y="611793"/>
                </a:cubicBezTo>
                <a:cubicBezTo>
                  <a:pt x="285119" y="554672"/>
                  <a:pt x="252114" y="613747"/>
                  <a:pt x="289450" y="565744"/>
                </a:cubicBezTo>
                <a:cubicBezTo>
                  <a:pt x="329862" y="513785"/>
                  <a:pt x="296251" y="536030"/>
                  <a:pt x="342078" y="513117"/>
                </a:cubicBezTo>
                <a:cubicBezTo>
                  <a:pt x="346464" y="506539"/>
                  <a:pt x="349644" y="498973"/>
                  <a:pt x="355235" y="493382"/>
                </a:cubicBezTo>
                <a:cubicBezTo>
                  <a:pt x="360826" y="487791"/>
                  <a:pt x="368536" y="484820"/>
                  <a:pt x="374970" y="480225"/>
                </a:cubicBezTo>
                <a:cubicBezTo>
                  <a:pt x="383892" y="473852"/>
                  <a:pt x="392959" y="467625"/>
                  <a:pt x="401284" y="460490"/>
                </a:cubicBezTo>
                <a:cubicBezTo>
                  <a:pt x="408348" y="454435"/>
                  <a:pt x="413872" y="446710"/>
                  <a:pt x="421019" y="440754"/>
                </a:cubicBezTo>
                <a:cubicBezTo>
                  <a:pt x="427093" y="435693"/>
                  <a:pt x="434751" y="432743"/>
                  <a:pt x="440754" y="427598"/>
                </a:cubicBezTo>
                <a:cubicBezTo>
                  <a:pt x="520256" y="359454"/>
                  <a:pt x="416986" y="438846"/>
                  <a:pt x="493381" y="381549"/>
                </a:cubicBezTo>
                <a:cubicBezTo>
                  <a:pt x="497767" y="374970"/>
                  <a:pt x="499959" y="366199"/>
                  <a:pt x="506538" y="361813"/>
                </a:cubicBezTo>
                <a:cubicBezTo>
                  <a:pt x="514061" y="356798"/>
                  <a:pt x="524542" y="358796"/>
                  <a:pt x="532852" y="355235"/>
                </a:cubicBezTo>
                <a:cubicBezTo>
                  <a:pt x="540119" y="352121"/>
                  <a:pt x="545722" y="346001"/>
                  <a:pt x="552587" y="342078"/>
                </a:cubicBezTo>
                <a:cubicBezTo>
                  <a:pt x="567232" y="333709"/>
                  <a:pt x="582234" y="326444"/>
                  <a:pt x="598636" y="322343"/>
                </a:cubicBezTo>
                <a:cubicBezTo>
                  <a:pt x="609483" y="319631"/>
                  <a:pt x="620681" y="318476"/>
                  <a:pt x="631528" y="315764"/>
                </a:cubicBezTo>
                <a:cubicBezTo>
                  <a:pt x="638255" y="314082"/>
                  <a:pt x="644596" y="311091"/>
                  <a:pt x="651263" y="309186"/>
                </a:cubicBezTo>
                <a:cubicBezTo>
                  <a:pt x="659956" y="306702"/>
                  <a:pt x="669000" y="305467"/>
                  <a:pt x="677577" y="302608"/>
                </a:cubicBezTo>
                <a:cubicBezTo>
                  <a:pt x="701352" y="294683"/>
                  <a:pt x="712421" y="285738"/>
                  <a:pt x="736783" y="282872"/>
                </a:cubicBezTo>
                <a:cubicBezTo>
                  <a:pt x="765178" y="279531"/>
                  <a:pt x="793877" y="279367"/>
                  <a:pt x="822302" y="276294"/>
                </a:cubicBezTo>
                <a:cubicBezTo>
                  <a:pt x="875032" y="270594"/>
                  <a:pt x="980184" y="256559"/>
                  <a:pt x="980184" y="256559"/>
                </a:cubicBezTo>
                <a:cubicBezTo>
                  <a:pt x="1043023" y="218854"/>
                  <a:pt x="988049" y="255456"/>
                  <a:pt x="1032812" y="217088"/>
                </a:cubicBezTo>
                <a:cubicBezTo>
                  <a:pt x="1070090" y="185136"/>
                  <a:pt x="1050353" y="211762"/>
                  <a:pt x="1078860" y="171039"/>
                </a:cubicBezTo>
                <a:cubicBezTo>
                  <a:pt x="1092462" y="151608"/>
                  <a:pt x="1105174" y="131569"/>
                  <a:pt x="1118331" y="111834"/>
                </a:cubicBezTo>
                <a:lnTo>
                  <a:pt x="1131488" y="92098"/>
                </a:lnTo>
                <a:cubicBezTo>
                  <a:pt x="1146419" y="47303"/>
                  <a:pt x="1127625" y="102399"/>
                  <a:pt x="1151223" y="39471"/>
                </a:cubicBezTo>
                <a:cubicBezTo>
                  <a:pt x="1153658" y="32978"/>
                  <a:pt x="1156661" y="26576"/>
                  <a:pt x="1157801" y="19736"/>
                </a:cubicBezTo>
                <a:cubicBezTo>
                  <a:pt x="1158882" y="13247"/>
                  <a:pt x="1157801" y="6579"/>
                  <a:pt x="1157801" y="0"/>
                </a:cubicBezTo>
              </a:path>
            </a:pathLst>
          </a:cu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852744F-22D3-EC52-B4FC-F4B206CF805A}"/>
              </a:ext>
            </a:extLst>
          </p:cNvPr>
          <p:cNvSpPr txBox="1"/>
          <p:nvPr/>
        </p:nvSpPr>
        <p:spPr>
          <a:xfrm>
            <a:off x="2155848" y="1850814"/>
            <a:ext cx="800219" cy="276999"/>
          </a:xfrm>
          <a:prstGeom prst="rect">
            <a:avLst/>
          </a:prstGeom>
          <a:noFill/>
        </p:spPr>
        <p:txBody>
          <a:bodyPr wrap="none" rtlCol="0">
            <a:spAutoFit/>
          </a:bodyPr>
          <a:lstStyle/>
          <a:p>
            <a:r>
              <a:rPr lang="ja-JP" altLang="en-US" sz="1200" b="1" dirty="0"/>
              <a:t>自動追尾</a:t>
            </a:r>
            <a:endParaRPr kumimoji="1" lang="ja-JP" altLang="en-US" sz="1200" b="1" dirty="0"/>
          </a:p>
        </p:txBody>
      </p:sp>
      <p:sp>
        <p:nvSpPr>
          <p:cNvPr id="20" name="フリーフォーム: 図形 19">
            <a:extLst>
              <a:ext uri="{FF2B5EF4-FFF2-40B4-BE49-F238E27FC236}">
                <a16:creationId xmlns:a16="http://schemas.microsoft.com/office/drawing/2014/main" id="{076BECB9-BE90-2996-3740-664478F1DE34}"/>
              </a:ext>
            </a:extLst>
          </p:cNvPr>
          <p:cNvSpPr/>
          <p:nvPr/>
        </p:nvSpPr>
        <p:spPr>
          <a:xfrm>
            <a:off x="4910243" y="2144000"/>
            <a:ext cx="3729963" cy="848616"/>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8D0729C6-972B-47F5-A712-FF73CB60A0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90000" l="10000" r="90000">
                        <a14:foregroundMark x1="50313" y1="8857" x2="50313" y2="8857"/>
                      </a14:backgroundRemoval>
                    </a14:imgEffect>
                  </a14:imgLayer>
                </a14:imgProps>
              </a:ext>
            </a:extLst>
          </a:blip>
          <a:srcRect l="27797" r="35153"/>
          <a:stretch/>
        </p:blipFill>
        <p:spPr>
          <a:xfrm>
            <a:off x="7722226" y="2220370"/>
            <a:ext cx="540454" cy="797739"/>
          </a:xfrm>
          <a:prstGeom prst="rect">
            <a:avLst/>
          </a:prstGeom>
        </p:spPr>
      </p:pic>
      <p:pic>
        <p:nvPicPr>
          <p:cNvPr id="22" name="図 21">
            <a:extLst>
              <a:ext uri="{FF2B5EF4-FFF2-40B4-BE49-F238E27FC236}">
                <a16:creationId xmlns:a16="http://schemas.microsoft.com/office/drawing/2014/main" id="{DB233A37-1C62-72C2-82EE-C93894AC76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29" b="92286" l="10000" r="90000">
                        <a14:foregroundMark x1="40781" y1="92286" x2="40781" y2="92286"/>
                        <a14:foregroundMark x1="47656" y1="9429" x2="47656" y2="9429"/>
                      </a14:backgroundRemoval>
                    </a14:imgEffect>
                  </a14:imgLayer>
                </a14:imgProps>
              </a:ext>
            </a:extLst>
          </a:blip>
          <a:srcRect l="31088" r="35845"/>
          <a:stretch/>
        </p:blipFill>
        <p:spPr>
          <a:xfrm>
            <a:off x="7049321" y="2187770"/>
            <a:ext cx="480632" cy="794891"/>
          </a:xfrm>
          <a:prstGeom prst="rect">
            <a:avLst/>
          </a:prstGeom>
        </p:spPr>
      </p:pic>
      <p:pic>
        <p:nvPicPr>
          <p:cNvPr id="23" name="図 22">
            <a:extLst>
              <a:ext uri="{FF2B5EF4-FFF2-40B4-BE49-F238E27FC236}">
                <a16:creationId xmlns:a16="http://schemas.microsoft.com/office/drawing/2014/main" id="{55A89CEF-C729-FC9E-D643-6F13BDA7BBF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 b="93143" l="10000" r="90000">
                        <a14:foregroundMark x1="46250" y1="88000" x2="46250" y2="88000"/>
                        <a14:foregroundMark x1="53438" y1="91143" x2="53438" y2="91143"/>
                        <a14:foregroundMark x1="48750" y1="12857" x2="48750" y2="12857"/>
                        <a14:foregroundMark x1="49219" y1="12286" x2="49219" y2="12286"/>
                        <a14:foregroundMark x1="49688" y1="7429" x2="49688" y2="7429"/>
                        <a14:foregroundMark x1="46250" y1="93143" x2="46250" y2="93143"/>
                      </a14:backgroundRemoval>
                    </a14:imgEffect>
                  </a14:imgLayer>
                </a14:imgProps>
              </a:ext>
            </a:extLst>
          </a:blip>
          <a:srcRect l="27578" r="27061"/>
          <a:stretch/>
        </p:blipFill>
        <p:spPr>
          <a:xfrm>
            <a:off x="7178007" y="1622026"/>
            <a:ext cx="703892" cy="848616"/>
          </a:xfrm>
          <a:prstGeom prst="rect">
            <a:avLst/>
          </a:prstGeom>
        </p:spPr>
      </p:pic>
      <p:pic>
        <p:nvPicPr>
          <p:cNvPr id="24" name="図 23">
            <a:extLst>
              <a:ext uri="{FF2B5EF4-FFF2-40B4-BE49-F238E27FC236}">
                <a16:creationId xmlns:a16="http://schemas.microsoft.com/office/drawing/2014/main" id="{53572F3C-0BE9-3CE1-0573-8EA74125C95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57" b="90000" l="10000" r="90000">
                        <a14:foregroundMark x1="45938" y1="2857" x2="45938" y2="2857"/>
                        <a14:foregroundMark x1="53594" y1="14286" x2="56563" y2="81143"/>
                      </a14:backgroundRemoval>
                    </a14:imgEffect>
                  </a14:imgLayer>
                </a14:imgProps>
              </a:ext>
            </a:extLst>
          </a:blip>
          <a:srcRect l="28544" t="1" r="35422" b="6331"/>
          <a:stretch/>
        </p:blipFill>
        <p:spPr>
          <a:xfrm>
            <a:off x="5084524" y="2153148"/>
            <a:ext cx="559166" cy="794891"/>
          </a:xfrm>
          <a:prstGeom prst="rect">
            <a:avLst/>
          </a:prstGeom>
        </p:spPr>
      </p:pic>
      <p:pic>
        <p:nvPicPr>
          <p:cNvPr id="25" name="図 24">
            <a:extLst>
              <a:ext uri="{FF2B5EF4-FFF2-40B4-BE49-F238E27FC236}">
                <a16:creationId xmlns:a16="http://schemas.microsoft.com/office/drawing/2014/main" id="{103258EC-70CC-4E2B-A76C-59BACAD220B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000" b="93143" l="10000" r="90000">
                        <a14:foregroundMark x1="36250" y1="91143" x2="36250" y2="91143"/>
                        <a14:foregroundMark x1="67500" y1="93143" x2="67500" y2="93143"/>
                        <a14:foregroundMark x1="62656" y1="8000" x2="62656" y2="8000"/>
                        <a14:foregroundMark x1="37188" y1="8286" x2="37188" y2="8286"/>
                      </a14:backgroundRemoval>
                    </a14:imgEffect>
                  </a14:imgLayer>
                </a14:imgProps>
              </a:ext>
            </a:extLst>
          </a:blip>
          <a:srcRect l="27988" r="22430"/>
          <a:stretch/>
        </p:blipFill>
        <p:spPr>
          <a:xfrm>
            <a:off x="5772376" y="1672902"/>
            <a:ext cx="723266" cy="797740"/>
          </a:xfrm>
          <a:prstGeom prst="rect">
            <a:avLst/>
          </a:prstGeom>
        </p:spPr>
      </p:pic>
      <p:sp>
        <p:nvSpPr>
          <p:cNvPr id="26" name="正方形/長方形 25">
            <a:extLst>
              <a:ext uri="{FF2B5EF4-FFF2-40B4-BE49-F238E27FC236}">
                <a16:creationId xmlns:a16="http://schemas.microsoft.com/office/drawing/2014/main" id="{5789BB71-BC5D-8969-1481-D4AB5449CADD}"/>
              </a:ext>
            </a:extLst>
          </p:cNvPr>
          <p:cNvSpPr/>
          <p:nvPr/>
        </p:nvSpPr>
        <p:spPr>
          <a:xfrm>
            <a:off x="4700232" y="1131489"/>
            <a:ext cx="4170716" cy="28804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9875" indent="-269875"/>
            <a:r>
              <a:rPr kumimoji="1" lang="ja-JP" altLang="en-US" sz="1400" b="1" dirty="0">
                <a:solidFill>
                  <a:schemeClr val="tx1"/>
                </a:solidFill>
              </a:rPr>
              <a:t>② 複数名の中の一人を右クリック</a:t>
            </a:r>
            <a:r>
              <a:rPr kumimoji="1" lang="ja-JP" altLang="en-US" sz="1200" b="1" dirty="0">
                <a:solidFill>
                  <a:schemeClr val="tx1"/>
                </a:solidFill>
              </a:rPr>
              <a:t>（ロックオン）</a:t>
            </a:r>
            <a:r>
              <a:rPr kumimoji="1" lang="ja-JP" altLang="en-US" sz="1400" b="1" dirty="0">
                <a:solidFill>
                  <a:schemeClr val="tx1"/>
                </a:solidFill>
              </a:rPr>
              <a:t>で</a:t>
            </a:r>
            <a:r>
              <a:rPr lang="ja-JP" altLang="en-US" sz="1400" b="1" dirty="0">
                <a:solidFill>
                  <a:schemeClr val="tx1"/>
                </a:solidFill>
              </a:rPr>
              <a:t>自動追尾開始</a:t>
            </a:r>
            <a:endParaRPr kumimoji="1" lang="ja-JP" altLang="en-US" sz="1200" b="1" dirty="0">
              <a:solidFill>
                <a:schemeClr val="tx1"/>
              </a:solidFill>
            </a:endParaRPr>
          </a:p>
        </p:txBody>
      </p:sp>
      <p:pic>
        <p:nvPicPr>
          <p:cNvPr id="27" name="図 26">
            <a:extLst>
              <a:ext uri="{FF2B5EF4-FFF2-40B4-BE49-F238E27FC236}">
                <a16:creationId xmlns:a16="http://schemas.microsoft.com/office/drawing/2014/main" id="{C09D4F25-35B8-53C4-2F6B-09982D26D61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57" b="76571" l="25781" r="50938">
                        <a14:foregroundMark x1="40156" y1="76571" x2="40156" y2="76571"/>
                        <a14:foregroundMark x1="35781" y1="8571" x2="35781" y2="8571"/>
                      </a14:backgroundRemoval>
                    </a14:imgEffect>
                  </a14:imgLayer>
                </a14:imgProps>
              </a:ext>
            </a:extLst>
          </a:blip>
          <a:srcRect l="22770" t="681" r="45791" b="15061"/>
          <a:stretch/>
        </p:blipFill>
        <p:spPr>
          <a:xfrm flipH="1">
            <a:off x="6109268" y="2115173"/>
            <a:ext cx="609099" cy="892741"/>
          </a:xfrm>
          <a:prstGeom prst="rect">
            <a:avLst/>
          </a:prstGeom>
          <a:effectLst/>
        </p:spPr>
      </p:pic>
      <p:sp>
        <p:nvSpPr>
          <p:cNvPr id="28" name="フリーフォーム: 図形 27">
            <a:extLst>
              <a:ext uri="{FF2B5EF4-FFF2-40B4-BE49-F238E27FC236}">
                <a16:creationId xmlns:a16="http://schemas.microsoft.com/office/drawing/2014/main" id="{1BE92846-5111-2A96-1C71-A109379572B2}"/>
              </a:ext>
            </a:extLst>
          </p:cNvPr>
          <p:cNvSpPr/>
          <p:nvPr/>
        </p:nvSpPr>
        <p:spPr>
          <a:xfrm>
            <a:off x="6624327" y="2173293"/>
            <a:ext cx="553679" cy="247706"/>
          </a:xfrm>
          <a:custGeom>
            <a:avLst/>
            <a:gdLst>
              <a:gd name="connsiteX0" fmla="*/ 0 w 1158281"/>
              <a:gd name="connsiteY0" fmla="*/ 907822 h 907822"/>
              <a:gd name="connsiteX1" fmla="*/ 26314 w 1158281"/>
              <a:gd name="connsiteY1" fmla="*/ 874930 h 907822"/>
              <a:gd name="connsiteX2" fmla="*/ 59206 w 1158281"/>
              <a:gd name="connsiteY2" fmla="*/ 828881 h 907822"/>
              <a:gd name="connsiteX3" fmla="*/ 78941 w 1158281"/>
              <a:gd name="connsiteY3" fmla="*/ 815724 h 907822"/>
              <a:gd name="connsiteX4" fmla="*/ 124990 w 1158281"/>
              <a:gd name="connsiteY4" fmla="*/ 763097 h 907822"/>
              <a:gd name="connsiteX5" fmla="*/ 138147 w 1158281"/>
              <a:gd name="connsiteY5" fmla="*/ 743362 h 907822"/>
              <a:gd name="connsiteX6" fmla="*/ 157882 w 1158281"/>
              <a:gd name="connsiteY6" fmla="*/ 723626 h 907822"/>
              <a:gd name="connsiteX7" fmla="*/ 184196 w 1158281"/>
              <a:gd name="connsiteY7" fmla="*/ 684156 h 907822"/>
              <a:gd name="connsiteX8" fmla="*/ 203931 w 1158281"/>
              <a:gd name="connsiteY8" fmla="*/ 664421 h 907822"/>
              <a:gd name="connsiteX9" fmla="*/ 217088 w 1158281"/>
              <a:gd name="connsiteY9" fmla="*/ 644685 h 907822"/>
              <a:gd name="connsiteX10" fmla="*/ 256558 w 1158281"/>
              <a:gd name="connsiteY10" fmla="*/ 611793 h 907822"/>
              <a:gd name="connsiteX11" fmla="*/ 289450 w 1158281"/>
              <a:gd name="connsiteY11" fmla="*/ 565744 h 907822"/>
              <a:gd name="connsiteX12" fmla="*/ 342078 w 1158281"/>
              <a:gd name="connsiteY12" fmla="*/ 513117 h 907822"/>
              <a:gd name="connsiteX13" fmla="*/ 355235 w 1158281"/>
              <a:gd name="connsiteY13" fmla="*/ 493382 h 907822"/>
              <a:gd name="connsiteX14" fmla="*/ 374970 w 1158281"/>
              <a:gd name="connsiteY14" fmla="*/ 480225 h 907822"/>
              <a:gd name="connsiteX15" fmla="*/ 401284 w 1158281"/>
              <a:gd name="connsiteY15" fmla="*/ 460490 h 907822"/>
              <a:gd name="connsiteX16" fmla="*/ 421019 w 1158281"/>
              <a:gd name="connsiteY16" fmla="*/ 440754 h 907822"/>
              <a:gd name="connsiteX17" fmla="*/ 440754 w 1158281"/>
              <a:gd name="connsiteY17" fmla="*/ 427598 h 907822"/>
              <a:gd name="connsiteX18" fmla="*/ 493381 w 1158281"/>
              <a:gd name="connsiteY18" fmla="*/ 381549 h 907822"/>
              <a:gd name="connsiteX19" fmla="*/ 506538 w 1158281"/>
              <a:gd name="connsiteY19" fmla="*/ 361813 h 907822"/>
              <a:gd name="connsiteX20" fmla="*/ 532852 w 1158281"/>
              <a:gd name="connsiteY20" fmla="*/ 355235 h 907822"/>
              <a:gd name="connsiteX21" fmla="*/ 552587 w 1158281"/>
              <a:gd name="connsiteY21" fmla="*/ 342078 h 907822"/>
              <a:gd name="connsiteX22" fmla="*/ 598636 w 1158281"/>
              <a:gd name="connsiteY22" fmla="*/ 322343 h 907822"/>
              <a:gd name="connsiteX23" fmla="*/ 631528 w 1158281"/>
              <a:gd name="connsiteY23" fmla="*/ 315764 h 907822"/>
              <a:gd name="connsiteX24" fmla="*/ 651263 w 1158281"/>
              <a:gd name="connsiteY24" fmla="*/ 309186 h 907822"/>
              <a:gd name="connsiteX25" fmla="*/ 677577 w 1158281"/>
              <a:gd name="connsiteY25" fmla="*/ 302608 h 907822"/>
              <a:gd name="connsiteX26" fmla="*/ 736783 w 1158281"/>
              <a:gd name="connsiteY26" fmla="*/ 282872 h 907822"/>
              <a:gd name="connsiteX27" fmla="*/ 822302 w 1158281"/>
              <a:gd name="connsiteY27" fmla="*/ 276294 h 907822"/>
              <a:gd name="connsiteX28" fmla="*/ 980184 w 1158281"/>
              <a:gd name="connsiteY28" fmla="*/ 256559 h 907822"/>
              <a:gd name="connsiteX29" fmla="*/ 1032812 w 1158281"/>
              <a:gd name="connsiteY29" fmla="*/ 217088 h 907822"/>
              <a:gd name="connsiteX30" fmla="*/ 1078860 w 1158281"/>
              <a:gd name="connsiteY30" fmla="*/ 171039 h 907822"/>
              <a:gd name="connsiteX31" fmla="*/ 1118331 w 1158281"/>
              <a:gd name="connsiteY31" fmla="*/ 111834 h 907822"/>
              <a:gd name="connsiteX32" fmla="*/ 1131488 w 1158281"/>
              <a:gd name="connsiteY32" fmla="*/ 92098 h 907822"/>
              <a:gd name="connsiteX33" fmla="*/ 1151223 w 1158281"/>
              <a:gd name="connsiteY33" fmla="*/ 39471 h 907822"/>
              <a:gd name="connsiteX34" fmla="*/ 1157801 w 1158281"/>
              <a:gd name="connsiteY34" fmla="*/ 19736 h 907822"/>
              <a:gd name="connsiteX35" fmla="*/ 1157801 w 1158281"/>
              <a:gd name="connsiteY35" fmla="*/ 0 h 90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58281" h="907822">
                <a:moveTo>
                  <a:pt x="0" y="907822"/>
                </a:moveTo>
                <a:cubicBezTo>
                  <a:pt x="8771" y="896858"/>
                  <a:pt x="17889" y="886163"/>
                  <a:pt x="26314" y="874930"/>
                </a:cubicBezTo>
                <a:cubicBezTo>
                  <a:pt x="37518" y="859991"/>
                  <a:pt x="45869" y="842218"/>
                  <a:pt x="59206" y="828881"/>
                </a:cubicBezTo>
                <a:cubicBezTo>
                  <a:pt x="64796" y="823290"/>
                  <a:pt x="72867" y="820785"/>
                  <a:pt x="78941" y="815724"/>
                </a:cubicBezTo>
                <a:cubicBezTo>
                  <a:pt x="95169" y="802201"/>
                  <a:pt x="113142" y="778894"/>
                  <a:pt x="124990" y="763097"/>
                </a:cubicBezTo>
                <a:cubicBezTo>
                  <a:pt x="129734" y="756772"/>
                  <a:pt x="133086" y="749436"/>
                  <a:pt x="138147" y="743362"/>
                </a:cubicBezTo>
                <a:cubicBezTo>
                  <a:pt x="144103" y="736215"/>
                  <a:pt x="152170" y="730970"/>
                  <a:pt x="157882" y="723626"/>
                </a:cubicBezTo>
                <a:cubicBezTo>
                  <a:pt x="167590" y="711144"/>
                  <a:pt x="173015" y="695337"/>
                  <a:pt x="184196" y="684156"/>
                </a:cubicBezTo>
                <a:cubicBezTo>
                  <a:pt x="190774" y="677578"/>
                  <a:pt x="197975" y="671568"/>
                  <a:pt x="203931" y="664421"/>
                </a:cubicBezTo>
                <a:cubicBezTo>
                  <a:pt x="208993" y="658347"/>
                  <a:pt x="211497" y="650276"/>
                  <a:pt x="217088" y="644685"/>
                </a:cubicBezTo>
                <a:cubicBezTo>
                  <a:pt x="229198" y="632575"/>
                  <a:pt x="243401" y="622757"/>
                  <a:pt x="256558" y="611793"/>
                </a:cubicBezTo>
                <a:cubicBezTo>
                  <a:pt x="285119" y="554672"/>
                  <a:pt x="252114" y="613747"/>
                  <a:pt x="289450" y="565744"/>
                </a:cubicBezTo>
                <a:cubicBezTo>
                  <a:pt x="329862" y="513785"/>
                  <a:pt x="296251" y="536030"/>
                  <a:pt x="342078" y="513117"/>
                </a:cubicBezTo>
                <a:cubicBezTo>
                  <a:pt x="346464" y="506539"/>
                  <a:pt x="349644" y="498973"/>
                  <a:pt x="355235" y="493382"/>
                </a:cubicBezTo>
                <a:cubicBezTo>
                  <a:pt x="360826" y="487791"/>
                  <a:pt x="368536" y="484820"/>
                  <a:pt x="374970" y="480225"/>
                </a:cubicBezTo>
                <a:cubicBezTo>
                  <a:pt x="383892" y="473852"/>
                  <a:pt x="392959" y="467625"/>
                  <a:pt x="401284" y="460490"/>
                </a:cubicBezTo>
                <a:cubicBezTo>
                  <a:pt x="408348" y="454435"/>
                  <a:pt x="413872" y="446710"/>
                  <a:pt x="421019" y="440754"/>
                </a:cubicBezTo>
                <a:cubicBezTo>
                  <a:pt x="427093" y="435693"/>
                  <a:pt x="434751" y="432743"/>
                  <a:pt x="440754" y="427598"/>
                </a:cubicBezTo>
                <a:cubicBezTo>
                  <a:pt x="520256" y="359454"/>
                  <a:pt x="416986" y="438846"/>
                  <a:pt x="493381" y="381549"/>
                </a:cubicBezTo>
                <a:cubicBezTo>
                  <a:pt x="497767" y="374970"/>
                  <a:pt x="499959" y="366199"/>
                  <a:pt x="506538" y="361813"/>
                </a:cubicBezTo>
                <a:cubicBezTo>
                  <a:pt x="514061" y="356798"/>
                  <a:pt x="524542" y="358796"/>
                  <a:pt x="532852" y="355235"/>
                </a:cubicBezTo>
                <a:cubicBezTo>
                  <a:pt x="540119" y="352121"/>
                  <a:pt x="545722" y="346001"/>
                  <a:pt x="552587" y="342078"/>
                </a:cubicBezTo>
                <a:cubicBezTo>
                  <a:pt x="567232" y="333709"/>
                  <a:pt x="582234" y="326444"/>
                  <a:pt x="598636" y="322343"/>
                </a:cubicBezTo>
                <a:cubicBezTo>
                  <a:pt x="609483" y="319631"/>
                  <a:pt x="620681" y="318476"/>
                  <a:pt x="631528" y="315764"/>
                </a:cubicBezTo>
                <a:cubicBezTo>
                  <a:pt x="638255" y="314082"/>
                  <a:pt x="644596" y="311091"/>
                  <a:pt x="651263" y="309186"/>
                </a:cubicBezTo>
                <a:cubicBezTo>
                  <a:pt x="659956" y="306702"/>
                  <a:pt x="669000" y="305467"/>
                  <a:pt x="677577" y="302608"/>
                </a:cubicBezTo>
                <a:cubicBezTo>
                  <a:pt x="701352" y="294683"/>
                  <a:pt x="712421" y="285738"/>
                  <a:pt x="736783" y="282872"/>
                </a:cubicBezTo>
                <a:cubicBezTo>
                  <a:pt x="765178" y="279531"/>
                  <a:pt x="793877" y="279367"/>
                  <a:pt x="822302" y="276294"/>
                </a:cubicBezTo>
                <a:cubicBezTo>
                  <a:pt x="875032" y="270594"/>
                  <a:pt x="980184" y="256559"/>
                  <a:pt x="980184" y="256559"/>
                </a:cubicBezTo>
                <a:cubicBezTo>
                  <a:pt x="1043023" y="218854"/>
                  <a:pt x="988049" y="255456"/>
                  <a:pt x="1032812" y="217088"/>
                </a:cubicBezTo>
                <a:cubicBezTo>
                  <a:pt x="1070090" y="185136"/>
                  <a:pt x="1050353" y="211762"/>
                  <a:pt x="1078860" y="171039"/>
                </a:cubicBezTo>
                <a:cubicBezTo>
                  <a:pt x="1092462" y="151608"/>
                  <a:pt x="1105174" y="131569"/>
                  <a:pt x="1118331" y="111834"/>
                </a:cubicBezTo>
                <a:lnTo>
                  <a:pt x="1131488" y="92098"/>
                </a:lnTo>
                <a:cubicBezTo>
                  <a:pt x="1146419" y="47303"/>
                  <a:pt x="1127625" y="102399"/>
                  <a:pt x="1151223" y="39471"/>
                </a:cubicBezTo>
                <a:cubicBezTo>
                  <a:pt x="1153658" y="32978"/>
                  <a:pt x="1156661" y="26576"/>
                  <a:pt x="1157801" y="19736"/>
                </a:cubicBezTo>
                <a:cubicBezTo>
                  <a:pt x="1158882" y="13247"/>
                  <a:pt x="1157801" y="6579"/>
                  <a:pt x="1157801" y="0"/>
                </a:cubicBezTo>
              </a:path>
            </a:pathLst>
          </a:cu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DB9AB9E0-A247-528F-B7F8-5465FAC5B980}"/>
              </a:ext>
            </a:extLst>
          </p:cNvPr>
          <p:cNvSpPr txBox="1"/>
          <p:nvPr/>
        </p:nvSpPr>
        <p:spPr>
          <a:xfrm>
            <a:off x="6480612" y="1896293"/>
            <a:ext cx="800219" cy="276999"/>
          </a:xfrm>
          <a:prstGeom prst="rect">
            <a:avLst/>
          </a:prstGeom>
          <a:noFill/>
        </p:spPr>
        <p:txBody>
          <a:bodyPr wrap="none" rtlCol="0">
            <a:spAutoFit/>
          </a:bodyPr>
          <a:lstStyle/>
          <a:p>
            <a:r>
              <a:rPr lang="ja-JP" altLang="en-US" sz="1200" b="1" dirty="0"/>
              <a:t>自動追尾</a:t>
            </a:r>
            <a:endParaRPr kumimoji="1" lang="ja-JP" altLang="en-US" sz="1200" b="1" dirty="0"/>
          </a:p>
        </p:txBody>
      </p:sp>
      <p:sp>
        <p:nvSpPr>
          <p:cNvPr id="32" name="テキスト ボックス 31">
            <a:extLst>
              <a:ext uri="{FF2B5EF4-FFF2-40B4-BE49-F238E27FC236}">
                <a16:creationId xmlns:a16="http://schemas.microsoft.com/office/drawing/2014/main" id="{59AEAFEF-5728-E980-DB51-8562496869B9}"/>
              </a:ext>
            </a:extLst>
          </p:cNvPr>
          <p:cNvSpPr txBox="1"/>
          <p:nvPr/>
        </p:nvSpPr>
        <p:spPr>
          <a:xfrm>
            <a:off x="0" y="609643"/>
            <a:ext cx="7301063" cy="369332"/>
          </a:xfrm>
          <a:prstGeom prst="rect">
            <a:avLst/>
          </a:prstGeom>
          <a:noFill/>
        </p:spPr>
        <p:txBody>
          <a:bodyPr wrap="square" rtlCol="0">
            <a:spAutoFit/>
          </a:bodyPr>
          <a:lstStyle/>
          <a:p>
            <a:pPr marL="269875"/>
            <a:r>
              <a:rPr kumimoji="1" lang="ja-JP" altLang="en-US" sz="1800" b="1" dirty="0">
                <a:solidFill>
                  <a:srgbClr val="6464E6"/>
                </a:solidFill>
              </a:rPr>
              <a:t>以下のいずれのシーンにおいても自動追尾が可能</a:t>
            </a:r>
          </a:p>
        </p:txBody>
      </p:sp>
      <p:sp>
        <p:nvSpPr>
          <p:cNvPr id="8" name="テキスト ボックス 7">
            <a:extLst>
              <a:ext uri="{FF2B5EF4-FFF2-40B4-BE49-F238E27FC236}">
                <a16:creationId xmlns:a16="http://schemas.microsoft.com/office/drawing/2014/main" id="{FE2187A7-F795-26AE-BED6-60A7956A8D11}"/>
              </a:ext>
            </a:extLst>
          </p:cNvPr>
          <p:cNvSpPr txBox="1"/>
          <p:nvPr/>
        </p:nvSpPr>
        <p:spPr>
          <a:xfrm>
            <a:off x="565050" y="4140850"/>
            <a:ext cx="7565874" cy="523220"/>
          </a:xfrm>
          <a:prstGeom prst="rect">
            <a:avLst/>
          </a:prstGeom>
          <a:noFill/>
        </p:spPr>
        <p:txBody>
          <a:bodyPr wrap="square" rtlCol="0">
            <a:spAutoFit/>
          </a:bodyPr>
          <a:lstStyle/>
          <a:p>
            <a:pPr marL="895350" indent="-895350"/>
            <a:r>
              <a:rPr kumimoji="1" lang="en-US" altLang="ja-JP" sz="1400" b="1" dirty="0">
                <a:latin typeface="+mn-ea"/>
              </a:rPr>
              <a:t>【</a:t>
            </a:r>
            <a:r>
              <a:rPr kumimoji="1" lang="ja-JP" altLang="en-US" sz="1400" b="1" dirty="0">
                <a:latin typeface="+mn-ea"/>
              </a:rPr>
              <a:t>留意点</a:t>
            </a:r>
            <a:r>
              <a:rPr kumimoji="1" lang="en-US" altLang="ja-JP" sz="1400" b="1" dirty="0">
                <a:latin typeface="+mn-ea"/>
              </a:rPr>
              <a:t>】</a:t>
            </a:r>
            <a:r>
              <a:rPr kumimoji="1" lang="ja-JP" altLang="en-US" sz="1400" b="1" dirty="0">
                <a:latin typeface="+mn-ea"/>
              </a:rPr>
              <a:t>プリセット移動後などの自動検知エリアに複数のオブジェクトが存在する場合は、検知エリアの中心に近いオブジェクトを追尾対象とします。</a:t>
            </a:r>
            <a:endParaRPr kumimoji="1" lang="en-US" altLang="ja-JP" sz="1400" b="1" dirty="0">
              <a:latin typeface="+mn-ea"/>
            </a:endParaRPr>
          </a:p>
        </p:txBody>
      </p:sp>
      <p:sp>
        <p:nvSpPr>
          <p:cNvPr id="9" name="正方形/長方形 8">
            <a:extLst>
              <a:ext uri="{FF2B5EF4-FFF2-40B4-BE49-F238E27FC236}">
                <a16:creationId xmlns:a16="http://schemas.microsoft.com/office/drawing/2014/main" id="{F659D28C-B5B1-B422-1DE1-0A1F16D6047A}"/>
              </a:ext>
            </a:extLst>
          </p:cNvPr>
          <p:cNvSpPr/>
          <p:nvPr/>
        </p:nvSpPr>
        <p:spPr>
          <a:xfrm>
            <a:off x="411198" y="2425163"/>
            <a:ext cx="1831382" cy="1241481"/>
          </a:xfrm>
          <a:prstGeom prst="rect">
            <a:avLst/>
          </a:prstGeom>
          <a:noFill/>
          <a:ln w="25400">
            <a:solidFill>
              <a:schemeClr val="bg1">
                <a:lumMod val="95000"/>
              </a:schemeClr>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BE0470F-B45C-8E05-FE03-F91C75355615}"/>
              </a:ext>
            </a:extLst>
          </p:cNvPr>
          <p:cNvSpPr/>
          <p:nvPr/>
        </p:nvSpPr>
        <p:spPr>
          <a:xfrm>
            <a:off x="4931074" y="1620851"/>
            <a:ext cx="3607213" cy="1353210"/>
          </a:xfrm>
          <a:prstGeom prst="rect">
            <a:avLst/>
          </a:pr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57880F8D-C4C7-E500-E948-4FB77ED9BD6B}"/>
              </a:ext>
            </a:extLst>
          </p:cNvPr>
          <p:cNvSpPr/>
          <p:nvPr/>
        </p:nvSpPr>
        <p:spPr>
          <a:xfrm>
            <a:off x="6270102" y="2115173"/>
            <a:ext cx="398437" cy="851156"/>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68515C31-B2C9-4AA5-4CD0-927BA87FD5EF}"/>
              </a:ext>
            </a:extLst>
          </p:cNvPr>
          <p:cNvSpPr txBox="1"/>
          <p:nvPr/>
        </p:nvSpPr>
        <p:spPr>
          <a:xfrm>
            <a:off x="6363990" y="3126575"/>
            <a:ext cx="2031325" cy="461665"/>
          </a:xfrm>
          <a:prstGeom prst="wedgeRectCallout">
            <a:avLst>
              <a:gd name="adj1" fmla="val -40264"/>
              <a:gd name="adj2" fmla="val -95667"/>
            </a:avLst>
          </a:prstGeom>
          <a:solidFill>
            <a:srgbClr val="00B050"/>
          </a:solidFill>
          <a:effectLst>
            <a:outerShdw blurRad="50800" dist="38100" dir="2700000" algn="tl" rotWithShape="0">
              <a:prstClr val="black">
                <a:alpha val="40000"/>
              </a:prstClr>
            </a:outerShdw>
          </a:effectLst>
        </p:spPr>
        <p:txBody>
          <a:bodyPr wrap="none" rtlCol="0">
            <a:spAutoFit/>
          </a:bodyPr>
          <a:lstStyle/>
          <a:p>
            <a:r>
              <a:rPr kumimoji="1" lang="ja-JP" altLang="en-US" sz="1200" b="1" dirty="0">
                <a:solidFill>
                  <a:schemeClr val="bg1"/>
                </a:solidFill>
                <a:effectLst>
                  <a:outerShdw blurRad="38100" dist="38100" dir="2700000" algn="tl">
                    <a:srgbClr val="000000">
                      <a:alpha val="43137"/>
                    </a:srgbClr>
                  </a:outerShdw>
                </a:effectLst>
                <a:latin typeface="+mn-ea"/>
              </a:rPr>
              <a:t>右クリックでロックオン、</a:t>
            </a:r>
            <a:endParaRPr kumimoji="1" lang="en-US" altLang="ja-JP" sz="1200" b="1" dirty="0">
              <a:solidFill>
                <a:schemeClr val="bg1"/>
              </a:solidFill>
              <a:effectLst>
                <a:outerShdw blurRad="38100" dist="38100" dir="2700000" algn="tl">
                  <a:srgbClr val="000000">
                    <a:alpha val="43137"/>
                  </a:srgbClr>
                </a:outerShdw>
              </a:effectLst>
              <a:latin typeface="+mn-ea"/>
            </a:endParaRPr>
          </a:p>
          <a:p>
            <a:r>
              <a:rPr kumimoji="1" lang="ja-JP" altLang="en-US" sz="1200" b="1" dirty="0">
                <a:solidFill>
                  <a:schemeClr val="bg1"/>
                </a:solidFill>
                <a:effectLst>
                  <a:outerShdw blurRad="38100" dist="38100" dir="2700000" algn="tl">
                    <a:srgbClr val="000000">
                      <a:alpha val="43137"/>
                    </a:srgbClr>
                  </a:outerShdw>
                </a:effectLst>
                <a:latin typeface="+mn-ea"/>
              </a:rPr>
              <a:t>追尾開始</a:t>
            </a:r>
            <a:r>
              <a:rPr lang="ja-JP" altLang="en-US" sz="1200" b="1" dirty="0">
                <a:solidFill>
                  <a:schemeClr val="bg1"/>
                </a:solidFill>
                <a:effectLst>
                  <a:outerShdw blurRad="38100" dist="38100" dir="2700000" algn="tl">
                    <a:srgbClr val="000000">
                      <a:alpha val="43137"/>
                    </a:srgbClr>
                  </a:outerShdw>
                </a:effectLst>
                <a:latin typeface="+mn-ea"/>
              </a:rPr>
              <a:t>（ブラウザ操作）</a:t>
            </a:r>
            <a:endParaRPr lang="en-US" altLang="ja-JP" sz="1200" b="1" dirty="0">
              <a:solidFill>
                <a:schemeClr val="bg1"/>
              </a:solidFill>
              <a:effectLst>
                <a:outerShdw blurRad="38100" dist="38100" dir="2700000" algn="tl">
                  <a:srgbClr val="000000">
                    <a:alpha val="43137"/>
                  </a:srgbClr>
                </a:outerShdw>
              </a:effectLst>
              <a:latin typeface="+mn-ea"/>
            </a:endParaRPr>
          </a:p>
        </p:txBody>
      </p:sp>
      <p:sp>
        <p:nvSpPr>
          <p:cNvPr id="16" name="正方形/長方形 15">
            <a:extLst>
              <a:ext uri="{FF2B5EF4-FFF2-40B4-BE49-F238E27FC236}">
                <a16:creationId xmlns:a16="http://schemas.microsoft.com/office/drawing/2014/main" id="{2316BCE9-B8CB-9EEE-700A-DADC40480432}"/>
              </a:ext>
            </a:extLst>
          </p:cNvPr>
          <p:cNvSpPr/>
          <p:nvPr/>
        </p:nvSpPr>
        <p:spPr>
          <a:xfrm>
            <a:off x="1170172" y="2769465"/>
            <a:ext cx="398437" cy="867591"/>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2EF65E56-3834-6170-D394-50E65B054792}"/>
              </a:ext>
            </a:extLst>
          </p:cNvPr>
          <p:cNvSpPr txBox="1"/>
          <p:nvPr/>
        </p:nvSpPr>
        <p:spPr>
          <a:xfrm>
            <a:off x="2523125" y="3408834"/>
            <a:ext cx="1417376" cy="276999"/>
          </a:xfrm>
          <a:prstGeom prst="wedgeRectCallout">
            <a:avLst>
              <a:gd name="adj1" fmla="val -122301"/>
              <a:gd name="adj2" fmla="val -114042"/>
            </a:avLst>
          </a:prstGeom>
          <a:solidFill>
            <a:srgbClr val="00B050"/>
          </a:solidFill>
          <a:effectLst>
            <a:outerShdw blurRad="50800" dist="38100" dir="2700000" algn="tl" rotWithShape="0">
              <a:prstClr val="black">
                <a:alpha val="40000"/>
              </a:prstClr>
            </a:outerShdw>
          </a:effectLst>
        </p:spPr>
        <p:txBody>
          <a:bodyPr wrap="none" rtlCol="0">
            <a:spAutoFit/>
          </a:bodyPr>
          <a:lstStyle/>
          <a:p>
            <a:r>
              <a:rPr kumimoji="1" lang="en-US" altLang="ja-JP" sz="1200" b="1" dirty="0">
                <a:solidFill>
                  <a:schemeClr val="bg1"/>
                </a:solidFill>
                <a:effectLst>
                  <a:outerShdw blurRad="38100" dist="38100" dir="2700000" algn="tl">
                    <a:srgbClr val="000000">
                      <a:alpha val="43137"/>
                    </a:srgbClr>
                  </a:outerShdw>
                </a:effectLst>
                <a:latin typeface="+mn-ea"/>
              </a:rPr>
              <a:t>AI</a:t>
            </a:r>
            <a:r>
              <a:rPr kumimoji="1" lang="ja-JP" altLang="en-US" sz="1200" b="1" dirty="0">
                <a:solidFill>
                  <a:schemeClr val="bg1"/>
                </a:solidFill>
                <a:effectLst>
                  <a:outerShdw blurRad="38100" dist="38100" dir="2700000" algn="tl">
                    <a:srgbClr val="000000">
                      <a:alpha val="43137"/>
                    </a:srgbClr>
                  </a:outerShdw>
                </a:effectLst>
                <a:latin typeface="+mn-ea"/>
              </a:rPr>
              <a:t>検知・追尾開始</a:t>
            </a:r>
          </a:p>
        </p:txBody>
      </p:sp>
      <p:sp>
        <p:nvSpPr>
          <p:cNvPr id="34" name="テキスト ボックス 33">
            <a:extLst>
              <a:ext uri="{FF2B5EF4-FFF2-40B4-BE49-F238E27FC236}">
                <a16:creationId xmlns:a16="http://schemas.microsoft.com/office/drawing/2014/main" id="{349F08AD-FE5D-EF07-2B2D-2F470BACE296}"/>
              </a:ext>
            </a:extLst>
          </p:cNvPr>
          <p:cNvSpPr txBox="1"/>
          <p:nvPr/>
        </p:nvSpPr>
        <p:spPr>
          <a:xfrm>
            <a:off x="567103" y="3711639"/>
            <a:ext cx="954107" cy="276999"/>
          </a:xfrm>
          <a:prstGeom prst="rect">
            <a:avLst/>
          </a:prstGeom>
          <a:noFill/>
        </p:spPr>
        <p:txBody>
          <a:bodyPr wrap="none" rtlCol="0">
            <a:spAutoFit/>
          </a:bodyPr>
          <a:lstStyle/>
          <a:p>
            <a:r>
              <a:rPr lang="ja-JP" altLang="en-US" sz="1200" b="1" dirty="0"/>
              <a:t>設定エリア</a:t>
            </a:r>
            <a:endParaRPr kumimoji="1" lang="ja-JP" altLang="en-US" sz="1200" b="1" dirty="0"/>
          </a:p>
        </p:txBody>
      </p:sp>
    </p:spTree>
    <p:extLst>
      <p:ext uri="{BB962C8B-B14F-4D97-AF65-F5344CB8AC3E}">
        <p14:creationId xmlns:p14="http://schemas.microsoft.com/office/powerpoint/2010/main" val="3845643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225542477"/>
              </p:ext>
            </p:extLst>
          </p:nvPr>
        </p:nvGraphicFramePr>
        <p:xfrm>
          <a:off x="297189" y="1030181"/>
          <a:ext cx="8509626" cy="1681680"/>
        </p:xfrm>
        <a:graphic>
          <a:graphicData uri="http://schemas.openxmlformats.org/drawingml/2006/table">
            <a:tbl>
              <a:tblPr firstRow="1" bandRow="1">
                <a:effectLst>
                  <a:outerShdw blurRad="50800" dist="38100" dir="2700000" algn="tl" rotWithShape="0">
                    <a:prstClr val="black">
                      <a:alpha val="40000"/>
                    </a:prstClr>
                  </a:outerShdw>
                </a:effectLst>
              </a:tblPr>
              <a:tblGrid>
                <a:gridCol w="838135">
                  <a:extLst>
                    <a:ext uri="{9D8B030D-6E8A-4147-A177-3AD203B41FA5}">
                      <a16:colId xmlns:a16="http://schemas.microsoft.com/office/drawing/2014/main" val="2050843920"/>
                    </a:ext>
                  </a:extLst>
                </a:gridCol>
                <a:gridCol w="1062828">
                  <a:extLst>
                    <a:ext uri="{9D8B030D-6E8A-4147-A177-3AD203B41FA5}">
                      <a16:colId xmlns:a16="http://schemas.microsoft.com/office/drawing/2014/main" val="2293551984"/>
                    </a:ext>
                  </a:extLst>
                </a:gridCol>
                <a:gridCol w="1591800">
                  <a:extLst>
                    <a:ext uri="{9D8B030D-6E8A-4147-A177-3AD203B41FA5}">
                      <a16:colId xmlns:a16="http://schemas.microsoft.com/office/drawing/2014/main" val="1385136667"/>
                    </a:ext>
                  </a:extLst>
                </a:gridCol>
                <a:gridCol w="1075914">
                  <a:extLst>
                    <a:ext uri="{9D8B030D-6E8A-4147-A177-3AD203B41FA5}">
                      <a16:colId xmlns:a16="http://schemas.microsoft.com/office/drawing/2014/main" val="3362373282"/>
                    </a:ext>
                  </a:extLst>
                </a:gridCol>
                <a:gridCol w="3940949">
                  <a:extLst>
                    <a:ext uri="{9D8B030D-6E8A-4147-A177-3AD203B41FA5}">
                      <a16:colId xmlns:a16="http://schemas.microsoft.com/office/drawing/2014/main" val="1036882656"/>
                    </a:ext>
                  </a:extLst>
                </a:gridCol>
              </a:tblGrid>
              <a:tr h="141967">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100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機能</a:t>
                      </a:r>
                    </a:p>
                  </a:txBody>
                  <a:tcPr marL="72000" marR="72000" marT="36000" marB="3600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p>
                      <a:pPr algn="ctr"/>
                      <a:endParaRPr kumimoji="1" lang="ja-JP" altLang="en-US" sz="100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endParaRPr>
                    </a:p>
                  </a:txBody>
                  <a:tcPr marL="72000" marR="72000" marT="36000" marB="36000"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en-US" altLang="ja-JP" sz="1000" b="1"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AI </a:t>
                      </a:r>
                      <a:r>
                        <a:rPr kumimoji="1" lang="ja-JP" altLang="en-US" sz="1000" b="1"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ベース</a:t>
                      </a:r>
                      <a:endParaRPr kumimoji="1" lang="ja-JP" altLang="en-US" sz="100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100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現行</a:t>
                      </a:r>
                      <a:endParaRPr kumimoji="1" lang="ja-JP" altLang="en-US" sz="100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100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備考</a:t>
                      </a:r>
                    </a:p>
                  </a:txBody>
                  <a:tcPr marL="72000" marR="72000" marT="36000" marB="3600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6464E6"/>
                    </a:solidFill>
                  </a:tcPr>
                </a:tc>
                <a:extLst>
                  <a:ext uri="{0D108BD9-81ED-4DB2-BD59-A6C34878D82A}">
                    <a16:rowId xmlns:a16="http://schemas.microsoft.com/office/drawing/2014/main" val="1615303185"/>
                  </a:ext>
                </a:extLst>
              </a:tr>
              <a:tr h="230555">
                <a:tc rowSpan="2">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検知</a:t>
                      </a:r>
                    </a:p>
                  </a:txBody>
                  <a:tcPr marL="72000" marR="72000" marT="36000" marB="36000"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検出対象</a:t>
                      </a:r>
                      <a:endParaRPr kumimoji="1" lang="en-US" altLang="ja-JP" sz="900" dirty="0">
                        <a:latin typeface="Yu Gothic UI" panose="020B0500000000000000" pitchFamily="50" charset="-128"/>
                        <a:ea typeface="Yu Gothic UI" panose="020B0500000000000000" pitchFamily="50" charset="-128"/>
                      </a:endParaRPr>
                    </a:p>
                  </a:txBody>
                  <a:tcPr marL="72000" marR="72000" marT="36000" marB="36000"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b="1" dirty="0">
                          <a:solidFill>
                            <a:srgbClr val="0000FF"/>
                          </a:solidFill>
                          <a:latin typeface="Yu Gothic UI" panose="020B0500000000000000" pitchFamily="50" charset="-128"/>
                          <a:ea typeface="Yu Gothic UI" panose="020B0500000000000000" pitchFamily="50" charset="-128"/>
                        </a:rPr>
                        <a:t>人、車、二輪車</a:t>
                      </a:r>
                      <a:endParaRPr kumimoji="1" lang="en-US" altLang="ja-JP" sz="900" b="1" dirty="0">
                        <a:solidFill>
                          <a:srgbClr val="0000FF"/>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人のような形</a:t>
                      </a:r>
                    </a:p>
                  </a:txBody>
                  <a:tcPr marL="72000" marR="72000" marT="36000" marB="36000"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dirty="0">
                          <a:latin typeface="Yu Gothic UI" panose="020B0500000000000000" pitchFamily="50" charset="-128"/>
                          <a:ea typeface="Yu Gothic UI" panose="020B0500000000000000" pitchFamily="50" charset="-128"/>
                        </a:rPr>
                        <a:t>AI</a:t>
                      </a:r>
                      <a:r>
                        <a:rPr kumimoji="1" lang="en-US" altLang="ja-JP" sz="900" baseline="0" dirty="0">
                          <a:latin typeface="Yu Gothic UI" panose="020B0500000000000000" pitchFamily="50" charset="-128"/>
                          <a:ea typeface="Yu Gothic UI" panose="020B0500000000000000" pitchFamily="50" charset="-128"/>
                        </a:rPr>
                        <a:t> </a:t>
                      </a:r>
                      <a:r>
                        <a:rPr kumimoji="1" lang="ja-JP" altLang="en-US" sz="900" baseline="0" dirty="0">
                          <a:latin typeface="Yu Gothic UI" panose="020B0500000000000000" pitchFamily="50" charset="-128"/>
                          <a:ea typeface="Yu Gothic UI" panose="020B0500000000000000" pitchFamily="50" charset="-128"/>
                        </a:rPr>
                        <a:t>ベース</a:t>
                      </a:r>
                      <a:r>
                        <a:rPr kumimoji="1" lang="en-US" altLang="ja-JP" sz="900" baseline="0" dirty="0">
                          <a:latin typeface="Yu Gothic UI" panose="020B0500000000000000" pitchFamily="50" charset="-128"/>
                          <a:ea typeface="Yu Gothic UI" panose="020B0500000000000000" pitchFamily="50" charset="-128"/>
                        </a:rPr>
                        <a:t>  </a:t>
                      </a:r>
                      <a:r>
                        <a:rPr kumimoji="1" lang="en-US" altLang="ja-JP" sz="900" dirty="0">
                          <a:latin typeface="Yu Gothic UI" panose="020B0500000000000000" pitchFamily="50" charset="-128"/>
                          <a:ea typeface="Yu Gothic UI" panose="020B0500000000000000" pitchFamily="50" charset="-128"/>
                        </a:rPr>
                        <a:t>  : </a:t>
                      </a:r>
                      <a:r>
                        <a:rPr kumimoji="1" lang="ja-JP" altLang="en-US" sz="900" dirty="0">
                          <a:latin typeface="Yu Gothic UI" panose="020B0500000000000000" pitchFamily="50" charset="-128"/>
                          <a:ea typeface="Yu Gothic UI" panose="020B0500000000000000" pitchFamily="50" charset="-128"/>
                        </a:rPr>
                        <a:t>人、車、二輪車を特定して検知</a:t>
                      </a:r>
                      <a:endParaRPr kumimoji="1" lang="en-US" altLang="ja-JP" sz="900" dirty="0">
                        <a:latin typeface="Yu Gothic UI" panose="020B0500000000000000" pitchFamily="50" charset="-128"/>
                        <a:ea typeface="Yu Gothic UI" panose="020B0500000000000000"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latin typeface="Yu Gothic UI" panose="020B0500000000000000" pitchFamily="50" charset="-128"/>
                          <a:ea typeface="Yu Gothic UI" panose="020B0500000000000000" pitchFamily="50" charset="-128"/>
                        </a:rPr>
                        <a:t>現行　　</a:t>
                      </a:r>
                      <a:r>
                        <a:rPr kumimoji="1" lang="en-US" altLang="ja-JP" sz="900" dirty="0">
                          <a:latin typeface="Yu Gothic UI" panose="020B0500000000000000" pitchFamily="50" charset="-128"/>
                          <a:ea typeface="Yu Gothic UI" panose="020B0500000000000000" pitchFamily="50" charset="-128"/>
                        </a:rPr>
                        <a:t> : </a:t>
                      </a:r>
                      <a:r>
                        <a:rPr kumimoji="1" lang="ja-JP" altLang="en-US" sz="900" dirty="0">
                          <a:latin typeface="Yu Gothic UI" panose="020B0500000000000000" pitchFamily="50" charset="-128"/>
                          <a:ea typeface="Yu Gothic UI" panose="020B0500000000000000" pitchFamily="50" charset="-128"/>
                        </a:rPr>
                        <a:t>頭部の形で検知</a:t>
                      </a:r>
                      <a:endParaRPr kumimoji="1" lang="en-US" altLang="ja-JP" sz="900" dirty="0">
                        <a:latin typeface="Yu Gothic UI" panose="020B0500000000000000" pitchFamily="50" charset="-128"/>
                        <a:ea typeface="Yu Gothic UI" panose="020B0500000000000000" pitchFamily="50" charset="-128"/>
                      </a:endParaRPr>
                    </a:p>
                  </a:txBody>
                  <a:tcPr marL="72000" marR="72000" marT="36000" marB="36000" anchor="ct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201573536"/>
                  </a:ext>
                </a:extLst>
              </a:tr>
              <a:tr h="0">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最小サイズ</a:t>
                      </a:r>
                    </a:p>
                  </a:txBody>
                  <a:tcPr marL="72000" marR="72000" marT="36000" marB="36000"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solidFill>
                            <a:schemeClr val="tx1"/>
                          </a:solidFill>
                          <a:latin typeface="Yu Gothic UI" panose="020B0500000000000000" pitchFamily="50" charset="-128"/>
                          <a:ea typeface="Yu Gothic UI" panose="020B0500000000000000" pitchFamily="50" charset="-128"/>
                        </a:rPr>
                        <a:t>40x40 </a:t>
                      </a:r>
                      <a:r>
                        <a:rPr kumimoji="1" lang="ja-JP" altLang="en-US" sz="900" dirty="0">
                          <a:solidFill>
                            <a:schemeClr val="tx1"/>
                          </a:solidFill>
                          <a:latin typeface="Yu Gothic UI" panose="020B0500000000000000" pitchFamily="50" charset="-128"/>
                          <a:ea typeface="Yu Gothic UI" panose="020B0500000000000000" pitchFamily="50" charset="-128"/>
                        </a:rPr>
                        <a:t>ピクセル</a:t>
                      </a:r>
                      <a:r>
                        <a:rPr kumimoji="1" lang="en-US" altLang="ja-JP" sz="900" dirty="0">
                          <a:solidFill>
                            <a:schemeClr val="tx1"/>
                          </a:solidFill>
                          <a:latin typeface="Yu Gothic UI" panose="020B0500000000000000" pitchFamily="50" charset="-128"/>
                          <a:ea typeface="Yu Gothic UI" panose="020B0500000000000000" pitchFamily="50" charset="-128"/>
                        </a:rPr>
                        <a:t>(</a:t>
                      </a:r>
                      <a:r>
                        <a:rPr kumimoji="1" lang="ja-JP" altLang="en-US" sz="900" dirty="0">
                          <a:solidFill>
                            <a:schemeClr val="tx1"/>
                          </a:solidFill>
                          <a:latin typeface="Yu Gothic UI" panose="020B0500000000000000" pitchFamily="50" charset="-128"/>
                          <a:ea typeface="Yu Gothic UI" panose="020B0500000000000000" pitchFamily="50" charset="-128"/>
                        </a:rPr>
                        <a:t>人</a:t>
                      </a:r>
                      <a:r>
                        <a:rPr kumimoji="1" lang="en-US" altLang="ja-JP" sz="900" dirty="0">
                          <a:solidFill>
                            <a:schemeClr val="tx1"/>
                          </a:solidFill>
                          <a:latin typeface="Yu Gothic UI" panose="020B0500000000000000" pitchFamily="50" charset="-128"/>
                          <a:ea typeface="Yu Gothic UI" panose="020B0500000000000000" pitchFamily="50" charset="-128"/>
                        </a:rPr>
                        <a:t>)</a:t>
                      </a:r>
                    </a:p>
                    <a:p>
                      <a:r>
                        <a:rPr kumimoji="1" lang="en-US" altLang="ja-JP" sz="900" b="1" dirty="0">
                          <a:solidFill>
                            <a:schemeClr val="tx1"/>
                          </a:solidFill>
                          <a:latin typeface="Yu Gothic UI" panose="020B0500000000000000" pitchFamily="50" charset="-128"/>
                          <a:ea typeface="Yu Gothic UI" panose="020B0500000000000000" pitchFamily="50" charset="-128"/>
                        </a:rPr>
                        <a:t>70x70</a:t>
                      </a:r>
                      <a:r>
                        <a:rPr kumimoji="1" lang="ja-JP" altLang="en-US" sz="900" b="1" dirty="0">
                          <a:solidFill>
                            <a:schemeClr val="tx1"/>
                          </a:solidFill>
                          <a:latin typeface="Yu Gothic UI" panose="020B0500000000000000" pitchFamily="50" charset="-128"/>
                          <a:ea typeface="Yu Gothic UI" panose="020B0500000000000000" pitchFamily="50" charset="-128"/>
                        </a:rPr>
                        <a:t>ピクセル（車、二輪車）</a:t>
                      </a: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40x40 </a:t>
                      </a:r>
                      <a:r>
                        <a:rPr kumimoji="1" lang="ja-JP" altLang="en-US" sz="900" dirty="0">
                          <a:latin typeface="Yu Gothic UI" panose="020B0500000000000000" pitchFamily="50" charset="-128"/>
                          <a:ea typeface="Yu Gothic UI" panose="020B0500000000000000" pitchFamily="50" charset="-128"/>
                        </a:rPr>
                        <a:t>ピクセル</a:t>
                      </a:r>
                    </a:p>
                  </a:txBody>
                  <a:tcPr marL="72000" marR="72000" marT="36000" marB="36000"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1071509374"/>
                  </a:ext>
                </a:extLst>
              </a:tr>
              <a:tr h="230555">
                <a:tc rowSpan="3">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latin typeface="Yu Gothic UI" panose="020B0500000000000000" pitchFamily="50" charset="-128"/>
                          <a:ea typeface="Yu Gothic UI" panose="020B0500000000000000" pitchFamily="50" charset="-128"/>
                        </a:rPr>
                        <a:t>追尾</a:t>
                      </a:r>
                    </a:p>
                  </a:txBody>
                  <a:tcPr marL="72000" marR="72000" marT="36000" marB="3600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複数人環境での追尾</a:t>
                      </a:r>
                    </a:p>
                  </a:txBody>
                  <a:tcPr marL="72000" marR="72000" marT="36000" marB="36000"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b="1" dirty="0">
                          <a:solidFill>
                            <a:srgbClr val="0000FF"/>
                          </a:solidFill>
                          <a:latin typeface="Yu Gothic UI" panose="020B0500000000000000" pitchFamily="50" charset="-128"/>
                          <a:ea typeface="Yu Gothic UI" panose="020B0500000000000000" pitchFamily="50" charset="-128"/>
                        </a:rPr>
                        <a:t>最大</a:t>
                      </a:r>
                      <a:r>
                        <a:rPr kumimoji="1" lang="en-US" altLang="ja-JP" sz="900" b="1" dirty="0">
                          <a:solidFill>
                            <a:srgbClr val="0000FF"/>
                          </a:solidFill>
                          <a:latin typeface="Yu Gothic UI" panose="020B0500000000000000" pitchFamily="50" charset="-128"/>
                          <a:ea typeface="Yu Gothic UI" panose="020B0500000000000000" pitchFamily="50" charset="-128"/>
                        </a:rPr>
                        <a:t>10</a:t>
                      </a:r>
                      <a:r>
                        <a:rPr kumimoji="1" lang="ja-JP" altLang="en-US" sz="900" b="1" dirty="0">
                          <a:solidFill>
                            <a:srgbClr val="0000FF"/>
                          </a:solidFill>
                          <a:latin typeface="Yu Gothic UI" panose="020B0500000000000000" pitchFamily="50" charset="-128"/>
                          <a:ea typeface="Yu Gothic UI" panose="020B0500000000000000" pitchFamily="50" charset="-128"/>
                        </a:rPr>
                        <a:t>人</a:t>
                      </a:r>
                      <a:endParaRPr kumimoji="1" lang="en-US" altLang="ja-JP" sz="900" b="1" dirty="0">
                        <a:solidFill>
                          <a:srgbClr val="0000FF"/>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1 </a:t>
                      </a:r>
                      <a:r>
                        <a:rPr kumimoji="1" lang="ja-JP" altLang="en-US" sz="900" dirty="0">
                          <a:latin typeface="Yu Gothic UI" panose="020B0500000000000000" pitchFamily="50" charset="-128"/>
                          <a:ea typeface="Yu Gothic UI" panose="020B0500000000000000" pitchFamily="50" charset="-128"/>
                        </a:rPr>
                        <a:t>人</a:t>
                      </a:r>
                      <a:endParaRPr kumimoji="1" lang="en-US" altLang="ja-JP"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AI </a:t>
                      </a:r>
                      <a:r>
                        <a:rPr kumimoji="1" lang="ja-JP" altLang="en-US" sz="900" dirty="0">
                          <a:latin typeface="Yu Gothic UI" panose="020B0500000000000000" pitchFamily="50" charset="-128"/>
                          <a:ea typeface="Yu Gothic UI" panose="020B0500000000000000" pitchFamily="50" charset="-128"/>
                        </a:rPr>
                        <a:t>ベース</a:t>
                      </a:r>
                      <a:r>
                        <a:rPr kumimoji="1" lang="en-US" altLang="ja-JP" sz="900" dirty="0">
                          <a:latin typeface="Yu Gothic UI" panose="020B0500000000000000" pitchFamily="50" charset="-128"/>
                          <a:ea typeface="Yu Gothic UI" panose="020B0500000000000000" pitchFamily="50" charset="-128"/>
                        </a:rPr>
                        <a:t>  :</a:t>
                      </a:r>
                      <a:r>
                        <a:rPr kumimoji="1" lang="ja-JP" altLang="en-US" sz="900" dirty="0">
                          <a:latin typeface="Yu Gothic UI" panose="020B0500000000000000" pitchFamily="50" charset="-128"/>
                          <a:ea typeface="Yu Gothic UI" panose="020B0500000000000000" pitchFamily="50" charset="-128"/>
                        </a:rPr>
                        <a:t>多くの人がいる状況でも追尾を続けます（推定で最大</a:t>
                      </a:r>
                      <a:r>
                        <a:rPr kumimoji="1" lang="en-US" altLang="ja-JP" sz="900" dirty="0">
                          <a:latin typeface="Yu Gothic UI" panose="020B0500000000000000" pitchFamily="50" charset="-128"/>
                          <a:ea typeface="Yu Gothic UI" panose="020B0500000000000000" pitchFamily="50" charset="-128"/>
                        </a:rPr>
                        <a:t>10</a:t>
                      </a:r>
                      <a:r>
                        <a:rPr kumimoji="1" lang="ja-JP" altLang="en-US" sz="900" dirty="0">
                          <a:latin typeface="Yu Gothic UI" panose="020B0500000000000000" pitchFamily="50" charset="-128"/>
                          <a:ea typeface="Yu Gothic UI" panose="020B0500000000000000" pitchFamily="50" charset="-128"/>
                        </a:rPr>
                        <a:t>人）</a:t>
                      </a:r>
                      <a:endParaRPr kumimoji="1" lang="en-US" altLang="ja-JP" sz="900" dirty="0">
                        <a:latin typeface="Yu Gothic UI" panose="020B0500000000000000" pitchFamily="50" charset="-128"/>
                        <a:ea typeface="Yu Gothic UI" panose="020B0500000000000000" pitchFamily="50" charset="-128"/>
                      </a:endParaRPr>
                    </a:p>
                    <a:p>
                      <a:r>
                        <a:rPr kumimoji="1" lang="ja-JP" altLang="en-US" sz="900" dirty="0">
                          <a:latin typeface="Yu Gothic UI" panose="020B0500000000000000" pitchFamily="50" charset="-128"/>
                          <a:ea typeface="Yu Gothic UI" panose="020B0500000000000000" pitchFamily="50" charset="-128"/>
                        </a:rPr>
                        <a:t>現行        </a:t>
                      </a:r>
                      <a:r>
                        <a:rPr kumimoji="1" lang="en-US" altLang="ja-JP" sz="900" dirty="0">
                          <a:latin typeface="Yu Gothic UI" panose="020B0500000000000000" pitchFamily="50" charset="-128"/>
                          <a:ea typeface="Yu Gothic UI" panose="020B0500000000000000" pitchFamily="50" charset="-128"/>
                        </a:rPr>
                        <a:t>:</a:t>
                      </a:r>
                      <a:r>
                        <a:rPr kumimoji="1" lang="ja-JP" altLang="en-US" sz="900" dirty="0">
                          <a:latin typeface="Yu Gothic UI" panose="020B0500000000000000" pitchFamily="50" charset="-128"/>
                          <a:ea typeface="Yu Gothic UI" panose="020B0500000000000000" pitchFamily="50" charset="-128"/>
                        </a:rPr>
                        <a:t>ターゲットを追尾するのは困難</a:t>
                      </a:r>
                      <a:endParaRPr kumimoji="1" lang="en-US" altLang="ja-JP" sz="900" dirty="0">
                        <a:latin typeface="Yu Gothic UI" panose="020B0500000000000000" pitchFamily="50" charset="-128"/>
                        <a:ea typeface="Yu Gothic UI" panose="020B0500000000000000" pitchFamily="50" charset="-128"/>
                      </a:endParaRPr>
                    </a:p>
                  </a:txBody>
                  <a:tcPr marL="72000" marR="72000" marT="36000" marB="3600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663490950"/>
                  </a:ext>
                </a:extLst>
              </a:tr>
              <a:tr h="137305">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速度</a:t>
                      </a:r>
                    </a:p>
                  </a:txBody>
                  <a:tcPr marL="72000" marR="72000" marT="36000" marB="36000"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b="1" dirty="0">
                          <a:solidFill>
                            <a:srgbClr val="0000FF"/>
                          </a:solidFill>
                          <a:latin typeface="Yu Gothic UI" panose="020B0500000000000000" pitchFamily="50" charset="-128"/>
                          <a:ea typeface="Yu Gothic UI" panose="020B0500000000000000" pitchFamily="50" charset="-128"/>
                        </a:rPr>
                        <a:t>60km/h </a:t>
                      </a:r>
                      <a:r>
                        <a:rPr kumimoji="1" lang="ja-JP" altLang="en-US" sz="800" b="1" dirty="0">
                          <a:solidFill>
                            <a:srgbClr val="0000FF"/>
                          </a:solidFill>
                          <a:latin typeface="Yu Gothic UI" panose="020B0500000000000000" pitchFamily="50" charset="-128"/>
                          <a:ea typeface="Yu Gothic UI" panose="020B0500000000000000" pitchFamily="50" charset="-128"/>
                        </a:rPr>
                        <a:t>（</a:t>
                      </a:r>
                      <a:r>
                        <a:rPr kumimoji="1" lang="en-US" altLang="ja-JP" sz="800" b="1" dirty="0">
                          <a:solidFill>
                            <a:srgbClr val="0000FF"/>
                          </a:solidFill>
                          <a:latin typeface="Yu Gothic UI" panose="020B0500000000000000" pitchFamily="50" charset="-128"/>
                          <a:ea typeface="Yu Gothic UI" panose="020B0500000000000000" pitchFamily="50" charset="-128"/>
                        </a:rPr>
                        <a:t>WIDE</a:t>
                      </a:r>
                      <a:r>
                        <a:rPr kumimoji="1" lang="ja-JP" altLang="en-US" sz="800" b="1" dirty="0">
                          <a:solidFill>
                            <a:srgbClr val="0000FF"/>
                          </a:solidFill>
                          <a:latin typeface="Yu Gothic UI" panose="020B0500000000000000" pitchFamily="50" charset="-128"/>
                          <a:ea typeface="Yu Gothic UI" panose="020B0500000000000000" pitchFamily="50" charset="-128"/>
                        </a:rPr>
                        <a:t>端）</a:t>
                      </a: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baseline="0" dirty="0">
                          <a:latin typeface="Yu Gothic UI"/>
                          <a:ea typeface="Yu Gothic UI"/>
                        </a:rPr>
                        <a:t>20km</a:t>
                      </a:r>
                      <a:r>
                        <a:rPr lang="en-US" altLang="ja-JP" sz="900" baseline="0" dirty="0">
                          <a:latin typeface="Yu Gothic UI"/>
                          <a:ea typeface="Yu Gothic UI"/>
                        </a:rPr>
                        <a:t>/h</a:t>
                      </a:r>
                      <a:r>
                        <a:rPr kumimoji="1" lang="ja-JP" altLang="en-US" sz="900" baseline="0" dirty="0">
                          <a:latin typeface="Yu Gothic UI"/>
                          <a:ea typeface="Yu Gothic UI"/>
                        </a:rPr>
                        <a:t>未満</a:t>
                      </a:r>
                      <a:endParaRPr kumimoji="1" lang="ja-JP" altLang="en-US" sz="900" dirty="0">
                        <a:latin typeface="Yu Gothic UI"/>
                        <a:ea typeface="Yu Gothic UI"/>
                      </a:endParaRPr>
                    </a:p>
                  </a:txBody>
                  <a:tcPr marL="72000" marR="72000" marT="36000" marB="36000"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 </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850303245"/>
                  </a:ext>
                </a:extLst>
              </a:tr>
              <a:tr h="137305">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照度</a:t>
                      </a:r>
                    </a:p>
                  </a:txBody>
                  <a:tcPr marL="72000" marR="72000" marT="36000" marB="36000"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solidFill>
                            <a:schemeClr val="tx1"/>
                          </a:solidFill>
                          <a:latin typeface="Yu Gothic UI" panose="020B0500000000000000" pitchFamily="50" charset="-128"/>
                          <a:ea typeface="Yu Gothic UI" panose="020B0500000000000000" pitchFamily="50" charset="-128"/>
                        </a:rPr>
                        <a:t>10</a:t>
                      </a:r>
                      <a:r>
                        <a:rPr kumimoji="1" lang="ja-JP" altLang="en-US" sz="900" dirty="0">
                          <a:solidFill>
                            <a:schemeClr val="tx1"/>
                          </a:solidFill>
                          <a:latin typeface="Yu Gothic UI" panose="020B0500000000000000" pitchFamily="50" charset="-128"/>
                          <a:ea typeface="Yu Gothic UI" panose="020B0500000000000000" pitchFamily="50" charset="-128"/>
                        </a:rPr>
                        <a:t> </a:t>
                      </a:r>
                      <a:r>
                        <a:rPr kumimoji="1" lang="en-US" altLang="ja-JP" sz="900" dirty="0">
                          <a:solidFill>
                            <a:schemeClr val="tx1"/>
                          </a:solidFill>
                          <a:latin typeface="Yu Gothic UI" panose="020B0500000000000000" pitchFamily="50" charset="-128"/>
                          <a:ea typeface="Yu Gothic UI" panose="020B0500000000000000" pitchFamily="50" charset="-128"/>
                        </a:rPr>
                        <a:t>lx </a:t>
                      </a:r>
                      <a:r>
                        <a:rPr kumimoji="1" lang="ja-JP" altLang="en-US" sz="900" dirty="0">
                          <a:solidFill>
                            <a:schemeClr val="tx1"/>
                          </a:solidFill>
                          <a:latin typeface="Yu Gothic UI" panose="020B0500000000000000" pitchFamily="50" charset="-128"/>
                          <a:ea typeface="Yu Gothic UI" panose="020B0500000000000000" pitchFamily="50" charset="-128"/>
                        </a:rPr>
                        <a:t>以上</a:t>
                      </a: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10</a:t>
                      </a:r>
                      <a:r>
                        <a:rPr kumimoji="1" lang="ja-JP" altLang="en-US" sz="900" dirty="0">
                          <a:latin typeface="Yu Gothic UI" panose="020B0500000000000000" pitchFamily="50" charset="-128"/>
                          <a:ea typeface="Yu Gothic UI" panose="020B0500000000000000" pitchFamily="50" charset="-128"/>
                        </a:rPr>
                        <a:t> </a:t>
                      </a:r>
                      <a:r>
                        <a:rPr kumimoji="1" lang="en-US" altLang="ja-JP" sz="900" dirty="0">
                          <a:latin typeface="Yu Gothic UI" panose="020B0500000000000000" pitchFamily="50" charset="-128"/>
                          <a:ea typeface="Yu Gothic UI" panose="020B0500000000000000" pitchFamily="50" charset="-128"/>
                        </a:rPr>
                        <a:t>lx</a:t>
                      </a:r>
                      <a:r>
                        <a:rPr kumimoji="1" lang="en-US" altLang="ja-JP" sz="900" baseline="0" dirty="0">
                          <a:latin typeface="Yu Gothic UI" panose="020B0500000000000000" pitchFamily="50" charset="-128"/>
                          <a:ea typeface="Yu Gothic UI" panose="020B0500000000000000" pitchFamily="50" charset="-128"/>
                        </a:rPr>
                        <a:t> </a:t>
                      </a:r>
                      <a:r>
                        <a:rPr kumimoji="1" lang="ja-JP" altLang="en-US" sz="900" baseline="0" dirty="0">
                          <a:latin typeface="Yu Gothic UI" panose="020B0500000000000000" pitchFamily="50" charset="-128"/>
                          <a:ea typeface="Yu Gothic UI" panose="020B0500000000000000" pitchFamily="50" charset="-128"/>
                        </a:rPr>
                        <a:t>以上</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 </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691486019"/>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482594796"/>
              </p:ext>
            </p:extLst>
          </p:nvPr>
        </p:nvGraphicFramePr>
        <p:xfrm>
          <a:off x="297189" y="2769993"/>
          <a:ext cx="8507066" cy="1955094"/>
        </p:xfrm>
        <a:graphic>
          <a:graphicData uri="http://schemas.openxmlformats.org/drawingml/2006/table">
            <a:tbl>
              <a:tblPr firstRow="1" bandRow="1">
                <a:effectLst>
                  <a:outerShdw blurRad="50800" dist="38100" dir="2700000" algn="tl" rotWithShape="0">
                    <a:prstClr val="black">
                      <a:alpha val="40000"/>
                    </a:prstClr>
                  </a:outerShdw>
                </a:effectLst>
              </a:tblPr>
              <a:tblGrid>
                <a:gridCol w="838134">
                  <a:extLst>
                    <a:ext uri="{9D8B030D-6E8A-4147-A177-3AD203B41FA5}">
                      <a16:colId xmlns:a16="http://schemas.microsoft.com/office/drawing/2014/main" val="2050843920"/>
                    </a:ext>
                  </a:extLst>
                </a:gridCol>
                <a:gridCol w="3834466">
                  <a:extLst>
                    <a:ext uri="{9D8B030D-6E8A-4147-A177-3AD203B41FA5}">
                      <a16:colId xmlns:a16="http://schemas.microsoft.com/office/drawing/2014/main" val="1385136667"/>
                    </a:ext>
                  </a:extLst>
                </a:gridCol>
                <a:gridCol w="3834466">
                  <a:extLst>
                    <a:ext uri="{9D8B030D-6E8A-4147-A177-3AD203B41FA5}">
                      <a16:colId xmlns:a16="http://schemas.microsoft.com/office/drawing/2014/main" val="3362373282"/>
                    </a:ext>
                  </a:extLst>
                </a:gridCol>
              </a:tblGrid>
              <a:tr h="177160">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1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使用事例</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en-US" altLang="ja-JP" sz="1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AI </a:t>
                      </a:r>
                      <a:r>
                        <a:rPr kumimoji="1" lang="ja-JP" altLang="en-US" sz="1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ベース</a:t>
                      </a: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1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現行</a:t>
                      </a: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615303185"/>
                  </a:ext>
                </a:extLst>
              </a:tr>
              <a:tr h="273414">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手動</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b="1" dirty="0">
                          <a:solidFill>
                            <a:srgbClr val="0000FF"/>
                          </a:solidFill>
                          <a:latin typeface="Yu Gothic UI" panose="020B0500000000000000" pitchFamily="50" charset="-128"/>
                          <a:ea typeface="Yu Gothic UI" panose="020B0500000000000000" pitchFamily="50" charset="-128"/>
                        </a:rPr>
                        <a:t>「ライブ」画面でのロックオン</a:t>
                      </a:r>
                      <a:endParaRPr kumimoji="1" lang="en-US" altLang="ja-JP" sz="900" b="1" dirty="0">
                        <a:solidFill>
                          <a:srgbClr val="0000FF"/>
                        </a:solidFill>
                        <a:latin typeface="Yu Gothic UI" panose="020B0500000000000000" pitchFamily="50" charset="-128"/>
                        <a:ea typeface="Yu Gothic UI" panose="020B0500000000000000" pitchFamily="50" charset="-128"/>
                      </a:endParaRPr>
                    </a:p>
                    <a:p>
                      <a:r>
                        <a:rPr kumimoji="1" lang="en-US" altLang="ja-JP" sz="900" b="1" dirty="0">
                          <a:solidFill>
                            <a:srgbClr val="0000FF"/>
                          </a:solidFill>
                          <a:latin typeface="Yu Gothic UI" panose="020B0500000000000000" pitchFamily="50" charset="-128"/>
                          <a:ea typeface="Yu Gothic UI" panose="020B0500000000000000" pitchFamily="50" charset="-128"/>
                        </a:rPr>
                        <a:t>VMS</a:t>
                      </a:r>
                      <a:r>
                        <a:rPr kumimoji="1" lang="ja-JP" altLang="en-US" sz="900" b="1" dirty="0">
                          <a:solidFill>
                            <a:srgbClr val="0000FF"/>
                          </a:solidFill>
                          <a:latin typeface="Yu Gothic UI" panose="020B0500000000000000" pitchFamily="50" charset="-128"/>
                          <a:ea typeface="Yu Gothic UI" panose="020B0500000000000000" pitchFamily="50" charset="-128"/>
                        </a:rPr>
                        <a:t>操作画面でのロックオン</a:t>
                      </a:r>
                      <a:endParaRPr kumimoji="1" lang="en-US" altLang="ja-JP" sz="900" b="1" dirty="0">
                        <a:solidFill>
                          <a:srgbClr val="0000FF"/>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Yu Gothic UI" panose="020B0500000000000000" pitchFamily="50" charset="-128"/>
                          <a:ea typeface="Yu Gothic UI" panose="020B0500000000000000" pitchFamily="50" charset="-128"/>
                        </a:rPr>
                        <a:t>「ライブ」画面でのロックオン</a:t>
                      </a:r>
                      <a:endParaRPr kumimoji="1" lang="en-US" altLang="ja-JP" sz="900" dirty="0">
                        <a:solidFill>
                          <a:schemeClr val="tx1"/>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201573536"/>
                  </a:ext>
                </a:extLst>
              </a:tr>
              <a:tr h="273414">
                <a:tc rowSpan="5">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自動</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Yu Gothic UI" panose="020B0500000000000000" pitchFamily="50" charset="-128"/>
                          <a:ea typeface="Yu Gothic UI" panose="020B0500000000000000" pitchFamily="50" charset="-128"/>
                        </a:rPr>
                        <a:t>アラーム連動（ターミナル、</a:t>
                      </a:r>
                      <a:r>
                        <a:rPr kumimoji="1" lang="en-US" altLang="ja-JP" sz="900" dirty="0">
                          <a:solidFill>
                            <a:schemeClr val="tx1"/>
                          </a:solidFill>
                          <a:latin typeface="Yu Gothic UI" panose="020B0500000000000000" pitchFamily="50" charset="-128"/>
                          <a:ea typeface="Yu Gothic UI" panose="020B0500000000000000" pitchFamily="50" charset="-128"/>
                        </a:rPr>
                        <a:t>VMD</a:t>
                      </a:r>
                      <a:r>
                        <a:rPr kumimoji="1" lang="ja-JP" altLang="en-US" sz="900" dirty="0" err="1">
                          <a:solidFill>
                            <a:schemeClr val="tx1"/>
                          </a:solidFill>
                          <a:latin typeface="Yu Gothic UI" panose="020B0500000000000000" pitchFamily="50" charset="-128"/>
                          <a:ea typeface="Yu Gothic UI" panose="020B0500000000000000" pitchFamily="50" charset="-128"/>
                        </a:rPr>
                        <a:t>、</a:t>
                      </a:r>
                      <a:r>
                        <a:rPr kumimoji="1" lang="ja-JP" altLang="en-US" sz="900" dirty="0">
                          <a:solidFill>
                            <a:schemeClr val="tx1"/>
                          </a:solidFill>
                          <a:latin typeface="Yu Gothic UI" panose="020B0500000000000000" pitchFamily="50" charset="-128"/>
                          <a:ea typeface="Yu Gothic UI" panose="020B0500000000000000" pitchFamily="50" charset="-128"/>
                        </a:rPr>
                        <a:t>サウンド検出、コマンド）</a:t>
                      </a:r>
                      <a:endParaRPr kumimoji="1" lang="en-US" altLang="ja-JP" sz="900" dirty="0">
                        <a:solidFill>
                          <a:schemeClr val="tx1"/>
                        </a:solidFill>
                        <a:latin typeface="Yu Gothic UI" panose="020B0500000000000000" pitchFamily="50" charset="-128"/>
                        <a:ea typeface="Yu Gothic UI" panose="020B0500000000000000"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Yu Gothic UI" panose="020B0500000000000000" pitchFamily="50" charset="-128"/>
                          <a:ea typeface="Yu Gothic UI" panose="020B0500000000000000" pitchFamily="50" charset="-128"/>
                        </a:rPr>
                        <a:t>-&gt;</a:t>
                      </a:r>
                      <a:r>
                        <a:rPr kumimoji="1" lang="ja-JP" altLang="en-US" sz="900" dirty="0">
                          <a:solidFill>
                            <a:schemeClr val="tx1"/>
                          </a:solidFill>
                          <a:latin typeface="Yu Gothic UI" panose="020B0500000000000000" pitchFamily="50" charset="-128"/>
                          <a:ea typeface="Yu Gothic UI" panose="020B0500000000000000" pitchFamily="50" charset="-128"/>
                        </a:rPr>
                        <a:t>プリセット位置を移動して追尾を開始</a:t>
                      </a:r>
                      <a:endParaRPr kumimoji="1" lang="en-US" altLang="ja-JP" sz="900" dirty="0">
                        <a:solidFill>
                          <a:schemeClr val="tx1"/>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Yu Gothic UI" panose="020B0500000000000000" pitchFamily="50" charset="-128"/>
                          <a:ea typeface="Yu Gothic UI" panose="020B0500000000000000" pitchFamily="50" charset="-128"/>
                        </a:rPr>
                        <a:t>アラーム連動（ターミナル、</a:t>
                      </a:r>
                      <a:r>
                        <a:rPr kumimoji="1" lang="en-US" altLang="ja-JP" sz="900" dirty="0">
                          <a:solidFill>
                            <a:schemeClr val="tx1"/>
                          </a:solidFill>
                          <a:latin typeface="Yu Gothic UI" panose="020B0500000000000000" pitchFamily="50" charset="-128"/>
                          <a:ea typeface="Yu Gothic UI" panose="020B0500000000000000" pitchFamily="50" charset="-128"/>
                        </a:rPr>
                        <a:t>VMD</a:t>
                      </a:r>
                      <a:r>
                        <a:rPr kumimoji="1" lang="ja-JP" altLang="en-US" sz="900" dirty="0" err="1">
                          <a:solidFill>
                            <a:schemeClr val="tx1"/>
                          </a:solidFill>
                          <a:latin typeface="Yu Gothic UI" panose="020B0500000000000000" pitchFamily="50" charset="-128"/>
                          <a:ea typeface="Yu Gothic UI" panose="020B0500000000000000" pitchFamily="50" charset="-128"/>
                        </a:rPr>
                        <a:t>、</a:t>
                      </a:r>
                      <a:r>
                        <a:rPr kumimoji="1" lang="ja-JP" altLang="en-US" sz="900" dirty="0">
                          <a:solidFill>
                            <a:schemeClr val="tx1"/>
                          </a:solidFill>
                          <a:latin typeface="Yu Gothic UI" panose="020B0500000000000000" pitchFamily="50" charset="-128"/>
                          <a:ea typeface="Yu Gothic UI" panose="020B0500000000000000" pitchFamily="50" charset="-128"/>
                        </a:rPr>
                        <a:t>サウンド検出、コマンド）</a:t>
                      </a:r>
                      <a:endParaRPr kumimoji="1" lang="en-US" altLang="ja-JP" sz="900" dirty="0">
                        <a:solidFill>
                          <a:schemeClr val="tx1"/>
                        </a:solidFill>
                        <a:latin typeface="Yu Gothic UI" panose="020B0500000000000000" pitchFamily="50" charset="-128"/>
                        <a:ea typeface="Yu Gothic UI" panose="020B0500000000000000"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Yu Gothic UI" panose="020B0500000000000000" pitchFamily="50" charset="-128"/>
                          <a:ea typeface="Yu Gothic UI" panose="020B0500000000000000" pitchFamily="50" charset="-128"/>
                        </a:rPr>
                        <a:t>-&gt;</a:t>
                      </a:r>
                      <a:r>
                        <a:rPr kumimoji="1" lang="ja-JP" altLang="en-US" sz="900" dirty="0">
                          <a:solidFill>
                            <a:schemeClr val="tx1"/>
                          </a:solidFill>
                          <a:latin typeface="Yu Gothic UI" panose="020B0500000000000000" pitchFamily="50" charset="-128"/>
                          <a:ea typeface="Yu Gothic UI" panose="020B0500000000000000" pitchFamily="50" charset="-128"/>
                        </a:rPr>
                        <a:t>追尾を開始</a:t>
                      </a:r>
                      <a:endParaRPr kumimoji="1" lang="en-US" altLang="ja-JP" sz="900" dirty="0">
                        <a:solidFill>
                          <a:schemeClr val="tx1"/>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1147643061"/>
                  </a:ext>
                </a:extLst>
              </a:tr>
              <a:tr h="273414">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solidFill>
                            <a:schemeClr val="tx1"/>
                          </a:solidFill>
                          <a:latin typeface="Yu Gothic UI" panose="020B0500000000000000" pitchFamily="50" charset="-128"/>
                          <a:ea typeface="Yu Gothic UI" panose="020B0500000000000000" pitchFamily="50" charset="-128"/>
                        </a:rPr>
                        <a:t>他のカメラからの</a:t>
                      </a:r>
                      <a:r>
                        <a:rPr kumimoji="1" lang="en-US" altLang="ja-JP" sz="900" b="1" dirty="0">
                          <a:solidFill>
                            <a:srgbClr val="0000FF"/>
                          </a:solidFill>
                          <a:latin typeface="Yu Gothic UI" panose="020B0500000000000000" pitchFamily="50" charset="-128"/>
                          <a:ea typeface="Yu Gothic UI" panose="020B0500000000000000" pitchFamily="50" charset="-128"/>
                        </a:rPr>
                        <a:t>AI-VMD</a:t>
                      </a:r>
                      <a:r>
                        <a:rPr kumimoji="1" lang="ja-JP" altLang="en-US" sz="900" dirty="0">
                          <a:solidFill>
                            <a:schemeClr val="tx1"/>
                          </a:solidFill>
                          <a:latin typeface="Yu Gothic UI" panose="020B0500000000000000" pitchFamily="50" charset="-128"/>
                          <a:ea typeface="Yu Gothic UI" panose="020B0500000000000000" pitchFamily="50" charset="-128"/>
                        </a:rPr>
                        <a:t>および</a:t>
                      </a:r>
                      <a:r>
                        <a:rPr kumimoji="1" lang="en-US" altLang="ja-JP" sz="900" dirty="0">
                          <a:solidFill>
                            <a:schemeClr val="tx1"/>
                          </a:solidFill>
                          <a:latin typeface="Yu Gothic UI" panose="020B0500000000000000" pitchFamily="50" charset="-128"/>
                          <a:ea typeface="Yu Gothic UI" panose="020B0500000000000000" pitchFamily="50" charset="-128"/>
                        </a:rPr>
                        <a:t>VMD</a:t>
                      </a:r>
                      <a:r>
                        <a:rPr kumimoji="1" lang="ja-JP" altLang="en-US" sz="900" dirty="0">
                          <a:solidFill>
                            <a:schemeClr val="tx1"/>
                          </a:solidFill>
                          <a:latin typeface="Yu Gothic UI" panose="020B0500000000000000" pitchFamily="50" charset="-128"/>
                          <a:ea typeface="Yu Gothic UI" panose="020B0500000000000000" pitchFamily="50" charset="-128"/>
                        </a:rPr>
                        <a:t>通知</a:t>
                      </a:r>
                      <a:br>
                        <a:rPr kumimoji="1" lang="en-US" altLang="ja-JP" sz="900" dirty="0">
                          <a:solidFill>
                            <a:schemeClr val="tx1"/>
                          </a:solidFill>
                          <a:latin typeface="Yu Gothic UI" panose="020B0500000000000000" pitchFamily="50" charset="-128"/>
                          <a:ea typeface="Yu Gothic UI" panose="020B0500000000000000" pitchFamily="50" charset="-128"/>
                        </a:rPr>
                      </a:br>
                      <a:r>
                        <a:rPr kumimoji="1" lang="en-US" altLang="ja-JP" sz="900" dirty="0">
                          <a:solidFill>
                            <a:schemeClr val="tx1"/>
                          </a:solidFill>
                          <a:latin typeface="Yu Gothic UI" panose="020B0500000000000000" pitchFamily="50" charset="-128"/>
                          <a:ea typeface="Yu Gothic UI" panose="020B0500000000000000" pitchFamily="50" charset="-128"/>
                        </a:rPr>
                        <a:t>-&gt;</a:t>
                      </a:r>
                      <a:r>
                        <a:rPr kumimoji="1" lang="ja-JP" altLang="en-US" sz="900" dirty="0">
                          <a:solidFill>
                            <a:schemeClr val="tx1"/>
                          </a:solidFill>
                          <a:latin typeface="Yu Gothic UI" panose="020B0500000000000000" pitchFamily="50" charset="-128"/>
                          <a:ea typeface="Yu Gothic UI" panose="020B0500000000000000" pitchFamily="50" charset="-128"/>
                        </a:rPr>
                        <a:t>プリセット位置に移動して追尾を開始</a:t>
                      </a:r>
                      <a:endParaRPr kumimoji="1" lang="en-US" altLang="ja-JP" sz="900" dirty="0">
                        <a:solidFill>
                          <a:schemeClr val="tx1"/>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他のカメラからの</a:t>
                      </a:r>
                      <a:r>
                        <a:rPr kumimoji="1" lang="en-US" altLang="ja-JP" sz="900" dirty="0">
                          <a:latin typeface="Yu Gothic UI" panose="020B0500000000000000" pitchFamily="50" charset="-128"/>
                          <a:ea typeface="Yu Gothic UI" panose="020B0500000000000000" pitchFamily="50" charset="-128"/>
                        </a:rPr>
                        <a:t>VMD</a:t>
                      </a:r>
                      <a:r>
                        <a:rPr kumimoji="1" lang="ja-JP" altLang="en-US" sz="900" dirty="0">
                          <a:latin typeface="Yu Gothic UI" panose="020B0500000000000000" pitchFamily="50" charset="-128"/>
                          <a:ea typeface="Yu Gothic UI" panose="020B0500000000000000" pitchFamily="50" charset="-128"/>
                        </a:rPr>
                        <a:t>通知</a:t>
                      </a:r>
                      <a:endParaRPr kumimoji="1" lang="en-US" altLang="ja-JP" sz="900" dirty="0">
                        <a:latin typeface="Yu Gothic UI" panose="020B0500000000000000" pitchFamily="50" charset="-128"/>
                        <a:ea typeface="Yu Gothic UI" panose="020B0500000000000000" pitchFamily="50" charset="-128"/>
                      </a:endParaRPr>
                    </a:p>
                    <a:p>
                      <a:r>
                        <a:rPr kumimoji="1" lang="en-US" altLang="ja-JP" sz="900" dirty="0">
                          <a:latin typeface="Yu Gothic UI" panose="020B0500000000000000" pitchFamily="50" charset="-128"/>
                          <a:ea typeface="Yu Gothic UI" panose="020B0500000000000000" pitchFamily="50" charset="-128"/>
                        </a:rPr>
                        <a:t>-&gt;</a:t>
                      </a:r>
                      <a:r>
                        <a:rPr kumimoji="1" lang="ja-JP" altLang="en-US" sz="900" dirty="0">
                          <a:latin typeface="Yu Gothic UI" panose="020B0500000000000000" pitchFamily="50" charset="-128"/>
                          <a:ea typeface="Yu Gothic UI" panose="020B0500000000000000" pitchFamily="50" charset="-128"/>
                        </a:rPr>
                        <a:t>プリセット位置に移動して追尾を開始</a:t>
                      </a:r>
                      <a:endParaRPr kumimoji="1" lang="en-US" altLang="ja-JP"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663490950"/>
                  </a:ext>
                </a:extLst>
              </a:tr>
              <a:tr h="165129">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b="1" dirty="0">
                          <a:solidFill>
                            <a:srgbClr val="0000FF"/>
                          </a:solidFill>
                          <a:latin typeface="Yu Gothic UI" panose="020B0500000000000000" pitchFamily="50" charset="-128"/>
                          <a:ea typeface="Yu Gothic UI" panose="020B0500000000000000" pitchFamily="50" charset="-128"/>
                        </a:rPr>
                        <a:t>任意のプリセット位置</a:t>
                      </a:r>
                      <a:r>
                        <a:rPr kumimoji="1" lang="ja-JP" altLang="en-US" sz="900" b="0" dirty="0">
                          <a:solidFill>
                            <a:schemeClr val="tx1"/>
                          </a:solidFill>
                          <a:latin typeface="Yu Gothic UI" panose="020B0500000000000000" pitchFamily="50" charset="-128"/>
                          <a:ea typeface="Yu Gothic UI" panose="020B0500000000000000" pitchFamily="50" charset="-128"/>
                        </a:rPr>
                        <a:t>で追尾対象を検出し、追尾を開始</a:t>
                      </a:r>
                      <a:endParaRPr kumimoji="1" lang="en-US" altLang="ja-JP" sz="900" b="0" dirty="0">
                        <a:solidFill>
                          <a:schemeClr val="tx1"/>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ホームポジションで追尾対象を検出し、追尾を開始</a:t>
                      </a:r>
                      <a:endParaRPr kumimoji="1" lang="en-US" altLang="ja-JP"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50900541"/>
                  </a:ext>
                </a:extLst>
              </a:tr>
              <a:tr h="273414">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1" dirty="0">
                          <a:solidFill>
                            <a:srgbClr val="0000FF"/>
                          </a:solidFill>
                          <a:latin typeface="Yu Gothic UI" panose="020B0500000000000000" pitchFamily="50" charset="-128"/>
                          <a:ea typeface="Yu Gothic UI" panose="020B0500000000000000" pitchFamily="50" charset="-128"/>
                        </a:rPr>
                        <a:t>自動パン、プリセットシーケンス、パトロール中に、</a:t>
                      </a:r>
                      <a:r>
                        <a:rPr kumimoji="1" lang="ja-JP" altLang="en-US" sz="900" b="0" dirty="0">
                          <a:solidFill>
                            <a:schemeClr val="tx1"/>
                          </a:solidFill>
                          <a:latin typeface="Yu Gothic UI" panose="020B0500000000000000" pitchFamily="50" charset="-128"/>
                          <a:ea typeface="Yu Gothic UI" panose="020B0500000000000000" pitchFamily="50" charset="-128"/>
                        </a:rPr>
                        <a:t>追尾対象を検出して追尾を開始</a:t>
                      </a:r>
                      <a:endParaRPr kumimoji="1" lang="en-US" altLang="ja-JP" sz="900" b="0" dirty="0">
                        <a:solidFill>
                          <a:schemeClr val="tx1"/>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850303245"/>
                  </a:ext>
                </a:extLst>
              </a:tr>
              <a:tr h="165129">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b="1" dirty="0">
                          <a:solidFill>
                            <a:srgbClr val="0000FF"/>
                          </a:solidFill>
                          <a:latin typeface="Yu Gothic UI" panose="020B0500000000000000" pitchFamily="50" charset="-128"/>
                          <a:ea typeface="Yu Gothic UI" panose="020B0500000000000000" pitchFamily="50" charset="-128"/>
                        </a:rPr>
                        <a:t>設定エリア（</a:t>
                      </a:r>
                      <a:r>
                        <a:rPr kumimoji="1" lang="en-US" altLang="ja-JP" sz="900" b="1" dirty="0">
                          <a:solidFill>
                            <a:srgbClr val="0000FF"/>
                          </a:solidFill>
                          <a:latin typeface="Yu Gothic UI" panose="020B0500000000000000" pitchFamily="50" charset="-128"/>
                          <a:ea typeface="Yu Gothic UI" panose="020B0500000000000000" pitchFamily="50" charset="-128"/>
                        </a:rPr>
                        <a:t>8</a:t>
                      </a:r>
                      <a:r>
                        <a:rPr kumimoji="1" lang="ja-JP" altLang="en-US" sz="900" b="1" dirty="0">
                          <a:solidFill>
                            <a:srgbClr val="0000FF"/>
                          </a:solidFill>
                          <a:latin typeface="Yu Gothic UI" panose="020B0500000000000000" pitchFamily="50" charset="-128"/>
                          <a:ea typeface="Yu Gothic UI" panose="020B0500000000000000" pitchFamily="50" charset="-128"/>
                        </a:rPr>
                        <a:t>エリア）</a:t>
                      </a:r>
                      <a:r>
                        <a:rPr kumimoji="1" lang="ja-JP" altLang="en-US" sz="900" b="0" dirty="0">
                          <a:solidFill>
                            <a:schemeClr val="tx1"/>
                          </a:solidFill>
                          <a:latin typeface="Yu Gothic UI" panose="020B0500000000000000" pitchFamily="50" charset="-128"/>
                          <a:ea typeface="Yu Gothic UI" panose="020B0500000000000000" pitchFamily="50" charset="-128"/>
                        </a:rPr>
                        <a:t>で、追尾対象を検出して追尾を開始</a:t>
                      </a:r>
                      <a:endParaRPr kumimoji="1" lang="en-US" altLang="ja-JP" sz="900" b="0" dirty="0">
                        <a:solidFill>
                          <a:schemeClr val="tx1"/>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691486019"/>
                  </a:ext>
                </a:extLst>
              </a:tr>
            </a:tbl>
          </a:graphicData>
        </a:graphic>
      </p:graphicFrame>
      <p:sp>
        <p:nvSpPr>
          <p:cNvPr id="8" name="テキスト ボックス 7"/>
          <p:cNvSpPr txBox="1"/>
          <p:nvPr/>
        </p:nvSpPr>
        <p:spPr>
          <a:xfrm>
            <a:off x="0" y="634688"/>
            <a:ext cx="9143999" cy="369332"/>
          </a:xfrm>
          <a:prstGeom prst="rect">
            <a:avLst/>
          </a:prstGeom>
          <a:solidFill>
            <a:schemeClr val="bg1">
              <a:lumMod val="95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AI</a:t>
            </a:r>
            <a:r>
              <a:rPr kumimoji="1" lang="ja-JP" altLang="en-US"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自動追尾の従来モデルとの比較</a:t>
            </a:r>
          </a:p>
        </p:txBody>
      </p:sp>
      <p:sp>
        <p:nvSpPr>
          <p:cNvPr id="2" name="タイトル 1"/>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2-1. AI</a:t>
            </a:r>
            <a:r>
              <a:rPr lang="ja-JP" altLang="en-US" dirty="0">
                <a:latin typeface="Yu Gothic UI" panose="020B0500000000000000" pitchFamily="50" charset="-128"/>
                <a:ea typeface="Yu Gothic UI" panose="020B0500000000000000" pitchFamily="50" charset="-128"/>
              </a:rPr>
              <a:t>自動追尾</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15942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898936"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2-1. AI Auto-tracking</a:t>
            </a:r>
          </a:p>
        </p:txBody>
      </p:sp>
      <p:graphicFrame>
        <p:nvGraphicFramePr>
          <p:cNvPr id="4" name="表 3"/>
          <p:cNvGraphicFramePr>
            <a:graphicFrameLocks noGrp="1"/>
          </p:cNvGraphicFramePr>
          <p:nvPr>
            <p:extLst>
              <p:ext uri="{D42A27DB-BD31-4B8C-83A1-F6EECF244321}">
                <p14:modId xmlns:p14="http://schemas.microsoft.com/office/powerpoint/2010/main" val="2493123200"/>
              </p:ext>
            </p:extLst>
          </p:nvPr>
        </p:nvGraphicFramePr>
        <p:xfrm>
          <a:off x="297035" y="1074612"/>
          <a:ext cx="8514985" cy="2922293"/>
        </p:xfrm>
        <a:graphic>
          <a:graphicData uri="http://schemas.openxmlformats.org/drawingml/2006/table">
            <a:tbl>
              <a:tblPr firstRow="1" bandRow="1">
                <a:effectLst>
                  <a:outerShdw blurRad="50800" dist="38100" dir="2700000" algn="tl" rotWithShape="0">
                    <a:prstClr val="black">
                      <a:alpha val="40000"/>
                    </a:prstClr>
                  </a:outerShdw>
                </a:effectLst>
              </a:tblPr>
              <a:tblGrid>
                <a:gridCol w="1727661">
                  <a:extLst>
                    <a:ext uri="{9D8B030D-6E8A-4147-A177-3AD203B41FA5}">
                      <a16:colId xmlns:a16="http://schemas.microsoft.com/office/drawing/2014/main" val="2050843920"/>
                    </a:ext>
                  </a:extLst>
                </a:gridCol>
                <a:gridCol w="3651357">
                  <a:extLst>
                    <a:ext uri="{9D8B030D-6E8A-4147-A177-3AD203B41FA5}">
                      <a16:colId xmlns:a16="http://schemas.microsoft.com/office/drawing/2014/main" val="1385136667"/>
                    </a:ext>
                  </a:extLst>
                </a:gridCol>
                <a:gridCol w="3135967">
                  <a:extLst>
                    <a:ext uri="{9D8B030D-6E8A-4147-A177-3AD203B41FA5}">
                      <a16:colId xmlns:a16="http://schemas.microsoft.com/office/drawing/2014/main" val="3362373282"/>
                    </a:ext>
                  </a:extLst>
                </a:gridCol>
              </a:tblGrid>
              <a:tr h="0">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900" dirty="0">
                          <a:latin typeface="Yu Gothic UI" panose="020B0500000000000000" pitchFamily="50" charset="-128"/>
                          <a:ea typeface="Yu Gothic UI" panose="020B0500000000000000" pitchFamily="50" charset="-128"/>
                        </a:rPr>
                        <a:t>設定項目</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en-US" altLang="ja-JP" sz="900" dirty="0">
                          <a:latin typeface="Yu Gothic UI" panose="020B0500000000000000" pitchFamily="50" charset="-128"/>
                          <a:ea typeface="Yu Gothic UI" panose="020B0500000000000000" pitchFamily="50" charset="-128"/>
                        </a:rPr>
                        <a:t>AI</a:t>
                      </a:r>
                      <a:r>
                        <a:rPr kumimoji="1" lang="ja-JP" altLang="en-US" sz="900" dirty="0">
                          <a:latin typeface="Yu Gothic UI" panose="020B0500000000000000" pitchFamily="50" charset="-128"/>
                          <a:ea typeface="Yu Gothic UI" panose="020B0500000000000000" pitchFamily="50" charset="-128"/>
                        </a:rPr>
                        <a:t>ベース</a:t>
                      </a:r>
                      <a:endParaRPr kumimoji="1" lang="en-US" altLang="ja-JP"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900" dirty="0">
                          <a:latin typeface="Yu Gothic UI" panose="020B0500000000000000" pitchFamily="50" charset="-128"/>
                          <a:ea typeface="Yu Gothic UI" panose="020B0500000000000000" pitchFamily="50" charset="-128"/>
                        </a:rPr>
                        <a:t>現行</a:t>
                      </a:r>
                      <a:endParaRPr kumimoji="1" lang="en-US" altLang="ja-JP"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615303185"/>
                  </a:ext>
                </a:extLst>
              </a:tr>
              <a:tr h="0">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検知オブジェクト</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b="1" dirty="0">
                          <a:solidFill>
                            <a:srgbClr val="0000FF"/>
                          </a:solidFill>
                          <a:latin typeface="Yu Gothic UI" panose="020B0500000000000000" pitchFamily="50" charset="-128"/>
                          <a:ea typeface="Yu Gothic UI" panose="020B0500000000000000" pitchFamily="50" charset="-128"/>
                        </a:rPr>
                        <a:t>人物／車／二輪車</a:t>
                      </a: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201573536"/>
                  </a:ext>
                </a:extLst>
              </a:tr>
              <a:tr h="0">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追尾対象の表示サイズ</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大</a:t>
                      </a:r>
                      <a:r>
                        <a:rPr kumimoji="1" lang="en-US" altLang="ja-JP" sz="900" dirty="0">
                          <a:latin typeface="Yu Gothic UI" panose="020B0500000000000000" pitchFamily="50" charset="-128"/>
                          <a:ea typeface="Yu Gothic UI" panose="020B0500000000000000" pitchFamily="50" charset="-128"/>
                        </a:rPr>
                        <a:t>(</a:t>
                      </a:r>
                      <a:r>
                        <a:rPr kumimoji="1" lang="ja-JP" altLang="en-US" sz="900" dirty="0">
                          <a:latin typeface="Yu Gothic UI" panose="020B0500000000000000" pitchFamily="50" charset="-128"/>
                          <a:ea typeface="Yu Gothic UI" panose="020B0500000000000000" pitchFamily="50" charset="-128"/>
                        </a:rPr>
                        <a:t>画面の</a:t>
                      </a:r>
                      <a:r>
                        <a:rPr kumimoji="1" lang="en-US" altLang="ja-JP" sz="900" dirty="0">
                          <a:latin typeface="Yu Gothic UI" panose="020B0500000000000000" pitchFamily="50" charset="-128"/>
                          <a:ea typeface="Yu Gothic UI" panose="020B0500000000000000" pitchFamily="50" charset="-128"/>
                        </a:rPr>
                        <a:t>3/4)/</a:t>
                      </a:r>
                      <a:r>
                        <a:rPr kumimoji="1" lang="ja-JP" altLang="en-US" sz="900" dirty="0">
                          <a:latin typeface="Yu Gothic UI" panose="020B0500000000000000" pitchFamily="50" charset="-128"/>
                          <a:ea typeface="Yu Gothic UI" panose="020B0500000000000000" pitchFamily="50" charset="-128"/>
                        </a:rPr>
                        <a:t>中</a:t>
                      </a:r>
                      <a:r>
                        <a:rPr kumimoji="1" lang="en-US" altLang="ja-JP" sz="900" dirty="0">
                          <a:latin typeface="Yu Gothic UI" panose="020B0500000000000000" pitchFamily="50" charset="-128"/>
                          <a:ea typeface="Yu Gothic UI" panose="020B0500000000000000" pitchFamily="50" charset="-128"/>
                        </a:rPr>
                        <a:t>(</a:t>
                      </a:r>
                      <a:r>
                        <a:rPr kumimoji="1" lang="ja-JP" altLang="en-US" sz="900" dirty="0">
                          <a:latin typeface="Yu Gothic UI" panose="020B0500000000000000" pitchFamily="50" charset="-128"/>
                          <a:ea typeface="Yu Gothic UI" panose="020B0500000000000000" pitchFamily="50" charset="-128"/>
                        </a:rPr>
                        <a:t>画面の</a:t>
                      </a:r>
                      <a:r>
                        <a:rPr kumimoji="1" lang="en-US" altLang="ja-JP" sz="900" dirty="0">
                          <a:latin typeface="Yu Gothic UI" panose="020B0500000000000000" pitchFamily="50" charset="-128"/>
                          <a:ea typeface="Yu Gothic UI" panose="020B0500000000000000" pitchFamily="50" charset="-128"/>
                        </a:rPr>
                        <a:t>1/2)/</a:t>
                      </a:r>
                      <a:r>
                        <a:rPr kumimoji="1" lang="ja-JP" altLang="en-US" sz="900" dirty="0">
                          <a:latin typeface="Yu Gothic UI" panose="020B0500000000000000" pitchFamily="50" charset="-128"/>
                          <a:ea typeface="Yu Gothic UI" panose="020B0500000000000000" pitchFamily="50" charset="-128"/>
                        </a:rPr>
                        <a:t>小</a:t>
                      </a:r>
                      <a:r>
                        <a:rPr kumimoji="1" lang="en-US" altLang="ja-JP" sz="900" dirty="0">
                          <a:latin typeface="Yu Gothic UI" panose="020B0500000000000000" pitchFamily="50" charset="-128"/>
                          <a:ea typeface="Yu Gothic UI" panose="020B0500000000000000" pitchFamily="50" charset="-128"/>
                        </a:rPr>
                        <a:t>(</a:t>
                      </a:r>
                      <a:r>
                        <a:rPr kumimoji="1" lang="ja-JP" altLang="en-US" sz="900" dirty="0">
                          <a:latin typeface="Yu Gothic UI" panose="020B0500000000000000" pitchFamily="50" charset="-128"/>
                          <a:ea typeface="Yu Gothic UI" panose="020B0500000000000000" pitchFamily="50" charset="-128"/>
                        </a:rPr>
                        <a:t>画面の</a:t>
                      </a:r>
                      <a:r>
                        <a:rPr kumimoji="1" lang="en-US" altLang="ja-JP" sz="900" dirty="0">
                          <a:latin typeface="Yu Gothic UI" panose="020B0500000000000000" pitchFamily="50" charset="-128"/>
                          <a:ea typeface="Yu Gothic UI" panose="020B0500000000000000" pitchFamily="50" charset="-128"/>
                        </a:rPr>
                        <a:t>1/4)/</a:t>
                      </a:r>
                      <a:r>
                        <a:rPr kumimoji="1" lang="ja-JP" altLang="en-US" sz="900" dirty="0">
                          <a:latin typeface="Yu Gothic UI" panose="020B0500000000000000" pitchFamily="50" charset="-128"/>
                          <a:ea typeface="Yu Gothic UI" panose="020B0500000000000000" pitchFamily="50" charset="-128"/>
                        </a:rPr>
                        <a:t>サイズ調整なし</a:t>
                      </a: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sym typeface="Wingdings" panose="05000000000000000000" pitchFamily="2" charset="2"/>
                        </a:rPr>
                        <a:t></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3500050848"/>
                  </a:ext>
                </a:extLst>
              </a:tr>
              <a:tr h="0">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感度</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高</a:t>
                      </a:r>
                      <a:r>
                        <a:rPr kumimoji="1" lang="en-US" altLang="ja-JP" sz="900" dirty="0">
                          <a:latin typeface="Yu Gothic UI" panose="020B0500000000000000" pitchFamily="50" charset="-128"/>
                          <a:ea typeface="Yu Gothic UI" panose="020B0500000000000000" pitchFamily="50" charset="-128"/>
                        </a:rPr>
                        <a:t>/</a:t>
                      </a:r>
                      <a:r>
                        <a:rPr kumimoji="1" lang="ja-JP" altLang="en-US" sz="900" dirty="0">
                          <a:latin typeface="Yu Gothic UI" panose="020B0500000000000000" pitchFamily="50" charset="-128"/>
                          <a:ea typeface="Yu Gothic UI" panose="020B0500000000000000" pitchFamily="50" charset="-128"/>
                        </a:rPr>
                        <a:t>中</a:t>
                      </a:r>
                      <a:r>
                        <a:rPr kumimoji="1" lang="en-US" altLang="ja-JP" sz="900" dirty="0">
                          <a:latin typeface="Yu Gothic UI" panose="020B0500000000000000" pitchFamily="50" charset="-128"/>
                          <a:ea typeface="Yu Gothic UI" panose="020B0500000000000000" pitchFamily="50" charset="-128"/>
                        </a:rPr>
                        <a:t>/</a:t>
                      </a:r>
                      <a:r>
                        <a:rPr kumimoji="1" lang="ja-JP" altLang="en-US" sz="900" dirty="0">
                          <a:latin typeface="Yu Gothic UI" panose="020B0500000000000000" pitchFamily="50" charset="-128"/>
                          <a:ea typeface="Yu Gothic UI" panose="020B0500000000000000" pitchFamily="50" charset="-128"/>
                        </a:rPr>
                        <a:t>低</a:t>
                      </a: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sym typeface="Wingdings" panose="05000000000000000000" pitchFamily="2" charset="2"/>
                        </a:rPr>
                        <a:t></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670062640"/>
                  </a:ext>
                </a:extLst>
              </a:tr>
              <a:tr h="0">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latin typeface="Yu Gothic UI" panose="020B0500000000000000" pitchFamily="50" charset="-128"/>
                          <a:ea typeface="Yu Gothic UI" panose="020B0500000000000000" pitchFamily="50" charset="-128"/>
                        </a:rPr>
                        <a:t>追尾最長時間</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dirty="0">
                          <a:latin typeface="Yu Gothic UI" panose="020B0500000000000000" pitchFamily="50" charset="-128"/>
                          <a:ea typeface="Yu Gothic UI" panose="020B0500000000000000" pitchFamily="50" charset="-128"/>
                        </a:rPr>
                        <a:t>Off</a:t>
                      </a:r>
                      <a:r>
                        <a:rPr kumimoji="1" lang="ja-JP" altLang="en-US" sz="900" dirty="0">
                          <a:latin typeface="Yu Gothic UI" panose="020B0500000000000000" pitchFamily="50" charset="-128"/>
                          <a:ea typeface="Yu Gothic UI" panose="020B0500000000000000" pitchFamily="50" charset="-128"/>
                        </a:rPr>
                        <a:t>（制限なし）</a:t>
                      </a:r>
                      <a:r>
                        <a:rPr kumimoji="1" lang="en-US" altLang="ja-JP" sz="900" dirty="0">
                          <a:latin typeface="Yu Gothic UI" panose="020B0500000000000000" pitchFamily="50" charset="-128"/>
                          <a:ea typeface="Yu Gothic UI" panose="020B0500000000000000" pitchFamily="50" charset="-128"/>
                        </a:rPr>
                        <a:t>/10s/20s/30s/40s/50s/1min/2min/3min/5min/10min</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dirty="0">
                          <a:latin typeface="Yu Gothic UI" panose="020B0500000000000000" pitchFamily="50" charset="-128"/>
                          <a:ea typeface="Yu Gothic UI" panose="020B0500000000000000" pitchFamily="50" charset="-128"/>
                          <a:sym typeface="Wingdings" panose="05000000000000000000" pitchFamily="2" charset="2"/>
                        </a:rPr>
                        <a:t></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490443097"/>
                  </a:ext>
                </a:extLst>
              </a:tr>
              <a:tr h="0">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自動追尾情報付加</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Off/On</a:t>
                      </a:r>
                      <a:r>
                        <a:rPr kumimoji="1" lang="ja-JP" altLang="en-US" sz="900" dirty="0">
                          <a:latin typeface="Yu Gothic UI" panose="020B0500000000000000" pitchFamily="50" charset="-128"/>
                          <a:ea typeface="Yu Gothic UI" panose="020B0500000000000000" pitchFamily="50" charset="-128"/>
                        </a:rPr>
                        <a:t>（ライブ画表示なし）</a:t>
                      </a:r>
                      <a:r>
                        <a:rPr kumimoji="1" lang="en-US" altLang="ja-JP" sz="900" dirty="0">
                          <a:latin typeface="Yu Gothic UI" panose="020B0500000000000000" pitchFamily="50" charset="-128"/>
                          <a:ea typeface="Yu Gothic UI" panose="020B0500000000000000" pitchFamily="50" charset="-128"/>
                        </a:rPr>
                        <a:t>/On</a:t>
                      </a:r>
                      <a:r>
                        <a:rPr kumimoji="1" lang="ja-JP" altLang="en-US" sz="900" dirty="0">
                          <a:latin typeface="Yu Gothic UI" panose="020B0500000000000000" pitchFamily="50" charset="-128"/>
                          <a:ea typeface="Yu Gothic UI" panose="020B0500000000000000" pitchFamily="50" charset="-128"/>
                        </a:rPr>
                        <a:t>（ライブ画表示あり）</a:t>
                      </a: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sym typeface="Wingdings" panose="05000000000000000000" pitchFamily="2" charset="2"/>
                        </a:rPr>
                        <a:t></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411166874"/>
                  </a:ext>
                </a:extLst>
              </a:tr>
              <a:tr h="0">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自動追尾起動設定</a:t>
                      </a:r>
                      <a:endParaRPr kumimoji="1" lang="en-US" altLang="ja-JP" sz="900" dirty="0">
                        <a:latin typeface="Yu Gothic UI" panose="020B0500000000000000" pitchFamily="50" charset="-128"/>
                        <a:ea typeface="Yu Gothic UI" panose="020B0500000000000000" pitchFamily="50" charset="-128"/>
                      </a:endParaRP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b="1" baseline="0" dirty="0">
                          <a:solidFill>
                            <a:srgbClr val="0000FF"/>
                          </a:solidFill>
                          <a:latin typeface="Yu Gothic UI" panose="020B0500000000000000" pitchFamily="50" charset="-128"/>
                          <a:ea typeface="Yu Gothic UI" panose="020B0500000000000000" pitchFamily="50" charset="-128"/>
                        </a:rPr>
                        <a:t>オートパン、プリセットシーケンス</a:t>
                      </a:r>
                      <a:r>
                        <a:rPr kumimoji="1" lang="en-US" altLang="ja-JP" sz="900" b="1" baseline="0" dirty="0">
                          <a:solidFill>
                            <a:srgbClr val="0000FF"/>
                          </a:solidFill>
                          <a:latin typeface="Yu Gothic UI" panose="020B0500000000000000" pitchFamily="50" charset="-128"/>
                          <a:ea typeface="Yu Gothic UI" panose="020B0500000000000000" pitchFamily="50" charset="-128"/>
                        </a:rPr>
                        <a:t>/</a:t>
                      </a:r>
                      <a:r>
                        <a:rPr kumimoji="1" lang="ja-JP" altLang="en-US" sz="900" b="1" baseline="0" dirty="0">
                          <a:solidFill>
                            <a:srgbClr val="0000FF"/>
                          </a:solidFill>
                          <a:latin typeface="Yu Gothic UI" panose="020B0500000000000000" pitchFamily="50" charset="-128"/>
                          <a:ea typeface="Yu Gothic UI" panose="020B0500000000000000" pitchFamily="50" charset="-128"/>
                        </a:rPr>
                        <a:t>プリセットポジション、プリセットポジション選択、パトロール</a:t>
                      </a:r>
                      <a:endParaRPr kumimoji="1" lang="en-US" altLang="ja-JP" sz="900" b="1" dirty="0">
                        <a:solidFill>
                          <a:srgbClr val="0000FF"/>
                        </a:solidFill>
                        <a:latin typeface="Yu Gothic UI" panose="020B0500000000000000" pitchFamily="50" charset="-128"/>
                        <a:ea typeface="Yu Gothic UI" panose="020B0500000000000000" pitchFamily="50" charset="-128"/>
                      </a:endParaRPr>
                    </a:p>
                    <a:p>
                      <a:r>
                        <a:rPr kumimoji="1" lang="ja-JP" altLang="en-US" sz="900" b="1" dirty="0">
                          <a:solidFill>
                            <a:srgbClr val="0000FF"/>
                          </a:solidFill>
                          <a:latin typeface="Yu Gothic UI" panose="020B0500000000000000" pitchFamily="50" charset="-128"/>
                          <a:ea typeface="Yu Gothic UI" panose="020B0500000000000000" pitchFamily="50" charset="-128"/>
                        </a:rPr>
                        <a:t>自動追尾起動設定エリア</a:t>
                      </a:r>
                      <a:r>
                        <a:rPr kumimoji="1" lang="en-US" altLang="ja-JP" sz="900" b="1" baseline="0" dirty="0">
                          <a:solidFill>
                            <a:srgbClr val="0000FF"/>
                          </a:solidFill>
                          <a:latin typeface="Yu Gothic UI" panose="020B0500000000000000" pitchFamily="50" charset="-128"/>
                          <a:ea typeface="Yu Gothic UI" panose="020B0500000000000000" pitchFamily="50" charset="-128"/>
                        </a:rPr>
                        <a:t>(8</a:t>
                      </a:r>
                      <a:r>
                        <a:rPr kumimoji="1" lang="ja-JP" altLang="en-US" sz="900" b="1" baseline="0" dirty="0">
                          <a:solidFill>
                            <a:srgbClr val="0000FF"/>
                          </a:solidFill>
                          <a:latin typeface="Yu Gothic UI" panose="020B0500000000000000" pitchFamily="50" charset="-128"/>
                          <a:ea typeface="Yu Gothic UI" panose="020B0500000000000000" pitchFamily="50" charset="-128"/>
                        </a:rPr>
                        <a:t>か所</a:t>
                      </a:r>
                      <a:r>
                        <a:rPr kumimoji="1" lang="en-US" altLang="ja-JP" sz="900" b="1" baseline="0" dirty="0">
                          <a:solidFill>
                            <a:srgbClr val="0000FF"/>
                          </a:solidFill>
                          <a:latin typeface="Yu Gothic UI" panose="020B0500000000000000" pitchFamily="50" charset="-128"/>
                          <a:ea typeface="Yu Gothic UI" panose="020B0500000000000000" pitchFamily="50" charset="-128"/>
                        </a:rPr>
                        <a:t>, </a:t>
                      </a:r>
                      <a:r>
                        <a:rPr kumimoji="1" lang="ja-JP" altLang="en-US" sz="900" b="1" baseline="0" dirty="0">
                          <a:solidFill>
                            <a:srgbClr val="0000FF"/>
                          </a:solidFill>
                          <a:latin typeface="Yu Gothic UI" panose="020B0500000000000000" pitchFamily="50" charset="-128"/>
                          <a:ea typeface="Yu Gothic UI" panose="020B0500000000000000" pitchFamily="50" charset="-128"/>
                        </a:rPr>
                        <a:t>四辺形設定</a:t>
                      </a:r>
                      <a:r>
                        <a:rPr kumimoji="1" lang="en-US" altLang="ja-JP" sz="900" b="1" baseline="0" dirty="0">
                          <a:solidFill>
                            <a:srgbClr val="0000FF"/>
                          </a:solidFill>
                          <a:latin typeface="Yu Gothic UI" panose="020B0500000000000000" pitchFamily="50" charset="-128"/>
                          <a:ea typeface="Yu Gothic UI" panose="020B0500000000000000" pitchFamily="50" charset="-128"/>
                        </a:rPr>
                        <a:t>)</a:t>
                      </a:r>
                      <a:endParaRPr kumimoji="1" lang="en-US" altLang="ja-JP" sz="900" b="1" dirty="0">
                        <a:solidFill>
                          <a:srgbClr val="0000FF"/>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766381732"/>
                  </a:ext>
                </a:extLst>
              </a:tr>
              <a:tr h="0">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自動追尾アラーム設定</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Off/On(</a:t>
                      </a:r>
                      <a:r>
                        <a:rPr kumimoji="1" lang="ja-JP" altLang="en-US" sz="900" dirty="0">
                          <a:latin typeface="Yu Gothic UI" panose="020B0500000000000000" pitchFamily="50" charset="-128"/>
                          <a:ea typeface="Yu Gothic UI" panose="020B0500000000000000" pitchFamily="50" charset="-128"/>
                        </a:rPr>
                        <a:t>追尾開始時</a:t>
                      </a:r>
                      <a:r>
                        <a:rPr kumimoji="1" lang="en-US" altLang="ja-JP" sz="900" dirty="0">
                          <a:latin typeface="Yu Gothic UI" panose="020B0500000000000000" pitchFamily="50" charset="-128"/>
                          <a:ea typeface="Yu Gothic UI" panose="020B0500000000000000" pitchFamily="50" charset="-128"/>
                        </a:rPr>
                        <a:t>)/On(</a:t>
                      </a:r>
                      <a:r>
                        <a:rPr kumimoji="1" lang="ja-JP" altLang="en-US" sz="900" dirty="0">
                          <a:latin typeface="Yu Gothic UI" panose="020B0500000000000000" pitchFamily="50" charset="-128"/>
                          <a:ea typeface="Yu Gothic UI" panose="020B0500000000000000" pitchFamily="50" charset="-128"/>
                        </a:rPr>
                        <a:t>アラーム検出時間経過時</a:t>
                      </a:r>
                      <a:r>
                        <a:rPr kumimoji="1" lang="en-US" altLang="ja-JP" sz="900" dirty="0">
                          <a:latin typeface="Yu Gothic UI" panose="020B0500000000000000" pitchFamily="50" charset="-128"/>
                          <a:ea typeface="Yu Gothic UI" panose="020B0500000000000000" pitchFamily="50" charset="-128"/>
                        </a:rPr>
                        <a:t>)/</a:t>
                      </a:r>
                    </a:p>
                    <a:p>
                      <a:r>
                        <a:rPr kumimoji="1" lang="en-US" altLang="ja-JP" sz="900" dirty="0">
                          <a:latin typeface="Yu Gothic UI" panose="020B0500000000000000" pitchFamily="50" charset="-128"/>
                          <a:ea typeface="Yu Gothic UI" panose="020B0500000000000000" pitchFamily="50" charset="-128"/>
                        </a:rPr>
                        <a:t>On(</a:t>
                      </a:r>
                      <a:r>
                        <a:rPr kumimoji="1" lang="ja-JP" altLang="en-US" sz="900" dirty="0">
                          <a:latin typeface="Yu Gothic UI" panose="020B0500000000000000" pitchFamily="50" charset="-128"/>
                          <a:ea typeface="Yu Gothic UI" panose="020B0500000000000000" pitchFamily="50" charset="-128"/>
                        </a:rPr>
                        <a:t>アラームエリア侵入時（</a:t>
                      </a:r>
                      <a:r>
                        <a:rPr kumimoji="1" lang="en-US" altLang="ja-JP" sz="900" b="1" dirty="0">
                          <a:solidFill>
                            <a:srgbClr val="0000FF"/>
                          </a:solidFill>
                          <a:latin typeface="Yu Gothic UI" panose="020B0500000000000000" pitchFamily="50" charset="-128"/>
                          <a:ea typeface="Yu Gothic UI" panose="020B0500000000000000" pitchFamily="50" charset="-128"/>
                        </a:rPr>
                        <a:t>8</a:t>
                      </a:r>
                      <a:r>
                        <a:rPr kumimoji="1" lang="ja-JP" altLang="en-US" sz="900" b="1" dirty="0">
                          <a:solidFill>
                            <a:srgbClr val="0000FF"/>
                          </a:solidFill>
                          <a:latin typeface="Yu Gothic UI" panose="020B0500000000000000" pitchFamily="50" charset="-128"/>
                          <a:ea typeface="Yu Gothic UI" panose="020B0500000000000000" pitchFamily="50" charset="-128"/>
                        </a:rPr>
                        <a:t>か所</a:t>
                      </a:r>
                      <a:r>
                        <a:rPr kumimoji="1" lang="en-US" altLang="ja-JP" sz="900" b="1" dirty="0">
                          <a:solidFill>
                            <a:srgbClr val="0000FF"/>
                          </a:solidFill>
                          <a:latin typeface="Yu Gothic UI" panose="020B0500000000000000" pitchFamily="50" charset="-128"/>
                          <a:ea typeface="Yu Gothic UI" panose="020B0500000000000000" pitchFamily="50" charset="-128"/>
                        </a:rPr>
                        <a:t>,</a:t>
                      </a:r>
                      <a:r>
                        <a:rPr kumimoji="1" lang="ja-JP" altLang="en-US" sz="900" b="1" dirty="0">
                          <a:solidFill>
                            <a:srgbClr val="0000FF"/>
                          </a:solidFill>
                          <a:latin typeface="Yu Gothic UI" panose="020B0500000000000000" pitchFamily="50" charset="-128"/>
                          <a:ea typeface="Yu Gothic UI" panose="020B0500000000000000" pitchFamily="50" charset="-128"/>
                        </a:rPr>
                        <a:t>四辺形設定</a:t>
                      </a:r>
                      <a:r>
                        <a:rPr kumimoji="1" lang="ja-JP" altLang="en-US" sz="900" dirty="0">
                          <a:solidFill>
                            <a:schemeClr val="tx1"/>
                          </a:solidFill>
                          <a:latin typeface="Yu Gothic UI" panose="020B0500000000000000" pitchFamily="50" charset="-128"/>
                          <a:ea typeface="Yu Gothic UI" panose="020B0500000000000000" pitchFamily="50" charset="-128"/>
                        </a:rPr>
                        <a:t>）</a:t>
                      </a:r>
                      <a:r>
                        <a:rPr kumimoji="1" lang="en-US" altLang="ja-JP" sz="900" dirty="0">
                          <a:latin typeface="Yu Gothic UI" panose="020B0500000000000000" pitchFamily="50" charset="-128"/>
                          <a:ea typeface="Yu Gothic UI" panose="020B0500000000000000" pitchFamily="50" charset="-128"/>
                        </a:rPr>
                        <a:t>)</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solidFill>
                            <a:schemeClr val="tx1"/>
                          </a:solidFill>
                          <a:latin typeface="Yu Gothic UI" panose="020B0500000000000000" pitchFamily="50" charset="-128"/>
                          <a:ea typeface="Yu Gothic UI" panose="020B0500000000000000" pitchFamily="50" charset="-128"/>
                        </a:rPr>
                        <a:t>Off/On(</a:t>
                      </a:r>
                      <a:r>
                        <a:rPr kumimoji="1" lang="ja-JP" altLang="en-US" sz="900" dirty="0">
                          <a:solidFill>
                            <a:schemeClr val="tx1"/>
                          </a:solidFill>
                          <a:latin typeface="Yu Gothic UI" panose="020B0500000000000000" pitchFamily="50" charset="-128"/>
                          <a:ea typeface="Yu Gothic UI" panose="020B0500000000000000" pitchFamily="50" charset="-128"/>
                        </a:rPr>
                        <a:t>追尾開始時</a:t>
                      </a:r>
                      <a:r>
                        <a:rPr kumimoji="1" lang="en-US" altLang="ja-JP" sz="900" dirty="0">
                          <a:solidFill>
                            <a:schemeClr val="tx1"/>
                          </a:solidFill>
                          <a:latin typeface="Yu Gothic UI" panose="020B0500000000000000" pitchFamily="50" charset="-128"/>
                          <a:ea typeface="Yu Gothic UI" panose="020B0500000000000000" pitchFamily="50" charset="-128"/>
                        </a:rPr>
                        <a:t>)/On(</a:t>
                      </a:r>
                      <a:r>
                        <a:rPr kumimoji="1" lang="ja-JP" altLang="en-US" sz="900" dirty="0">
                          <a:solidFill>
                            <a:schemeClr val="tx1"/>
                          </a:solidFill>
                          <a:latin typeface="Yu Gothic UI" panose="020B0500000000000000" pitchFamily="50" charset="-128"/>
                          <a:ea typeface="Yu Gothic UI" panose="020B0500000000000000" pitchFamily="50" charset="-128"/>
                        </a:rPr>
                        <a:t>アラーム検出時間経過時</a:t>
                      </a:r>
                      <a:r>
                        <a:rPr kumimoji="1" lang="en-US" altLang="ja-JP" sz="900" dirty="0">
                          <a:solidFill>
                            <a:schemeClr val="tx1"/>
                          </a:solidFill>
                          <a:latin typeface="Yu Gothic UI" panose="020B0500000000000000" pitchFamily="50" charset="-128"/>
                          <a:ea typeface="Yu Gothic UI" panose="020B0500000000000000" pitchFamily="50" charset="-128"/>
                        </a:rPr>
                        <a:t>)/</a:t>
                      </a:r>
                    </a:p>
                    <a:p>
                      <a:r>
                        <a:rPr kumimoji="1" lang="en-US" altLang="ja-JP" sz="900" dirty="0">
                          <a:solidFill>
                            <a:schemeClr val="tx1"/>
                          </a:solidFill>
                          <a:latin typeface="Yu Gothic UI" panose="020B0500000000000000" pitchFamily="50" charset="-128"/>
                          <a:ea typeface="Yu Gothic UI" panose="020B0500000000000000" pitchFamily="50" charset="-128"/>
                        </a:rPr>
                        <a:t>On(</a:t>
                      </a:r>
                      <a:r>
                        <a:rPr kumimoji="1" lang="ja-JP" altLang="en-US" sz="900" dirty="0">
                          <a:solidFill>
                            <a:schemeClr val="tx1"/>
                          </a:solidFill>
                          <a:latin typeface="Yu Gothic UI" panose="020B0500000000000000" pitchFamily="50" charset="-128"/>
                          <a:ea typeface="Yu Gothic UI" panose="020B0500000000000000" pitchFamily="50" charset="-128"/>
                        </a:rPr>
                        <a:t>アラームエリア侵入時</a:t>
                      </a:r>
                      <a:r>
                        <a:rPr kumimoji="1" lang="en-US" altLang="ja-JP" sz="900" dirty="0">
                          <a:solidFill>
                            <a:schemeClr val="tx1"/>
                          </a:solidFill>
                          <a:latin typeface="Yu Gothic UI" panose="020B0500000000000000" pitchFamily="50" charset="-128"/>
                          <a:ea typeface="Yu Gothic UI" panose="020B0500000000000000" pitchFamily="50" charset="-128"/>
                        </a:rPr>
                        <a:t>(4</a:t>
                      </a:r>
                      <a:r>
                        <a:rPr kumimoji="1" lang="ja-JP" altLang="en-US" sz="900" dirty="0">
                          <a:solidFill>
                            <a:schemeClr val="tx1"/>
                          </a:solidFill>
                          <a:latin typeface="Yu Gothic UI" panose="020B0500000000000000" pitchFamily="50" charset="-128"/>
                          <a:ea typeface="Yu Gothic UI" panose="020B0500000000000000" pitchFamily="50" charset="-128"/>
                        </a:rPr>
                        <a:t>か所</a:t>
                      </a:r>
                      <a:r>
                        <a:rPr kumimoji="1" lang="en-US" altLang="ja-JP" sz="900" dirty="0">
                          <a:solidFill>
                            <a:schemeClr val="tx1"/>
                          </a:solidFill>
                          <a:latin typeface="Yu Gothic UI" panose="020B0500000000000000" pitchFamily="50" charset="-128"/>
                          <a:ea typeface="Yu Gothic UI" panose="020B0500000000000000" pitchFamily="50" charset="-128"/>
                        </a:rPr>
                        <a:t>,</a:t>
                      </a:r>
                      <a:r>
                        <a:rPr kumimoji="1" lang="ja-JP" altLang="en-US" sz="900" dirty="0">
                          <a:solidFill>
                            <a:schemeClr val="tx1"/>
                          </a:solidFill>
                          <a:latin typeface="Yu Gothic UI" panose="020B0500000000000000" pitchFamily="50" charset="-128"/>
                          <a:ea typeface="Yu Gothic UI" panose="020B0500000000000000" pitchFamily="50" charset="-128"/>
                        </a:rPr>
                        <a:t>矩形設定</a:t>
                      </a:r>
                      <a:r>
                        <a:rPr kumimoji="1" lang="en-US" altLang="ja-JP" sz="900" dirty="0">
                          <a:solidFill>
                            <a:schemeClr val="tx1"/>
                          </a:solidFill>
                          <a:latin typeface="Yu Gothic UI" panose="020B0500000000000000" pitchFamily="50" charset="-128"/>
                          <a:ea typeface="Yu Gothic UI" panose="020B0500000000000000" pitchFamily="50" charset="-128"/>
                        </a:rPr>
                        <a:t>))</a:t>
                      </a:r>
                      <a:endParaRPr kumimoji="1" lang="ja-JP" altLang="en-US" sz="900" dirty="0">
                        <a:solidFill>
                          <a:schemeClr val="tx1"/>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753769800"/>
                  </a:ext>
                </a:extLst>
              </a:tr>
              <a:tr h="0">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アラームエリア</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b="1" kern="1200" baseline="0" dirty="0">
                          <a:solidFill>
                            <a:srgbClr val="0000FF"/>
                          </a:solidFill>
                          <a:latin typeface="Yu Gothic UI" panose="020B0500000000000000" pitchFamily="50" charset="-128"/>
                          <a:ea typeface="Yu Gothic UI" panose="020B0500000000000000" pitchFamily="50" charset="-128"/>
                          <a:cs typeface="+mn-cs"/>
                        </a:rPr>
                        <a:t>8</a:t>
                      </a:r>
                      <a:r>
                        <a:rPr kumimoji="1" lang="ja-JP" altLang="en-US" sz="900" b="1" kern="1200" baseline="0" dirty="0">
                          <a:solidFill>
                            <a:srgbClr val="0000FF"/>
                          </a:solidFill>
                          <a:latin typeface="Yu Gothic UI" panose="020B0500000000000000" pitchFamily="50" charset="-128"/>
                          <a:ea typeface="Yu Gothic UI" panose="020B0500000000000000" pitchFamily="50" charset="-128"/>
                          <a:cs typeface="+mn-cs"/>
                        </a:rPr>
                        <a:t>か所</a:t>
                      </a:r>
                      <a:r>
                        <a:rPr kumimoji="1" lang="en-US" altLang="ja-JP" sz="900" b="1" kern="1200" baseline="0" dirty="0">
                          <a:solidFill>
                            <a:srgbClr val="0000FF"/>
                          </a:solidFill>
                          <a:latin typeface="Yu Gothic UI" panose="020B0500000000000000" pitchFamily="50" charset="-128"/>
                          <a:ea typeface="Yu Gothic UI" panose="020B0500000000000000" pitchFamily="50" charset="-128"/>
                          <a:cs typeface="+mn-cs"/>
                        </a:rPr>
                        <a:t>, </a:t>
                      </a:r>
                      <a:r>
                        <a:rPr kumimoji="1" lang="ja-JP" altLang="en-US" sz="900" b="1" kern="1200" baseline="0" dirty="0">
                          <a:solidFill>
                            <a:srgbClr val="0000FF"/>
                          </a:solidFill>
                          <a:latin typeface="Yu Gothic UI" panose="020B0500000000000000" pitchFamily="50" charset="-128"/>
                          <a:ea typeface="Yu Gothic UI" panose="020B0500000000000000" pitchFamily="50" charset="-128"/>
                          <a:cs typeface="+mn-cs"/>
                        </a:rPr>
                        <a:t>四辺形設定</a:t>
                      </a:r>
                      <a:endParaRPr kumimoji="1" lang="ja-JP" altLang="en-US" sz="900" b="1" dirty="0">
                        <a:solidFill>
                          <a:schemeClr val="tx1"/>
                        </a:solidFill>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4</a:t>
                      </a:r>
                      <a:r>
                        <a:rPr kumimoji="1" lang="ja-JP" altLang="en-US" sz="900" dirty="0">
                          <a:latin typeface="Yu Gothic UI" panose="020B0500000000000000" pitchFamily="50" charset="-128"/>
                          <a:ea typeface="Yu Gothic UI" panose="020B0500000000000000" pitchFamily="50" charset="-128"/>
                        </a:rPr>
                        <a:t>か所</a:t>
                      </a:r>
                      <a:r>
                        <a:rPr kumimoji="1" lang="en-US" altLang="ja-JP" sz="900" dirty="0">
                          <a:latin typeface="Yu Gothic UI" panose="020B0500000000000000" pitchFamily="50" charset="-128"/>
                          <a:ea typeface="Yu Gothic UI" panose="020B0500000000000000" pitchFamily="50" charset="-128"/>
                        </a:rPr>
                        <a:t>,</a:t>
                      </a:r>
                      <a:r>
                        <a:rPr kumimoji="1" lang="en-US" altLang="ja-JP" sz="900" baseline="0" dirty="0">
                          <a:latin typeface="Yu Gothic UI" panose="020B0500000000000000" pitchFamily="50" charset="-128"/>
                          <a:ea typeface="Yu Gothic UI" panose="020B0500000000000000" pitchFamily="50" charset="-128"/>
                        </a:rPr>
                        <a:t> </a:t>
                      </a:r>
                      <a:r>
                        <a:rPr kumimoji="1" lang="ja-JP" altLang="en-US" sz="900" baseline="0" dirty="0">
                          <a:latin typeface="Yu Gothic UI" panose="020B0500000000000000" pitchFamily="50" charset="-128"/>
                          <a:ea typeface="Yu Gothic UI" panose="020B0500000000000000" pitchFamily="50" charset="-128"/>
                        </a:rPr>
                        <a:t>矩形設定</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3163035463"/>
                  </a:ext>
                </a:extLst>
              </a:tr>
              <a:tr h="0">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検知マスクエリア設定</a:t>
                      </a:r>
                      <a:endParaRPr kumimoji="1" lang="en-US" altLang="ja-JP" sz="900" dirty="0">
                        <a:latin typeface="Yu Gothic UI" panose="020B0500000000000000" pitchFamily="50" charset="-128"/>
                        <a:ea typeface="Yu Gothic UI" panose="020B0500000000000000" pitchFamily="50" charset="-128"/>
                      </a:endParaRP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Yu Gothic UI" panose="020B0500000000000000" pitchFamily="50" charset="-128"/>
                          <a:ea typeface="Yu Gothic UI" panose="020B0500000000000000" pitchFamily="50" charset="-128"/>
                        </a:rPr>
                        <a:t>なし</a:t>
                      </a:r>
                      <a:r>
                        <a:rPr kumimoji="1" lang="en-US" altLang="ja-JP" sz="900" dirty="0">
                          <a:solidFill>
                            <a:srgbClr val="FF0000"/>
                          </a:solidFill>
                          <a:latin typeface="Yu Gothic UI" panose="020B0500000000000000" pitchFamily="50" charset="-128"/>
                          <a:ea typeface="Yu Gothic UI" panose="020B0500000000000000" pitchFamily="50" charset="-128"/>
                        </a:rPr>
                        <a:t> </a:t>
                      </a:r>
                      <a:r>
                        <a:rPr kumimoji="1" lang="en-US" altLang="ja-JP" sz="900" baseline="0" dirty="0">
                          <a:solidFill>
                            <a:schemeClr val="tx1"/>
                          </a:solidFill>
                          <a:latin typeface="Yu Gothic UI" panose="020B0500000000000000" pitchFamily="50" charset="-128"/>
                          <a:ea typeface="Yu Gothic UI" panose="020B0500000000000000" pitchFamily="50" charset="-128"/>
                        </a:rPr>
                        <a:t>(</a:t>
                      </a:r>
                      <a:r>
                        <a:rPr kumimoji="1" lang="ja-JP" altLang="en-US" sz="900" baseline="0" dirty="0">
                          <a:solidFill>
                            <a:schemeClr val="tx1"/>
                          </a:solidFill>
                          <a:latin typeface="Yu Gothic UI" panose="020B0500000000000000" pitchFamily="50" charset="-128"/>
                          <a:ea typeface="Yu Gothic UI" panose="020B0500000000000000" pitchFamily="50" charset="-128"/>
                        </a:rPr>
                        <a:t>パフォーマンス向上により不要に</a:t>
                      </a:r>
                      <a:r>
                        <a:rPr kumimoji="1" lang="en-US" altLang="ja-JP" sz="900" baseline="0" dirty="0">
                          <a:solidFill>
                            <a:schemeClr val="tx1"/>
                          </a:solidFill>
                          <a:latin typeface="Yu Gothic UI" panose="020B0500000000000000" pitchFamily="50" charset="-128"/>
                          <a:ea typeface="Yu Gothic UI" panose="020B0500000000000000" pitchFamily="50" charset="-128"/>
                        </a:rPr>
                        <a:t>)</a:t>
                      </a: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4</a:t>
                      </a:r>
                      <a:r>
                        <a:rPr kumimoji="1" lang="ja-JP" altLang="en-US" sz="900" dirty="0">
                          <a:latin typeface="Yu Gothic UI" panose="020B0500000000000000" pitchFamily="50" charset="-128"/>
                          <a:ea typeface="Yu Gothic UI" panose="020B0500000000000000" pitchFamily="50" charset="-128"/>
                        </a:rPr>
                        <a:t>か所</a:t>
                      </a:r>
                      <a:r>
                        <a:rPr kumimoji="1" lang="en-US" altLang="ja-JP" sz="900" dirty="0">
                          <a:latin typeface="Yu Gothic UI" panose="020B0500000000000000" pitchFamily="50" charset="-128"/>
                          <a:ea typeface="Yu Gothic UI" panose="020B0500000000000000" pitchFamily="50" charset="-128"/>
                        </a:rPr>
                        <a:t>,</a:t>
                      </a:r>
                      <a:r>
                        <a:rPr kumimoji="1" lang="en-US" altLang="ja-JP" sz="900" baseline="0" dirty="0">
                          <a:latin typeface="Yu Gothic UI" panose="020B0500000000000000" pitchFamily="50" charset="-128"/>
                          <a:ea typeface="Yu Gothic UI" panose="020B0500000000000000" pitchFamily="50" charset="-128"/>
                        </a:rPr>
                        <a:t> </a:t>
                      </a:r>
                      <a:r>
                        <a:rPr kumimoji="1" lang="ja-JP" altLang="en-US" sz="900" baseline="0" dirty="0">
                          <a:latin typeface="Yu Gothic UI" panose="020B0500000000000000" pitchFamily="50" charset="-128"/>
                          <a:ea typeface="Yu Gothic UI" panose="020B0500000000000000" pitchFamily="50" charset="-128"/>
                        </a:rPr>
                        <a:t>矩形設定</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1990395769"/>
                  </a:ext>
                </a:extLst>
              </a:tr>
              <a:tr h="0">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カメラ設置高さ</a:t>
                      </a:r>
                      <a:endParaRPr kumimoji="1" lang="en-US" altLang="ja-JP" sz="900" dirty="0">
                        <a:latin typeface="Yu Gothic UI" panose="020B0500000000000000" pitchFamily="50" charset="-128"/>
                        <a:ea typeface="Yu Gothic UI" panose="020B0500000000000000" pitchFamily="50" charset="-128"/>
                      </a:endParaRP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Yu Gothic UI" panose="020B0500000000000000" pitchFamily="50" charset="-128"/>
                          <a:ea typeface="Yu Gothic UI" panose="020B0500000000000000" pitchFamily="50" charset="-128"/>
                        </a:rPr>
                        <a:t>なし</a:t>
                      </a:r>
                      <a:r>
                        <a:rPr kumimoji="1" lang="en-US" altLang="ja-JP" sz="900" dirty="0">
                          <a:solidFill>
                            <a:schemeClr val="tx1"/>
                          </a:solidFill>
                          <a:latin typeface="Yu Gothic UI" panose="020B0500000000000000" pitchFamily="50" charset="-128"/>
                          <a:ea typeface="Yu Gothic UI" panose="020B0500000000000000" pitchFamily="50" charset="-128"/>
                        </a:rPr>
                        <a:t> </a:t>
                      </a:r>
                      <a:r>
                        <a:rPr kumimoji="1" lang="en-US" altLang="ja-JP" sz="900" baseline="0" dirty="0">
                          <a:solidFill>
                            <a:schemeClr val="tx1"/>
                          </a:solidFill>
                          <a:latin typeface="Yu Gothic UI" panose="020B0500000000000000" pitchFamily="50" charset="-128"/>
                          <a:ea typeface="Yu Gothic UI" panose="020B0500000000000000" pitchFamily="50" charset="-128"/>
                        </a:rPr>
                        <a:t>(</a:t>
                      </a:r>
                      <a:r>
                        <a:rPr kumimoji="1" lang="ja-JP" altLang="en-US" sz="900" kern="1200" baseline="0" dirty="0">
                          <a:solidFill>
                            <a:schemeClr val="tx1"/>
                          </a:solidFill>
                          <a:latin typeface="Yu Gothic UI" panose="020B0500000000000000" pitchFamily="50" charset="-128"/>
                          <a:ea typeface="Yu Gothic UI" panose="020B0500000000000000" pitchFamily="50" charset="-128"/>
                          <a:cs typeface="+mn-cs"/>
                        </a:rPr>
                        <a:t>パフォーマンス</a:t>
                      </a:r>
                      <a:r>
                        <a:rPr kumimoji="1" lang="ja-JP" altLang="en-US" sz="900" baseline="0" dirty="0">
                          <a:solidFill>
                            <a:schemeClr val="tx1"/>
                          </a:solidFill>
                          <a:latin typeface="Yu Gothic UI" panose="020B0500000000000000" pitchFamily="50" charset="-128"/>
                          <a:ea typeface="Yu Gothic UI" panose="020B0500000000000000" pitchFamily="50" charset="-128"/>
                        </a:rPr>
                        <a:t>向上により</a:t>
                      </a:r>
                      <a:r>
                        <a:rPr kumimoji="1" lang="ja-JP" altLang="en-US" sz="900" kern="1200" baseline="0" dirty="0">
                          <a:solidFill>
                            <a:schemeClr val="tx1"/>
                          </a:solidFill>
                          <a:latin typeface="Yu Gothic UI" panose="020B0500000000000000" pitchFamily="50" charset="-128"/>
                          <a:ea typeface="Yu Gothic UI" panose="020B0500000000000000" pitchFamily="50" charset="-128"/>
                          <a:cs typeface="+mn-cs"/>
                        </a:rPr>
                        <a:t>不要に</a:t>
                      </a:r>
                      <a:r>
                        <a:rPr kumimoji="1" lang="en-US" altLang="ja-JP" sz="900" baseline="0" dirty="0">
                          <a:solidFill>
                            <a:schemeClr val="tx1"/>
                          </a:solidFill>
                          <a:latin typeface="Yu Gothic UI" panose="020B0500000000000000" pitchFamily="50" charset="-128"/>
                          <a:ea typeface="Yu Gothic UI" panose="020B0500000000000000" pitchFamily="50" charset="-128"/>
                        </a:rPr>
                        <a:t>)</a:t>
                      </a: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900" dirty="0">
                          <a:latin typeface="Yu Gothic UI" panose="020B0500000000000000" pitchFamily="50" charset="-128"/>
                          <a:ea typeface="Yu Gothic UI" panose="020B0500000000000000" pitchFamily="50" charset="-128"/>
                        </a:rPr>
                        <a:t>2.5m/2.75m/----/30.0m/</a:t>
                      </a:r>
                      <a:r>
                        <a:rPr kumimoji="1" lang="ja-JP" altLang="en-US" sz="900" dirty="0">
                          <a:latin typeface="Yu Gothic UI" panose="020B0500000000000000" pitchFamily="50" charset="-128"/>
                          <a:ea typeface="Yu Gothic UI" panose="020B0500000000000000" pitchFamily="50" charset="-128"/>
                        </a:rPr>
                        <a:t>自動設定</a:t>
                      </a: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147568660"/>
                  </a:ext>
                </a:extLst>
              </a:tr>
              <a:tr h="210053">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900" dirty="0">
                          <a:latin typeface="Yu Gothic UI" panose="020B0500000000000000" pitchFamily="50" charset="-128"/>
                          <a:ea typeface="Yu Gothic UI" panose="020B0500000000000000" pitchFamily="50" charset="-128"/>
                        </a:rPr>
                        <a:t>再検索設定</a:t>
                      </a:r>
                    </a:p>
                  </a:txBody>
                  <a:tcPr marL="72000" marR="72000" marT="36000" marB="3600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1" kern="1200" dirty="0">
                          <a:solidFill>
                            <a:schemeClr val="tx1"/>
                          </a:solidFill>
                          <a:latin typeface="Yu Gothic UI" panose="020B0500000000000000" pitchFamily="50" charset="-128"/>
                          <a:ea typeface="Yu Gothic UI" panose="020B0500000000000000" pitchFamily="50" charset="-128"/>
                          <a:cs typeface="+mn-cs"/>
                        </a:rPr>
                        <a:t>なし</a:t>
                      </a:r>
                      <a:r>
                        <a:rPr kumimoji="1" lang="en-US" altLang="ja-JP" sz="900" kern="1200" dirty="0">
                          <a:solidFill>
                            <a:srgbClr val="FF0000"/>
                          </a:solidFill>
                          <a:latin typeface="Yu Gothic UI" panose="020B0500000000000000" pitchFamily="50" charset="-128"/>
                          <a:ea typeface="Yu Gothic UI" panose="020B0500000000000000" pitchFamily="50" charset="-128"/>
                          <a:cs typeface="+mn-cs"/>
                        </a:rPr>
                        <a:t> </a:t>
                      </a:r>
                      <a:r>
                        <a:rPr kumimoji="1" lang="en-US" altLang="ja-JP" sz="900" kern="1200" baseline="0" dirty="0">
                          <a:solidFill>
                            <a:schemeClr val="tx1"/>
                          </a:solidFill>
                          <a:latin typeface="Yu Gothic UI" panose="020B0500000000000000" pitchFamily="50" charset="-128"/>
                          <a:ea typeface="Yu Gothic UI" panose="020B0500000000000000" pitchFamily="50" charset="-128"/>
                          <a:cs typeface="+mn-cs"/>
                        </a:rPr>
                        <a:t>(</a:t>
                      </a:r>
                      <a:r>
                        <a:rPr kumimoji="1" lang="ja-JP" altLang="en-US" sz="900" kern="1200" baseline="0" dirty="0">
                          <a:solidFill>
                            <a:schemeClr val="tx1"/>
                          </a:solidFill>
                          <a:latin typeface="Yu Gothic UI" panose="020B0500000000000000" pitchFamily="50" charset="-128"/>
                          <a:ea typeface="Yu Gothic UI" panose="020B0500000000000000" pitchFamily="50" charset="-128"/>
                          <a:cs typeface="+mn-cs"/>
                        </a:rPr>
                        <a:t>パフォーマンス</a:t>
                      </a:r>
                      <a:r>
                        <a:rPr kumimoji="1" lang="ja-JP" altLang="en-US" sz="900" baseline="0" dirty="0">
                          <a:solidFill>
                            <a:schemeClr val="tx1"/>
                          </a:solidFill>
                          <a:latin typeface="Yu Gothic UI" panose="020B0500000000000000" pitchFamily="50" charset="-128"/>
                          <a:ea typeface="Yu Gothic UI" panose="020B0500000000000000" pitchFamily="50" charset="-128"/>
                        </a:rPr>
                        <a:t>向上により</a:t>
                      </a:r>
                      <a:r>
                        <a:rPr kumimoji="1" lang="ja-JP" altLang="en-US" sz="900" kern="1200" baseline="0" dirty="0">
                          <a:solidFill>
                            <a:schemeClr val="tx1"/>
                          </a:solidFill>
                          <a:latin typeface="Yu Gothic UI" panose="020B0500000000000000" pitchFamily="50" charset="-128"/>
                          <a:ea typeface="Yu Gothic UI" panose="020B0500000000000000" pitchFamily="50" charset="-128"/>
                          <a:cs typeface="+mn-cs"/>
                        </a:rPr>
                        <a:t>不要に</a:t>
                      </a:r>
                      <a:r>
                        <a:rPr kumimoji="1" lang="en-US" altLang="ja-JP" sz="900" kern="1200" baseline="0" dirty="0">
                          <a:solidFill>
                            <a:schemeClr val="tx1"/>
                          </a:solidFill>
                          <a:latin typeface="Yu Gothic UI" panose="020B0500000000000000" pitchFamily="50" charset="-128"/>
                          <a:ea typeface="Yu Gothic UI" panose="020B0500000000000000" pitchFamily="50" charset="-128"/>
                          <a:cs typeface="+mn-cs"/>
                        </a:rPr>
                        <a:t>)</a:t>
                      </a:r>
                    </a:p>
                  </a:txBody>
                  <a:tcPr marL="72000" marR="72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dirty="0">
                          <a:latin typeface="Yu Gothic UI" panose="020B0500000000000000" pitchFamily="50" charset="-128"/>
                          <a:ea typeface="Yu Gothic UI" panose="020B0500000000000000" pitchFamily="50" charset="-128"/>
                        </a:rPr>
                        <a:t>Off/On(</a:t>
                      </a:r>
                      <a:r>
                        <a:rPr kumimoji="1" lang="ja-JP" altLang="en-US" sz="900" dirty="0">
                          <a:latin typeface="Yu Gothic UI" panose="020B0500000000000000" pitchFamily="50" charset="-128"/>
                          <a:ea typeface="Yu Gothic UI" panose="020B0500000000000000" pitchFamily="50" charset="-128"/>
                        </a:rPr>
                        <a:t>ズームアウトなし</a:t>
                      </a:r>
                      <a:r>
                        <a:rPr kumimoji="1" lang="en-US" altLang="ja-JP" sz="900" dirty="0">
                          <a:latin typeface="Yu Gothic UI" panose="020B0500000000000000" pitchFamily="50" charset="-128"/>
                          <a:ea typeface="Yu Gothic UI" panose="020B0500000000000000" pitchFamily="50" charset="-128"/>
                        </a:rPr>
                        <a:t>)/On(</a:t>
                      </a:r>
                      <a:r>
                        <a:rPr kumimoji="1" lang="ja-JP" altLang="en-US" sz="900" dirty="0">
                          <a:latin typeface="Yu Gothic UI" panose="020B0500000000000000" pitchFamily="50" charset="-128"/>
                          <a:ea typeface="Yu Gothic UI" panose="020B0500000000000000" pitchFamily="50" charset="-128"/>
                        </a:rPr>
                        <a:t>ズームアウトあり</a:t>
                      </a:r>
                      <a:r>
                        <a:rPr kumimoji="1" lang="en-US" altLang="ja-JP" sz="900" dirty="0">
                          <a:latin typeface="Yu Gothic UI" panose="020B0500000000000000" pitchFamily="50" charset="-128"/>
                          <a:ea typeface="Yu Gothic UI" panose="020B0500000000000000" pitchFamily="50" charset="-128"/>
                        </a:rPr>
                        <a:t>)</a:t>
                      </a:r>
                      <a:endParaRPr kumimoji="1" lang="ja-JP" altLang="en-US" sz="900" dirty="0">
                        <a:latin typeface="Yu Gothic UI" panose="020B0500000000000000" pitchFamily="50" charset="-128"/>
                        <a:ea typeface="Yu Gothic UI" panose="020B0500000000000000" pitchFamily="50" charset="-128"/>
                      </a:endParaRPr>
                    </a:p>
                  </a:txBody>
                  <a:tcPr marL="72000" marR="72000" marT="36000" marB="36000" anchor="ctr">
                    <a:lnL w="28575" cap="flat" cmpd="sng" algn="ctr">
                      <a:solidFill>
                        <a:srgbClr val="FF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856701022"/>
                  </a:ext>
                </a:extLst>
              </a:tr>
            </a:tbl>
          </a:graphicData>
        </a:graphic>
      </p:graphicFrame>
      <p:sp>
        <p:nvSpPr>
          <p:cNvPr id="2" name="タイトル 1"/>
          <p:cNvSpPr>
            <a:spLocks noGrp="1"/>
          </p:cNvSpPr>
          <p:nvPr>
            <p:ph type="title"/>
          </p:nvPr>
        </p:nvSpPr>
        <p:spPr>
          <a:xfrm>
            <a:off x="0" y="-262"/>
            <a:ext cx="9144000" cy="609600"/>
          </a:xfrm>
        </p:spPr>
        <p:txBody>
          <a:bodyPr/>
          <a:lstStyle/>
          <a:p>
            <a:r>
              <a:rPr lang="en-US" altLang="ja-JP" dirty="0">
                <a:latin typeface="Yu Gothic UI" panose="020B0500000000000000" pitchFamily="50" charset="-128"/>
                <a:ea typeface="Yu Gothic UI" panose="020B0500000000000000" pitchFamily="50" charset="-128"/>
              </a:rPr>
              <a:t>2-1. AI</a:t>
            </a:r>
            <a:r>
              <a:rPr lang="ja-JP" altLang="en-US" dirty="0">
                <a:latin typeface="Yu Gothic UI" panose="020B0500000000000000" pitchFamily="50" charset="-128"/>
                <a:ea typeface="Yu Gothic UI" panose="020B0500000000000000" pitchFamily="50" charset="-128"/>
              </a:rPr>
              <a:t>自動追尾</a:t>
            </a:r>
            <a:endParaRPr kumimoji="1" lang="ja-JP" altLang="en-US" dirty="0">
              <a:latin typeface="Yu Gothic UI" panose="020B0500000000000000" pitchFamily="50" charset="-128"/>
              <a:ea typeface="Yu Gothic UI" panose="020B0500000000000000" pitchFamily="50" charset="-128"/>
            </a:endParaRPr>
          </a:p>
        </p:txBody>
      </p:sp>
      <p:sp>
        <p:nvSpPr>
          <p:cNvPr id="7" name="テキスト ボックス 6"/>
          <p:cNvSpPr txBox="1"/>
          <p:nvPr/>
        </p:nvSpPr>
        <p:spPr>
          <a:xfrm>
            <a:off x="0" y="634688"/>
            <a:ext cx="9143999" cy="369332"/>
          </a:xfrm>
          <a:prstGeom prst="rect">
            <a:avLst/>
          </a:prstGeom>
          <a:solidFill>
            <a:schemeClr val="bg1">
              <a:lumMod val="95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AI</a:t>
            </a:r>
            <a:r>
              <a:rPr kumimoji="1" lang="ja-JP" altLang="en-US"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自動追尾の従来モデルとの比較</a:t>
            </a:r>
          </a:p>
        </p:txBody>
      </p:sp>
    </p:spTree>
    <p:extLst>
      <p:ext uri="{BB962C8B-B14F-4D97-AF65-F5344CB8AC3E}">
        <p14:creationId xmlns:p14="http://schemas.microsoft.com/office/powerpoint/2010/main" val="446731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latin typeface="Yu Gothic UI" panose="020B0500000000000000" pitchFamily="50" charset="-128"/>
                <a:ea typeface="Yu Gothic UI" panose="020B0500000000000000" pitchFamily="50" charset="-128"/>
              </a:rPr>
              <a:t>２．</a:t>
            </a:r>
            <a:r>
              <a:rPr kumimoji="1" lang="ja-JP" altLang="en-US" dirty="0">
                <a:latin typeface="Yu Gothic UI" panose="020B0500000000000000" pitchFamily="50" charset="-128"/>
                <a:ea typeface="Yu Gothic UI" panose="020B0500000000000000" pitchFamily="50" charset="-128"/>
              </a:rPr>
              <a:t>主な特徴</a:t>
            </a:r>
          </a:p>
        </p:txBody>
      </p:sp>
      <p:sp>
        <p:nvSpPr>
          <p:cNvPr id="3" name="正方形/長方形 2"/>
          <p:cNvSpPr/>
          <p:nvPr/>
        </p:nvSpPr>
        <p:spPr>
          <a:xfrm>
            <a:off x="1189705" y="2917065"/>
            <a:ext cx="6466785" cy="1569660"/>
          </a:xfrm>
          <a:prstGeom prst="rect">
            <a:avLst/>
          </a:prstGeom>
        </p:spPr>
        <p:txBody>
          <a:bodyPr wrap="square" anchor="ctr">
            <a:spAutoFit/>
          </a:bodyPr>
          <a:lstStyle/>
          <a:p>
            <a:pPr defTabSz="457200" fontAlgn="base">
              <a:spcBef>
                <a:spcPct val="0"/>
              </a:spcBef>
              <a:spcAft>
                <a:spcPct val="0"/>
              </a:spcAft>
              <a:defRPr/>
            </a:pPr>
            <a:r>
              <a:rPr lang="en-US" altLang="ja-JP"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rPr>
              <a:t>2-1. AI</a:t>
            </a:r>
            <a:r>
              <a:rPr lang="ja-JP" altLang="en-US"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rPr>
              <a:t>自動追尾</a:t>
            </a:r>
            <a:endParaRPr lang="en-US" altLang="ja-JP"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endParaRPr>
          </a:p>
          <a:p>
            <a:pPr defTabSz="457200" fontAlgn="base">
              <a:spcBef>
                <a:spcPct val="0"/>
              </a:spcBef>
              <a:spcAft>
                <a:spcPct val="0"/>
              </a:spcAft>
              <a:defRPr/>
            </a:pPr>
            <a:r>
              <a:rPr lang="en-US" altLang="ja-JP" sz="2400" b="1" dirty="0">
                <a:solidFill>
                  <a:prstClr val="black"/>
                </a:solidFill>
                <a:latin typeface="Yu Gothic UI" panose="020B0500000000000000" pitchFamily="50" charset="-128"/>
                <a:ea typeface="Yu Gothic UI" panose="020B0500000000000000" pitchFamily="50" charset="-128"/>
                <a:cs typeface="Tahoma" panose="020B0604030504040204" pitchFamily="34" charset="0"/>
              </a:rPr>
              <a:t>2-2.</a:t>
            </a:r>
            <a:r>
              <a:rPr lang="ja-JP" altLang="en-US" sz="2400" b="1" dirty="0">
                <a:solidFill>
                  <a:prstClr val="black"/>
                </a:solidFill>
                <a:latin typeface="Yu Gothic UI" panose="020B0500000000000000" pitchFamily="50" charset="-128"/>
                <a:ea typeface="Yu Gothic UI" panose="020B0500000000000000" pitchFamily="50" charset="-128"/>
                <a:cs typeface="Tahoma" panose="020B0604030504040204" pitchFamily="34" charset="0"/>
              </a:rPr>
              <a:t> 高性能</a:t>
            </a:r>
            <a:r>
              <a:rPr lang="en-US" altLang="ja-JP" sz="2400" b="1" dirty="0">
                <a:solidFill>
                  <a:prstClr val="black"/>
                </a:solidFill>
                <a:latin typeface="Yu Gothic UI" panose="020B0500000000000000" pitchFamily="50" charset="-128"/>
                <a:ea typeface="Yu Gothic UI" panose="020B0500000000000000" pitchFamily="50" charset="-128"/>
                <a:cs typeface="Tahoma" panose="020B0604030504040204" pitchFamily="34" charset="0"/>
              </a:rPr>
              <a:t>PTZ</a:t>
            </a:r>
            <a:r>
              <a:rPr lang="ja-JP" altLang="en-US" sz="2400" b="1" dirty="0">
                <a:solidFill>
                  <a:prstClr val="black"/>
                </a:solidFill>
                <a:latin typeface="Yu Gothic UI" panose="020B0500000000000000" pitchFamily="50" charset="-128"/>
                <a:ea typeface="Yu Gothic UI" panose="020B0500000000000000" pitchFamily="50" charset="-128"/>
                <a:cs typeface="Tahoma" panose="020B0604030504040204" pitchFamily="34" charset="0"/>
              </a:rPr>
              <a:t>駆動</a:t>
            </a:r>
            <a:endParaRPr lang="en-US" altLang="ja-JP" sz="2400" b="1" dirty="0">
              <a:solidFill>
                <a:prstClr val="black"/>
              </a:solidFill>
              <a:latin typeface="Yu Gothic UI" panose="020B0500000000000000" pitchFamily="50" charset="-128"/>
              <a:ea typeface="Yu Gothic UI" panose="020B0500000000000000" pitchFamily="50" charset="-128"/>
              <a:cs typeface="Tahom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2-3. </a:t>
            </a:r>
            <a:r>
              <a:rPr kumimoji="1" lang="ja-JP" altLang="en-US"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コンパクト</a:t>
            </a:r>
            <a:endPar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2-4. </a:t>
            </a:r>
            <a:r>
              <a:rPr kumimoji="1" lang="ja-JP" altLang="en-US"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高いセキュリティ</a:t>
            </a:r>
            <a:endPar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p:txBody>
      </p:sp>
    </p:spTree>
    <p:extLst>
      <p:ext uri="{BB962C8B-B14F-4D97-AF65-F5344CB8AC3E}">
        <p14:creationId xmlns:p14="http://schemas.microsoft.com/office/powerpoint/2010/main" val="2942587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12342"/>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2-2. High performance PTZ drive</a:t>
            </a:r>
          </a:p>
        </p:txBody>
      </p:sp>
      <p:sp>
        <p:nvSpPr>
          <p:cNvPr id="2" name="タイトル 1"/>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2-2. </a:t>
            </a:r>
            <a:r>
              <a:rPr lang="ja-JP" altLang="en-US" dirty="0">
                <a:latin typeface="Yu Gothic UI" panose="020B0500000000000000" pitchFamily="50" charset="-128"/>
                <a:ea typeface="Yu Gothic UI" panose="020B0500000000000000" pitchFamily="50" charset="-128"/>
              </a:rPr>
              <a:t>高性能</a:t>
            </a:r>
            <a:r>
              <a:rPr lang="en-US" altLang="ja-JP" dirty="0">
                <a:latin typeface="Yu Gothic UI" panose="020B0500000000000000" pitchFamily="50" charset="-128"/>
                <a:ea typeface="Yu Gothic UI" panose="020B0500000000000000" pitchFamily="50" charset="-128"/>
              </a:rPr>
              <a:t>PTZ</a:t>
            </a:r>
            <a:r>
              <a:rPr lang="ja-JP" altLang="en-US" dirty="0">
                <a:latin typeface="Yu Gothic UI" panose="020B0500000000000000" pitchFamily="50" charset="-128"/>
                <a:ea typeface="Yu Gothic UI" panose="020B0500000000000000" pitchFamily="50" charset="-128"/>
              </a:rPr>
              <a:t>駆動</a:t>
            </a:r>
            <a:endParaRPr kumimoji="1" lang="ja-JP" altLang="en-US" dirty="0">
              <a:latin typeface="Yu Gothic UI" panose="020B0500000000000000" pitchFamily="50" charset="-128"/>
              <a:ea typeface="Yu Gothic UI" panose="020B0500000000000000" pitchFamily="50" charset="-128"/>
            </a:endParaRPr>
          </a:p>
        </p:txBody>
      </p:sp>
      <p:sp>
        <p:nvSpPr>
          <p:cNvPr id="18" name="正方形/長方形 17"/>
          <p:cNvSpPr/>
          <p:nvPr/>
        </p:nvSpPr>
        <p:spPr>
          <a:xfrm>
            <a:off x="0" y="611463"/>
            <a:ext cx="9144000" cy="800219"/>
          </a:xfrm>
          <a:prstGeom prst="rect">
            <a:avLst/>
          </a:prstGeom>
          <a:solidFill>
            <a:srgbClr val="BDC0BF">
              <a:lumMod val="20000"/>
              <a:lumOff val="80000"/>
            </a:srgbClr>
          </a:solidFill>
        </p:spPr>
        <p:txBody>
          <a:bodyPr wrap="square" anchor="b">
            <a:spAutoFit/>
          </a:bodyPr>
          <a:lstStyle/>
          <a:p>
            <a:pPr marL="0" lvl="1" defTabSz="457200" fontAlgn="base">
              <a:spcBef>
                <a:spcPct val="0"/>
              </a:spcBef>
              <a:spcAft>
                <a:spcPct val="0"/>
              </a:spcAft>
              <a:defRPr/>
            </a:pPr>
            <a:r>
              <a:rPr kumimoji="0" lang="ja-JP" altLang="en-US" sz="1800" b="1" kern="0" dirty="0">
                <a:solidFill>
                  <a:srgbClr val="6464E6"/>
                </a:solidFill>
                <a:latin typeface="Yu Gothic UI" panose="020B0500000000000000" pitchFamily="50" charset="-128"/>
                <a:ea typeface="Yu Gothic UI" panose="020B0500000000000000" pitchFamily="50" charset="-128"/>
              </a:rPr>
              <a:t>プリセット移動の最小時間化、および快適な操作応答</a:t>
            </a:r>
            <a:endParaRPr kumimoji="0" lang="en-US" altLang="ja-JP" sz="1400" b="0" i="0" u="none" strike="noStrike" kern="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1200150" lvl="2" indent="-109538" defTabSz="457200" fontAlgn="base">
              <a:spcBef>
                <a:spcPct val="0"/>
              </a:spcBef>
              <a:spcAft>
                <a:spcPct val="0"/>
              </a:spcAft>
              <a:buFont typeface="Wingdings" panose="05000000000000000000" pitchFamily="2" charset="2"/>
              <a:buChar char="ü"/>
              <a:defRPr/>
            </a:pPr>
            <a:r>
              <a:rPr kumimoji="0" lang="ja-JP" altLang="en-US" sz="1400" kern="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パン・チルト・ズーム・フォーカスを同時に駆動</a:t>
            </a:r>
            <a:endParaRPr kumimoji="0" lang="en-US" altLang="ja-JP" sz="1400" kern="0" dirty="0">
              <a:solidFill>
                <a:prstClr val="black"/>
              </a:solidFill>
              <a:latin typeface="Yu Gothic UI" panose="020B0500000000000000" pitchFamily="50" charset="-128"/>
              <a:ea typeface="Yu Gothic UI" panose="020B0500000000000000" pitchFamily="50" charset="-128"/>
              <a:cs typeface="Calibri" panose="020F0502020204030204" pitchFamily="34" charset="0"/>
            </a:endParaRPr>
          </a:p>
          <a:p>
            <a:pPr marL="1200150" lvl="2" indent="-109538" defTabSz="457200" fontAlgn="base">
              <a:spcBef>
                <a:spcPct val="0"/>
              </a:spcBef>
              <a:spcAft>
                <a:spcPct val="0"/>
              </a:spcAft>
              <a:buFont typeface="Wingdings" panose="05000000000000000000" pitchFamily="2" charset="2"/>
              <a:buChar char="ü"/>
              <a:defRPr/>
            </a:pPr>
            <a:r>
              <a:rPr kumimoji="0" lang="en-US" altLang="ja-JP" sz="1400" b="0" i="0" u="none" strike="noStrike" kern="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AF</a:t>
            </a:r>
            <a:r>
              <a:rPr kumimoji="0" lang="ja-JP" altLang="en-US" sz="1400" b="0" i="0" u="none" strike="noStrike" kern="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追従性能の向上</a:t>
            </a:r>
            <a:endParaRPr kumimoji="0" lang="en-US" altLang="ja-JP" sz="1400" b="0" i="0" u="none" strike="noStrike" kern="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graphicFrame>
        <p:nvGraphicFramePr>
          <p:cNvPr id="20" name="表 19"/>
          <p:cNvGraphicFramePr>
            <a:graphicFrameLocks noGrp="1"/>
          </p:cNvGraphicFramePr>
          <p:nvPr>
            <p:extLst>
              <p:ext uri="{D42A27DB-BD31-4B8C-83A1-F6EECF244321}">
                <p14:modId xmlns:p14="http://schemas.microsoft.com/office/powerpoint/2010/main" val="2230040650"/>
              </p:ext>
            </p:extLst>
          </p:nvPr>
        </p:nvGraphicFramePr>
        <p:xfrm>
          <a:off x="384113" y="1512214"/>
          <a:ext cx="6214314" cy="3032760"/>
        </p:xfrm>
        <a:graphic>
          <a:graphicData uri="http://schemas.openxmlformats.org/drawingml/2006/table">
            <a:tbl>
              <a:tblPr firstRow="1" bandRow="1">
                <a:effectLst>
                  <a:outerShdw blurRad="50800" dist="38100" dir="2700000" algn="tl" rotWithShape="0">
                    <a:prstClr val="black">
                      <a:alpha val="40000"/>
                    </a:prstClr>
                  </a:outerShdw>
                </a:effectLst>
              </a:tblPr>
              <a:tblGrid>
                <a:gridCol w="1480112">
                  <a:extLst>
                    <a:ext uri="{9D8B030D-6E8A-4147-A177-3AD203B41FA5}">
                      <a16:colId xmlns:a16="http://schemas.microsoft.com/office/drawing/2014/main" val="3721184935"/>
                    </a:ext>
                  </a:extLst>
                </a:gridCol>
                <a:gridCol w="2227825">
                  <a:extLst>
                    <a:ext uri="{9D8B030D-6E8A-4147-A177-3AD203B41FA5}">
                      <a16:colId xmlns:a16="http://schemas.microsoft.com/office/drawing/2014/main" val="4068641711"/>
                    </a:ext>
                  </a:extLst>
                </a:gridCol>
                <a:gridCol w="2506377">
                  <a:extLst>
                    <a:ext uri="{9D8B030D-6E8A-4147-A177-3AD203B41FA5}">
                      <a16:colId xmlns:a16="http://schemas.microsoft.com/office/drawing/2014/main" val="3456794759"/>
                    </a:ext>
                  </a:extLst>
                </a:gridCol>
              </a:tblGrid>
              <a:tr h="257767">
                <a:tc>
                  <a:txBody>
                    <a:bodyPr/>
                    <a:lstStyle>
                      <a:lvl1pPr marL="0" algn="l" defTabSz="914296" rtl="0" eaLnBrk="1" latinLnBrk="0" hangingPunct="1">
                        <a:defRPr kumimoji="1" sz="1800" b="1" kern="1200">
                          <a:solidFill>
                            <a:schemeClr val="lt1"/>
                          </a:solidFill>
                          <a:latin typeface="Times New Roman"/>
                          <a:ea typeface="ＭＳ Ｐゴシック"/>
                        </a:defRPr>
                      </a:lvl1pPr>
                      <a:lvl2pPr marL="457148" algn="l" defTabSz="914296" rtl="0" eaLnBrk="1" latinLnBrk="0" hangingPunct="1">
                        <a:defRPr kumimoji="1" sz="1800" b="1" kern="1200">
                          <a:solidFill>
                            <a:schemeClr val="lt1"/>
                          </a:solidFill>
                          <a:latin typeface="Times New Roman"/>
                          <a:ea typeface="ＭＳ Ｐゴシック"/>
                        </a:defRPr>
                      </a:lvl2pPr>
                      <a:lvl3pPr marL="914296" algn="l" defTabSz="914296" rtl="0" eaLnBrk="1" latinLnBrk="0" hangingPunct="1">
                        <a:defRPr kumimoji="1" sz="1800" b="1" kern="1200">
                          <a:solidFill>
                            <a:schemeClr val="lt1"/>
                          </a:solidFill>
                          <a:latin typeface="Times New Roman"/>
                          <a:ea typeface="ＭＳ Ｐゴシック"/>
                        </a:defRPr>
                      </a:lvl3pPr>
                      <a:lvl4pPr marL="1371445" algn="l" defTabSz="914296" rtl="0" eaLnBrk="1" latinLnBrk="0" hangingPunct="1">
                        <a:defRPr kumimoji="1" sz="1800" b="1" kern="1200">
                          <a:solidFill>
                            <a:schemeClr val="lt1"/>
                          </a:solidFill>
                          <a:latin typeface="Times New Roman"/>
                          <a:ea typeface="ＭＳ Ｐゴシック"/>
                        </a:defRPr>
                      </a:lvl4pPr>
                      <a:lvl5pPr marL="1828592" algn="l" defTabSz="914296" rtl="0" eaLnBrk="1" latinLnBrk="0" hangingPunct="1">
                        <a:defRPr kumimoji="1" sz="1800" b="1" kern="1200">
                          <a:solidFill>
                            <a:schemeClr val="lt1"/>
                          </a:solidFill>
                          <a:latin typeface="Times New Roman"/>
                          <a:ea typeface="ＭＳ Ｐゴシック"/>
                        </a:defRPr>
                      </a:lvl5pPr>
                      <a:lvl6pPr marL="2285740" algn="l" defTabSz="914296" rtl="0" eaLnBrk="1" latinLnBrk="0" hangingPunct="1">
                        <a:defRPr kumimoji="1" sz="1800" b="1" kern="1200">
                          <a:solidFill>
                            <a:schemeClr val="lt1"/>
                          </a:solidFill>
                          <a:latin typeface="Times New Roman"/>
                          <a:ea typeface="ＭＳ Ｐゴシック"/>
                        </a:defRPr>
                      </a:lvl6pPr>
                      <a:lvl7pPr marL="2742888" algn="l" defTabSz="914296" rtl="0" eaLnBrk="1" latinLnBrk="0" hangingPunct="1">
                        <a:defRPr kumimoji="1" sz="1800" b="1" kern="1200">
                          <a:solidFill>
                            <a:schemeClr val="lt1"/>
                          </a:solidFill>
                          <a:latin typeface="Times New Roman"/>
                          <a:ea typeface="ＭＳ Ｐゴシック"/>
                        </a:defRPr>
                      </a:lvl7pPr>
                      <a:lvl8pPr marL="3200036" algn="l" defTabSz="914296" rtl="0" eaLnBrk="1" latinLnBrk="0" hangingPunct="1">
                        <a:defRPr kumimoji="1" sz="1800" b="1" kern="1200">
                          <a:solidFill>
                            <a:schemeClr val="lt1"/>
                          </a:solidFill>
                          <a:latin typeface="Times New Roman"/>
                          <a:ea typeface="ＭＳ Ｐゴシック"/>
                        </a:defRPr>
                      </a:lvl8pPr>
                      <a:lvl9pPr marL="3657184" algn="l" defTabSz="914296" rtl="0" eaLnBrk="1" latinLnBrk="0" hangingPunct="1">
                        <a:defRPr kumimoji="1" sz="1800" b="1" kern="1200">
                          <a:solidFill>
                            <a:schemeClr val="lt1"/>
                          </a:solidFill>
                          <a:latin typeface="Times New Roman"/>
                          <a:ea typeface="ＭＳ Ｐゴシック"/>
                        </a:defRPr>
                      </a:lvl9pPr>
                    </a:lstStyle>
                    <a:p>
                      <a:pPr marL="0" marR="0" lvl="0" indent="0" algn="ctr" defTabSz="914296" rtl="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プリセット速度</a:t>
                      </a:r>
                      <a:endParaRPr kumimoji="1" lang="ja-JP" altLang="en-US"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solidFill>
                  </a:tcPr>
                </a:tc>
                <a:tc>
                  <a:txBody>
                    <a:bodyPr/>
                    <a:lstStyle>
                      <a:lvl1pPr marL="0" algn="l" defTabSz="914296" rtl="0" eaLnBrk="1" latinLnBrk="0" hangingPunct="1">
                        <a:defRPr kumimoji="1" sz="1800" b="1" kern="1200">
                          <a:solidFill>
                            <a:schemeClr val="lt1"/>
                          </a:solidFill>
                          <a:latin typeface="Times New Roman"/>
                          <a:ea typeface="ＭＳ Ｐゴシック"/>
                        </a:defRPr>
                      </a:lvl1pPr>
                      <a:lvl2pPr marL="457148" algn="l" defTabSz="914296" rtl="0" eaLnBrk="1" latinLnBrk="0" hangingPunct="1">
                        <a:defRPr kumimoji="1" sz="1800" b="1" kern="1200">
                          <a:solidFill>
                            <a:schemeClr val="lt1"/>
                          </a:solidFill>
                          <a:latin typeface="Times New Roman"/>
                          <a:ea typeface="ＭＳ Ｐゴシック"/>
                        </a:defRPr>
                      </a:lvl2pPr>
                      <a:lvl3pPr marL="914296" algn="l" defTabSz="914296" rtl="0" eaLnBrk="1" latinLnBrk="0" hangingPunct="1">
                        <a:defRPr kumimoji="1" sz="1800" b="1" kern="1200">
                          <a:solidFill>
                            <a:schemeClr val="lt1"/>
                          </a:solidFill>
                          <a:latin typeface="Times New Roman"/>
                          <a:ea typeface="ＭＳ Ｐゴシック"/>
                        </a:defRPr>
                      </a:lvl3pPr>
                      <a:lvl4pPr marL="1371445" algn="l" defTabSz="914296" rtl="0" eaLnBrk="1" latinLnBrk="0" hangingPunct="1">
                        <a:defRPr kumimoji="1" sz="1800" b="1" kern="1200">
                          <a:solidFill>
                            <a:schemeClr val="lt1"/>
                          </a:solidFill>
                          <a:latin typeface="Times New Roman"/>
                          <a:ea typeface="ＭＳ Ｐゴシック"/>
                        </a:defRPr>
                      </a:lvl4pPr>
                      <a:lvl5pPr marL="1828592" algn="l" defTabSz="914296" rtl="0" eaLnBrk="1" latinLnBrk="0" hangingPunct="1">
                        <a:defRPr kumimoji="1" sz="1800" b="1" kern="1200">
                          <a:solidFill>
                            <a:schemeClr val="lt1"/>
                          </a:solidFill>
                          <a:latin typeface="Times New Roman"/>
                          <a:ea typeface="ＭＳ Ｐゴシック"/>
                        </a:defRPr>
                      </a:lvl5pPr>
                      <a:lvl6pPr marL="2285740" algn="l" defTabSz="914296" rtl="0" eaLnBrk="1" latinLnBrk="0" hangingPunct="1">
                        <a:defRPr kumimoji="1" sz="1800" b="1" kern="1200">
                          <a:solidFill>
                            <a:schemeClr val="lt1"/>
                          </a:solidFill>
                          <a:latin typeface="Times New Roman"/>
                          <a:ea typeface="ＭＳ Ｐゴシック"/>
                        </a:defRPr>
                      </a:lvl6pPr>
                      <a:lvl7pPr marL="2742888" algn="l" defTabSz="914296" rtl="0" eaLnBrk="1" latinLnBrk="0" hangingPunct="1">
                        <a:defRPr kumimoji="1" sz="1800" b="1" kern="1200">
                          <a:solidFill>
                            <a:schemeClr val="lt1"/>
                          </a:solidFill>
                          <a:latin typeface="Times New Roman"/>
                          <a:ea typeface="ＭＳ Ｐゴシック"/>
                        </a:defRPr>
                      </a:lvl7pPr>
                      <a:lvl8pPr marL="3200036" algn="l" defTabSz="914296" rtl="0" eaLnBrk="1" latinLnBrk="0" hangingPunct="1">
                        <a:defRPr kumimoji="1" sz="1800" b="1" kern="1200">
                          <a:solidFill>
                            <a:schemeClr val="lt1"/>
                          </a:solidFill>
                          <a:latin typeface="Times New Roman"/>
                          <a:ea typeface="ＭＳ Ｐゴシック"/>
                        </a:defRPr>
                      </a:lvl8pPr>
                      <a:lvl9pPr marL="3657184" algn="l" defTabSz="914296" rtl="0" eaLnBrk="1" latinLnBrk="0" hangingPunct="1">
                        <a:defRPr kumimoji="1" sz="1800" b="1" kern="1200">
                          <a:solidFill>
                            <a:schemeClr val="lt1"/>
                          </a:solidFill>
                          <a:latin typeface="Times New Roman"/>
                          <a:ea typeface="ＭＳ Ｐゴシック"/>
                        </a:defRPr>
                      </a:lvl9pPr>
                    </a:lstStyle>
                    <a:p>
                      <a:pPr algn="ctr"/>
                      <a:r>
                        <a:rPr kumimoji="1" lang="en-US" altLang="ja-JP" sz="1400" b="1" dirty="0" err="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i</a:t>
                      </a:r>
                      <a:r>
                        <a:rPr kumimoji="1" lang="en-US" altLang="ja-JP"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-PRO(S65340)</a:t>
                      </a:r>
                      <a:r>
                        <a:rPr kumimoji="1" lang="en-US" altLang="ja-JP" sz="1400" b="1" baseline="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x40</a:t>
                      </a:r>
                      <a:endParaRPr kumimoji="1" lang="ja-JP" altLang="en-US"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solidFill>
                  </a:tcPr>
                </a:tc>
                <a:tc>
                  <a:txBody>
                    <a:bodyPr/>
                    <a:lstStyle>
                      <a:lvl1pPr marL="0" algn="l" defTabSz="914296" rtl="0" eaLnBrk="1" latinLnBrk="0" hangingPunct="1">
                        <a:defRPr kumimoji="1" sz="1800" b="1" kern="1200">
                          <a:solidFill>
                            <a:schemeClr val="lt1"/>
                          </a:solidFill>
                          <a:latin typeface="Times New Roman"/>
                          <a:ea typeface="ＭＳ Ｐゴシック"/>
                        </a:defRPr>
                      </a:lvl1pPr>
                      <a:lvl2pPr marL="457148" algn="l" defTabSz="914296" rtl="0" eaLnBrk="1" latinLnBrk="0" hangingPunct="1">
                        <a:defRPr kumimoji="1" sz="1800" b="1" kern="1200">
                          <a:solidFill>
                            <a:schemeClr val="lt1"/>
                          </a:solidFill>
                          <a:latin typeface="Times New Roman"/>
                          <a:ea typeface="ＭＳ Ｐゴシック"/>
                        </a:defRPr>
                      </a:lvl2pPr>
                      <a:lvl3pPr marL="914296" algn="l" defTabSz="914296" rtl="0" eaLnBrk="1" latinLnBrk="0" hangingPunct="1">
                        <a:defRPr kumimoji="1" sz="1800" b="1" kern="1200">
                          <a:solidFill>
                            <a:schemeClr val="lt1"/>
                          </a:solidFill>
                          <a:latin typeface="Times New Roman"/>
                          <a:ea typeface="ＭＳ Ｐゴシック"/>
                        </a:defRPr>
                      </a:lvl3pPr>
                      <a:lvl4pPr marL="1371445" algn="l" defTabSz="914296" rtl="0" eaLnBrk="1" latinLnBrk="0" hangingPunct="1">
                        <a:defRPr kumimoji="1" sz="1800" b="1" kern="1200">
                          <a:solidFill>
                            <a:schemeClr val="lt1"/>
                          </a:solidFill>
                          <a:latin typeface="Times New Roman"/>
                          <a:ea typeface="ＭＳ Ｐゴシック"/>
                        </a:defRPr>
                      </a:lvl4pPr>
                      <a:lvl5pPr marL="1828592" algn="l" defTabSz="914296" rtl="0" eaLnBrk="1" latinLnBrk="0" hangingPunct="1">
                        <a:defRPr kumimoji="1" sz="1800" b="1" kern="1200">
                          <a:solidFill>
                            <a:schemeClr val="lt1"/>
                          </a:solidFill>
                          <a:latin typeface="Times New Roman"/>
                          <a:ea typeface="ＭＳ Ｐゴシック"/>
                        </a:defRPr>
                      </a:lvl5pPr>
                      <a:lvl6pPr marL="2285740" algn="l" defTabSz="914296" rtl="0" eaLnBrk="1" latinLnBrk="0" hangingPunct="1">
                        <a:defRPr kumimoji="1" sz="1800" b="1" kern="1200">
                          <a:solidFill>
                            <a:schemeClr val="lt1"/>
                          </a:solidFill>
                          <a:latin typeface="Times New Roman"/>
                          <a:ea typeface="ＭＳ Ｐゴシック"/>
                        </a:defRPr>
                      </a:lvl6pPr>
                      <a:lvl7pPr marL="2742888" algn="l" defTabSz="914296" rtl="0" eaLnBrk="1" latinLnBrk="0" hangingPunct="1">
                        <a:defRPr kumimoji="1" sz="1800" b="1" kern="1200">
                          <a:solidFill>
                            <a:schemeClr val="lt1"/>
                          </a:solidFill>
                          <a:latin typeface="Times New Roman"/>
                          <a:ea typeface="ＭＳ Ｐゴシック"/>
                        </a:defRPr>
                      </a:lvl7pPr>
                      <a:lvl8pPr marL="3200036" algn="l" defTabSz="914296" rtl="0" eaLnBrk="1" latinLnBrk="0" hangingPunct="1">
                        <a:defRPr kumimoji="1" sz="1800" b="1" kern="1200">
                          <a:solidFill>
                            <a:schemeClr val="lt1"/>
                          </a:solidFill>
                          <a:latin typeface="Times New Roman"/>
                          <a:ea typeface="ＭＳ Ｐゴシック"/>
                        </a:defRPr>
                      </a:lvl8pPr>
                      <a:lvl9pPr marL="3657184" algn="l" defTabSz="914296" rtl="0" eaLnBrk="1" latinLnBrk="0" hangingPunct="1">
                        <a:defRPr kumimoji="1" sz="1800" b="1" kern="1200">
                          <a:solidFill>
                            <a:schemeClr val="lt1"/>
                          </a:solidFill>
                          <a:latin typeface="Times New Roman"/>
                          <a:ea typeface="ＭＳ Ｐゴシック"/>
                        </a:defRPr>
                      </a:lvl9pPr>
                    </a:lstStyle>
                    <a:p>
                      <a:pPr algn="ctr"/>
                      <a:r>
                        <a:rPr kumimoji="1" lang="en-US" altLang="ja-JP"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i-PRO(</a:t>
                      </a:r>
                      <a:r>
                        <a:rPr kumimoji="1" lang="ja-JP" altLang="en-US"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現行機</a:t>
                      </a:r>
                      <a:r>
                        <a:rPr kumimoji="1" lang="en-US" altLang="ja-JP"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400" b="1" baseline="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x40</a:t>
                      </a:r>
                      <a:endParaRPr kumimoji="1" lang="ja-JP" altLang="en-US"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29841191"/>
                  </a:ext>
                </a:extLst>
              </a:tr>
              <a:tr h="257767">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パン／チルト速度</a:t>
                      </a:r>
                    </a:p>
                  </a:txBody>
                  <a:tcPr marL="36000" marR="36000" marT="34290" marB="3429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500°/</a:t>
                      </a: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秒</a:t>
                      </a:r>
                      <a:endPar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en-US" altLang="ja-JP"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300°/</a:t>
                      </a:r>
                      <a:r>
                        <a:rPr kumimoji="1" lang="ja-JP" altLang="en-US"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秒</a:t>
                      </a:r>
                    </a:p>
                  </a:txBody>
                  <a:tcPr marL="36000" marR="36000" marT="34290" marB="3429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3200100429"/>
                  </a:ext>
                </a:extLst>
              </a:tr>
              <a:tr h="257767">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ズーム速度</a:t>
                      </a:r>
                      <a:r>
                        <a:rPr kumimoji="1" lang="en-US" altLang="ja-JP" sz="1400" b="0" baseline="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(W-&gt;T)</a:t>
                      </a:r>
                    </a:p>
                  </a:txBody>
                  <a:tcPr marL="36000" marR="36000" marT="34290" marB="3429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en-US" altLang="ja-JP"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4.3</a:t>
                      </a:r>
                      <a:r>
                        <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秒</a:t>
                      </a:r>
                      <a:endParaRPr kumimoji="1" lang="en-US" altLang="ja-JP"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4.3</a:t>
                      </a: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秒</a:t>
                      </a:r>
                    </a:p>
                  </a:txBody>
                  <a:tcPr marL="36000" marR="36000" marT="34290" marB="3429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54777900"/>
                  </a:ext>
                </a:extLst>
              </a:tr>
              <a:tr h="257767">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その他の評価</a:t>
                      </a:r>
                    </a:p>
                  </a:txBody>
                  <a:tcPr marL="36000" marR="36000" marT="34290" marB="3429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パン・チルト・ズームの同時動作</a:t>
                      </a:r>
                      <a:br>
                        <a:rPr kumimoji="1" lang="en-US" altLang="ja-JP"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br>
                      <a:r>
                        <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すばやい動き</a:t>
                      </a:r>
                    </a:p>
                  </a:txBody>
                  <a:tcPr marL="36000" marR="36000" marT="34290" marB="3429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ja-JP" altLang="en-US"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パン・チルト動作後のズーム動作</a:t>
                      </a:r>
                      <a:endParaRPr kumimoji="1" lang="en-US" altLang="ja-JP"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endParaRPr>
                    </a:p>
                    <a:p>
                      <a:pPr algn="ctr"/>
                      <a:r>
                        <a:rPr kumimoji="1" lang="ja-JP" altLang="en-US"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動作がスムーズではない</a:t>
                      </a:r>
                      <a:endParaRPr kumimoji="1" lang="en-US" altLang="ja-JP"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110321103"/>
                  </a:ext>
                </a:extLst>
              </a:tr>
              <a:tr h="257767">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総合評価</a:t>
                      </a:r>
                    </a:p>
                  </a:txBody>
                  <a:tcPr marL="36000" marR="36000" marT="34290" marB="3429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a:t>
                      </a:r>
                    </a:p>
                  </a:txBody>
                  <a:tcPr marL="36000" marR="36000" marT="34290" marB="3429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a:t>
                      </a:r>
                      <a:endParaRPr kumimoji="1" lang="en-US" altLang="ja-JP"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64902676"/>
                  </a:ext>
                </a:extLst>
              </a:tr>
              <a:tr h="257767">
                <a:tc>
                  <a:txBody>
                    <a:bodyPr/>
                    <a:lstStyle>
                      <a:lvl1pPr marL="0" algn="l" defTabSz="914296" rtl="0" eaLnBrk="1" latinLnBrk="0" hangingPunct="1">
                        <a:defRPr kumimoji="1" sz="1800" b="1" kern="1200">
                          <a:solidFill>
                            <a:schemeClr val="lt1"/>
                          </a:solidFill>
                          <a:latin typeface="Times New Roman"/>
                          <a:ea typeface="ＭＳ Ｐゴシック"/>
                        </a:defRPr>
                      </a:lvl1pPr>
                      <a:lvl2pPr marL="457148" algn="l" defTabSz="914296" rtl="0" eaLnBrk="1" latinLnBrk="0" hangingPunct="1">
                        <a:defRPr kumimoji="1" sz="1800" b="1" kern="1200">
                          <a:solidFill>
                            <a:schemeClr val="lt1"/>
                          </a:solidFill>
                          <a:latin typeface="Times New Roman"/>
                          <a:ea typeface="ＭＳ Ｐゴシック"/>
                        </a:defRPr>
                      </a:lvl2pPr>
                      <a:lvl3pPr marL="914296" algn="l" defTabSz="914296" rtl="0" eaLnBrk="1" latinLnBrk="0" hangingPunct="1">
                        <a:defRPr kumimoji="1" sz="1800" b="1" kern="1200">
                          <a:solidFill>
                            <a:schemeClr val="lt1"/>
                          </a:solidFill>
                          <a:latin typeface="Times New Roman"/>
                          <a:ea typeface="ＭＳ Ｐゴシック"/>
                        </a:defRPr>
                      </a:lvl3pPr>
                      <a:lvl4pPr marL="1371445" algn="l" defTabSz="914296" rtl="0" eaLnBrk="1" latinLnBrk="0" hangingPunct="1">
                        <a:defRPr kumimoji="1" sz="1800" b="1" kern="1200">
                          <a:solidFill>
                            <a:schemeClr val="lt1"/>
                          </a:solidFill>
                          <a:latin typeface="Times New Roman"/>
                          <a:ea typeface="ＭＳ Ｐゴシック"/>
                        </a:defRPr>
                      </a:lvl4pPr>
                      <a:lvl5pPr marL="1828592" algn="l" defTabSz="914296" rtl="0" eaLnBrk="1" latinLnBrk="0" hangingPunct="1">
                        <a:defRPr kumimoji="1" sz="1800" b="1" kern="1200">
                          <a:solidFill>
                            <a:schemeClr val="lt1"/>
                          </a:solidFill>
                          <a:latin typeface="Times New Roman"/>
                          <a:ea typeface="ＭＳ Ｐゴシック"/>
                        </a:defRPr>
                      </a:lvl5pPr>
                      <a:lvl6pPr marL="2285740" algn="l" defTabSz="914296" rtl="0" eaLnBrk="1" latinLnBrk="0" hangingPunct="1">
                        <a:defRPr kumimoji="1" sz="1800" b="1" kern="1200">
                          <a:solidFill>
                            <a:schemeClr val="lt1"/>
                          </a:solidFill>
                          <a:latin typeface="Times New Roman"/>
                          <a:ea typeface="ＭＳ Ｐゴシック"/>
                        </a:defRPr>
                      </a:lvl6pPr>
                      <a:lvl7pPr marL="2742888" algn="l" defTabSz="914296" rtl="0" eaLnBrk="1" latinLnBrk="0" hangingPunct="1">
                        <a:defRPr kumimoji="1" sz="1800" b="1" kern="1200">
                          <a:solidFill>
                            <a:schemeClr val="lt1"/>
                          </a:solidFill>
                          <a:latin typeface="Times New Roman"/>
                          <a:ea typeface="ＭＳ Ｐゴシック"/>
                        </a:defRPr>
                      </a:lvl7pPr>
                      <a:lvl8pPr marL="3200036" algn="l" defTabSz="914296" rtl="0" eaLnBrk="1" latinLnBrk="0" hangingPunct="1">
                        <a:defRPr kumimoji="1" sz="1800" b="1" kern="1200">
                          <a:solidFill>
                            <a:schemeClr val="lt1"/>
                          </a:solidFill>
                          <a:latin typeface="Times New Roman"/>
                          <a:ea typeface="ＭＳ Ｐゴシック"/>
                        </a:defRPr>
                      </a:lvl8pPr>
                      <a:lvl9pPr marL="3657184" algn="l" defTabSz="914296" rtl="0" eaLnBrk="1" latinLnBrk="0" hangingPunct="1">
                        <a:defRPr kumimoji="1" sz="1800" b="1" kern="1200">
                          <a:solidFill>
                            <a:schemeClr val="lt1"/>
                          </a:solidFill>
                          <a:latin typeface="Times New Roman"/>
                          <a:ea typeface="ＭＳ Ｐゴシック"/>
                        </a:defRPr>
                      </a:lvl9pPr>
                    </a:lstStyle>
                    <a:p>
                      <a:pPr marL="0" marR="0" lvl="0" indent="0" algn="ctr" defTabSz="914296" rtl="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操作性</a:t>
                      </a:r>
                      <a:endParaRPr kumimoji="1" lang="ja-JP" altLang="en-US"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solidFill>
                  </a:tcPr>
                </a:tc>
                <a:tc>
                  <a:txBody>
                    <a:bodyPr/>
                    <a:lstStyle>
                      <a:lvl1pPr marL="0" algn="l" defTabSz="914296" rtl="0" eaLnBrk="1" latinLnBrk="0" hangingPunct="1">
                        <a:defRPr kumimoji="1" sz="1800" b="1" kern="1200">
                          <a:solidFill>
                            <a:schemeClr val="lt1"/>
                          </a:solidFill>
                          <a:latin typeface="Times New Roman"/>
                          <a:ea typeface="ＭＳ Ｐゴシック"/>
                        </a:defRPr>
                      </a:lvl1pPr>
                      <a:lvl2pPr marL="457148" algn="l" defTabSz="914296" rtl="0" eaLnBrk="1" latinLnBrk="0" hangingPunct="1">
                        <a:defRPr kumimoji="1" sz="1800" b="1" kern="1200">
                          <a:solidFill>
                            <a:schemeClr val="lt1"/>
                          </a:solidFill>
                          <a:latin typeface="Times New Roman"/>
                          <a:ea typeface="ＭＳ Ｐゴシック"/>
                        </a:defRPr>
                      </a:lvl2pPr>
                      <a:lvl3pPr marL="914296" algn="l" defTabSz="914296" rtl="0" eaLnBrk="1" latinLnBrk="0" hangingPunct="1">
                        <a:defRPr kumimoji="1" sz="1800" b="1" kern="1200">
                          <a:solidFill>
                            <a:schemeClr val="lt1"/>
                          </a:solidFill>
                          <a:latin typeface="Times New Roman"/>
                          <a:ea typeface="ＭＳ Ｐゴシック"/>
                        </a:defRPr>
                      </a:lvl3pPr>
                      <a:lvl4pPr marL="1371445" algn="l" defTabSz="914296" rtl="0" eaLnBrk="1" latinLnBrk="0" hangingPunct="1">
                        <a:defRPr kumimoji="1" sz="1800" b="1" kern="1200">
                          <a:solidFill>
                            <a:schemeClr val="lt1"/>
                          </a:solidFill>
                          <a:latin typeface="Times New Roman"/>
                          <a:ea typeface="ＭＳ Ｐゴシック"/>
                        </a:defRPr>
                      </a:lvl4pPr>
                      <a:lvl5pPr marL="1828592" algn="l" defTabSz="914296" rtl="0" eaLnBrk="1" latinLnBrk="0" hangingPunct="1">
                        <a:defRPr kumimoji="1" sz="1800" b="1" kern="1200">
                          <a:solidFill>
                            <a:schemeClr val="lt1"/>
                          </a:solidFill>
                          <a:latin typeface="Times New Roman"/>
                          <a:ea typeface="ＭＳ Ｐゴシック"/>
                        </a:defRPr>
                      </a:lvl5pPr>
                      <a:lvl6pPr marL="2285740" algn="l" defTabSz="914296" rtl="0" eaLnBrk="1" latinLnBrk="0" hangingPunct="1">
                        <a:defRPr kumimoji="1" sz="1800" b="1" kern="1200">
                          <a:solidFill>
                            <a:schemeClr val="lt1"/>
                          </a:solidFill>
                          <a:latin typeface="Times New Roman"/>
                          <a:ea typeface="ＭＳ Ｐゴシック"/>
                        </a:defRPr>
                      </a:lvl6pPr>
                      <a:lvl7pPr marL="2742888" algn="l" defTabSz="914296" rtl="0" eaLnBrk="1" latinLnBrk="0" hangingPunct="1">
                        <a:defRPr kumimoji="1" sz="1800" b="1" kern="1200">
                          <a:solidFill>
                            <a:schemeClr val="lt1"/>
                          </a:solidFill>
                          <a:latin typeface="Times New Roman"/>
                          <a:ea typeface="ＭＳ Ｐゴシック"/>
                        </a:defRPr>
                      </a:lvl7pPr>
                      <a:lvl8pPr marL="3200036" algn="l" defTabSz="914296" rtl="0" eaLnBrk="1" latinLnBrk="0" hangingPunct="1">
                        <a:defRPr kumimoji="1" sz="1800" b="1" kern="1200">
                          <a:solidFill>
                            <a:schemeClr val="lt1"/>
                          </a:solidFill>
                          <a:latin typeface="Times New Roman"/>
                          <a:ea typeface="ＭＳ Ｐゴシック"/>
                        </a:defRPr>
                      </a:lvl8pPr>
                      <a:lvl9pPr marL="3657184" algn="l" defTabSz="914296" rtl="0" eaLnBrk="1" latinLnBrk="0" hangingPunct="1">
                        <a:defRPr kumimoji="1" sz="1800" b="1" kern="1200">
                          <a:solidFill>
                            <a:schemeClr val="lt1"/>
                          </a:solidFill>
                          <a:latin typeface="Times New Roman"/>
                          <a:ea typeface="ＭＳ Ｐゴシック"/>
                        </a:defRPr>
                      </a:lvl9pPr>
                    </a:lstStyle>
                    <a:p>
                      <a:pPr algn="ctr"/>
                      <a:r>
                        <a:rPr kumimoji="1" lang="en-US" altLang="ja-JP" sz="1400" b="1" dirty="0" err="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i</a:t>
                      </a:r>
                      <a:r>
                        <a:rPr kumimoji="1" lang="en-US" altLang="ja-JP"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-PRO(</a:t>
                      </a:r>
                      <a:r>
                        <a:rPr kumimoji="1" lang="en-US" altLang="ja-JP" sz="1400" b="1" kern="12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S65340</a:t>
                      </a:r>
                      <a:r>
                        <a:rPr kumimoji="1" lang="en-US" altLang="ja-JP"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a:t>
                      </a:r>
                    </a:p>
                  </a:txBody>
                  <a:tcPr marL="36000" marR="36000" marT="34290" marB="3429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solidFill>
                  </a:tcPr>
                </a:tc>
                <a:tc>
                  <a:txBody>
                    <a:bodyPr/>
                    <a:lstStyle>
                      <a:lvl1pPr marL="0" algn="l" defTabSz="914296" rtl="0" eaLnBrk="1" latinLnBrk="0" hangingPunct="1">
                        <a:defRPr kumimoji="1" sz="1800" b="1" kern="1200">
                          <a:solidFill>
                            <a:schemeClr val="lt1"/>
                          </a:solidFill>
                          <a:latin typeface="Times New Roman"/>
                          <a:ea typeface="ＭＳ Ｐゴシック"/>
                        </a:defRPr>
                      </a:lvl1pPr>
                      <a:lvl2pPr marL="457148" algn="l" defTabSz="914296" rtl="0" eaLnBrk="1" latinLnBrk="0" hangingPunct="1">
                        <a:defRPr kumimoji="1" sz="1800" b="1" kern="1200">
                          <a:solidFill>
                            <a:schemeClr val="lt1"/>
                          </a:solidFill>
                          <a:latin typeface="Times New Roman"/>
                          <a:ea typeface="ＭＳ Ｐゴシック"/>
                        </a:defRPr>
                      </a:lvl2pPr>
                      <a:lvl3pPr marL="914296" algn="l" defTabSz="914296" rtl="0" eaLnBrk="1" latinLnBrk="0" hangingPunct="1">
                        <a:defRPr kumimoji="1" sz="1800" b="1" kern="1200">
                          <a:solidFill>
                            <a:schemeClr val="lt1"/>
                          </a:solidFill>
                          <a:latin typeface="Times New Roman"/>
                          <a:ea typeface="ＭＳ Ｐゴシック"/>
                        </a:defRPr>
                      </a:lvl3pPr>
                      <a:lvl4pPr marL="1371445" algn="l" defTabSz="914296" rtl="0" eaLnBrk="1" latinLnBrk="0" hangingPunct="1">
                        <a:defRPr kumimoji="1" sz="1800" b="1" kern="1200">
                          <a:solidFill>
                            <a:schemeClr val="lt1"/>
                          </a:solidFill>
                          <a:latin typeface="Times New Roman"/>
                          <a:ea typeface="ＭＳ Ｐゴシック"/>
                        </a:defRPr>
                      </a:lvl4pPr>
                      <a:lvl5pPr marL="1828592" algn="l" defTabSz="914296" rtl="0" eaLnBrk="1" latinLnBrk="0" hangingPunct="1">
                        <a:defRPr kumimoji="1" sz="1800" b="1" kern="1200">
                          <a:solidFill>
                            <a:schemeClr val="lt1"/>
                          </a:solidFill>
                          <a:latin typeface="Times New Roman"/>
                          <a:ea typeface="ＭＳ Ｐゴシック"/>
                        </a:defRPr>
                      </a:lvl5pPr>
                      <a:lvl6pPr marL="2285740" algn="l" defTabSz="914296" rtl="0" eaLnBrk="1" latinLnBrk="0" hangingPunct="1">
                        <a:defRPr kumimoji="1" sz="1800" b="1" kern="1200">
                          <a:solidFill>
                            <a:schemeClr val="lt1"/>
                          </a:solidFill>
                          <a:latin typeface="Times New Roman"/>
                          <a:ea typeface="ＭＳ Ｐゴシック"/>
                        </a:defRPr>
                      </a:lvl6pPr>
                      <a:lvl7pPr marL="2742888" algn="l" defTabSz="914296" rtl="0" eaLnBrk="1" latinLnBrk="0" hangingPunct="1">
                        <a:defRPr kumimoji="1" sz="1800" b="1" kern="1200">
                          <a:solidFill>
                            <a:schemeClr val="lt1"/>
                          </a:solidFill>
                          <a:latin typeface="Times New Roman"/>
                          <a:ea typeface="ＭＳ Ｐゴシック"/>
                        </a:defRPr>
                      </a:lvl7pPr>
                      <a:lvl8pPr marL="3200036" algn="l" defTabSz="914296" rtl="0" eaLnBrk="1" latinLnBrk="0" hangingPunct="1">
                        <a:defRPr kumimoji="1" sz="1800" b="1" kern="1200">
                          <a:solidFill>
                            <a:schemeClr val="lt1"/>
                          </a:solidFill>
                          <a:latin typeface="Times New Roman"/>
                          <a:ea typeface="ＭＳ Ｐゴシック"/>
                        </a:defRPr>
                      </a:lvl8pPr>
                      <a:lvl9pPr marL="3657184" algn="l" defTabSz="914296" rtl="0" eaLnBrk="1" latinLnBrk="0" hangingPunct="1">
                        <a:defRPr kumimoji="1" sz="1800" b="1" kern="1200">
                          <a:solidFill>
                            <a:schemeClr val="lt1"/>
                          </a:solidFill>
                          <a:latin typeface="Times New Roman"/>
                          <a:ea typeface="ＭＳ Ｐゴシック"/>
                        </a:defRPr>
                      </a:lvl9pPr>
                    </a:lstStyle>
                    <a:p>
                      <a:pPr algn="ctr"/>
                      <a:r>
                        <a:rPr kumimoji="1" lang="en-US" altLang="ja-JP"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i-PRO(</a:t>
                      </a:r>
                      <a:r>
                        <a:rPr kumimoji="1" lang="ja-JP" altLang="en-US"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現行機</a:t>
                      </a:r>
                      <a:r>
                        <a:rPr kumimoji="1" lang="en-US" altLang="ja-JP" sz="14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a:t>
                      </a:r>
                    </a:p>
                  </a:txBody>
                  <a:tcPr marL="36000" marR="36000" marT="34290" marB="3429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334539047"/>
                  </a:ext>
                </a:extLst>
              </a:tr>
              <a:tr h="257767">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PTZ</a:t>
                      </a: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応答</a:t>
                      </a:r>
                    </a:p>
                  </a:txBody>
                  <a:tcPr marL="36000" marR="36000" marT="34290" marB="3429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ja-JP" altLang="en-US" sz="1000" b="0" i="0" kern="1200" dirty="0">
                          <a:solidFill>
                            <a:schemeClr val="dk1"/>
                          </a:solidFill>
                          <a:effectLst/>
                          <a:latin typeface="Yu Gothic UI" panose="020B0500000000000000" pitchFamily="50" charset="-128"/>
                          <a:ea typeface="Yu Gothic UI" panose="020B0500000000000000" pitchFamily="50" charset="-128"/>
                          <a:cs typeface="Calibri" panose="020F0502020204030204" pitchFamily="34" charset="0"/>
                        </a:rPr>
                        <a:t>評価中</a:t>
                      </a:r>
                      <a:endParaRPr kumimoji="1" lang="ja-JP" altLang="en-US" sz="10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ja-JP" altLang="en-US" sz="10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評価中</a:t>
                      </a:r>
                    </a:p>
                  </a:txBody>
                  <a:tcPr marL="36000" marR="36000" marT="34290" marB="3429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3989907678"/>
                  </a:ext>
                </a:extLst>
              </a:tr>
              <a:tr h="257767">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PTZ</a:t>
                      </a: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中の</a:t>
                      </a: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AF (</a:t>
                      </a: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昼間</a:t>
                      </a: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p>
                  </a:txBody>
                  <a:tcPr marL="36000" marR="36000" marT="34290" marB="3429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en-US" altLang="ja-JP"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4</a:t>
                      </a:r>
                      <a:r>
                        <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ポイント（改善中）</a:t>
                      </a:r>
                      <a:endParaRPr kumimoji="1" lang="en-US" altLang="ja-JP"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en-US" altLang="ja-JP"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3 </a:t>
                      </a:r>
                      <a:r>
                        <a:rPr kumimoji="1" lang="ja-JP" altLang="en-US"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ポイント</a:t>
                      </a:r>
                    </a:p>
                  </a:txBody>
                  <a:tcPr marL="36000" marR="36000" marT="34290" marB="3429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60462548"/>
                  </a:ext>
                </a:extLst>
              </a:tr>
              <a:tr h="257767">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PTZ</a:t>
                      </a: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中の</a:t>
                      </a: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AF (</a:t>
                      </a: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夜間</a:t>
                      </a: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en-US" altLang="ja-JP"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3 </a:t>
                      </a:r>
                      <a:r>
                        <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ポイント</a:t>
                      </a:r>
                      <a:r>
                        <a:rPr kumimoji="1" lang="en-US" altLang="ja-JP"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改善中</a:t>
                      </a:r>
                      <a:r>
                        <a:rPr kumimoji="1" lang="en-US" altLang="ja-JP"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914296" rtl="0" eaLnBrk="1" latinLnBrk="0" hangingPunct="1">
                        <a:defRPr kumimoji="1" sz="1800" kern="1200">
                          <a:solidFill>
                            <a:schemeClr val="dk1"/>
                          </a:solidFill>
                          <a:latin typeface="Times New Roman"/>
                          <a:ea typeface="ＭＳ Ｐゴシック"/>
                        </a:defRPr>
                      </a:lvl1pPr>
                      <a:lvl2pPr marL="457148" algn="l" defTabSz="914296" rtl="0" eaLnBrk="1" latinLnBrk="0" hangingPunct="1">
                        <a:defRPr kumimoji="1" sz="1800" kern="1200">
                          <a:solidFill>
                            <a:schemeClr val="dk1"/>
                          </a:solidFill>
                          <a:latin typeface="Times New Roman"/>
                          <a:ea typeface="ＭＳ Ｐゴシック"/>
                        </a:defRPr>
                      </a:lvl2pPr>
                      <a:lvl3pPr marL="914296" algn="l" defTabSz="914296" rtl="0" eaLnBrk="1" latinLnBrk="0" hangingPunct="1">
                        <a:defRPr kumimoji="1" sz="1800" kern="1200">
                          <a:solidFill>
                            <a:schemeClr val="dk1"/>
                          </a:solidFill>
                          <a:latin typeface="Times New Roman"/>
                          <a:ea typeface="ＭＳ Ｐゴシック"/>
                        </a:defRPr>
                      </a:lvl3pPr>
                      <a:lvl4pPr marL="1371445" algn="l" defTabSz="914296" rtl="0" eaLnBrk="1" latinLnBrk="0" hangingPunct="1">
                        <a:defRPr kumimoji="1" sz="1800" kern="1200">
                          <a:solidFill>
                            <a:schemeClr val="dk1"/>
                          </a:solidFill>
                          <a:latin typeface="Times New Roman"/>
                          <a:ea typeface="ＭＳ Ｐゴシック"/>
                        </a:defRPr>
                      </a:lvl4pPr>
                      <a:lvl5pPr marL="1828592" algn="l" defTabSz="914296" rtl="0" eaLnBrk="1" latinLnBrk="0" hangingPunct="1">
                        <a:defRPr kumimoji="1" sz="1800" kern="1200">
                          <a:solidFill>
                            <a:schemeClr val="dk1"/>
                          </a:solidFill>
                          <a:latin typeface="Times New Roman"/>
                          <a:ea typeface="ＭＳ Ｐゴシック"/>
                        </a:defRPr>
                      </a:lvl5pPr>
                      <a:lvl6pPr marL="2285740" algn="l" defTabSz="914296" rtl="0" eaLnBrk="1" latinLnBrk="0" hangingPunct="1">
                        <a:defRPr kumimoji="1" sz="1800" kern="1200">
                          <a:solidFill>
                            <a:schemeClr val="dk1"/>
                          </a:solidFill>
                          <a:latin typeface="Times New Roman"/>
                          <a:ea typeface="ＭＳ Ｐゴシック"/>
                        </a:defRPr>
                      </a:lvl6pPr>
                      <a:lvl7pPr marL="2742888" algn="l" defTabSz="914296" rtl="0" eaLnBrk="1" latinLnBrk="0" hangingPunct="1">
                        <a:defRPr kumimoji="1" sz="1800" kern="1200">
                          <a:solidFill>
                            <a:schemeClr val="dk1"/>
                          </a:solidFill>
                          <a:latin typeface="Times New Roman"/>
                          <a:ea typeface="ＭＳ Ｐゴシック"/>
                        </a:defRPr>
                      </a:lvl7pPr>
                      <a:lvl8pPr marL="3200036" algn="l" defTabSz="914296" rtl="0" eaLnBrk="1" latinLnBrk="0" hangingPunct="1">
                        <a:defRPr kumimoji="1" sz="1800" kern="1200">
                          <a:solidFill>
                            <a:schemeClr val="dk1"/>
                          </a:solidFill>
                          <a:latin typeface="Times New Roman"/>
                          <a:ea typeface="ＭＳ Ｐゴシック"/>
                        </a:defRPr>
                      </a:lvl8pPr>
                      <a:lvl9pPr marL="3657184" algn="l" defTabSz="914296" rtl="0" eaLnBrk="1" latinLnBrk="0" hangingPunct="1">
                        <a:defRPr kumimoji="1" sz="1800" kern="1200">
                          <a:solidFill>
                            <a:schemeClr val="dk1"/>
                          </a:solidFill>
                          <a:latin typeface="Times New Roman"/>
                          <a:ea typeface="ＭＳ Ｐゴシック"/>
                        </a:defRPr>
                      </a:lvl9pPr>
                    </a:lstStyle>
                    <a:p>
                      <a:pPr algn="ctr"/>
                      <a:r>
                        <a:rPr kumimoji="1" lang="en-US" altLang="ja-JP"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2 </a:t>
                      </a:r>
                      <a:r>
                        <a:rPr kumimoji="1" lang="ja-JP" altLang="en-US"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ポイント</a:t>
                      </a:r>
                      <a:endParaRPr kumimoji="1" lang="en-US" altLang="ja-JP"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3192885103"/>
                  </a:ext>
                </a:extLst>
              </a:tr>
              <a:tr h="257767">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総合評価</a:t>
                      </a:r>
                    </a:p>
                  </a:txBody>
                  <a:tcPr marL="36000" marR="36000" marT="34290" marB="3429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1400" b="0" kern="120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〇</a:t>
                      </a:r>
                    </a:p>
                  </a:txBody>
                  <a:tcPr marL="36000" marR="36000" marT="34290" marB="3429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1400" b="0" kern="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a:t>
                      </a:r>
                      <a:endParaRPr kumimoji="1" lang="en-US" altLang="ja-JP" sz="1400" b="0" kern="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4290" marB="3429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44944975"/>
                  </a:ext>
                </a:extLst>
              </a:tr>
            </a:tbl>
          </a:graphicData>
        </a:graphic>
      </p:graphicFrame>
      <p:pic>
        <p:nvPicPr>
          <p:cNvPr id="30" name="図 29"/>
          <p:cNvPicPr>
            <a:picLocks noChangeAspect="1"/>
          </p:cNvPicPr>
          <p:nvPr/>
        </p:nvPicPr>
        <p:blipFill>
          <a:blip r:embed="rId3"/>
          <a:stretch>
            <a:fillRect/>
          </a:stretch>
        </p:blipFill>
        <p:spPr>
          <a:xfrm>
            <a:off x="8405187" y="103105"/>
            <a:ext cx="309190" cy="419887"/>
          </a:xfrm>
          <a:prstGeom prst="rect">
            <a:avLst/>
          </a:prstGeom>
        </p:spPr>
      </p:pic>
      <p:grpSp>
        <p:nvGrpSpPr>
          <p:cNvPr id="31" name="グループ化 30"/>
          <p:cNvGrpSpPr/>
          <p:nvPr/>
        </p:nvGrpSpPr>
        <p:grpSpPr>
          <a:xfrm>
            <a:off x="8719235" y="59567"/>
            <a:ext cx="273631" cy="451364"/>
            <a:chOff x="218474" y="3927966"/>
            <a:chExt cx="273631" cy="466314"/>
          </a:xfrm>
        </p:grpSpPr>
        <p:sp>
          <p:nvSpPr>
            <p:cNvPr id="32" name="正方形/長方形 31"/>
            <p:cNvSpPr/>
            <p:nvPr/>
          </p:nvSpPr>
          <p:spPr>
            <a:xfrm>
              <a:off x="218474" y="3984010"/>
              <a:ext cx="273631" cy="407228"/>
            </a:xfrm>
            <a:prstGeom prst="rect">
              <a:avLst/>
            </a:prstGeom>
            <a:solidFill>
              <a:sysClr val="window" lastClr="FFFFFF"/>
            </a:solidFill>
            <a:ln w="3175" cap="flat" cmpd="sng" algn="ctr">
              <a:solidFill>
                <a:srgbClr val="F79646">
                  <a:lumMod val="75000"/>
                </a:srgbClr>
              </a:solidFill>
              <a:prstDash val="solid"/>
            </a:ln>
            <a:effectLst/>
          </p:spPr>
          <p:txBody>
            <a:bodyPr wrap="none" lIns="72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3" name="正方形/長方形 32"/>
            <p:cNvSpPr/>
            <p:nvPr/>
          </p:nvSpPr>
          <p:spPr>
            <a:xfrm>
              <a:off x="218474" y="4295105"/>
              <a:ext cx="273631" cy="99175"/>
            </a:xfrm>
            <a:prstGeom prst="rect">
              <a:avLst/>
            </a:prstGeom>
            <a:solidFill>
              <a:srgbClr val="F79646">
                <a:lumMod val="75000"/>
              </a:srgbClr>
            </a:solidFill>
            <a:ln w="9525" cap="flat" cmpd="sng" algn="ctr">
              <a:solidFill>
                <a:srgbClr val="F79646">
                  <a:lumMod val="75000"/>
                </a:srgbClr>
              </a:solidFill>
              <a:prstDash val="solid"/>
            </a:ln>
            <a:effectLst/>
          </p:spPr>
          <p:txBody>
            <a:bodyPr wrap="non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700" b="1" i="0" u="none" strike="noStrike" kern="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eiryo UI" panose="020B0604030504040204" pitchFamily="50" charset="-128"/>
                </a:rPr>
                <a:t>series</a:t>
              </a:r>
              <a:endParaRPr kumimoji="0" lang="ja-JP" altLang="en-US" sz="700" b="1" i="0" u="none" strike="noStrike" kern="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4" name="テキスト ボックス 33"/>
            <p:cNvSpPr txBox="1"/>
            <p:nvPr/>
          </p:nvSpPr>
          <p:spPr>
            <a:xfrm>
              <a:off x="239448" y="3927966"/>
              <a:ext cx="201978" cy="413362"/>
            </a:xfrm>
            <a:prstGeom prst="rect">
              <a:avLst/>
            </a:prstGeom>
            <a:noFill/>
          </p:spPr>
          <p:txBody>
            <a:bodyPr wrap="none" lIns="0" tIns="0" rIns="0" bIns="0"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0" lang="en-US" altLang="ja-JP" sz="2600" b="1" i="0" u="none" strike="noStrike" kern="0" cap="none" spc="0" normalizeH="0" baseline="0" noProof="0" dirty="0">
                  <a:ln>
                    <a:noFill/>
                  </a:ln>
                  <a:solidFill>
                    <a:srgbClr val="F79646">
                      <a:lumMod val="75000"/>
                    </a:srgbClr>
                  </a:solidFill>
                  <a:effectLst/>
                  <a:uLnTx/>
                  <a:uFillTx/>
                  <a:latin typeface="Yu Gothic UI" panose="020B0500000000000000" pitchFamily="50" charset="-128"/>
                  <a:ea typeface="Yu Gothic UI" panose="020B0500000000000000" pitchFamily="50" charset="-128"/>
                  <a:cs typeface="Meiryo UI" panose="020B0604030504040204" pitchFamily="50" charset="-128"/>
                </a:rPr>
                <a:t>B</a:t>
              </a:r>
              <a:endParaRPr kumimoji="0" lang="ja-JP" altLang="en-US" sz="2600" b="1" i="0" u="none" strike="noStrike" kern="0" cap="none" spc="0" normalizeH="0" baseline="0" noProof="0" dirty="0">
                <a:ln>
                  <a:noFill/>
                </a:ln>
                <a:solidFill>
                  <a:srgbClr val="F79646">
                    <a:lumMod val="75000"/>
                  </a:srgbClr>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grpSp>
    </p:spTree>
    <p:extLst>
      <p:ext uri="{BB962C8B-B14F-4D97-AF65-F5344CB8AC3E}">
        <p14:creationId xmlns:p14="http://schemas.microsoft.com/office/powerpoint/2010/main" val="3857682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プリセット移動比較">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49164"/>
          <a:stretch/>
        </p:blipFill>
        <p:spPr>
          <a:xfrm>
            <a:off x="392790" y="1139332"/>
            <a:ext cx="8208446" cy="2347229"/>
          </a:xfrm>
          <a:prstGeom prst="rect">
            <a:avLst/>
          </a:prstGeom>
          <a:effectLst>
            <a:outerShdw blurRad="50800" dist="38100" dir="2700000" algn="tl" rotWithShape="0">
              <a:prstClr val="black">
                <a:alpha val="40000"/>
              </a:prstClr>
            </a:outerShdw>
          </a:effectLst>
        </p:spPr>
      </p:pic>
      <p:sp>
        <p:nvSpPr>
          <p:cNvPr id="4" name="正方形/長方形 3"/>
          <p:cNvSpPr/>
          <p:nvPr/>
        </p:nvSpPr>
        <p:spPr>
          <a:xfrm>
            <a:off x="5746060" y="3744971"/>
            <a:ext cx="1707288" cy="61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WV-X6531</a:t>
            </a:r>
          </a:p>
          <a:p>
            <a:pPr marL="0" marR="0" lvl="0" indent="0" algn="ctr" defTabSz="457200" rtl="0" eaLnBrk="1" fontAlgn="base" latinLnBrk="0" hangingPunct="1">
              <a:lnSpc>
                <a:spcPct val="100000"/>
              </a:lnSpc>
              <a:spcBef>
                <a:spcPts val="600"/>
              </a:spcBef>
              <a:spcAft>
                <a:spcPct val="0"/>
              </a:spcAft>
              <a:buClrTx/>
              <a:buSzTx/>
              <a:buFontTx/>
              <a:buNone/>
              <a:tabLst/>
              <a:defRPr/>
            </a:pPr>
            <a:r>
              <a:rPr kumimoji="1" lang="ja-JP" altLang="en-US" sz="14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プリセット移動</a:t>
            </a:r>
            <a:r>
              <a:rPr kumimoji="1" lang="en-US" altLang="ja-JP" sz="14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 5.6</a:t>
            </a:r>
            <a:r>
              <a:rPr kumimoji="1" lang="ja-JP" altLang="en-US" sz="14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秒</a:t>
            </a:r>
            <a:endParaRPr kumimoji="1" lang="en-US" altLang="ja-JP" sz="14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endParaRPr>
          </a:p>
        </p:txBody>
      </p:sp>
      <p:sp>
        <p:nvSpPr>
          <p:cNvPr id="7" name="正方形/長方形 6"/>
          <p:cNvSpPr/>
          <p:nvPr/>
        </p:nvSpPr>
        <p:spPr>
          <a:xfrm>
            <a:off x="1381523" y="3730318"/>
            <a:ext cx="2315548" cy="641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WV-S61302-Z4</a:t>
            </a:r>
          </a:p>
          <a:p>
            <a:pPr marL="0" marR="0" lvl="0" indent="0" algn="ctr" defTabSz="457200" rtl="0" eaLnBrk="1" fontAlgn="base" latinLnBrk="0" hangingPunct="1">
              <a:lnSpc>
                <a:spcPct val="100000"/>
              </a:lnSpc>
              <a:spcBef>
                <a:spcPts val="600"/>
              </a:spcBef>
              <a:spcAft>
                <a:spcPct val="0"/>
              </a:spcAft>
              <a:buClrTx/>
              <a:buSzTx/>
              <a:buFontTx/>
              <a:buNone/>
              <a:tabLst/>
              <a:defRPr/>
            </a:pPr>
            <a:r>
              <a:rPr lang="ja-JP" altLang="en-US" sz="1400" b="1" dirty="0">
                <a:solidFill>
                  <a:srgbClr val="6464E6"/>
                </a:solidFill>
                <a:latin typeface="Yu Gothic UI" panose="020B0500000000000000" pitchFamily="50" charset="-128"/>
                <a:ea typeface="Yu Gothic UI" panose="020B0500000000000000" pitchFamily="50" charset="-128"/>
              </a:rPr>
              <a:t>プリセット移動</a:t>
            </a:r>
            <a:r>
              <a:rPr kumimoji="1" lang="en-US" altLang="ja-JP" sz="14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 4.3</a:t>
            </a:r>
            <a:r>
              <a:rPr kumimoji="1" lang="ja-JP" altLang="en-US" sz="14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秒</a:t>
            </a:r>
            <a:endParaRPr kumimoji="1" lang="en-US" altLang="ja-JP" sz="14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endParaRPr>
          </a:p>
        </p:txBody>
      </p:sp>
      <p:sp>
        <p:nvSpPr>
          <p:cNvPr id="3" name="タイトル 2"/>
          <p:cNvSpPr>
            <a:spLocks noGrp="1"/>
          </p:cNvSpPr>
          <p:nvPr>
            <p:ph type="title"/>
          </p:nvPr>
        </p:nvSpPr>
        <p:spPr>
          <a:xfrm>
            <a:off x="0" y="7621"/>
            <a:ext cx="9144000" cy="609600"/>
          </a:xfrm>
        </p:spPr>
        <p:txBody>
          <a:bodyPr/>
          <a:lstStyle/>
          <a:p>
            <a:r>
              <a:rPr lang="en-US" altLang="ja-JP" dirty="0"/>
              <a:t>【</a:t>
            </a:r>
            <a:r>
              <a:rPr lang="ja-JP" altLang="en-US" dirty="0"/>
              <a:t>参考</a:t>
            </a:r>
            <a:r>
              <a:rPr lang="en-US" altLang="ja-JP" dirty="0"/>
              <a:t>】</a:t>
            </a:r>
            <a:r>
              <a:rPr lang="ja-JP" altLang="en-US" dirty="0">
                <a:latin typeface="Yu Gothic UI" panose="020B0500000000000000" pitchFamily="50" charset="-128"/>
                <a:ea typeface="Yu Gothic UI" panose="020B0500000000000000" pitchFamily="50" charset="-128"/>
              </a:rPr>
              <a:t>高性能</a:t>
            </a:r>
            <a:r>
              <a:rPr lang="en-US" altLang="ja-JP" dirty="0">
                <a:latin typeface="Yu Gothic UI" panose="020B0500000000000000" pitchFamily="50" charset="-128"/>
                <a:ea typeface="Yu Gothic UI" panose="020B0500000000000000" pitchFamily="50" charset="-128"/>
              </a:rPr>
              <a:t>PTZ</a:t>
            </a:r>
            <a:r>
              <a:rPr lang="ja-JP" altLang="en-US" dirty="0">
                <a:latin typeface="Yu Gothic UI" panose="020B0500000000000000" pitchFamily="50" charset="-128"/>
                <a:ea typeface="Yu Gothic UI" panose="020B0500000000000000" pitchFamily="50" charset="-128"/>
              </a:rPr>
              <a:t>駆動 </a:t>
            </a:r>
            <a:r>
              <a:rPr lang="en-US" altLang="ja-JP" dirty="0">
                <a:latin typeface="Yu Gothic UI" panose="020B0500000000000000" pitchFamily="50" charset="-128"/>
                <a:ea typeface="Yu Gothic UI" panose="020B0500000000000000" pitchFamily="50" charset="-128"/>
              </a:rPr>
              <a:t>: PTZF </a:t>
            </a:r>
            <a:endParaRPr kumimoji="1" lang="ja-JP" altLang="en-US" dirty="0">
              <a:latin typeface="Yu Gothic UI" panose="020B0500000000000000" pitchFamily="50" charset="-128"/>
              <a:ea typeface="Yu Gothic UI" panose="020B0500000000000000" pitchFamily="50" charset="-128"/>
            </a:endParaRPr>
          </a:p>
        </p:txBody>
      </p:sp>
      <p:sp>
        <p:nvSpPr>
          <p:cNvPr id="11" name="テキスト ボックス 10"/>
          <p:cNvSpPr txBox="1"/>
          <p:nvPr/>
        </p:nvSpPr>
        <p:spPr>
          <a:xfrm>
            <a:off x="0" y="634688"/>
            <a:ext cx="9143999" cy="369332"/>
          </a:xfrm>
          <a:prstGeom prst="rect">
            <a:avLst/>
          </a:prstGeom>
          <a:solidFill>
            <a:schemeClr val="bg1">
              <a:lumMod val="95000"/>
            </a:schemeClr>
          </a:solidFill>
        </p:spPr>
        <p:txBody>
          <a:bodyPr wrap="square" rtlCol="0">
            <a:spAutoFit/>
          </a:bodyPr>
          <a:lstStyle/>
          <a:p>
            <a:pPr lvl="0" defTabSz="457200" fontAlgn="base">
              <a:spcBef>
                <a:spcPct val="0"/>
              </a:spcBef>
              <a:spcAft>
                <a:spcPct val="0"/>
              </a:spcAft>
              <a:defRPr/>
            </a:pPr>
            <a:r>
              <a:rPr lang="en-US" altLang="ja-JP" sz="1800" b="1" dirty="0">
                <a:solidFill>
                  <a:srgbClr val="6464E6"/>
                </a:solidFill>
                <a:latin typeface="Yu Gothic UI" panose="020B0500000000000000" pitchFamily="50" charset="-128"/>
                <a:ea typeface="Yu Gothic UI" panose="020B0500000000000000" pitchFamily="50" charset="-128"/>
              </a:rPr>
              <a:t>Pan</a:t>
            </a:r>
            <a:r>
              <a:rPr lang="ja-JP" altLang="en-US" sz="1800" b="1" dirty="0">
                <a:solidFill>
                  <a:srgbClr val="6464E6"/>
                </a:solidFill>
                <a:latin typeface="Yu Gothic UI" panose="020B0500000000000000" pitchFamily="50" charset="-128"/>
                <a:ea typeface="Yu Gothic UI" panose="020B0500000000000000" pitchFamily="50" charset="-128"/>
              </a:rPr>
              <a:t> </a:t>
            </a:r>
            <a:r>
              <a:rPr lang="en-US" altLang="ja-JP" sz="1800" b="1" dirty="0">
                <a:solidFill>
                  <a:srgbClr val="6464E6"/>
                </a:solidFill>
                <a:latin typeface="Yu Gothic UI" panose="020B0500000000000000" pitchFamily="50" charset="-128"/>
                <a:ea typeface="Yu Gothic UI" panose="020B0500000000000000" pitchFamily="50" charset="-128"/>
              </a:rPr>
              <a:t>/</a:t>
            </a:r>
            <a:r>
              <a:rPr lang="ja-JP" altLang="en-US" sz="1800" b="1" dirty="0">
                <a:solidFill>
                  <a:srgbClr val="6464E6"/>
                </a:solidFill>
                <a:latin typeface="Yu Gothic UI" panose="020B0500000000000000" pitchFamily="50" charset="-128"/>
                <a:ea typeface="Yu Gothic UI" panose="020B0500000000000000" pitchFamily="50" charset="-128"/>
              </a:rPr>
              <a:t> </a:t>
            </a:r>
            <a:r>
              <a:rPr lang="en-US" altLang="ja-JP" sz="1800" b="1" dirty="0">
                <a:solidFill>
                  <a:srgbClr val="6464E6"/>
                </a:solidFill>
                <a:latin typeface="Yu Gothic UI" panose="020B0500000000000000" pitchFamily="50" charset="-128"/>
                <a:ea typeface="Yu Gothic UI" panose="020B0500000000000000" pitchFamily="50" charset="-128"/>
              </a:rPr>
              <a:t>Tilt</a:t>
            </a:r>
            <a:r>
              <a:rPr lang="ja-JP" altLang="en-US" sz="1800" b="1" dirty="0">
                <a:solidFill>
                  <a:srgbClr val="6464E6"/>
                </a:solidFill>
                <a:latin typeface="Yu Gothic UI" panose="020B0500000000000000" pitchFamily="50" charset="-128"/>
                <a:ea typeface="Yu Gothic UI" panose="020B0500000000000000" pitchFamily="50" charset="-128"/>
              </a:rPr>
              <a:t> </a:t>
            </a:r>
            <a:r>
              <a:rPr lang="en-US" altLang="ja-JP" sz="1800" b="1" dirty="0">
                <a:solidFill>
                  <a:srgbClr val="6464E6"/>
                </a:solidFill>
                <a:latin typeface="Yu Gothic UI" panose="020B0500000000000000" pitchFamily="50" charset="-128"/>
                <a:ea typeface="Yu Gothic UI" panose="020B0500000000000000" pitchFamily="50" charset="-128"/>
              </a:rPr>
              <a:t>/</a:t>
            </a:r>
            <a:r>
              <a:rPr lang="ja-JP" altLang="en-US" sz="1800" b="1" dirty="0">
                <a:solidFill>
                  <a:srgbClr val="6464E6"/>
                </a:solidFill>
                <a:latin typeface="Yu Gothic UI" panose="020B0500000000000000" pitchFamily="50" charset="-128"/>
                <a:ea typeface="Yu Gothic UI" panose="020B0500000000000000" pitchFamily="50" charset="-128"/>
              </a:rPr>
              <a:t> </a:t>
            </a:r>
            <a:r>
              <a:rPr lang="en-US" altLang="ja-JP" sz="1800" b="1" dirty="0">
                <a:solidFill>
                  <a:srgbClr val="6464E6"/>
                </a:solidFill>
                <a:latin typeface="Yu Gothic UI" panose="020B0500000000000000" pitchFamily="50" charset="-128"/>
                <a:ea typeface="Yu Gothic UI" panose="020B0500000000000000" pitchFamily="50" charset="-128"/>
              </a:rPr>
              <a:t>Zoom</a:t>
            </a:r>
            <a:r>
              <a:rPr lang="ja-JP" altLang="en-US" sz="1800" b="1" dirty="0">
                <a:solidFill>
                  <a:srgbClr val="6464E6"/>
                </a:solidFill>
                <a:latin typeface="Yu Gothic UI" panose="020B0500000000000000" pitchFamily="50" charset="-128"/>
                <a:ea typeface="Yu Gothic UI" panose="020B0500000000000000" pitchFamily="50" charset="-128"/>
              </a:rPr>
              <a:t> </a:t>
            </a:r>
            <a:r>
              <a:rPr lang="en-US" altLang="ja-JP" sz="1800" b="1" dirty="0">
                <a:solidFill>
                  <a:srgbClr val="6464E6"/>
                </a:solidFill>
                <a:latin typeface="Yu Gothic UI" panose="020B0500000000000000" pitchFamily="50" charset="-128"/>
                <a:ea typeface="Yu Gothic UI" panose="020B0500000000000000" pitchFamily="50" charset="-128"/>
              </a:rPr>
              <a:t>/</a:t>
            </a:r>
            <a:r>
              <a:rPr lang="ja-JP" altLang="en-US" sz="1800" b="1" dirty="0">
                <a:solidFill>
                  <a:srgbClr val="6464E6"/>
                </a:solidFill>
                <a:latin typeface="Yu Gothic UI" panose="020B0500000000000000" pitchFamily="50" charset="-128"/>
                <a:ea typeface="Yu Gothic UI" panose="020B0500000000000000" pitchFamily="50" charset="-128"/>
              </a:rPr>
              <a:t> </a:t>
            </a:r>
            <a:r>
              <a:rPr lang="en-US" altLang="ja-JP" sz="1800" b="1" dirty="0">
                <a:solidFill>
                  <a:srgbClr val="6464E6"/>
                </a:solidFill>
                <a:latin typeface="Yu Gothic UI" panose="020B0500000000000000" pitchFamily="50" charset="-128"/>
                <a:ea typeface="Yu Gothic UI" panose="020B0500000000000000" pitchFamily="50" charset="-128"/>
              </a:rPr>
              <a:t>Focus</a:t>
            </a:r>
            <a:r>
              <a:rPr lang="ja-JP" altLang="en-US" sz="1800" b="1" dirty="0">
                <a:solidFill>
                  <a:srgbClr val="6464E6"/>
                </a:solidFill>
                <a:latin typeface="Yu Gothic UI" panose="020B0500000000000000" pitchFamily="50" charset="-128"/>
                <a:ea typeface="Yu Gothic UI" panose="020B0500000000000000" pitchFamily="50" charset="-128"/>
              </a:rPr>
              <a:t> の同時駆動に対応、プリセット移動時間を改善</a:t>
            </a:r>
            <a:endParaRPr kumimoji="1" lang="ja-JP" altLang="en-US"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73514151"/>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latin typeface="Yu Gothic UI" panose="020B0500000000000000" pitchFamily="50" charset="-128"/>
                <a:ea typeface="Yu Gothic UI" panose="020B0500000000000000" pitchFamily="50" charset="-128"/>
              </a:rPr>
              <a:t>２．</a:t>
            </a:r>
            <a:r>
              <a:rPr kumimoji="1" lang="ja-JP" altLang="en-US" dirty="0">
                <a:latin typeface="Yu Gothic UI" panose="020B0500000000000000" pitchFamily="50" charset="-128"/>
                <a:ea typeface="Yu Gothic UI" panose="020B0500000000000000" pitchFamily="50" charset="-128"/>
              </a:rPr>
              <a:t>主な特徴</a:t>
            </a:r>
          </a:p>
        </p:txBody>
      </p:sp>
      <p:sp>
        <p:nvSpPr>
          <p:cNvPr id="3" name="正方形/長方形 2"/>
          <p:cNvSpPr/>
          <p:nvPr/>
        </p:nvSpPr>
        <p:spPr>
          <a:xfrm>
            <a:off x="1189705" y="2917065"/>
            <a:ext cx="6466785" cy="1569660"/>
          </a:xfrm>
          <a:prstGeom prst="rect">
            <a:avLst/>
          </a:prstGeom>
        </p:spPr>
        <p:txBody>
          <a:bodyPr wrap="squar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2-1. AI</a:t>
            </a:r>
            <a:r>
              <a:rPr kumimoji="1" lang="ja-JP" altLang="en-US"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自動追尾</a:t>
            </a:r>
            <a:endPar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a:p>
            <a:pPr defTabSz="457200" fontAlgn="base">
              <a:spcBef>
                <a:spcPct val="0"/>
              </a:spcBef>
              <a:spcAft>
                <a:spcPct val="0"/>
              </a:spcAft>
              <a:defRPr/>
            </a:pPr>
            <a:r>
              <a:rPr lang="en-US" altLang="ja-JP"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rPr>
              <a:t>2-2.</a:t>
            </a:r>
            <a:r>
              <a:rPr lang="ja-JP" altLang="en-US"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rPr>
              <a:t> 高性能</a:t>
            </a:r>
            <a:r>
              <a:rPr lang="en-US" altLang="ja-JP"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rPr>
              <a:t>PTZ</a:t>
            </a:r>
            <a:r>
              <a:rPr lang="ja-JP" altLang="en-US"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rPr>
              <a:t>駆動</a:t>
            </a:r>
            <a:endParaRPr lang="en-US" altLang="ja-JP"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endParaRPr>
          </a:p>
          <a:p>
            <a:pPr defTabSz="457200" fontAlgn="base">
              <a:spcBef>
                <a:spcPct val="0"/>
              </a:spcBef>
              <a:spcAft>
                <a:spcPct val="0"/>
              </a:spcAft>
              <a:defRPr/>
            </a:pPr>
            <a:r>
              <a:rPr lang="en-US" altLang="ja-JP" sz="2400" b="1" dirty="0">
                <a:solidFill>
                  <a:prstClr val="black"/>
                </a:solidFill>
                <a:latin typeface="Yu Gothic UI" panose="020B0500000000000000" pitchFamily="50" charset="-128"/>
                <a:ea typeface="Yu Gothic UI" panose="020B0500000000000000" pitchFamily="50" charset="-128"/>
                <a:cs typeface="Tahoma" panose="020B0604030504040204" pitchFamily="34" charset="0"/>
              </a:rPr>
              <a:t>2-3. </a:t>
            </a:r>
            <a:r>
              <a:rPr lang="ja-JP" altLang="en-US" sz="2400" b="1" dirty="0">
                <a:solidFill>
                  <a:prstClr val="black"/>
                </a:solidFill>
                <a:latin typeface="Yu Gothic UI" panose="020B0500000000000000" pitchFamily="50" charset="-128"/>
                <a:ea typeface="Yu Gothic UI" panose="020B0500000000000000" pitchFamily="50" charset="-128"/>
                <a:cs typeface="Tahoma" panose="020B0604030504040204" pitchFamily="34" charset="0"/>
              </a:rPr>
              <a:t>コンパクト</a:t>
            </a:r>
            <a:endParaRPr lang="en-US" altLang="ja-JP" sz="2400" b="1" dirty="0">
              <a:solidFill>
                <a:prstClr val="black"/>
              </a:solidFill>
              <a:latin typeface="Yu Gothic UI" panose="020B0500000000000000" pitchFamily="50" charset="-128"/>
              <a:ea typeface="Yu Gothic UI" panose="020B0500000000000000" pitchFamily="50" charset="-128"/>
              <a:cs typeface="Tahom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2-4. </a:t>
            </a:r>
            <a:r>
              <a:rPr kumimoji="1" lang="ja-JP" altLang="en-US"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高いセキュリティ</a:t>
            </a:r>
            <a:endPar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p:txBody>
      </p:sp>
    </p:spTree>
    <p:extLst>
      <p:ext uri="{BB962C8B-B14F-4D97-AF65-F5344CB8AC3E}">
        <p14:creationId xmlns:p14="http://schemas.microsoft.com/office/powerpoint/2010/main" val="365447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目次</a:t>
            </a:r>
          </a:p>
        </p:txBody>
      </p:sp>
      <p:sp>
        <p:nvSpPr>
          <p:cNvPr id="4" name="コンテンツ プレースホルダー 3"/>
          <p:cNvSpPr>
            <a:spLocks noGrp="1"/>
          </p:cNvSpPr>
          <p:nvPr>
            <p:ph idx="4294967295"/>
          </p:nvPr>
        </p:nvSpPr>
        <p:spPr>
          <a:xfrm>
            <a:off x="89649" y="1035837"/>
            <a:ext cx="4680000" cy="3456000"/>
          </a:xfrm>
          <a:prstGeom prst="rect">
            <a:avLst/>
          </a:prstGeom>
        </p:spPr>
        <p:txBody>
          <a:bodyPr/>
          <a:lstStyle/>
          <a:p>
            <a:pPr marL="457200" indent="-457200">
              <a:buFont typeface="+mj-lt"/>
              <a:buAutoNum type="arabicPeriod"/>
            </a:pPr>
            <a:r>
              <a:rPr lang="ja-JP" altLang="en-US" sz="2000" b="1" dirty="0">
                <a:latin typeface="Yu Gothic UI" panose="020B0500000000000000" pitchFamily="50" charset="-128"/>
                <a:ea typeface="Yu Gothic UI" panose="020B0500000000000000" pitchFamily="50" charset="-128"/>
              </a:rPr>
              <a:t>製品概要</a:t>
            </a:r>
            <a:endParaRPr lang="en-US" altLang="ja-JP" sz="2000" b="1" dirty="0">
              <a:latin typeface="Yu Gothic UI" panose="020B0500000000000000" pitchFamily="50" charset="-128"/>
              <a:ea typeface="Yu Gothic UI" panose="020B0500000000000000" pitchFamily="50" charset="-128"/>
            </a:endParaRPr>
          </a:p>
          <a:p>
            <a:pPr marL="457200" indent="-457200">
              <a:buFont typeface="+mj-lt"/>
              <a:buAutoNum type="arabicPeriod"/>
            </a:pPr>
            <a:r>
              <a:rPr lang="ja-JP" altLang="en-US" sz="2000" b="1" dirty="0">
                <a:latin typeface="Yu Gothic UI" panose="020B0500000000000000" pitchFamily="50" charset="-128"/>
                <a:ea typeface="Yu Gothic UI" panose="020B0500000000000000" pitchFamily="50" charset="-128"/>
              </a:rPr>
              <a:t>主な特徴</a:t>
            </a:r>
            <a:br>
              <a:rPr lang="en-US" altLang="ja-JP" sz="2000" b="1" dirty="0">
                <a:latin typeface="Yu Gothic UI" panose="020B0500000000000000" pitchFamily="50" charset="-128"/>
                <a:ea typeface="Yu Gothic UI" panose="020B0500000000000000" pitchFamily="50" charset="-128"/>
              </a:rPr>
            </a:br>
            <a:r>
              <a:rPr lang="en-US" altLang="ja-JP" sz="2000" b="1" dirty="0">
                <a:latin typeface="Yu Gothic UI" panose="020B0500000000000000" pitchFamily="50" charset="-128"/>
                <a:ea typeface="Yu Gothic UI" panose="020B0500000000000000" pitchFamily="50" charset="-128"/>
              </a:rPr>
              <a:t>2-1.AI</a:t>
            </a:r>
            <a:r>
              <a:rPr lang="ja-JP" altLang="en-US" sz="2000" b="1" dirty="0">
                <a:latin typeface="Yu Gothic UI" panose="020B0500000000000000" pitchFamily="50" charset="-128"/>
                <a:ea typeface="Yu Gothic UI" panose="020B0500000000000000" pitchFamily="50" charset="-128"/>
              </a:rPr>
              <a:t>自動追尾</a:t>
            </a:r>
            <a:br>
              <a:rPr lang="en-US" altLang="ja-JP" sz="2000" b="1" dirty="0">
                <a:latin typeface="Yu Gothic UI" panose="020B0500000000000000" pitchFamily="50" charset="-128"/>
                <a:ea typeface="Yu Gothic UI" panose="020B0500000000000000" pitchFamily="50" charset="-128"/>
              </a:rPr>
            </a:br>
            <a:r>
              <a:rPr lang="en-US" altLang="ja-JP" sz="2000" b="1" dirty="0">
                <a:latin typeface="Yu Gothic UI" panose="020B0500000000000000" pitchFamily="50" charset="-128"/>
                <a:ea typeface="Yu Gothic UI" panose="020B0500000000000000" pitchFamily="50" charset="-128"/>
              </a:rPr>
              <a:t>2-2.</a:t>
            </a:r>
            <a:r>
              <a:rPr lang="ja-JP" altLang="en-US" sz="2000" b="1" dirty="0">
                <a:latin typeface="Yu Gothic UI" panose="020B0500000000000000" pitchFamily="50" charset="-128"/>
                <a:ea typeface="Yu Gothic UI" panose="020B0500000000000000" pitchFamily="50" charset="-128"/>
              </a:rPr>
              <a:t>高性能</a:t>
            </a:r>
            <a:r>
              <a:rPr lang="en-US" altLang="ja-JP" sz="2000" b="1" dirty="0">
                <a:latin typeface="Yu Gothic UI" panose="020B0500000000000000" pitchFamily="50" charset="-128"/>
                <a:ea typeface="Yu Gothic UI" panose="020B0500000000000000" pitchFamily="50" charset="-128"/>
              </a:rPr>
              <a:t>PTZ</a:t>
            </a:r>
            <a:r>
              <a:rPr lang="ja-JP" altLang="en-US" sz="2000" b="1" dirty="0">
                <a:latin typeface="Yu Gothic UI" panose="020B0500000000000000" pitchFamily="50" charset="-128"/>
                <a:ea typeface="Yu Gothic UI" panose="020B0500000000000000" pitchFamily="50" charset="-128"/>
              </a:rPr>
              <a:t>ドライブ</a:t>
            </a:r>
            <a:br>
              <a:rPr lang="en-US" altLang="ja-JP" sz="2000" b="1" dirty="0">
                <a:latin typeface="Yu Gothic UI" panose="020B0500000000000000" pitchFamily="50" charset="-128"/>
                <a:ea typeface="Yu Gothic UI" panose="020B0500000000000000" pitchFamily="50" charset="-128"/>
              </a:rPr>
            </a:br>
            <a:r>
              <a:rPr lang="en-US" altLang="ja-JP" sz="2000" b="1" dirty="0">
                <a:latin typeface="Yu Gothic UI" panose="020B0500000000000000" pitchFamily="50" charset="-128"/>
                <a:ea typeface="Yu Gothic UI" panose="020B0500000000000000" pitchFamily="50" charset="-128"/>
              </a:rPr>
              <a:t>2-3.</a:t>
            </a:r>
            <a:r>
              <a:rPr lang="ja-JP" altLang="en-US" sz="2000" b="1" dirty="0">
                <a:latin typeface="Yu Gothic UI" panose="020B0500000000000000" pitchFamily="50" charset="-128"/>
                <a:ea typeface="Yu Gothic UI" panose="020B0500000000000000" pitchFamily="50" charset="-128"/>
              </a:rPr>
              <a:t>コンパクトで高性能</a:t>
            </a:r>
            <a:br>
              <a:rPr lang="en-US" altLang="ja-JP" sz="2000" b="1" dirty="0">
                <a:latin typeface="Yu Gothic UI" panose="020B0500000000000000" pitchFamily="50" charset="-128"/>
                <a:ea typeface="Yu Gothic UI" panose="020B0500000000000000" pitchFamily="50" charset="-128"/>
              </a:rPr>
            </a:br>
            <a:r>
              <a:rPr lang="en-US" altLang="ja-JP" sz="2000" b="1" dirty="0">
                <a:latin typeface="Yu Gothic UI" panose="020B0500000000000000" pitchFamily="50" charset="-128"/>
                <a:ea typeface="Yu Gothic UI" panose="020B0500000000000000" pitchFamily="50" charset="-128"/>
              </a:rPr>
              <a:t>2-4.</a:t>
            </a:r>
            <a:r>
              <a:rPr lang="ja-JP" altLang="en-US" sz="2000" b="1" dirty="0">
                <a:latin typeface="Yu Gothic UI" panose="020B0500000000000000" pitchFamily="50" charset="-128"/>
                <a:ea typeface="Yu Gothic UI" panose="020B0500000000000000" pitchFamily="50" charset="-128"/>
              </a:rPr>
              <a:t>高いセキュリティ仕様</a:t>
            </a:r>
            <a:endParaRPr lang="en-US" altLang="ja-JP" sz="2000" b="1" dirty="0">
              <a:latin typeface="Yu Gothic UI" panose="020B0500000000000000" pitchFamily="50" charset="-128"/>
              <a:ea typeface="Yu Gothic UI" panose="020B0500000000000000" pitchFamily="50" charset="-128"/>
            </a:endParaRPr>
          </a:p>
          <a:p>
            <a:pPr marL="457200" indent="-457200">
              <a:buFont typeface="+mj-lt"/>
              <a:buAutoNum type="arabicPeriod"/>
            </a:pPr>
            <a:r>
              <a:rPr lang="ja-JP" altLang="en-US" sz="2000" b="1" dirty="0">
                <a:latin typeface="Yu Gothic UI" panose="020B0500000000000000" pitchFamily="50" charset="-128"/>
                <a:ea typeface="Yu Gothic UI" panose="020B0500000000000000" pitchFamily="50" charset="-128"/>
              </a:rPr>
              <a:t>仕様比較</a:t>
            </a:r>
            <a:endParaRPr lang="en-US" altLang="ja-JP" sz="2000" b="1" dirty="0">
              <a:latin typeface="Yu Gothic UI" panose="020B0500000000000000" pitchFamily="50" charset="-128"/>
              <a:ea typeface="Yu Gothic UI" panose="020B0500000000000000" pitchFamily="50" charset="-128"/>
            </a:endParaRPr>
          </a:p>
          <a:p>
            <a:pPr marL="457200" indent="-457200">
              <a:buFont typeface="+mj-lt"/>
              <a:buAutoNum type="arabicPeriod"/>
            </a:pPr>
            <a:r>
              <a:rPr lang="ja-JP" altLang="en-US" sz="2000" b="1" dirty="0">
                <a:latin typeface="Yu Gothic UI" panose="020B0500000000000000" pitchFamily="50" charset="-128"/>
                <a:ea typeface="Yu Gothic UI" panose="020B0500000000000000" pitchFamily="50" charset="-128"/>
              </a:rPr>
              <a:t>アクセサリー</a:t>
            </a:r>
            <a:endParaRPr lang="en-US" altLang="ja-JP" sz="2000" b="1" dirty="0">
              <a:latin typeface="Yu Gothic UI" panose="020B0500000000000000" pitchFamily="50" charset="-128"/>
              <a:ea typeface="Yu Gothic UI" panose="020B0500000000000000" pitchFamily="50" charset="-128"/>
            </a:endParaRPr>
          </a:p>
        </p:txBody>
      </p:sp>
      <p:grpSp>
        <p:nvGrpSpPr>
          <p:cNvPr id="6" name="グループ化 5"/>
          <p:cNvGrpSpPr/>
          <p:nvPr/>
        </p:nvGrpSpPr>
        <p:grpSpPr>
          <a:xfrm>
            <a:off x="6730699" y="3706176"/>
            <a:ext cx="1959344" cy="830179"/>
            <a:chOff x="5563380" y="3804072"/>
            <a:chExt cx="1959344" cy="830179"/>
          </a:xfrm>
        </p:grpSpPr>
        <p:pic>
          <p:nvPicPr>
            <p:cNvPr id="7" name="図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2183" y="4159142"/>
              <a:ext cx="358640" cy="358640"/>
            </a:xfrm>
            <a:prstGeom prst="rect">
              <a:avLst/>
            </a:prstGeom>
          </p:spPr>
        </p:pic>
        <p:sp>
          <p:nvSpPr>
            <p:cNvPr id="8" name="テキスト ボックス 7"/>
            <p:cNvSpPr txBox="1"/>
            <p:nvPr/>
          </p:nvSpPr>
          <p:spPr>
            <a:xfrm>
              <a:off x="5563380" y="3813489"/>
              <a:ext cx="1396536" cy="307777"/>
            </a:xfrm>
            <a:prstGeom prst="rect">
              <a:avLst/>
            </a:prstGeom>
            <a:noFill/>
          </p:spPr>
          <p:txBody>
            <a:bodyPr wrap="none" rtlCol="0">
              <a:spAutoFit/>
            </a:bodyPr>
            <a:lstStyle/>
            <a:p>
              <a:r>
                <a:rPr lang="ja-JP" altLang="en-US" sz="1400" dirty="0">
                  <a:latin typeface="Yu Gothic UI" panose="020B0500000000000000" pitchFamily="50" charset="-128"/>
                  <a:ea typeface="Yu Gothic UI" panose="020B0500000000000000" pitchFamily="50" charset="-128"/>
                </a:rPr>
                <a:t>■アイコンの説明</a:t>
              </a:r>
              <a:endParaRPr kumimoji="1" lang="ja-JP" altLang="en-US" sz="1400" dirty="0">
                <a:latin typeface="Yu Gothic UI" panose="020B0500000000000000" pitchFamily="50" charset="-128"/>
                <a:ea typeface="Yu Gothic UI" panose="020B0500000000000000" pitchFamily="50" charset="-128"/>
              </a:endParaRPr>
            </a:p>
          </p:txBody>
        </p:sp>
        <p:sp>
          <p:nvSpPr>
            <p:cNvPr id="9" name="テキスト ボックス 8"/>
            <p:cNvSpPr txBox="1"/>
            <p:nvPr/>
          </p:nvSpPr>
          <p:spPr>
            <a:xfrm>
              <a:off x="6160603" y="4219161"/>
              <a:ext cx="1362120" cy="276999"/>
            </a:xfrm>
            <a:prstGeom prst="rect">
              <a:avLst/>
            </a:prstGeom>
            <a:noFill/>
          </p:spPr>
          <p:txBody>
            <a:bodyPr wrap="square" rtlCol="0">
              <a:spAutoFit/>
            </a:bodyPr>
            <a:lstStyle/>
            <a:p>
              <a:r>
                <a:rPr lang="ja-JP" altLang="en-US" sz="1200" b="1" dirty="0">
                  <a:latin typeface="Yu Gothic UI" panose="020B0500000000000000" pitchFamily="50" charset="-128"/>
                  <a:ea typeface="Yu Gothic UI" panose="020B0500000000000000" pitchFamily="50" charset="-128"/>
                </a:rPr>
                <a:t>： 新しい機能</a:t>
              </a:r>
            </a:p>
          </p:txBody>
        </p:sp>
        <p:sp>
          <p:nvSpPr>
            <p:cNvPr id="10" name="正方形/長方形 9"/>
            <p:cNvSpPr/>
            <p:nvPr/>
          </p:nvSpPr>
          <p:spPr>
            <a:xfrm>
              <a:off x="5563382" y="3804072"/>
              <a:ext cx="1959342" cy="83017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grpSp>
    </p:spTree>
    <p:extLst>
      <p:ext uri="{BB962C8B-B14F-4D97-AF65-F5344CB8AC3E}">
        <p14:creationId xmlns:p14="http://schemas.microsoft.com/office/powerpoint/2010/main" val="2636981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p:cNvSpPr txBox="1"/>
          <p:nvPr/>
        </p:nvSpPr>
        <p:spPr>
          <a:xfrm>
            <a:off x="15241" y="634688"/>
            <a:ext cx="9113520" cy="369332"/>
          </a:xfrm>
          <a:prstGeom prst="rect">
            <a:avLst/>
          </a:prstGeom>
          <a:solidFill>
            <a:schemeClr val="bg1">
              <a:lumMod val="95000"/>
            </a:schemeClr>
          </a:solidFill>
        </p:spPr>
        <p:txBody>
          <a:bodyPr wrap="square" rtlCol="0">
            <a:spAutoFit/>
          </a:bodyPr>
          <a:lstStyle/>
          <a:p>
            <a:pPr marL="285750" lvl="0" indent="-285750" defTabSz="457200" fontAlgn="base">
              <a:spcBef>
                <a:spcPct val="0"/>
              </a:spcBef>
              <a:spcAft>
                <a:spcPct val="0"/>
              </a:spcAft>
              <a:buFont typeface="Wingdings" panose="05000000000000000000" pitchFamily="2" charset="2"/>
              <a:buChar char="u"/>
              <a:defRPr/>
            </a:pPr>
            <a:r>
              <a:rPr lang="ja-JP" altLang="en-US" sz="1800" b="1" dirty="0">
                <a:solidFill>
                  <a:srgbClr val="6464E6"/>
                </a:solidFill>
                <a:latin typeface="Yu Gothic UI" panose="020B0500000000000000" pitchFamily="50" charset="-128"/>
                <a:ea typeface="Yu Gothic UI" panose="020B0500000000000000" pitchFamily="50" charset="-128"/>
              </a:rPr>
              <a:t>簡単キッティングで設置時間を短縮</a:t>
            </a:r>
          </a:p>
        </p:txBody>
      </p:sp>
      <p:sp>
        <p:nvSpPr>
          <p:cNvPr id="2" name="タイトル 1"/>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2-3.</a:t>
            </a:r>
            <a:r>
              <a:rPr lang="ja-JP" altLang="en-US" dirty="0">
                <a:latin typeface="Yu Gothic UI" panose="020B0500000000000000" pitchFamily="50" charset="-128"/>
                <a:ea typeface="Yu Gothic UI" panose="020B0500000000000000" pitchFamily="50" charset="-128"/>
              </a:rPr>
              <a:t> 簡単キッティング搭載の小型パッケージ</a:t>
            </a:r>
            <a:endParaRPr kumimoji="1" lang="ja-JP" altLang="en-US" dirty="0">
              <a:latin typeface="Yu Gothic UI" panose="020B0500000000000000" pitchFamily="50" charset="-128"/>
              <a:ea typeface="Yu Gothic UI" panose="020B0500000000000000" pitchFamily="50" charset="-128"/>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8127" y="1761146"/>
            <a:ext cx="1084008" cy="1376736"/>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889" y="1747355"/>
            <a:ext cx="1145221" cy="1377916"/>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710" y="1802831"/>
            <a:ext cx="1345236" cy="1313315"/>
          </a:xfrm>
          <a:prstGeom prst="rect">
            <a:avLst/>
          </a:prstGeom>
        </p:spPr>
      </p:pic>
      <p:cxnSp>
        <p:nvCxnSpPr>
          <p:cNvPr id="14" name="直線矢印コネクタ 13"/>
          <p:cNvCxnSpPr>
            <a:stCxn id="15" idx="2"/>
            <a:endCxn id="16" idx="0"/>
          </p:cNvCxnSpPr>
          <p:nvPr/>
        </p:nvCxnSpPr>
        <p:spPr>
          <a:xfrm>
            <a:off x="4156432" y="1781347"/>
            <a:ext cx="257028" cy="47736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606651" y="1535126"/>
            <a:ext cx="1110129" cy="246221"/>
          </a:xfrm>
          <a:prstGeom prst="rect">
            <a:avLst/>
          </a:prstGeom>
          <a:noFill/>
          <a:ln w="28575">
            <a:solidFill>
              <a:srgbClr val="FF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キッティング窓</a:t>
            </a:r>
          </a:p>
        </p:txBody>
      </p:sp>
      <p:sp>
        <p:nvSpPr>
          <p:cNvPr id="16" name="正方形/長方形 15"/>
          <p:cNvSpPr/>
          <p:nvPr/>
        </p:nvSpPr>
        <p:spPr>
          <a:xfrm>
            <a:off x="4242519" y="2258707"/>
            <a:ext cx="341881" cy="42130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67" b="0"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右矢印 16"/>
          <p:cNvSpPr/>
          <p:nvPr/>
        </p:nvSpPr>
        <p:spPr>
          <a:xfrm>
            <a:off x="5119133" y="2253872"/>
            <a:ext cx="175846" cy="3509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67" b="0"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右矢印 17"/>
          <p:cNvSpPr/>
          <p:nvPr/>
        </p:nvSpPr>
        <p:spPr>
          <a:xfrm>
            <a:off x="6960535" y="2283998"/>
            <a:ext cx="175846" cy="3509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67" b="0"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22" name="AutoShape 13"/>
          <p:cNvSpPr>
            <a:spLocks noChangeArrowheads="1"/>
          </p:cNvSpPr>
          <p:nvPr/>
        </p:nvSpPr>
        <p:spPr bwMode="auto">
          <a:xfrm>
            <a:off x="942464" y="1364969"/>
            <a:ext cx="1810513" cy="396177"/>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簡単キッティング窓なしの場合</a:t>
            </a:r>
            <a:endParaRPr kumimoji="1" lang="en-US" altLang="ja-JP" sz="9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914355"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箱から一旦出して</a:t>
            </a:r>
            <a:r>
              <a:rPr kumimoji="1" lang="en-US" altLang="ja-JP" sz="9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LAN</a:t>
            </a:r>
            <a:r>
              <a:rPr kumimoji="1" lang="ja-JP" altLang="en-US" sz="9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を接続</a:t>
            </a:r>
            <a:endParaRPr kumimoji="1" lang="en-US" altLang="ja-JP" sz="9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pic>
        <p:nvPicPr>
          <p:cNvPr id="26" name="図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465" y="1761146"/>
            <a:ext cx="1810512" cy="1359408"/>
          </a:xfrm>
          <a:prstGeom prst="rect">
            <a:avLst/>
          </a:prstGeom>
        </p:spPr>
      </p:pic>
      <p:cxnSp>
        <p:nvCxnSpPr>
          <p:cNvPr id="29" name="直線矢印コネクタ 28"/>
          <p:cNvCxnSpPr/>
          <p:nvPr/>
        </p:nvCxnSpPr>
        <p:spPr>
          <a:xfrm flipH="1" flipV="1">
            <a:off x="8229922" y="2767245"/>
            <a:ext cx="310780" cy="27561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5559888" y="1506152"/>
            <a:ext cx="1145221" cy="246221"/>
          </a:xfrm>
          <a:prstGeom prst="rect">
            <a:avLst/>
          </a:prstGeom>
          <a:noFill/>
          <a:ln w="28575">
            <a:solidFill>
              <a:srgbClr val="FF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窓を開き</a:t>
            </a:r>
          </a:p>
        </p:txBody>
      </p:sp>
      <p:sp>
        <p:nvSpPr>
          <p:cNvPr id="35" name="テキスト ボックス 34"/>
          <p:cNvSpPr txBox="1"/>
          <p:nvPr/>
        </p:nvSpPr>
        <p:spPr>
          <a:xfrm>
            <a:off x="7396534" y="1505722"/>
            <a:ext cx="1007193" cy="246221"/>
          </a:xfrm>
          <a:prstGeom prst="rect">
            <a:avLst/>
          </a:prstGeom>
          <a:noFill/>
          <a:ln w="28575">
            <a:solidFill>
              <a:srgbClr val="FF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簡単接続</a:t>
            </a:r>
          </a:p>
        </p:txBody>
      </p:sp>
      <p:sp>
        <p:nvSpPr>
          <p:cNvPr id="38" name="右矢印 37"/>
          <p:cNvSpPr/>
          <p:nvPr/>
        </p:nvSpPr>
        <p:spPr>
          <a:xfrm>
            <a:off x="2944292" y="1852259"/>
            <a:ext cx="394114" cy="1214458"/>
          </a:xfrm>
          <a:prstGeom prst="rightArrow">
            <a:avLst>
              <a:gd name="adj1" fmla="val 50000"/>
              <a:gd name="adj2" fmla="val 68046"/>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37" name="正方形/長方形 36"/>
          <p:cNvSpPr/>
          <p:nvPr/>
        </p:nvSpPr>
        <p:spPr>
          <a:xfrm>
            <a:off x="355193" y="939540"/>
            <a:ext cx="8702040" cy="307777"/>
          </a:xfrm>
          <a:prstGeom prst="rect">
            <a:avLst/>
          </a:prstGeom>
        </p:spPr>
        <p:txBody>
          <a:bodyPr wrap="square" lIns="0" r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カメラを箱から取り出さずに</a:t>
            </a:r>
            <a:r>
              <a:rPr kumimoji="1" lang="en-US" altLang="ja-JP"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LAN</a:t>
            </a:r>
            <a:r>
              <a:rPr kumimoji="1" lang="ja-JP" altLang="en-US"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ケーブルを接続することで、キッティング時間を</a:t>
            </a:r>
            <a:r>
              <a:rPr kumimoji="1" lang="en-US" altLang="ja-JP"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3</a:t>
            </a:r>
            <a:r>
              <a:rPr kumimoji="1" lang="ja-JP" altLang="en-US"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分短縮することができます。</a:t>
            </a:r>
          </a:p>
        </p:txBody>
      </p:sp>
      <p:grpSp>
        <p:nvGrpSpPr>
          <p:cNvPr id="3" name="グループ化 2"/>
          <p:cNvGrpSpPr>
            <a:grpSpLocks noChangeAspect="1"/>
          </p:cNvGrpSpPr>
          <p:nvPr/>
        </p:nvGrpSpPr>
        <p:grpSpPr>
          <a:xfrm>
            <a:off x="1489436" y="3548883"/>
            <a:ext cx="2695736" cy="1175747"/>
            <a:chOff x="1489422" y="3548857"/>
            <a:chExt cx="3350914" cy="1461501"/>
          </a:xfrm>
        </p:grpSpPr>
        <p:sp>
          <p:nvSpPr>
            <p:cNvPr id="39" name="右矢印 38"/>
            <p:cNvSpPr/>
            <p:nvPr/>
          </p:nvSpPr>
          <p:spPr>
            <a:xfrm>
              <a:off x="2944292" y="3672377"/>
              <a:ext cx="394114" cy="1214458"/>
            </a:xfrm>
            <a:prstGeom prst="rightArrow">
              <a:avLst>
                <a:gd name="adj1" fmla="val 50000"/>
                <a:gd name="adj2" fmla="val 68046"/>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pic>
          <p:nvPicPr>
            <p:cNvPr id="36" name="図 35"/>
            <p:cNvPicPr>
              <a:picLocks noChangeAspect="1"/>
            </p:cNvPicPr>
            <p:nvPr/>
          </p:nvPicPr>
          <p:blipFill>
            <a:blip r:embed="rId6"/>
            <a:stretch>
              <a:fillRect/>
            </a:stretch>
          </p:blipFill>
          <p:spPr>
            <a:xfrm>
              <a:off x="1489422" y="3548857"/>
              <a:ext cx="1263555" cy="1461501"/>
            </a:xfrm>
            <a:prstGeom prst="rect">
              <a:avLst/>
            </a:prstGeom>
          </p:spPr>
        </p:pic>
        <p:pic>
          <p:nvPicPr>
            <p:cNvPr id="40" name="図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28054" y="3783989"/>
              <a:ext cx="1012282" cy="1026174"/>
            </a:xfrm>
            <a:prstGeom prst="rect">
              <a:avLst/>
            </a:prstGeom>
          </p:spPr>
        </p:pic>
        <p:sp>
          <p:nvSpPr>
            <p:cNvPr id="41" name="左矢印 40">
              <a:extLst>
                <a:ext uri="{FF2B5EF4-FFF2-40B4-BE49-F238E27FC236}">
                  <a16:creationId xmlns:a16="http://schemas.microsoft.com/office/drawing/2014/main" id="{00000000-0008-0000-2900-000037000000}"/>
                </a:ext>
              </a:extLst>
            </p:cNvPr>
            <p:cNvSpPr/>
            <p:nvPr/>
          </p:nvSpPr>
          <p:spPr bwMode="auto">
            <a:xfrm flipH="1">
              <a:off x="2888880" y="4121051"/>
              <a:ext cx="694350" cy="364672"/>
            </a:xfrm>
            <a:prstGeom prst="leftArrow">
              <a:avLst>
                <a:gd name="adj1" fmla="val 66667"/>
                <a:gd name="adj2" fmla="val 50000"/>
              </a:avLst>
            </a:prstGeom>
            <a:solidFill>
              <a:srgbClr val="FFFF00"/>
            </a:solidFill>
            <a:ln w="9525" cap="flat" cmpd="sng" algn="ctr">
              <a:solidFill>
                <a:srgbClr val="FF0000"/>
              </a:solidFill>
              <a:prstDash val="solid"/>
              <a:round/>
              <a:headEnd type="none" w="med" len="med"/>
              <a:tailEnd type="none" w="med" len="med"/>
            </a:ln>
            <a:effectLst/>
          </p:spPr>
          <p:txBody>
            <a:bodyPr wrap="none" lIns="18288" tIns="0" rIns="0" bIns="0" rtlCol="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rPr>
                <a:t>▲</a:t>
              </a:r>
              <a:r>
                <a:rPr kumimoji="1" lang="en-US" altLang="ja-JP" sz="1400" b="1" i="0" u="none" strike="noStrike" kern="12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rPr>
                <a:t>48%</a:t>
              </a:r>
              <a:endParaRPr kumimoji="1" lang="ja-JP" altLang="en-US" sz="1400" b="1" i="0" u="none" strike="noStrike" kern="12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endParaRPr>
            </a:p>
          </p:txBody>
        </p:sp>
      </p:grpSp>
      <p:pic>
        <p:nvPicPr>
          <p:cNvPr id="42" name="図 41"/>
          <p:cNvPicPr>
            <a:picLocks noChangeAspect="1"/>
          </p:cNvPicPr>
          <p:nvPr/>
        </p:nvPicPr>
        <p:blipFill>
          <a:blip r:embed="rId8"/>
          <a:stretch>
            <a:fillRect/>
          </a:stretch>
        </p:blipFill>
        <p:spPr>
          <a:xfrm>
            <a:off x="8405187" y="95548"/>
            <a:ext cx="309190" cy="419887"/>
          </a:xfrm>
          <a:prstGeom prst="rect">
            <a:avLst/>
          </a:prstGeom>
        </p:spPr>
      </p:pic>
      <p:grpSp>
        <p:nvGrpSpPr>
          <p:cNvPr id="43" name="グループ化 42"/>
          <p:cNvGrpSpPr/>
          <p:nvPr/>
        </p:nvGrpSpPr>
        <p:grpSpPr>
          <a:xfrm>
            <a:off x="8719235" y="52010"/>
            <a:ext cx="273631" cy="451364"/>
            <a:chOff x="218474" y="3927966"/>
            <a:chExt cx="273631" cy="466314"/>
          </a:xfrm>
        </p:grpSpPr>
        <p:sp>
          <p:nvSpPr>
            <p:cNvPr id="45" name="正方形/長方形 44"/>
            <p:cNvSpPr/>
            <p:nvPr/>
          </p:nvSpPr>
          <p:spPr>
            <a:xfrm>
              <a:off x="218474" y="3984010"/>
              <a:ext cx="273631" cy="407228"/>
            </a:xfrm>
            <a:prstGeom prst="rect">
              <a:avLst/>
            </a:prstGeom>
            <a:solidFill>
              <a:sysClr val="window" lastClr="FFFFFF"/>
            </a:solidFill>
            <a:ln w="3175" cap="flat" cmpd="sng" algn="ctr">
              <a:solidFill>
                <a:srgbClr val="F79646">
                  <a:lumMod val="75000"/>
                </a:srgbClr>
              </a:solidFill>
              <a:prstDash val="solid"/>
            </a:ln>
            <a:effectLst/>
          </p:spPr>
          <p:txBody>
            <a:bodyPr wrap="none" lIns="72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6" name="正方形/長方形 45"/>
            <p:cNvSpPr/>
            <p:nvPr/>
          </p:nvSpPr>
          <p:spPr>
            <a:xfrm>
              <a:off x="218474" y="4295105"/>
              <a:ext cx="273631" cy="99175"/>
            </a:xfrm>
            <a:prstGeom prst="rect">
              <a:avLst/>
            </a:prstGeom>
            <a:solidFill>
              <a:srgbClr val="F79646">
                <a:lumMod val="75000"/>
              </a:srgbClr>
            </a:solidFill>
            <a:ln w="9525" cap="flat" cmpd="sng" algn="ctr">
              <a:solidFill>
                <a:srgbClr val="F79646">
                  <a:lumMod val="75000"/>
                </a:srgbClr>
              </a:solidFill>
              <a:prstDash val="solid"/>
            </a:ln>
            <a:effectLst/>
          </p:spPr>
          <p:txBody>
            <a:bodyPr wrap="non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700" b="1" i="0" u="none" strike="noStrike" kern="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eiryo UI" panose="020B0604030504040204" pitchFamily="50" charset="-128"/>
                </a:rPr>
                <a:t>series</a:t>
              </a:r>
              <a:endParaRPr kumimoji="0" lang="ja-JP" altLang="en-US" sz="700" b="1" i="0" u="none" strike="noStrike" kern="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7" name="テキスト ボックス 46"/>
            <p:cNvSpPr txBox="1"/>
            <p:nvPr/>
          </p:nvSpPr>
          <p:spPr>
            <a:xfrm>
              <a:off x="239448" y="3927966"/>
              <a:ext cx="201978" cy="413362"/>
            </a:xfrm>
            <a:prstGeom prst="rect">
              <a:avLst/>
            </a:prstGeom>
            <a:noFill/>
          </p:spPr>
          <p:txBody>
            <a:bodyPr wrap="none" lIns="0" tIns="0" rIns="0" bIns="0"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0" lang="en-US" altLang="ja-JP" sz="2600" b="1" i="0" u="none" strike="noStrike" kern="0" cap="none" spc="0" normalizeH="0" baseline="0" noProof="0" dirty="0">
                  <a:ln>
                    <a:noFill/>
                  </a:ln>
                  <a:solidFill>
                    <a:srgbClr val="F79646">
                      <a:lumMod val="75000"/>
                    </a:srgbClr>
                  </a:solidFill>
                  <a:effectLst/>
                  <a:uLnTx/>
                  <a:uFillTx/>
                  <a:latin typeface="Yu Gothic UI" panose="020B0500000000000000" pitchFamily="50" charset="-128"/>
                  <a:ea typeface="Yu Gothic UI" panose="020B0500000000000000" pitchFamily="50" charset="-128"/>
                  <a:cs typeface="Meiryo UI" panose="020B0604030504040204" pitchFamily="50" charset="-128"/>
                </a:rPr>
                <a:t>B</a:t>
              </a:r>
              <a:endParaRPr kumimoji="0" lang="ja-JP" altLang="en-US" sz="2600" b="1" i="0" u="none" strike="noStrike" kern="0" cap="none" spc="0" normalizeH="0" baseline="0" noProof="0" dirty="0">
                <a:ln>
                  <a:noFill/>
                </a:ln>
                <a:solidFill>
                  <a:srgbClr val="F79646">
                    <a:lumMod val="75000"/>
                  </a:srgbClr>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grpSp>
      <p:sp>
        <p:nvSpPr>
          <p:cNvPr id="49" name="テキスト ボックス 48"/>
          <p:cNvSpPr txBox="1"/>
          <p:nvPr/>
        </p:nvSpPr>
        <p:spPr>
          <a:xfrm>
            <a:off x="12401" y="3227235"/>
            <a:ext cx="9108740" cy="369332"/>
          </a:xfrm>
          <a:prstGeom prst="rect">
            <a:avLst/>
          </a:prstGeom>
          <a:solidFill>
            <a:schemeClr val="bg1">
              <a:lumMod val="95000"/>
            </a:schemeClr>
          </a:solidFill>
        </p:spPr>
        <p:txBody>
          <a:bodyPr wrap="square" rtlCol="0">
            <a:spAutoFit/>
          </a:bodyPr>
          <a:lstStyle/>
          <a:p>
            <a:pPr marL="285750" lvl="0" indent="-285750" defTabSz="457200" fontAlgn="base">
              <a:spcBef>
                <a:spcPct val="0"/>
              </a:spcBef>
              <a:spcAft>
                <a:spcPct val="0"/>
              </a:spcAft>
              <a:buFont typeface="Wingdings" panose="05000000000000000000" pitchFamily="2" charset="2"/>
              <a:buChar char="u"/>
              <a:defRPr/>
            </a:pPr>
            <a:r>
              <a:rPr lang="ja-JP" altLang="en-US" sz="1800" b="1" dirty="0">
                <a:solidFill>
                  <a:srgbClr val="6464E6"/>
                </a:solidFill>
                <a:latin typeface="Yu Gothic UI" panose="020B0500000000000000" pitchFamily="50" charset="-128"/>
                <a:ea typeface="Yu Gothic UI" panose="020B0500000000000000" pitchFamily="50" charset="-128"/>
              </a:rPr>
              <a:t>コンパクトパッケージで送料を節約 </a:t>
            </a:r>
            <a:r>
              <a:rPr lang="en-US" altLang="ja-JP" sz="1800" b="1" dirty="0">
                <a:solidFill>
                  <a:srgbClr val="6464E6"/>
                </a:solidFill>
                <a:latin typeface="Yu Gothic UI" panose="020B0500000000000000" pitchFamily="50" charset="-128"/>
                <a:ea typeface="Yu Gothic UI" panose="020B0500000000000000" pitchFamily="50" charset="-128"/>
              </a:rPr>
              <a:t>(</a:t>
            </a:r>
            <a:r>
              <a:rPr lang="ja-JP" altLang="en-US" sz="1800" b="1" dirty="0">
                <a:solidFill>
                  <a:srgbClr val="6464E6"/>
                </a:solidFill>
                <a:latin typeface="Yu Gothic UI" panose="020B0500000000000000" pitchFamily="50" charset="-128"/>
                <a:ea typeface="Yu Gothic UI" panose="020B0500000000000000" pitchFamily="50" charset="-128"/>
              </a:rPr>
              <a:t>特に航空輸送時</a:t>
            </a:r>
            <a:r>
              <a:rPr lang="en-US" altLang="ja-JP" sz="1800" b="1" dirty="0">
                <a:solidFill>
                  <a:srgbClr val="6464E6"/>
                </a:solidFill>
                <a:latin typeface="Yu Gothic UI" panose="020B0500000000000000" pitchFamily="50" charset="-128"/>
                <a:ea typeface="Yu Gothic UI" panose="020B0500000000000000" pitchFamily="50" charset="-128"/>
              </a:rPr>
              <a:t>) </a:t>
            </a:r>
          </a:p>
        </p:txBody>
      </p:sp>
    </p:spTree>
    <p:extLst>
      <p:ext uri="{BB962C8B-B14F-4D97-AF65-F5344CB8AC3E}">
        <p14:creationId xmlns:p14="http://schemas.microsoft.com/office/powerpoint/2010/main" val="2758353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latin typeface="Yu Gothic UI" panose="020B0500000000000000" pitchFamily="50" charset="-128"/>
                <a:ea typeface="Yu Gothic UI" panose="020B0500000000000000" pitchFamily="50" charset="-128"/>
              </a:rPr>
              <a:t>２．</a:t>
            </a:r>
            <a:r>
              <a:rPr kumimoji="1" lang="ja-JP" altLang="en-US" dirty="0">
                <a:latin typeface="Yu Gothic UI" panose="020B0500000000000000" pitchFamily="50" charset="-128"/>
                <a:ea typeface="Yu Gothic UI" panose="020B0500000000000000" pitchFamily="50" charset="-128"/>
              </a:rPr>
              <a:t>主な特徴</a:t>
            </a:r>
          </a:p>
        </p:txBody>
      </p:sp>
      <p:sp>
        <p:nvSpPr>
          <p:cNvPr id="3" name="正方形/長方形 2"/>
          <p:cNvSpPr/>
          <p:nvPr/>
        </p:nvSpPr>
        <p:spPr>
          <a:xfrm>
            <a:off x="1189705" y="2917065"/>
            <a:ext cx="6466785" cy="1569660"/>
          </a:xfrm>
          <a:prstGeom prst="rect">
            <a:avLst/>
          </a:prstGeom>
        </p:spPr>
        <p:txBody>
          <a:bodyPr wrap="squar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2-1. AI</a:t>
            </a:r>
            <a:r>
              <a:rPr kumimoji="1" lang="ja-JP" altLang="en-US"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自動追尾</a:t>
            </a:r>
            <a:endPar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2-2.</a:t>
            </a:r>
            <a:r>
              <a:rPr kumimoji="1" lang="ja-JP" altLang="en-US"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 高性能</a:t>
            </a:r>
            <a:r>
              <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PTZ</a:t>
            </a:r>
            <a:r>
              <a:rPr kumimoji="1" lang="ja-JP" altLang="en-US"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駆動</a:t>
            </a:r>
            <a:endPar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a:p>
            <a:pPr defTabSz="457200" fontAlgn="base">
              <a:spcBef>
                <a:spcPct val="0"/>
              </a:spcBef>
              <a:spcAft>
                <a:spcPct val="0"/>
              </a:spcAft>
              <a:defRPr/>
            </a:pPr>
            <a:r>
              <a:rPr lang="en-US" altLang="ja-JP"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rPr>
              <a:t>2-3. </a:t>
            </a:r>
            <a:r>
              <a:rPr lang="ja-JP" altLang="en-US"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rPr>
              <a:t>コンパクト</a:t>
            </a:r>
            <a:endParaRPr lang="en-US" altLang="ja-JP"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endParaRPr>
          </a:p>
          <a:p>
            <a:pPr defTabSz="457200" fontAlgn="base">
              <a:spcBef>
                <a:spcPct val="0"/>
              </a:spcBef>
              <a:spcAft>
                <a:spcPct val="0"/>
              </a:spcAft>
              <a:defRPr/>
            </a:pPr>
            <a:r>
              <a:rPr lang="en-US" altLang="ja-JP" sz="2400" b="1" dirty="0">
                <a:solidFill>
                  <a:prstClr val="black"/>
                </a:solidFill>
                <a:latin typeface="Yu Gothic UI" panose="020B0500000000000000" pitchFamily="50" charset="-128"/>
                <a:ea typeface="Yu Gothic UI" panose="020B0500000000000000" pitchFamily="50" charset="-128"/>
                <a:cs typeface="Tahoma" panose="020B0604030504040204" pitchFamily="34" charset="0"/>
              </a:rPr>
              <a:t>2-4. </a:t>
            </a:r>
            <a:r>
              <a:rPr lang="ja-JP" altLang="en-US" sz="2400" b="1" dirty="0">
                <a:solidFill>
                  <a:prstClr val="black"/>
                </a:solidFill>
                <a:latin typeface="Yu Gothic UI" panose="020B0500000000000000" pitchFamily="50" charset="-128"/>
                <a:ea typeface="Yu Gothic UI" panose="020B0500000000000000" pitchFamily="50" charset="-128"/>
                <a:cs typeface="Tahoma" panose="020B0604030504040204" pitchFamily="34" charset="0"/>
              </a:rPr>
              <a:t>セキュリティ機能</a:t>
            </a:r>
            <a:endParaRPr lang="en-US" altLang="ja-JP" sz="2400" b="1" dirty="0">
              <a:solidFill>
                <a:prstClr val="black"/>
              </a:solidFill>
              <a:latin typeface="Yu Gothic UI" panose="020B0500000000000000" pitchFamily="50" charset="-128"/>
              <a:ea typeface="Yu Gothic UI" panose="020B0500000000000000" pitchFamily="50" charset="-128"/>
              <a:cs typeface="Tahoma" panose="020B0604030504040204" pitchFamily="34" charset="0"/>
            </a:endParaRPr>
          </a:p>
        </p:txBody>
      </p:sp>
    </p:spTree>
    <p:extLst>
      <p:ext uri="{BB962C8B-B14F-4D97-AF65-F5344CB8AC3E}">
        <p14:creationId xmlns:p14="http://schemas.microsoft.com/office/powerpoint/2010/main" val="1141251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2-4. High Security</a:t>
            </a:r>
          </a:p>
        </p:txBody>
      </p:sp>
      <p:sp>
        <p:nvSpPr>
          <p:cNvPr id="2" name="タイトル 1"/>
          <p:cNvSpPr>
            <a:spLocks noGrp="1"/>
          </p:cNvSpPr>
          <p:nvPr>
            <p:ph type="title"/>
          </p:nvPr>
        </p:nvSpPr>
        <p:spPr/>
        <p:txBody>
          <a:bodyPr/>
          <a:lstStyle/>
          <a:p>
            <a:r>
              <a:rPr kumimoji="1" lang="en-US" altLang="ja-JP" dirty="0">
                <a:latin typeface="Yu Gothic UI" panose="020B0500000000000000" pitchFamily="50" charset="-128"/>
                <a:ea typeface="Yu Gothic UI" panose="020B0500000000000000" pitchFamily="50" charset="-128"/>
              </a:rPr>
              <a:t>2-4.</a:t>
            </a:r>
            <a:r>
              <a:rPr lang="ja-JP" altLang="en-US" dirty="0">
                <a:latin typeface="Yu Gothic UI" panose="020B0500000000000000" pitchFamily="50" charset="-128"/>
                <a:ea typeface="Yu Gothic UI" panose="020B0500000000000000" pitchFamily="50" charset="-128"/>
              </a:rPr>
              <a:t>セキュリティ機能</a:t>
            </a:r>
            <a:endParaRPr kumimoji="1" lang="ja-JP" altLang="en-US" dirty="0">
              <a:latin typeface="Yu Gothic UI" panose="020B0500000000000000" pitchFamily="50" charset="-128"/>
              <a:ea typeface="Yu Gothic UI" panose="020B0500000000000000" pitchFamily="50" charset="-128"/>
            </a:endParaRPr>
          </a:p>
        </p:txBody>
      </p:sp>
      <p:sp>
        <p:nvSpPr>
          <p:cNvPr id="26" name="テキスト ボックス 25"/>
          <p:cNvSpPr txBox="1"/>
          <p:nvPr/>
        </p:nvSpPr>
        <p:spPr>
          <a:xfrm>
            <a:off x="15241" y="634688"/>
            <a:ext cx="9113520" cy="646331"/>
          </a:xfrm>
          <a:prstGeom prst="rect">
            <a:avLst/>
          </a:prstGeom>
          <a:solidFill>
            <a:schemeClr val="bg1">
              <a:lumMod val="95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800" b="1" dirty="0">
                <a:solidFill>
                  <a:srgbClr val="6464E6"/>
                </a:solidFill>
                <a:latin typeface="Yu Gothic UI" panose="020B0500000000000000" pitchFamily="50" charset="-128"/>
                <a:ea typeface="Yu Gothic UI" panose="020B0500000000000000" pitchFamily="50" charset="-128"/>
              </a:rPr>
              <a:t>FIPS 140-2 </a:t>
            </a:r>
            <a:r>
              <a:rPr lang="ja-JP" altLang="en-US" sz="1800" b="1" dirty="0">
                <a:solidFill>
                  <a:srgbClr val="6464E6"/>
                </a:solidFill>
                <a:latin typeface="Yu Gothic UI" panose="020B0500000000000000" pitchFamily="50" charset="-128"/>
                <a:ea typeface="Yu Gothic UI" panose="020B0500000000000000" pitchFamily="50" charset="-128"/>
              </a:rPr>
              <a:t>レベル</a:t>
            </a:r>
            <a:r>
              <a:rPr lang="en-US" altLang="ja-JP" sz="1800" b="1" dirty="0">
                <a:solidFill>
                  <a:srgbClr val="6464E6"/>
                </a:solidFill>
                <a:latin typeface="Yu Gothic UI" panose="020B0500000000000000" pitchFamily="50" charset="-128"/>
                <a:ea typeface="Yu Gothic UI" panose="020B0500000000000000" pitchFamily="50" charset="-128"/>
              </a:rPr>
              <a:t>3</a:t>
            </a:r>
            <a:r>
              <a:rPr lang="ja-JP" altLang="en-US" sz="1800" b="1" dirty="0">
                <a:solidFill>
                  <a:srgbClr val="6464E6"/>
                </a:solidFill>
                <a:latin typeface="Yu Gothic UI" panose="020B0500000000000000" pitchFamily="50" charset="-128"/>
                <a:ea typeface="Yu Gothic UI" panose="020B0500000000000000" pitchFamily="50" charset="-128"/>
              </a:rPr>
              <a:t>相当の暗号化により業界をリード　</a:t>
            </a:r>
            <a:r>
              <a:rPr kumimoji="1" lang="ja-JP" altLang="en-US"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インターネット越しのシステム実現時に有効</a:t>
            </a:r>
          </a:p>
          <a:p>
            <a:pPr lvl="0" defTabSz="457200" fontAlgn="base">
              <a:spcBef>
                <a:spcPct val="0"/>
              </a:spcBef>
              <a:spcAft>
                <a:spcPct val="0"/>
              </a:spcAft>
              <a:defRPr/>
            </a:pPr>
            <a:endParaRPr lang="ja-JP" altLang="en-US" sz="1800" dirty="0">
              <a:solidFill>
                <a:srgbClr val="6464E6"/>
              </a:solidFill>
              <a:latin typeface="Yu Gothic UI" panose="020B0500000000000000" pitchFamily="50" charset="-128"/>
              <a:ea typeface="Yu Gothic UI" panose="020B0500000000000000" pitchFamily="50" charset="-128"/>
            </a:endParaRPr>
          </a:p>
        </p:txBody>
      </p:sp>
      <p:pic>
        <p:nvPicPr>
          <p:cNvPr id="24" name="図 23"/>
          <p:cNvPicPr>
            <a:picLocks noChangeAspect="1"/>
          </p:cNvPicPr>
          <p:nvPr/>
        </p:nvPicPr>
        <p:blipFill>
          <a:blip r:embed="rId2"/>
          <a:stretch>
            <a:fillRect/>
          </a:stretch>
        </p:blipFill>
        <p:spPr>
          <a:xfrm>
            <a:off x="2256211" y="2615311"/>
            <a:ext cx="710317" cy="508671"/>
          </a:xfrm>
          <a:prstGeom prst="rect">
            <a:avLst/>
          </a:prstGeom>
        </p:spPr>
      </p:pic>
      <p:pic>
        <p:nvPicPr>
          <p:cNvPr id="2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20475" y="2132967"/>
            <a:ext cx="443447" cy="268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テキスト ボックス 7"/>
          <p:cNvSpPr txBox="1"/>
          <p:nvPr/>
        </p:nvSpPr>
        <p:spPr>
          <a:xfrm>
            <a:off x="325699" y="2445731"/>
            <a:ext cx="3006684" cy="226591"/>
          </a:xfrm>
          <a:prstGeom prst="rect">
            <a:avLst/>
          </a:prstGeom>
          <a:noFill/>
        </p:spPr>
        <p:txBody>
          <a:bodyPr wrap="square" lIns="36000" tIns="36000" rIns="36000" bIns="36000"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87313" indent="-87313"/>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TPM</a:t>
            </a:r>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チップ：暗号キーを安全に保管</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28" name="Picture 2" descr="C:\Users\5155944\AppData\Local\Microsoft\Windows\Temporary Internet Files\Content.IE5\ZDJVO9OI\MC900433903[1].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74674" y="2770506"/>
            <a:ext cx="375292" cy="289158"/>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92056" y="2635570"/>
            <a:ext cx="295526" cy="417411"/>
          </a:xfrm>
          <a:prstGeom prst="rect">
            <a:avLst/>
          </a:prstGeom>
        </p:spPr>
      </p:pic>
      <p:cxnSp>
        <p:nvCxnSpPr>
          <p:cNvPr id="30" name="直線矢印コネクタ 29"/>
          <p:cNvCxnSpPr/>
          <p:nvPr/>
        </p:nvCxnSpPr>
        <p:spPr>
          <a:xfrm>
            <a:off x="1390638" y="2839199"/>
            <a:ext cx="398117" cy="0"/>
          </a:xfrm>
          <a:prstGeom prst="straightConnector1">
            <a:avLst/>
          </a:prstGeom>
          <a:ln w="28575">
            <a:solidFill>
              <a:srgbClr val="FF000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テキスト ボックス 37"/>
          <p:cNvSpPr txBox="1"/>
          <p:nvPr/>
        </p:nvSpPr>
        <p:spPr>
          <a:xfrm>
            <a:off x="317934" y="1836638"/>
            <a:ext cx="3146892" cy="226591"/>
          </a:xfrm>
          <a:prstGeom prst="rect">
            <a:avLst/>
          </a:prstGeom>
          <a:noFill/>
        </p:spPr>
        <p:txBody>
          <a:bodyPr wrap="square" lIns="36000" tIns="36000" rIns="36000" bIns="36000"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87313" indent="-87313"/>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これまで：</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ROM</a:t>
            </a:r>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へ暗号キーを保存</a:t>
            </a:r>
            <a:endPar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endParaRPr>
          </a:p>
        </p:txBody>
      </p:sp>
      <p:cxnSp>
        <p:nvCxnSpPr>
          <p:cNvPr id="32" name="直線矢印コネクタ 31"/>
          <p:cNvCxnSpPr/>
          <p:nvPr/>
        </p:nvCxnSpPr>
        <p:spPr>
          <a:xfrm flipV="1">
            <a:off x="1390638" y="2218104"/>
            <a:ext cx="404276" cy="11728"/>
          </a:xfrm>
          <a:prstGeom prst="straightConnector1">
            <a:avLst/>
          </a:prstGeom>
          <a:ln w="28575">
            <a:solidFill>
              <a:srgbClr val="FF000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3" name="Picture 7" descr="http://illustcut.com/box/security/virus/virus_3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4732" y="2708906"/>
            <a:ext cx="244717" cy="242918"/>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5155944\AppData\Local\Microsoft\Windows\Temporary Internet Files\Content.IE5\ZDJVO9OI\MC900433903[1].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27226" y="2107176"/>
            <a:ext cx="312041" cy="3120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http://illustcut.com/box/security/virus/virus_3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4731" y="2104772"/>
            <a:ext cx="244717" cy="242918"/>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テキスト プレースホルダー 5"/>
          <p:cNvSpPr txBox="1">
            <a:spLocks/>
          </p:cNvSpPr>
          <p:nvPr/>
        </p:nvSpPr>
        <p:spPr>
          <a:xfrm>
            <a:off x="325698" y="1097427"/>
            <a:ext cx="8600341" cy="302259"/>
          </a:xfrm>
          <a:prstGeom prst="rect">
            <a:avLst/>
          </a:prstGeom>
        </p:spPr>
        <p:txBody>
          <a:bodyPr lIns="36000" tIns="36000" rIns="36000" bIns="36000" anchor="t" anchorCtr="0"/>
          <a:lstStyle>
            <a:lvl1pPr marL="342900" indent="-342900" algn="l" defTabSz="457200" rtl="0" eaLnBrk="0" fontAlgn="base" hangingPunct="0">
              <a:spcBef>
                <a:spcPct val="20000"/>
              </a:spcBef>
              <a:spcAft>
                <a:spcPct val="0"/>
              </a:spcAft>
              <a:buFont typeface="Arial" charset="0"/>
              <a:buChar char="•"/>
              <a:defRPr kumimoji="1" lang="en-US" altLang="ja-JP" sz="1600" b="1" kern="1200" dirty="0" smtClean="0">
                <a:solidFill>
                  <a:schemeClr val="bg1">
                    <a:lumMod val="50000"/>
                  </a:schemeClr>
                </a:solidFill>
                <a:latin typeface="+mj-ea"/>
                <a:ea typeface="+mj-ea"/>
                <a:cs typeface="Meiryo UI" panose="020B0604030504040204"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265113" indent="-265113">
              <a:buFont typeface="Wingdings" panose="05000000000000000000" pitchFamily="2" charset="2"/>
              <a:buChar char="ü"/>
            </a:pPr>
            <a:r>
              <a:rPr lang="ja-JP" altLang="en-US" sz="14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証明書と</a:t>
            </a:r>
            <a:r>
              <a:rPr lang="en-US" altLang="ja-JP" sz="14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TPM</a:t>
            </a:r>
            <a:r>
              <a:rPr lang="ja-JP" altLang="en-US" sz="14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チップを使用して、インターネット環境でも安全な接続を実現</a:t>
            </a:r>
          </a:p>
        </p:txBody>
      </p:sp>
      <p:sp>
        <p:nvSpPr>
          <p:cNvPr id="37" name="正方形/長方形 36"/>
          <p:cNvSpPr/>
          <p:nvPr/>
        </p:nvSpPr>
        <p:spPr>
          <a:xfrm>
            <a:off x="171968" y="1481151"/>
            <a:ext cx="1249060" cy="276999"/>
          </a:xfrm>
          <a:prstGeom prst="rect">
            <a:avLst/>
          </a:prstGeom>
        </p:spPr>
        <p:txBody>
          <a:bodyPr wrap="none">
            <a:spAutoFit/>
          </a:bodyPr>
          <a:lstStyle/>
          <a:p>
            <a:r>
              <a:rPr lang="en-US" altLang="ja-JP" sz="1200" b="1" dirty="0">
                <a:latin typeface="Yu Gothic UI" panose="020B0500000000000000" pitchFamily="50" charset="-128"/>
                <a:ea typeface="Yu Gothic UI" panose="020B0500000000000000" pitchFamily="50" charset="-128"/>
                <a:cs typeface="Calibri" panose="020F0502020204030204" pitchFamily="34" charset="0"/>
              </a:rPr>
              <a:t>TPM</a:t>
            </a:r>
            <a:r>
              <a:rPr lang="ja-JP" altLang="en-US" sz="1200" b="1" dirty="0">
                <a:latin typeface="Yu Gothic UI" panose="020B0500000000000000" pitchFamily="50" charset="-128"/>
                <a:ea typeface="Yu Gothic UI" panose="020B0500000000000000" pitchFamily="50" charset="-128"/>
                <a:cs typeface="Calibri" panose="020F0502020204030204" pitchFamily="34" charset="0"/>
              </a:rPr>
              <a:t>チップとは？</a:t>
            </a:r>
            <a:endParaRPr lang="ja-JP" altLang="en-US" sz="12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38" name="角丸四角形 37"/>
          <p:cNvSpPr/>
          <p:nvPr/>
        </p:nvSpPr>
        <p:spPr>
          <a:xfrm>
            <a:off x="245128" y="1741219"/>
            <a:ext cx="3087254" cy="1561311"/>
          </a:xfrm>
          <a:prstGeom prst="roundRect">
            <a:avLst>
              <a:gd name="adj" fmla="val 4869"/>
            </a:avLst>
          </a:prstGeom>
          <a:solidFill>
            <a:schemeClr val="accent1">
              <a:alpha val="2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endParaRPr>
          </a:p>
        </p:txBody>
      </p:sp>
      <p:sp>
        <p:nvSpPr>
          <p:cNvPr id="39" name="TextBox 33">
            <a:extLst>
              <a:ext uri="{FF2B5EF4-FFF2-40B4-BE49-F238E27FC236}">
                <a16:creationId xmlns:a16="http://schemas.microsoft.com/office/drawing/2014/main" id="{B162059B-E797-4E27-A8E8-5A4F7565865F}"/>
              </a:ext>
            </a:extLst>
          </p:cNvPr>
          <p:cNvSpPr txBox="1"/>
          <p:nvPr/>
        </p:nvSpPr>
        <p:spPr>
          <a:xfrm>
            <a:off x="3405542" y="1746114"/>
            <a:ext cx="5611237" cy="1169551"/>
          </a:xfrm>
          <a:prstGeom prst="rect">
            <a:avLst/>
          </a:prstGeom>
          <a:noFill/>
        </p:spPr>
        <p:txBody>
          <a:bodyPr wrap="square" rtlCol="0">
            <a:spAutoFit/>
          </a:bodyPr>
          <a:lstStyle/>
          <a:p>
            <a:pPr marL="180975" indent="-180975">
              <a:buFont typeface="Arial" panose="020B0604020202020204" pitchFamily="34" charset="0"/>
              <a:buChar char="•"/>
            </a:pPr>
            <a:r>
              <a:rPr lang="ja-JP" altLang="en-US" sz="1200" b="1" dirty="0">
                <a:latin typeface="Yu Gothic UI" panose="020B0500000000000000" pitchFamily="50" charset="-128"/>
                <a:ea typeface="Yu Gothic UI" panose="020B0500000000000000" pitchFamily="50" charset="-128"/>
              </a:rPr>
              <a:t>暗号キーは、オンボード</a:t>
            </a:r>
            <a:r>
              <a:rPr lang="en-US" altLang="ja-JP" sz="1200" b="1" dirty="0">
                <a:latin typeface="Yu Gothic UI" panose="020B0500000000000000" pitchFamily="50" charset="-128"/>
                <a:ea typeface="Yu Gothic UI" panose="020B0500000000000000" pitchFamily="50" charset="-128"/>
              </a:rPr>
              <a:t>TPM</a:t>
            </a:r>
            <a:r>
              <a:rPr lang="ja-JP" altLang="en-US" sz="1200" b="1" dirty="0">
                <a:latin typeface="Yu Gothic UI" panose="020B0500000000000000" pitchFamily="50" charset="-128"/>
                <a:ea typeface="Yu Gothic UI" panose="020B0500000000000000" pitchFamily="50" charset="-128"/>
              </a:rPr>
              <a:t>（</a:t>
            </a:r>
            <a:r>
              <a:rPr lang="en-US" altLang="ja-JP" sz="1200" b="1" dirty="0">
                <a:latin typeface="Yu Gothic UI" panose="020B0500000000000000" pitchFamily="50" charset="-128"/>
                <a:ea typeface="Yu Gothic UI" panose="020B0500000000000000" pitchFamily="50" charset="-128"/>
              </a:rPr>
              <a:t>Trusted Platform Module</a:t>
            </a:r>
            <a:r>
              <a:rPr lang="ja-JP" altLang="en-US" sz="1200" b="1" dirty="0">
                <a:latin typeface="Yu Gothic UI" panose="020B0500000000000000" pitchFamily="50" charset="-128"/>
                <a:ea typeface="Yu Gothic UI" panose="020B0500000000000000" pitchFamily="50" charset="-128"/>
              </a:rPr>
              <a:t>）チップで保護されています</a:t>
            </a:r>
            <a:endParaRPr lang="en-US" sz="1200" b="1" dirty="0">
              <a:latin typeface="Yu Gothic UI" panose="020B0500000000000000" pitchFamily="50" charset="-128"/>
              <a:ea typeface="Yu Gothic UI" panose="020B0500000000000000" pitchFamily="50" charset="-128"/>
            </a:endParaRPr>
          </a:p>
          <a:p>
            <a:pPr marL="180975" indent="-180975">
              <a:spcBef>
                <a:spcPts val="1200"/>
              </a:spcBef>
              <a:buFont typeface="Arial" panose="020B0604020202020204" pitchFamily="34" charset="0"/>
              <a:buChar char="•"/>
            </a:pPr>
            <a:r>
              <a:rPr lang="en-US" altLang="ja-JP" sz="1200" b="1" dirty="0">
                <a:latin typeface="Yu Gothic UI" panose="020B0500000000000000" pitchFamily="50" charset="-128"/>
                <a:ea typeface="Yu Gothic UI" panose="020B0500000000000000" pitchFamily="50" charset="-128"/>
              </a:rPr>
              <a:t>FIPS 140-2</a:t>
            </a:r>
            <a:r>
              <a:rPr lang="ja-JP" altLang="en-US" sz="1200" b="1" dirty="0">
                <a:latin typeface="Yu Gothic UI" panose="020B0500000000000000" pitchFamily="50" charset="-128"/>
                <a:ea typeface="Yu Gothic UI" panose="020B0500000000000000" pitchFamily="50" charset="-128"/>
              </a:rPr>
              <a:t> レベル３に準拠することは、</a:t>
            </a:r>
            <a:endParaRPr lang="en-US" altLang="ja-JP" sz="1200" b="1" dirty="0">
              <a:latin typeface="Yu Gothic UI" panose="020B0500000000000000" pitchFamily="50" charset="-128"/>
              <a:ea typeface="Yu Gothic UI" panose="020B0500000000000000" pitchFamily="50" charset="-128"/>
            </a:endParaRPr>
          </a:p>
          <a:p>
            <a:pPr marL="180975">
              <a:spcBef>
                <a:spcPts val="0"/>
              </a:spcBef>
            </a:pPr>
            <a:r>
              <a:rPr lang="ja-JP" altLang="en-US" sz="1200" b="1" dirty="0">
                <a:latin typeface="Yu Gothic UI" panose="020B0500000000000000" pitchFamily="50" charset="-128"/>
                <a:ea typeface="Yu Gothic UI" panose="020B0500000000000000" pitchFamily="50" charset="-128"/>
              </a:rPr>
              <a:t>物理的改ざん防止技術、</a:t>
            </a:r>
            <a:r>
              <a:rPr lang="en-US" altLang="ja-JP" sz="1200" b="1" dirty="0">
                <a:latin typeface="Yu Gothic UI" panose="020B0500000000000000" pitchFamily="50" charset="-128"/>
                <a:ea typeface="Yu Gothic UI" panose="020B0500000000000000" pitchFamily="50" charset="-128"/>
              </a:rPr>
              <a:t>ID</a:t>
            </a:r>
            <a:r>
              <a:rPr lang="ja-JP" altLang="en-US" sz="1200" b="1" dirty="0">
                <a:latin typeface="Yu Gothic UI" panose="020B0500000000000000" pitchFamily="50" charset="-128"/>
                <a:ea typeface="Yu Gothic UI" panose="020B0500000000000000" pitchFamily="50" charset="-128"/>
              </a:rPr>
              <a:t>ベースの認証、強力な暗号化、およびデバイスの重要なセキュリティパラメーターを保護する追加セキュリティレイヤーを</a:t>
            </a:r>
            <a:endParaRPr lang="en-US" altLang="ja-JP" sz="1200" b="1" dirty="0">
              <a:latin typeface="Yu Gothic UI" panose="020B0500000000000000" pitchFamily="50" charset="-128"/>
              <a:ea typeface="Yu Gothic UI" panose="020B0500000000000000" pitchFamily="50" charset="-128"/>
            </a:endParaRPr>
          </a:p>
          <a:p>
            <a:pPr marL="180975">
              <a:spcBef>
                <a:spcPts val="0"/>
              </a:spcBef>
            </a:pPr>
            <a:r>
              <a:rPr lang="ja-JP" altLang="en-US" sz="1200" b="1" dirty="0">
                <a:latin typeface="Yu Gothic UI" panose="020B0500000000000000" pitchFamily="50" charset="-128"/>
                <a:ea typeface="Yu Gothic UI" panose="020B0500000000000000" pitchFamily="50" charset="-128"/>
              </a:rPr>
              <a:t>当社のカメラが提供することを意味します。</a:t>
            </a:r>
            <a:endParaRPr lang="en-US" sz="1200" b="1" dirty="0">
              <a:latin typeface="Yu Gothic UI" panose="020B0500000000000000" pitchFamily="50" charset="-128"/>
              <a:ea typeface="Yu Gothic UI" panose="020B0500000000000000" pitchFamily="50" charset="-128"/>
            </a:endParaRPr>
          </a:p>
        </p:txBody>
      </p:sp>
      <p:sp>
        <p:nvSpPr>
          <p:cNvPr id="40" name="TextBox 4">
            <a:extLst>
              <a:ext uri="{FF2B5EF4-FFF2-40B4-BE49-F238E27FC236}">
                <a16:creationId xmlns:a16="http://schemas.microsoft.com/office/drawing/2014/main" id="{E5926807-760B-419F-A3CC-1C8A93DBE4A9}"/>
              </a:ext>
            </a:extLst>
          </p:cNvPr>
          <p:cNvSpPr txBox="1"/>
          <p:nvPr/>
        </p:nvSpPr>
        <p:spPr>
          <a:xfrm>
            <a:off x="873658" y="3826850"/>
            <a:ext cx="5126724" cy="701731"/>
          </a:xfrm>
          <a:prstGeom prst="rect">
            <a:avLst/>
          </a:prstGeom>
          <a:noFill/>
        </p:spPr>
        <p:txBody>
          <a:bodyPr wrap="none" rtlCol="0">
            <a:spAutoFit/>
          </a:bodyPr>
          <a:lstStyle/>
          <a:p>
            <a:pPr>
              <a:lnSpc>
                <a:spcPct val="110000"/>
              </a:lnSpc>
            </a:pPr>
            <a:r>
              <a:rPr lang="en-US" altLang="ja-JP" sz="1200" b="1" dirty="0">
                <a:latin typeface="Yu Gothic UI" panose="020B0500000000000000" pitchFamily="50" charset="-128"/>
                <a:ea typeface="Yu Gothic UI" panose="020B0500000000000000" pitchFamily="50" charset="-128"/>
              </a:rPr>
              <a:t>Level</a:t>
            </a:r>
            <a:r>
              <a:rPr lang="ja-JP" altLang="en-US" sz="1200" b="1" dirty="0">
                <a:latin typeface="Yu Gothic UI" panose="020B0500000000000000" pitchFamily="50" charset="-128"/>
                <a:ea typeface="Yu Gothic UI" panose="020B0500000000000000" pitchFamily="50" charset="-128"/>
              </a:rPr>
              <a:t>３：ハードウェアの物理的タンパーレジスタンス措置と</a:t>
            </a:r>
            <a:r>
              <a:rPr lang="en-US" altLang="ja-JP" sz="1200" b="1" dirty="0">
                <a:latin typeface="Yu Gothic UI" panose="020B0500000000000000" pitchFamily="50" charset="-128"/>
                <a:ea typeface="Yu Gothic UI" panose="020B0500000000000000" pitchFamily="50" charset="-128"/>
              </a:rPr>
              <a:t>ID</a:t>
            </a:r>
            <a:r>
              <a:rPr lang="ja-JP" altLang="en-US" sz="1200" b="1" dirty="0">
                <a:latin typeface="Yu Gothic UI" panose="020B0500000000000000" pitchFamily="50" charset="-128"/>
                <a:ea typeface="Yu Gothic UI" panose="020B0500000000000000" pitchFamily="50" charset="-128"/>
              </a:rPr>
              <a:t>ベースの認証が必要</a:t>
            </a:r>
          </a:p>
          <a:p>
            <a:pPr>
              <a:lnSpc>
                <a:spcPct val="110000"/>
              </a:lnSpc>
            </a:pPr>
            <a:r>
              <a:rPr lang="en-US" altLang="ja-JP" sz="1200" b="1" dirty="0">
                <a:latin typeface="Yu Gothic UI" panose="020B0500000000000000" pitchFamily="50" charset="-128"/>
                <a:ea typeface="Yu Gothic UI" panose="020B0500000000000000" pitchFamily="50" charset="-128"/>
              </a:rPr>
              <a:t>Level</a:t>
            </a:r>
            <a:r>
              <a:rPr lang="ja-JP" altLang="en-US" sz="1200" b="1" dirty="0">
                <a:latin typeface="Yu Gothic UI" panose="020B0500000000000000" pitchFamily="50" charset="-128"/>
                <a:ea typeface="Yu Gothic UI" panose="020B0500000000000000" pitchFamily="50" charset="-128"/>
              </a:rPr>
              <a:t>２：ハードウェアの物理的タンパーエビデンス措置と役割ベースの認証が必要</a:t>
            </a:r>
          </a:p>
          <a:p>
            <a:pPr>
              <a:lnSpc>
                <a:spcPct val="110000"/>
              </a:lnSpc>
            </a:pPr>
            <a:r>
              <a:rPr lang="en-US" altLang="ja-JP" sz="1200" b="1" dirty="0">
                <a:latin typeface="Yu Gothic UI" panose="020B0500000000000000" pitchFamily="50" charset="-128"/>
                <a:ea typeface="Yu Gothic UI" panose="020B0500000000000000" pitchFamily="50" charset="-128"/>
              </a:rPr>
              <a:t>Level</a:t>
            </a:r>
            <a:r>
              <a:rPr lang="ja-JP" altLang="en-US" sz="1200" b="1" dirty="0">
                <a:latin typeface="Yu Gothic UI" panose="020B0500000000000000" pitchFamily="50" charset="-128"/>
                <a:ea typeface="Yu Gothic UI" panose="020B0500000000000000" pitchFamily="50" charset="-128"/>
              </a:rPr>
              <a:t>１：製品グレードの機器と外部でテストされたアルゴリズムが必要</a:t>
            </a:r>
            <a:endParaRPr lang="en-US" sz="1200" b="1" u="sng" dirty="0">
              <a:latin typeface="Yu Gothic UI" panose="020B0500000000000000" pitchFamily="50" charset="-128"/>
              <a:ea typeface="Yu Gothic UI" panose="020B0500000000000000" pitchFamily="50" charset="-128"/>
            </a:endParaRPr>
          </a:p>
        </p:txBody>
      </p:sp>
      <p:sp>
        <p:nvSpPr>
          <p:cNvPr id="41" name="Arrow: Striped Right 8">
            <a:extLst>
              <a:ext uri="{FF2B5EF4-FFF2-40B4-BE49-F238E27FC236}">
                <a16:creationId xmlns:a16="http://schemas.microsoft.com/office/drawing/2014/main" id="{127EC22F-47A6-4ECD-AC9A-5AF7E30762A8}"/>
              </a:ext>
            </a:extLst>
          </p:cNvPr>
          <p:cNvSpPr/>
          <p:nvPr/>
        </p:nvSpPr>
        <p:spPr>
          <a:xfrm rot="16200000">
            <a:off x="260509" y="3905915"/>
            <a:ext cx="573218" cy="484632"/>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42" name="TextBox 37">
            <a:extLst>
              <a:ext uri="{FF2B5EF4-FFF2-40B4-BE49-F238E27FC236}">
                <a16:creationId xmlns:a16="http://schemas.microsoft.com/office/drawing/2014/main" id="{4530EB26-00F3-4F02-A757-B423E7C51A94}"/>
              </a:ext>
            </a:extLst>
          </p:cNvPr>
          <p:cNvSpPr txBox="1"/>
          <p:nvPr/>
        </p:nvSpPr>
        <p:spPr>
          <a:xfrm>
            <a:off x="668804" y="3570581"/>
            <a:ext cx="2050561" cy="307777"/>
          </a:xfrm>
          <a:prstGeom prst="rect">
            <a:avLst/>
          </a:prstGeom>
          <a:noFill/>
        </p:spPr>
        <p:txBody>
          <a:bodyPr wrap="none" rtlCol="0">
            <a:spAutoFit/>
          </a:bodyPr>
          <a:lstStyle/>
          <a:p>
            <a:r>
              <a:rPr lang="en-US" altLang="ja-JP" sz="1400" b="1" dirty="0">
                <a:latin typeface="Yu Gothic UI" panose="020B0500000000000000" pitchFamily="50" charset="-128"/>
                <a:ea typeface="Yu Gothic UI" panose="020B0500000000000000" pitchFamily="50" charset="-128"/>
              </a:rPr>
              <a:t>【FIPS</a:t>
            </a:r>
            <a:r>
              <a:rPr lang="ja-JP" altLang="en-US" sz="1400" b="1" dirty="0">
                <a:latin typeface="Yu Gothic UI" panose="020B0500000000000000" pitchFamily="50" charset="-128"/>
                <a:ea typeface="Yu Gothic UI" panose="020B0500000000000000" pitchFamily="50" charset="-128"/>
              </a:rPr>
              <a:t> </a:t>
            </a:r>
            <a:r>
              <a:rPr lang="en-US" altLang="ja-JP" sz="1400" b="1" dirty="0">
                <a:latin typeface="Yu Gothic UI" panose="020B0500000000000000" pitchFamily="50" charset="-128"/>
                <a:ea typeface="Yu Gothic UI" panose="020B0500000000000000" pitchFamily="50" charset="-128"/>
              </a:rPr>
              <a:t>140-2</a:t>
            </a:r>
            <a:r>
              <a:rPr lang="ja-JP" altLang="en-US" sz="1400" b="1" dirty="0">
                <a:latin typeface="Yu Gothic UI" panose="020B0500000000000000" pitchFamily="50" charset="-128"/>
                <a:ea typeface="Yu Gothic UI" panose="020B0500000000000000" pitchFamily="50" charset="-128"/>
              </a:rPr>
              <a:t> レベル基準</a:t>
            </a:r>
            <a:r>
              <a:rPr lang="en-US" altLang="ja-JP" sz="1400" b="1" dirty="0">
                <a:latin typeface="Yu Gothic UI" panose="020B0500000000000000" pitchFamily="50" charset="-128"/>
                <a:ea typeface="Yu Gothic UI" panose="020B0500000000000000" pitchFamily="50" charset="-128"/>
              </a:rPr>
              <a:t>】</a:t>
            </a:r>
            <a:endParaRPr lang="en-US" sz="1600" dirty="0">
              <a:latin typeface="Yu Gothic UI" panose="020B0500000000000000" pitchFamily="50" charset="-128"/>
              <a:ea typeface="Yu Gothic UI" panose="020B0500000000000000" pitchFamily="50" charset="-128"/>
            </a:endParaRPr>
          </a:p>
        </p:txBody>
      </p:sp>
      <p:sp>
        <p:nvSpPr>
          <p:cNvPr id="43" name="TextBox 29">
            <a:extLst>
              <a:ext uri="{FF2B5EF4-FFF2-40B4-BE49-F238E27FC236}">
                <a16:creationId xmlns:a16="http://schemas.microsoft.com/office/drawing/2014/main" id="{FFBAE349-28A8-4FDB-A08A-5F5CD0B8EE89}"/>
              </a:ext>
            </a:extLst>
          </p:cNvPr>
          <p:cNvSpPr txBox="1"/>
          <p:nvPr/>
        </p:nvSpPr>
        <p:spPr>
          <a:xfrm>
            <a:off x="2228215" y="3087917"/>
            <a:ext cx="772969" cy="246221"/>
          </a:xfrm>
          <a:prstGeom prst="rect">
            <a:avLst/>
          </a:prstGeom>
          <a:noFill/>
        </p:spPr>
        <p:txBody>
          <a:bodyPr wrap="none" rtlCol="0">
            <a:spAutoFit/>
          </a:bodyPr>
          <a:lstStyle/>
          <a:p>
            <a:r>
              <a:rPr lang="en-US" sz="1000" b="1" dirty="0">
                <a:latin typeface="Yu Gothic UI" panose="020B0500000000000000" pitchFamily="50" charset="-128"/>
                <a:ea typeface="Yu Gothic UI" panose="020B0500000000000000" pitchFamily="50" charset="-128"/>
              </a:rPr>
              <a:t>TPM </a:t>
            </a:r>
            <a:r>
              <a:rPr lang="ja-JP" altLang="en-US" sz="1000" b="1" dirty="0">
                <a:latin typeface="Yu Gothic UI" panose="020B0500000000000000" pitchFamily="50" charset="-128"/>
                <a:ea typeface="Yu Gothic UI" panose="020B0500000000000000" pitchFamily="50" charset="-128"/>
              </a:rPr>
              <a:t>チップ</a:t>
            </a:r>
            <a:endParaRPr lang="en-US" sz="1000" b="1" dirty="0">
              <a:latin typeface="Yu Gothic UI" panose="020B0500000000000000" pitchFamily="50" charset="-128"/>
              <a:ea typeface="Yu Gothic UI" panose="020B0500000000000000" pitchFamily="50" charset="-128"/>
            </a:endParaRPr>
          </a:p>
        </p:txBody>
      </p:sp>
      <p:pic>
        <p:nvPicPr>
          <p:cNvPr id="44" name="図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31277" y="44375"/>
            <a:ext cx="334314" cy="334314"/>
          </a:xfrm>
          <a:prstGeom prst="rect">
            <a:avLst/>
          </a:prstGeom>
        </p:spPr>
      </p:pic>
    </p:spTree>
    <p:extLst>
      <p:ext uri="{BB962C8B-B14F-4D97-AF65-F5344CB8AC3E}">
        <p14:creationId xmlns:p14="http://schemas.microsoft.com/office/powerpoint/2010/main" val="2021518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3</a:t>
            </a:r>
            <a:r>
              <a:rPr lang="ja-JP" altLang="en-US" dirty="0" err="1">
                <a:latin typeface="Yu Gothic UI" panose="020B0500000000000000" pitchFamily="50" charset="-128"/>
                <a:ea typeface="Yu Gothic UI" panose="020B0500000000000000" pitchFamily="50" charset="-128"/>
              </a:rPr>
              <a:t>．</a:t>
            </a:r>
            <a:r>
              <a:rPr lang="ja-JP" altLang="en-US" dirty="0">
                <a:latin typeface="Yu Gothic UI" panose="020B0500000000000000" pitchFamily="50" charset="-128"/>
                <a:ea typeface="Yu Gothic UI" panose="020B0500000000000000" pitchFamily="50" charset="-128"/>
              </a:rPr>
              <a:t>仕様比較</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491525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Yu Gothic UI" panose="020B0500000000000000" pitchFamily="50" charset="-128"/>
                <a:ea typeface="Yu Gothic UI" panose="020B0500000000000000" pitchFamily="50" charset="-128"/>
              </a:rPr>
              <a:t>3-2. </a:t>
            </a:r>
            <a:r>
              <a:rPr kumimoji="1" lang="ja-JP" altLang="en-US" dirty="0">
                <a:latin typeface="Yu Gothic UI" panose="020B0500000000000000" pitchFamily="50" charset="-128"/>
                <a:ea typeface="Yu Gothic UI" panose="020B0500000000000000" pitchFamily="50" charset="-128"/>
              </a:rPr>
              <a:t>現行機との比較</a:t>
            </a:r>
          </a:p>
        </p:txBody>
      </p:sp>
      <p:sp>
        <p:nvSpPr>
          <p:cNvPr id="6" name="テキスト ボックス 5"/>
          <p:cNvSpPr txBox="1"/>
          <p:nvPr/>
        </p:nvSpPr>
        <p:spPr>
          <a:xfrm>
            <a:off x="15241" y="602938"/>
            <a:ext cx="9113520" cy="338554"/>
          </a:xfrm>
          <a:prstGeom prst="rect">
            <a:avLst/>
          </a:prstGeom>
          <a:solidFill>
            <a:schemeClr val="bg1">
              <a:lumMod val="95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ソフトウェア</a:t>
            </a:r>
            <a:r>
              <a:rPr kumimoji="1" lang="ja-JP" altLang="en-US" sz="14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a:t>
            </a:r>
            <a:r>
              <a:rPr kumimoji="1" lang="en-US" altLang="ja-JP" sz="14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1/3</a:t>
            </a:r>
            <a:r>
              <a:rPr kumimoji="1" lang="ja-JP" altLang="en-US" sz="14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a:t>
            </a:r>
          </a:p>
        </p:txBody>
      </p:sp>
      <p:graphicFrame>
        <p:nvGraphicFramePr>
          <p:cNvPr id="7" name="表 6"/>
          <p:cNvGraphicFramePr>
            <a:graphicFrameLocks noGrp="1"/>
          </p:cNvGraphicFramePr>
          <p:nvPr>
            <p:extLst>
              <p:ext uri="{D42A27DB-BD31-4B8C-83A1-F6EECF244321}">
                <p14:modId xmlns:p14="http://schemas.microsoft.com/office/powerpoint/2010/main" val="481178165"/>
              </p:ext>
            </p:extLst>
          </p:nvPr>
        </p:nvGraphicFramePr>
        <p:xfrm>
          <a:off x="138579" y="994531"/>
          <a:ext cx="8866843" cy="374856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689276">
                  <a:extLst>
                    <a:ext uri="{9D8B030D-6E8A-4147-A177-3AD203B41FA5}">
                      <a16:colId xmlns:a16="http://schemas.microsoft.com/office/drawing/2014/main" val="20000"/>
                    </a:ext>
                  </a:extLst>
                </a:gridCol>
                <a:gridCol w="2587255">
                  <a:extLst>
                    <a:ext uri="{9D8B030D-6E8A-4147-A177-3AD203B41FA5}">
                      <a16:colId xmlns:a16="http://schemas.microsoft.com/office/drawing/2014/main" val="20001"/>
                    </a:ext>
                  </a:extLst>
                </a:gridCol>
                <a:gridCol w="1162493">
                  <a:extLst>
                    <a:ext uri="{9D8B030D-6E8A-4147-A177-3AD203B41FA5}">
                      <a16:colId xmlns:a16="http://schemas.microsoft.com/office/drawing/2014/main" val="20002"/>
                    </a:ext>
                  </a:extLst>
                </a:gridCol>
                <a:gridCol w="1162493">
                  <a:extLst>
                    <a:ext uri="{9D8B030D-6E8A-4147-A177-3AD203B41FA5}">
                      <a16:colId xmlns:a16="http://schemas.microsoft.com/office/drawing/2014/main" val="3321368294"/>
                    </a:ext>
                  </a:extLst>
                </a:gridCol>
                <a:gridCol w="2265326">
                  <a:extLst>
                    <a:ext uri="{9D8B030D-6E8A-4147-A177-3AD203B41FA5}">
                      <a16:colId xmlns:a16="http://schemas.microsoft.com/office/drawing/2014/main" val="2109513947"/>
                    </a:ext>
                  </a:extLst>
                </a:gridCol>
              </a:tblGrid>
              <a:tr h="262230">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800" b="1" kern="100" dirty="0">
                          <a:solidFill>
                            <a:schemeClr val="bg1"/>
                          </a:solidFill>
                          <a:effectLst/>
                          <a:latin typeface="Yu Gothic UI" panose="020B0500000000000000" pitchFamily="50" charset="-128"/>
                          <a:ea typeface="Yu Gothic UI" panose="020B0500000000000000" pitchFamily="50" charset="-128"/>
                          <a:cs typeface="Meiryo UI" panose="020B0604030504040204" pitchFamily="50" charset="-128"/>
                        </a:rPr>
                        <a:t> </a:t>
                      </a:r>
                      <a:endParaRPr lang="ja-JP" sz="800" b="1" kern="100" dirty="0">
                        <a:solidFill>
                          <a:schemeClr val="bg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10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S</a:t>
                      </a:r>
                      <a:r>
                        <a:rPr lang="ja-JP" altLang="en-US" sz="10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シリーズ</a:t>
                      </a:r>
                      <a:endParaRPr lang="ja-JP" sz="10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B</a:t>
                      </a:r>
                      <a:r>
                        <a:rPr lang="ja-JP" altLang="en-US"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シリーズ</a:t>
                      </a:r>
                      <a:endPar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p>
                      <a:pPr algn="ctr">
                        <a:spcAft>
                          <a:spcPts val="0"/>
                        </a:spcAft>
                      </a:pPr>
                      <a:r>
                        <a:rPr lang="en-US" alt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21x,10x</a:t>
                      </a: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B</a:t>
                      </a:r>
                      <a:r>
                        <a:rPr lang="ja-JP" altLang="en-US"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シリーズ</a:t>
                      </a:r>
                      <a:endPar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p>
                      <a:pPr algn="ctr">
                        <a:spcAft>
                          <a:spcPts val="0"/>
                        </a:spcAft>
                      </a:pPr>
                      <a:r>
                        <a:rPr lang="en-US" alt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3.1x</a:t>
                      </a:r>
                      <a:endParaRPr 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ja-JP" altLang="en-US"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現行機</a:t>
                      </a:r>
                      <a:endPar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p>
                      <a:pPr algn="ctr">
                        <a:spcAft>
                          <a:spcPts val="0"/>
                        </a:spcAft>
                      </a:pPr>
                      <a:r>
                        <a:rPr lang="en-US" alt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(WV-X6531N,S6530N,6131,6111,6130)</a:t>
                      </a:r>
                      <a:endParaRPr 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262230">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撮像モード</a:t>
                      </a:r>
                      <a:endPar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16:9(30fps/</a:t>
                      </a:r>
                      <a:r>
                        <a:rPr lang="en-US" altLang="ja-JP" sz="800" b="0"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25fps</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/60fps/</a:t>
                      </a:r>
                      <a:r>
                        <a:rPr lang="en-US" altLang="ja-JP" sz="800" b="0"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50fps</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*1</a:t>
                      </a:r>
                    </a:p>
                    <a:p>
                      <a:pPr algn="l">
                        <a:spcAft>
                          <a:spcPts val="0"/>
                        </a:spcAft>
                      </a:pP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4:3(30fps/</a:t>
                      </a:r>
                      <a:r>
                        <a:rPr lang="en-US" altLang="ja-JP" sz="800" b="0"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25fps/15fps/12.5fps</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*1</a:t>
                      </a: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16:9(30fps/60fps)</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4:3(30fps)</a:t>
                      </a: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2934942266"/>
                  </a:ext>
                </a:extLst>
              </a:tr>
              <a:tr h="161005">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配信形式</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H.265(or H.264) (1)-(4),JPEG(1)(2) *1  </a:t>
                      </a:r>
                      <a:endParaRPr lang="ja-JP"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H.265(or H.264) (1)-(4),JPEG(1)(2)</a:t>
                      </a:r>
                      <a:r>
                        <a:rPr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(3)</a:t>
                      </a:r>
                      <a:endParaRPr lang="ja-JP"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10002"/>
                  </a:ext>
                </a:extLst>
              </a:tr>
              <a:tr h="363456">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スマートコーディング</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GOP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制御</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スマート</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VIQS (with AI)</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*1</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スマート</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P</a:t>
                      </a: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ピクチャ制御</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*1</a:t>
                      </a:r>
                      <a:endPar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GOP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制御</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オート</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VIQS</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GOP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制御</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顔スマートコーディング（</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なし）</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3784677026"/>
                  </a:ext>
                </a:extLst>
              </a:tr>
              <a:tr h="161005">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インテリジェントオート</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版</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*1</a:t>
                      </a:r>
                      <a:endParaRPr lang="en-US" altLang="ja-JP" sz="800" b="1"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endParaRPr lang="en-US" altLang="ja-JP" sz="800" b="1"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endParaRPr lang="en-US" altLang="ja-JP" sz="800" b="1"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1173625721"/>
                  </a:ext>
                </a:extLst>
              </a:tr>
              <a:tr h="464682">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SD </a:t>
                      </a: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カード</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685800" rtl="0" eaLnBrk="1" fontAlgn="ctr"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録画</a:t>
                      </a: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 VBR/</a:t>
                      </a:r>
                    </a:p>
                    <a:p>
                      <a:pPr marL="0" marR="0" lvl="0" indent="0" algn="l" defTabSz="685800" rtl="0" eaLnBrk="1" fontAlgn="ctr"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  GOP </a:t>
                      </a: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制御</a:t>
                      </a: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(Advanced) </a:t>
                      </a: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ストリーム</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*1</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Advanced</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記録では、最大ビットレートが制限されます</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フレームレート</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最大</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3Mbps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-VBR/</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固定ビットレート　</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最大</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6Mbps</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非対応</a:t>
                      </a:r>
                      <a:endParaRPr lang="en-US" altLang="ja-JP" sz="800" b="1"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3105356321"/>
                  </a:ext>
                </a:extLst>
              </a:tr>
              <a:tr h="161005">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VMD</a:t>
                      </a:r>
                      <a:endPar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332012206"/>
                  </a:ext>
                </a:extLst>
              </a:tr>
              <a:tr h="161005">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妨害検知</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標準機能</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*1</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(i-VMD)</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1313334983"/>
                  </a:ext>
                </a:extLst>
              </a:tr>
              <a:tr h="464682">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音声アラーム</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*1</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音検知</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音量</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 AI </a:t>
                      </a: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音識別</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 (AI </a:t>
                      </a: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エンジン</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銃声、悲鳴、クラクション、ガラスの割れる音</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音検知</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音量</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音検知</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音量</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音検知</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音量</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1469083694"/>
                  </a:ext>
                </a:extLst>
              </a:tr>
              <a:tr h="464682">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画面内文字表示</a:t>
                      </a: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(OSD)</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入力可能文字数</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最大</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40</a:t>
                      </a: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文字</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*1</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行数　　　　　</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最大</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2</a:t>
                      </a: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行</a:t>
                      </a:r>
                      <a:endPar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文字サイズ　　</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 50%/75%</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/100%/150%/200%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表示形式 　　　</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透過</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非透過</a:t>
                      </a:r>
                      <a:endPar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入力可能文字数</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最大</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20</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文字</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行数</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最大</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1</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行</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文字サイズ</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 100%/150%/200%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表示形式  </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 </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透過</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2533480536"/>
                  </a:ext>
                </a:extLst>
              </a:tr>
              <a:tr h="161005">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オーバーレイ画像</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endParaRPr lang="ja-JP" sz="800" b="1"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endParaRPr lang="en-US" altLang="ja-JP" sz="800" b="1"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629474761"/>
                  </a:ext>
                </a:extLst>
              </a:tr>
            </a:tbl>
          </a:graphicData>
        </a:graphic>
      </p:graphicFrame>
    </p:spTree>
    <p:extLst>
      <p:ext uri="{BB962C8B-B14F-4D97-AF65-F5344CB8AC3E}">
        <p14:creationId xmlns:p14="http://schemas.microsoft.com/office/powerpoint/2010/main" val="568234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3-2. </a:t>
            </a:r>
            <a:r>
              <a:rPr lang="ja-JP" altLang="en-US" dirty="0"/>
              <a:t>現行機との比較</a:t>
            </a:r>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1435059613"/>
              </p:ext>
            </p:extLst>
          </p:nvPr>
        </p:nvGraphicFramePr>
        <p:xfrm>
          <a:off x="127199" y="974382"/>
          <a:ext cx="8889602" cy="361512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332000">
                  <a:extLst>
                    <a:ext uri="{9D8B030D-6E8A-4147-A177-3AD203B41FA5}">
                      <a16:colId xmlns:a16="http://schemas.microsoft.com/office/drawing/2014/main" val="20000"/>
                    </a:ext>
                  </a:extLst>
                </a:gridCol>
                <a:gridCol w="2958953">
                  <a:extLst>
                    <a:ext uri="{9D8B030D-6E8A-4147-A177-3AD203B41FA5}">
                      <a16:colId xmlns:a16="http://schemas.microsoft.com/office/drawing/2014/main" val="20001"/>
                    </a:ext>
                  </a:extLst>
                </a:gridCol>
                <a:gridCol w="1186904">
                  <a:extLst>
                    <a:ext uri="{9D8B030D-6E8A-4147-A177-3AD203B41FA5}">
                      <a16:colId xmlns:a16="http://schemas.microsoft.com/office/drawing/2014/main" val="4033592485"/>
                    </a:ext>
                  </a:extLst>
                </a:gridCol>
                <a:gridCol w="1132402">
                  <a:extLst>
                    <a:ext uri="{9D8B030D-6E8A-4147-A177-3AD203B41FA5}">
                      <a16:colId xmlns:a16="http://schemas.microsoft.com/office/drawing/2014/main" val="2790613930"/>
                    </a:ext>
                  </a:extLst>
                </a:gridCol>
                <a:gridCol w="2279343">
                  <a:extLst>
                    <a:ext uri="{9D8B030D-6E8A-4147-A177-3AD203B41FA5}">
                      <a16:colId xmlns:a16="http://schemas.microsoft.com/office/drawing/2014/main" val="2109513947"/>
                    </a:ext>
                  </a:extLst>
                </a:gridCol>
              </a:tblGrid>
              <a:tr h="310420">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just">
                        <a:spcAft>
                          <a:spcPts val="0"/>
                        </a:spcAft>
                      </a:pPr>
                      <a:r>
                        <a:rPr lang="en-US" altLang="ja-JP" sz="800" b="1" kern="100" dirty="0">
                          <a:solidFill>
                            <a:schemeClr val="bg1"/>
                          </a:solidFill>
                          <a:effectLst/>
                          <a:latin typeface="Yu Gothic UI" panose="020B0500000000000000" pitchFamily="50" charset="-128"/>
                          <a:ea typeface="Yu Gothic UI" panose="020B0500000000000000" pitchFamily="50" charset="-128"/>
                          <a:cs typeface="Meiryo UI" panose="020B0604030504040204" pitchFamily="50" charset="-128"/>
                        </a:rPr>
                        <a:t> </a:t>
                      </a:r>
                      <a:endParaRPr lang="ja-JP" sz="800" b="1" kern="100" dirty="0">
                        <a:solidFill>
                          <a:schemeClr val="bg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36000" marB="360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10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S</a:t>
                      </a:r>
                      <a:r>
                        <a:rPr lang="ja-JP" altLang="en-US" sz="10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シリーズ</a:t>
                      </a:r>
                      <a:endParaRPr lang="ja-JP" sz="10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B</a:t>
                      </a:r>
                      <a:r>
                        <a:rPr lang="ja-JP" altLang="en-US"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シリーズ</a:t>
                      </a:r>
                      <a:endPar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p>
                      <a:pPr algn="ctr">
                        <a:spcAft>
                          <a:spcPts val="0"/>
                        </a:spcAft>
                      </a:pPr>
                      <a:r>
                        <a:rPr lang="en-US" alt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21x,10x</a:t>
                      </a: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B</a:t>
                      </a:r>
                      <a:r>
                        <a:rPr lang="ja-JP" altLang="en-US"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シリーズ</a:t>
                      </a:r>
                      <a:endPar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p>
                      <a:pPr algn="ctr">
                        <a:spcAft>
                          <a:spcPts val="0"/>
                        </a:spcAft>
                      </a:pPr>
                      <a:r>
                        <a:rPr lang="en-US" alt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3.1x</a:t>
                      </a:r>
                      <a:endParaRPr 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ja-JP" altLang="en-US"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現行機</a:t>
                      </a:r>
                      <a:endPar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p>
                      <a:pPr algn="ctr">
                        <a:spcAft>
                          <a:spcPts val="0"/>
                        </a:spcAft>
                      </a:pPr>
                      <a:r>
                        <a:rPr lang="en-US" alt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(WV-X6531N,S6530N,6131,6111,6130)</a:t>
                      </a:r>
                      <a:endParaRPr 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428768">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揺れ補正</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対応</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b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br>
                      <a:r>
                        <a:rPr kumimoji="1" lang="en-US" altLang="ja-JP" sz="800" b="0" i="0" u="none" strike="noStrike" kern="1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0" i="0" u="none" strike="noStrike" kern="1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Calibri" panose="020F0502020204030204" pitchFamily="34" charset="0"/>
                        </a:rPr>
                        <a:t>揺れ補正とスーパー</a:t>
                      </a:r>
                      <a:r>
                        <a:rPr kumimoji="1" lang="en-US" altLang="ja-JP" sz="800" b="0" i="0" u="none" strike="noStrike" kern="1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Calibri" panose="020F0502020204030204" pitchFamily="34" charset="0"/>
                        </a:rPr>
                        <a:t>D</a:t>
                      </a:r>
                      <a:r>
                        <a:rPr kumimoji="1" lang="ja-JP" altLang="en-US" sz="800" b="0" i="0" u="none" strike="noStrike" kern="1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Calibri" panose="020F0502020204030204" pitchFamily="34" charset="0"/>
                        </a:rPr>
                        <a:t>を同時に有効にすることはできません</a:t>
                      </a:r>
                      <a:endParaRPr lang="ja-JP" sz="800" b="0"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rPr>
                        <a:t>非対応</a:t>
                      </a:r>
                      <a:endParaRPr lang="en-US" altLang="ja-JP" sz="800" b="0"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揺れ補正と顔スマートコーディングまたは自動追尾を同時に有効にすることはできません</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1966647650"/>
                  </a:ext>
                </a:extLst>
              </a:tr>
              <a:tr h="428768">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プライバシーマスク</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Area by 4 point designation</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*1, 32areas</a:t>
                      </a:r>
                    </a:p>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Masking method : Block</a:t>
                      </a:r>
                      <a:b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b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Magnification limit: Yes(Masking at high mag.)</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Area by rectangle, 32areas</a:t>
                      </a:r>
                    </a:p>
                    <a:p>
                      <a:pPr algn="l">
                        <a:spcAft>
                          <a:spcPts val="0"/>
                        </a:spcAft>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Masking method : Block/</a:t>
                      </a:r>
                      <a:r>
                        <a:rPr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Mosaic</a:t>
                      </a:r>
                      <a:endParaRPr lang="ja-JP"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557246420"/>
                  </a:ext>
                </a:extLst>
              </a:tr>
              <a:tr h="189937">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プリセットポジション数</a:t>
                      </a:r>
                      <a:endPar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256</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256</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4096437619"/>
                  </a:ext>
                </a:extLst>
              </a:tr>
              <a:tr h="309352">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自動モード</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自動追尾</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AI</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オートパン</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p>
                    <a:p>
                      <a:pPr algn="l">
                        <a:spcAft>
                          <a:spcPts val="0"/>
                        </a:spcAft>
                      </a:pP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プリセットシーケンス</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3 patterns</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パトロール</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自動追尾を除く</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自動追尾</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オートパン</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プリセットシーケンス</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パトロール</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2186264155"/>
                  </a:ext>
                </a:extLst>
              </a:tr>
              <a:tr h="309352">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ズーム倍率</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gridSpan="3">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40x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モデル</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1x-40x(</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光学ズーム</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)-640x(</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電子ズーム</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21x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モデル</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1x-21x(</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光学ズーム</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)-336x(</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電子ズーム</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p>
                    <a:p>
                      <a:pPr algn="l">
                        <a:spcAft>
                          <a:spcPts val="0"/>
                        </a:spcAft>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10x</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モデル</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1x-10x(</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光学</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ズーム</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)-160x(</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電子</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ズーム</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3.1x </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モデル</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1x-3.1x(</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光学</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ズーム</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)-49.6x(</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電子ズーム</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endParaRPr 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hMerge="1">
                  <a:txBody>
                    <a:bodyPr/>
                    <a:lstStyle/>
                    <a:p>
                      <a:endParaRPr kumimoji="1" lang="ja-JP" altLang="en-US"/>
                    </a:p>
                  </a:txBody>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40x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モデル</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1x-40x(</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光学ズーム</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)-640x(</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電子ズーム</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21x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モデル</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1x-21x(</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光学ズーム</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)-336x(</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電子ズーム</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1649448431"/>
                  </a:ext>
                </a:extLst>
              </a:tr>
              <a:tr h="189937">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パン／チルト範囲指定</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対応</a:t>
                      </a:r>
                      <a:endParaRPr 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非対応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1113939834"/>
                  </a:ext>
                </a:extLst>
              </a:tr>
              <a:tr h="189937">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光学ズーム最大倍率設定</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対応</a:t>
                      </a:r>
                      <a:endParaRPr 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非対応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4032468162"/>
                  </a:ext>
                </a:extLst>
              </a:tr>
              <a:tr h="189937">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PTZ</a:t>
                      </a:r>
                      <a:r>
                        <a:rPr lang="ja-JP" altLang="en-US" sz="800" b="1" i="0" u="none" strike="noStrike" baseline="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動作速度設定</a:t>
                      </a:r>
                      <a:endPar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対応</a:t>
                      </a:r>
                      <a:endPar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非対応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1001099059"/>
                  </a:ext>
                </a:extLst>
              </a:tr>
              <a:tr h="180000">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カメラポジション表示</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パン</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チルト角度</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ズーム倍率、方角</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方向</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(8</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方向の名称設定</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t>
                      </a: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パン</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チルト角度、ズーム倍率、方角</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方向</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3796684584"/>
                  </a:ext>
                </a:extLst>
              </a:tr>
              <a:tr h="792000">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スケジュール</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アラーム</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/VMD/</a:t>
                      </a:r>
                      <a:r>
                        <a:rPr lang="ja-JP" altLang="en-US"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妨害検知</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音検知</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画像公開許可</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/SD</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録画</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シーンファイル</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メール送信許可</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ポジションリフレッシュ</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プレイセットポジション</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自動追尾起動許可</a:t>
                      </a:r>
                      <a:r>
                        <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オートパン</a:t>
                      </a:r>
                      <a:r>
                        <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プリセットシーケンス</a:t>
                      </a:r>
                      <a:r>
                        <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パトロール</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カメラ再起動</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オートモードとプリセットポジションの「セルフリターン機能」に対応。</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t>
                      </a:r>
                      <a:endPar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自動追尾を除く</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アラーム</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/VMD/</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音検知</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画像公開許可</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/SD</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録画</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シーファイル</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800" b="0"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FTP</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メール送信許可</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ポジションリフレッシュ</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プリセットポジション</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カメラ再起動</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3720456216"/>
                  </a:ext>
                </a:extLst>
              </a:tr>
            </a:tbl>
          </a:graphicData>
        </a:graphic>
      </p:graphicFrame>
      <p:sp>
        <p:nvSpPr>
          <p:cNvPr id="8" name="テキスト ボックス 7"/>
          <p:cNvSpPr txBox="1"/>
          <p:nvPr/>
        </p:nvSpPr>
        <p:spPr>
          <a:xfrm>
            <a:off x="15241" y="602938"/>
            <a:ext cx="9113520" cy="338554"/>
          </a:xfrm>
          <a:prstGeom prst="rect">
            <a:avLst/>
          </a:prstGeom>
          <a:solidFill>
            <a:schemeClr val="bg1">
              <a:lumMod val="95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ソフトウェア（</a:t>
            </a:r>
            <a:r>
              <a:rPr kumimoji="1" lang="en-US" altLang="ja-JP" sz="16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2/3</a:t>
            </a:r>
            <a:r>
              <a:rPr kumimoji="1" lang="ja-JP" altLang="en-US" sz="16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a:t>
            </a:r>
          </a:p>
        </p:txBody>
      </p:sp>
    </p:spTree>
    <p:extLst>
      <p:ext uri="{BB962C8B-B14F-4D97-AF65-F5344CB8AC3E}">
        <p14:creationId xmlns:p14="http://schemas.microsoft.com/office/powerpoint/2010/main" val="557248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3-2. </a:t>
            </a:r>
            <a:r>
              <a:rPr lang="ja-JP" altLang="en-US" dirty="0"/>
              <a:t>現行機との比較</a:t>
            </a:r>
            <a:endParaRPr kumimoji="1" lang="ja-JP" altLang="en-US" dirty="0"/>
          </a:p>
        </p:txBody>
      </p:sp>
      <p:sp>
        <p:nvSpPr>
          <p:cNvPr id="7" name="テキスト ボックス 6"/>
          <p:cNvSpPr txBox="1"/>
          <p:nvPr/>
        </p:nvSpPr>
        <p:spPr>
          <a:xfrm>
            <a:off x="15241" y="602938"/>
            <a:ext cx="9113520" cy="338554"/>
          </a:xfrm>
          <a:prstGeom prst="rect">
            <a:avLst/>
          </a:prstGeom>
          <a:solidFill>
            <a:schemeClr val="bg1">
              <a:lumMod val="95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cs typeface="+mn-cs"/>
              </a:rPr>
              <a:t>ソフトウェア</a:t>
            </a:r>
            <a:r>
              <a:rPr kumimoji="1" lang="ja-JP" altLang="en-US" sz="16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a:t>
            </a:r>
            <a:r>
              <a:rPr kumimoji="1" lang="en-US" altLang="ja-JP" sz="16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3/3</a:t>
            </a:r>
            <a:r>
              <a:rPr kumimoji="1" lang="ja-JP" altLang="en-US" sz="16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a:t>
            </a:r>
            <a:endParaRPr kumimoji="1" lang="ja-JP" altLang="en-US" sz="16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cs typeface="+mn-cs"/>
            </a:endParaRPr>
          </a:p>
        </p:txBody>
      </p:sp>
      <p:graphicFrame>
        <p:nvGraphicFramePr>
          <p:cNvPr id="9" name="表 8"/>
          <p:cNvGraphicFramePr>
            <a:graphicFrameLocks noGrp="1"/>
          </p:cNvGraphicFramePr>
          <p:nvPr>
            <p:extLst>
              <p:ext uri="{D42A27DB-BD31-4B8C-83A1-F6EECF244321}">
                <p14:modId xmlns:p14="http://schemas.microsoft.com/office/powerpoint/2010/main" val="239442873"/>
              </p:ext>
            </p:extLst>
          </p:nvPr>
        </p:nvGraphicFramePr>
        <p:xfrm>
          <a:off x="138579" y="945777"/>
          <a:ext cx="8515632" cy="3735267"/>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332000">
                  <a:extLst>
                    <a:ext uri="{9D8B030D-6E8A-4147-A177-3AD203B41FA5}">
                      <a16:colId xmlns:a16="http://schemas.microsoft.com/office/drawing/2014/main" val="20000"/>
                    </a:ext>
                  </a:extLst>
                </a:gridCol>
                <a:gridCol w="2564604">
                  <a:extLst>
                    <a:ext uri="{9D8B030D-6E8A-4147-A177-3AD203B41FA5}">
                      <a16:colId xmlns:a16="http://schemas.microsoft.com/office/drawing/2014/main" val="20001"/>
                    </a:ext>
                  </a:extLst>
                </a:gridCol>
                <a:gridCol w="1193738">
                  <a:extLst>
                    <a:ext uri="{9D8B030D-6E8A-4147-A177-3AD203B41FA5}">
                      <a16:colId xmlns:a16="http://schemas.microsoft.com/office/drawing/2014/main" val="20002"/>
                    </a:ext>
                  </a:extLst>
                </a:gridCol>
                <a:gridCol w="1174792">
                  <a:extLst>
                    <a:ext uri="{9D8B030D-6E8A-4147-A177-3AD203B41FA5}">
                      <a16:colId xmlns:a16="http://schemas.microsoft.com/office/drawing/2014/main" val="3929734824"/>
                    </a:ext>
                  </a:extLst>
                </a:gridCol>
                <a:gridCol w="2250498">
                  <a:extLst>
                    <a:ext uri="{9D8B030D-6E8A-4147-A177-3AD203B41FA5}">
                      <a16:colId xmlns:a16="http://schemas.microsoft.com/office/drawing/2014/main" val="2109513947"/>
                    </a:ext>
                  </a:extLst>
                </a:gridCol>
              </a:tblGrid>
              <a:tr h="288000">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800" b="1" kern="100" dirty="0">
                          <a:solidFill>
                            <a:schemeClr val="bg1"/>
                          </a:solidFill>
                          <a:effectLst/>
                          <a:latin typeface="Yu Gothic UI" panose="020B0500000000000000" pitchFamily="50" charset="-128"/>
                          <a:ea typeface="Yu Gothic UI" panose="020B0500000000000000" pitchFamily="50" charset="-128"/>
                          <a:cs typeface="Meiryo UI" panose="020B0604030504040204" pitchFamily="50" charset="-128"/>
                        </a:rPr>
                        <a:t> </a:t>
                      </a:r>
                      <a:endParaRPr lang="ja-JP" sz="800" b="1" kern="100" dirty="0">
                        <a:solidFill>
                          <a:schemeClr val="bg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10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S</a:t>
                      </a:r>
                      <a:r>
                        <a:rPr lang="ja-JP" altLang="en-US" sz="10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シリーズ</a:t>
                      </a:r>
                      <a:endParaRPr lang="ja-JP" sz="10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B</a:t>
                      </a:r>
                      <a:r>
                        <a:rPr lang="ja-JP" altLang="en-US"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シリーズ</a:t>
                      </a:r>
                      <a:endPar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p>
                      <a:pPr algn="ctr">
                        <a:spcAft>
                          <a:spcPts val="0"/>
                        </a:spcAft>
                      </a:pPr>
                      <a:r>
                        <a:rPr lang="en-US" alt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21x,10x</a:t>
                      </a: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B</a:t>
                      </a:r>
                      <a:r>
                        <a:rPr lang="ja-JP" altLang="en-US"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シリーズ</a:t>
                      </a:r>
                      <a:endPar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p>
                      <a:pPr algn="ctr">
                        <a:spcAft>
                          <a:spcPts val="0"/>
                        </a:spcAft>
                      </a:pPr>
                      <a:r>
                        <a:rPr lang="en-US" alt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3.1x</a:t>
                      </a:r>
                      <a:endParaRPr 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ja-JP" altLang="en-US"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現行機</a:t>
                      </a:r>
                      <a:endParaRPr lang="en-US" altLang="ja-JP" sz="10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p>
                      <a:pPr algn="ctr">
                        <a:spcAft>
                          <a:spcPts val="0"/>
                        </a:spcAft>
                      </a:pPr>
                      <a:r>
                        <a:rPr lang="en-US" alt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(WV-X6531N,S6530N,6131,6111,6130)</a:t>
                      </a:r>
                      <a:endParaRPr lang="ja-JP" sz="8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200118">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FTP </a:t>
                      </a: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送信</a:t>
                      </a:r>
                      <a:endPar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あり</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SFTP</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p>
                  </a:txBody>
                  <a:tcPr marL="90000" marR="90000" marT="46800" marB="4680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あり</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(FTP)</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1966647650"/>
                  </a:ext>
                </a:extLst>
              </a:tr>
              <a:tr h="200118">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FTP </a:t>
                      </a:r>
                      <a:r>
                        <a:rPr lang="ja-JP" altLang="en-US" sz="800" b="1" i="0" u="none" strike="noStrike" baseline="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サーバー機能</a:t>
                      </a:r>
                      <a:endPar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Calibri" panose="020F0502020204030204" pitchFamily="34" charset="0"/>
                        </a:rPr>
                        <a:t>なし</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*1</a:t>
                      </a:r>
                      <a:endParaRPr kumimoji="1" lang="en-US" altLang="ja-JP" sz="800" b="0" i="0" u="none" strike="noStrike" kern="1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あり</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(FTP)</a:t>
                      </a:r>
                      <a:endParaRPr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557246420"/>
                  </a:ext>
                </a:extLst>
              </a:tr>
              <a:tr h="260571">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SRTP </a:t>
                      </a: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機能</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あり</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*1      </a:t>
                      </a:r>
                      <a:r>
                        <a:rPr lang="en-US" altLang="ja-JP" sz="800" b="0"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*Setting menu</a:t>
                      </a: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あり</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4096437619"/>
                  </a:ext>
                </a:extLst>
              </a:tr>
              <a:tr h="200118">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MQTT</a:t>
                      </a: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ja-JP" altLang="en-US" sz="800" b="0"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対応</a:t>
                      </a:r>
                      <a:endParaRPr lang="en-US" altLang="ja-JP" sz="800" b="0"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未対応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1735776672"/>
                  </a:ext>
                </a:extLst>
              </a:tr>
              <a:tr h="200118">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LLDP</a:t>
                      </a: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ja-JP" altLang="en-US" sz="800" b="0"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対応</a:t>
                      </a:r>
                      <a:endParaRPr lang="en-US" altLang="ja-JP" sz="800" b="0"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未対応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1015689353"/>
                  </a:ext>
                </a:extLst>
              </a:tr>
              <a:tr h="324094">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09585" rtl="0" eaLnBrk="1" fontAlgn="ctr"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ネットワーク初期設定</a:t>
                      </a:r>
                      <a:b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b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(IP </a:t>
                      </a: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アドレス</a:t>
                      </a: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a:t>
                      </a: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DHCP</a:t>
                      </a: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DHCP(</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バージョンアップによる対応</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2186264155"/>
                  </a:ext>
                </a:extLst>
              </a:tr>
              <a:tr h="410877">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ONVIF</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Profile S/G/T/</a:t>
                      </a: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M</a:t>
                      </a: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*1</a:t>
                      </a:r>
                    </a:p>
                    <a:p>
                      <a:pPr marL="0" marR="0" lvl="0" indent="0" algn="l" defTabSz="609585" rtl="0" eaLnBrk="1" fontAlgn="auto" latinLnBrk="0" hangingPunct="1">
                        <a:lnSpc>
                          <a:spcPct val="100000"/>
                        </a:lnSpc>
                        <a:spcBef>
                          <a:spcPts val="0"/>
                        </a:spcBef>
                        <a:spcAft>
                          <a:spcPts val="0"/>
                        </a:spcAft>
                        <a:buClrTx/>
                        <a:buSzTx/>
                        <a:buFontTx/>
                        <a:buNone/>
                        <a:tabLst/>
                        <a:defRPr/>
                      </a:pPr>
                      <a:b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br>
                      <a:r>
                        <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Profile M : ONVIF</a:t>
                      </a:r>
                      <a:r>
                        <a:rPr kumimoji="1" lang="ja-JP" altLang="en-US"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で分析機能を利用するための新仕様</a:t>
                      </a:r>
                      <a:endParaRPr kumimoji="1" lang="en-US" altLang="ja-JP" sz="800" b="0" i="0" u="none" strike="noStrike" kern="1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Profile</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S/G/T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Profile</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S/G/T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Profile S/G/T</a:t>
                      </a: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1113939834"/>
                  </a:ext>
                </a:extLst>
              </a:tr>
              <a:tr h="819998">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対応ブラウザ</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Google Chrome *1</a:t>
                      </a:r>
                    </a:p>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Firefox</a:t>
                      </a:r>
                    </a:p>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Microsoft Edge (Only Chromium ver.)</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800" b="0" i="0" u="none" strike="noStrike" kern="1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InternetExplorer</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で</a:t>
                      </a:r>
                      <a:r>
                        <a:rPr kumimoji="1" lang="en-US" altLang="ja-JP" sz="800" b="0" i="0" u="none" strike="noStrike" kern="1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WebIF</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にアクセスすると、上記のブラウザの使用を推奨するページが表示されます。</a:t>
                      </a:r>
                      <a:br>
                        <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b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レガシー</a:t>
                      </a:r>
                      <a:r>
                        <a:rPr kumimoji="1" lang="en-US" altLang="ja-JP" sz="800" b="0" i="0" u="none" strike="noStrike" kern="1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MicrosoftEdge</a:t>
                      </a: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はサポートされません。</a:t>
                      </a:r>
                      <a:endParaRPr kumimoji="1" lang="en-US" altLang="ja-JP"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Microsoft </a:t>
                      </a:r>
                      <a:r>
                        <a:rPr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IE</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Google Chrome</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Mozilla</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Firefox</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Microsoft Edge</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4032468162"/>
                  </a:ext>
                </a:extLst>
              </a:tr>
              <a:tr h="522456">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l" fontAlgn="ct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その他</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l">
                        <a:spcAft>
                          <a:spcPts val="0"/>
                        </a:spcAft>
                      </a:pPr>
                      <a:r>
                        <a:rPr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FIPS140-2</a:t>
                      </a:r>
                      <a:r>
                        <a:rPr lang="ja-JP" altLang="en-US"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レベル</a:t>
                      </a:r>
                      <a:r>
                        <a:rPr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3</a:t>
                      </a:r>
                      <a:r>
                        <a:rPr lang="ja-JP" altLang="en-US"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認定</a:t>
                      </a:r>
                      <a:br>
                        <a:rPr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br>
                      <a:r>
                        <a:rPr lang="ja-JP" altLang="en-US"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「ライブ」画像の</a:t>
                      </a:r>
                      <a:r>
                        <a:rPr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GUI</a:t>
                      </a:r>
                      <a:r>
                        <a:rPr lang="ja-JP" altLang="en-US"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の改善（設計改善、基本設定可能、グリッド表示、ライブ画像のエリア</a:t>
                      </a:r>
                      <a:r>
                        <a:rPr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AF…</a:t>
                      </a:r>
                      <a:r>
                        <a:rPr lang="ja-JP" altLang="en-US"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t>
                      </a:r>
                      <a:endParaRPr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未対応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1001099059"/>
                  </a:ext>
                </a:extLst>
              </a:tr>
            </a:tbl>
          </a:graphicData>
        </a:graphic>
      </p:graphicFrame>
    </p:spTree>
    <p:extLst>
      <p:ext uri="{BB962C8B-B14F-4D97-AF65-F5344CB8AC3E}">
        <p14:creationId xmlns:p14="http://schemas.microsoft.com/office/powerpoint/2010/main" val="554912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3-2.</a:t>
            </a:r>
            <a:r>
              <a:rPr lang="ja-JP" altLang="en-US" dirty="0"/>
              <a:t>機能拡張アプリケーションへの対応（</a:t>
            </a:r>
            <a:r>
              <a:rPr lang="en-US" altLang="ja-JP" dirty="0"/>
              <a:t>S</a:t>
            </a:r>
            <a:r>
              <a:rPr lang="ja-JP" altLang="en-US" dirty="0"/>
              <a:t>シリーズのみ）</a:t>
            </a:r>
            <a:endParaRPr kumimoji="1" lang="ja-JP" altLang="en-US" dirty="0"/>
          </a:p>
        </p:txBody>
      </p:sp>
      <p:graphicFrame>
        <p:nvGraphicFramePr>
          <p:cNvPr id="9" name="表 8"/>
          <p:cNvGraphicFramePr>
            <a:graphicFrameLocks noGrp="1"/>
          </p:cNvGraphicFramePr>
          <p:nvPr>
            <p:extLst>
              <p:ext uri="{D42A27DB-BD31-4B8C-83A1-F6EECF244321}">
                <p14:modId xmlns:p14="http://schemas.microsoft.com/office/powerpoint/2010/main" val="3163603736"/>
              </p:ext>
            </p:extLst>
          </p:nvPr>
        </p:nvGraphicFramePr>
        <p:xfrm>
          <a:off x="171470" y="756750"/>
          <a:ext cx="8544906" cy="380028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360906">
                  <a:extLst>
                    <a:ext uri="{9D8B030D-6E8A-4147-A177-3AD203B41FA5}">
                      <a16:colId xmlns:a16="http://schemas.microsoft.com/office/drawing/2014/main" val="20000"/>
                    </a:ext>
                  </a:extLst>
                </a:gridCol>
                <a:gridCol w="2808000">
                  <a:extLst>
                    <a:ext uri="{9D8B030D-6E8A-4147-A177-3AD203B41FA5}">
                      <a16:colId xmlns:a16="http://schemas.microsoft.com/office/drawing/2014/main" val="20001"/>
                    </a:ext>
                  </a:extLst>
                </a:gridCol>
                <a:gridCol w="2376000">
                  <a:extLst>
                    <a:ext uri="{9D8B030D-6E8A-4147-A177-3AD203B41FA5}">
                      <a16:colId xmlns:a16="http://schemas.microsoft.com/office/drawing/2014/main" val="2109513947"/>
                    </a:ext>
                  </a:extLst>
                </a:gridCol>
              </a:tblGrid>
              <a:tr h="288000">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en-US" altLang="ja-JP" sz="1200" b="1" kern="100" dirty="0">
                          <a:solidFill>
                            <a:schemeClr val="bg1"/>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1200" b="1" kern="100" dirty="0">
                          <a:solidFill>
                            <a:schemeClr val="bg1"/>
                          </a:solidFill>
                          <a:effectLst/>
                          <a:latin typeface="Yu Gothic UI" panose="020B0500000000000000" pitchFamily="50" charset="-128"/>
                          <a:ea typeface="Yu Gothic UI" panose="020B0500000000000000" pitchFamily="50" charset="-128"/>
                          <a:cs typeface="Meiryo UI" panose="020B0604030504040204" pitchFamily="50" charset="-128"/>
                        </a:rPr>
                        <a:t>機能拡張アプリケーション</a:t>
                      </a:r>
                      <a:endParaRPr lang="ja-JP" sz="1200" b="1" kern="100" dirty="0">
                        <a:solidFill>
                          <a:schemeClr val="bg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ja-JP" altLang="en-US" sz="1200" b="1" kern="100" dirty="0">
                          <a:solidFill>
                            <a:schemeClr val="bg1"/>
                          </a:solidFill>
                          <a:effectLst/>
                          <a:latin typeface="Yu Gothic UI" panose="020B0500000000000000" pitchFamily="50" charset="-128"/>
                          <a:ea typeface="Yu Gothic UI" panose="020B0500000000000000" pitchFamily="50" charset="-128"/>
                          <a:cs typeface="Calibri" panose="020F0502020204030204" pitchFamily="34" charset="0"/>
                        </a:rPr>
                        <a:t>新</a:t>
                      </a:r>
                      <a:r>
                        <a:rPr lang="en-US" altLang="ja-JP" sz="1200" b="1" kern="100" dirty="0">
                          <a:solidFill>
                            <a:schemeClr val="bg1"/>
                          </a:solidFill>
                          <a:effectLst/>
                          <a:latin typeface="Yu Gothic UI" panose="020B0500000000000000" pitchFamily="50" charset="-128"/>
                          <a:ea typeface="Yu Gothic UI" panose="020B0500000000000000" pitchFamily="50" charset="-128"/>
                          <a:cs typeface="Calibri" panose="020F0502020204030204" pitchFamily="34" charset="0"/>
                        </a:rPr>
                        <a:t>S</a:t>
                      </a:r>
                      <a:r>
                        <a:rPr lang="ja-JP" altLang="en-US" sz="1200" b="1" kern="100" dirty="0">
                          <a:solidFill>
                            <a:schemeClr val="bg1"/>
                          </a:solidFill>
                          <a:effectLst/>
                          <a:latin typeface="Yu Gothic UI" panose="020B0500000000000000" pitchFamily="50" charset="-128"/>
                          <a:ea typeface="Yu Gothic UI" panose="020B0500000000000000" pitchFamily="50" charset="-128"/>
                          <a:cs typeface="Calibri" panose="020F0502020204030204" pitchFamily="34" charset="0"/>
                        </a:rPr>
                        <a:t>シリーズ</a:t>
                      </a:r>
                      <a:endParaRPr lang="ja-JP" sz="1200" b="1" kern="100" dirty="0">
                        <a:solidFill>
                          <a:schemeClr val="bg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spcAft>
                          <a:spcPts val="0"/>
                        </a:spcAft>
                      </a:pPr>
                      <a:r>
                        <a:rPr lang="ja-JP" altLang="en-US" sz="800" b="1" kern="100" dirty="0">
                          <a:effectLst/>
                          <a:latin typeface="Yu Gothic UI" panose="020B0500000000000000" pitchFamily="50" charset="-128"/>
                          <a:ea typeface="Yu Gothic UI" panose="020B0500000000000000" pitchFamily="50" charset="-128"/>
                          <a:cs typeface="Calibri" panose="020F0502020204030204" pitchFamily="34" charset="0"/>
                        </a:rPr>
                        <a:t>現行機</a:t>
                      </a:r>
                      <a:endParaRPr lang="en-US" altLang="ja-JP" sz="800" b="1" kern="100" dirty="0">
                        <a:effectLst/>
                        <a:latin typeface="Yu Gothic UI" panose="020B0500000000000000" pitchFamily="50" charset="-128"/>
                        <a:ea typeface="Yu Gothic UI" panose="020B0500000000000000" pitchFamily="50" charset="-128"/>
                        <a:cs typeface="Calibri" panose="020F0502020204030204" pitchFamily="34" charset="0"/>
                      </a:endParaRPr>
                    </a:p>
                    <a:p>
                      <a:pPr algn="ctr">
                        <a:spcAft>
                          <a:spcPts val="0"/>
                        </a:spcAft>
                      </a:pPr>
                      <a:r>
                        <a:rPr lang="en-US" altLang="ja-JP" sz="800" b="1" kern="100" dirty="0">
                          <a:effectLst/>
                          <a:latin typeface="Yu Gothic UI" panose="020B0500000000000000" pitchFamily="50" charset="-128"/>
                          <a:ea typeface="Yu Gothic UI" panose="020B0500000000000000" pitchFamily="50" charset="-128"/>
                          <a:cs typeface="Calibri" panose="020F0502020204030204" pitchFamily="34" charset="0"/>
                        </a:rPr>
                        <a:t>(WV-X6531N,S6530N,6131,6111,6130)</a:t>
                      </a:r>
                      <a:endParaRPr lang="ja-JP" sz="800" b="1" kern="100" dirty="0">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360000">
                <a:tc>
                  <a:txBody>
                    <a:bodyPr/>
                    <a:lstStyle/>
                    <a:p>
                      <a:pPr algn="l" fontAlgn="ct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AI</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動体検知（</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AI-VMD</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【WV-XAE200】</a:t>
                      </a:r>
                    </a:p>
                  </a:txBody>
                  <a:tcPr marL="90000" marR="90000" marT="46800" marB="46800"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対応あり</a:t>
                      </a:r>
                      <a:endParaRPr lang="en-US" altLang="ja-JP"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AI-VMD</a:t>
                      </a:r>
                      <a:r>
                        <a:rPr lang="ja-JP" altLang="en-US"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：プリインストール</a:t>
                      </a:r>
                      <a:r>
                        <a:rPr lang="en-US" altLang="ja-JP"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有償＆試用期間</a:t>
                      </a:r>
                      <a:r>
                        <a:rPr lang="en-US" altLang="ja-JP"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90</a:t>
                      </a:r>
                      <a:r>
                        <a:rPr lang="ja-JP" altLang="en-US"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日）</a:t>
                      </a:r>
                      <a:endParaRPr lang="en-US" altLang="ja-JP"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プリセットポジション毎の設定（</a:t>
                      </a:r>
                      <a:r>
                        <a:rPr lang="en-US" altLang="ja-JP"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1~16</a:t>
                      </a:r>
                      <a:r>
                        <a:rPr lang="ja-JP" altLang="en-US"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endParaRPr lang="en-US" altLang="ja-JP"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3D3F5"/>
                    </a:solid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対応あり（</a:t>
                      </a:r>
                      <a:r>
                        <a:rPr lang="en-US" altLang="ja-JP" sz="1200" b="0" kern="100" dirty="0" err="1">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a:t>
                      </a:r>
                      <a:r>
                        <a:rPr lang="en-US" altLang="ja-JP" sz="12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-VMD</a:t>
                      </a:r>
                      <a:r>
                        <a:rPr lang="ja-JP" altLang="en-US" sz="12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endParaRPr lang="en-US" altLang="ja-JP" sz="12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1966647650"/>
                  </a:ext>
                </a:extLst>
              </a:tr>
              <a:tr h="360000">
                <a:tc>
                  <a:txBody>
                    <a:bodyPr/>
                    <a:lstStyle/>
                    <a:p>
                      <a:pPr algn="l" fontAlgn="ct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AI</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プライバシーガード　</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【WV-XAE201】</a:t>
                      </a:r>
                    </a:p>
                  </a:txBody>
                  <a:tcPr marL="90000" marR="90000" marT="46800" marB="468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対応あり</a:t>
                      </a:r>
                      <a:endParaRPr lang="en-US" altLang="ja-JP"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lang="en-US" altLang="ja-JP"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10fps, </a:t>
                      </a:r>
                      <a:r>
                        <a:rPr lang="ja-JP" altLang="en-US"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プリインストール</a:t>
                      </a:r>
                      <a:r>
                        <a:rPr lang="en-US" altLang="ja-JP"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有償＆試用期間</a:t>
                      </a:r>
                      <a:r>
                        <a:rPr lang="en-US" altLang="ja-JP"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90</a:t>
                      </a:r>
                      <a:r>
                        <a:rPr lang="ja-JP" altLang="en-US"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日）</a:t>
                      </a:r>
                      <a:endParaRPr lang="en-US" altLang="ja-JP" sz="9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557246420"/>
                  </a:ext>
                </a:extLst>
              </a:tr>
              <a:tr h="360000">
                <a:tc>
                  <a:txBody>
                    <a:bodyPr/>
                    <a:lstStyle/>
                    <a:p>
                      <a:pPr algn="l" fontAlgn="ct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AI</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ナンバー認識　</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【WV-XAE202】</a:t>
                      </a:r>
                      <a:endParaRPr 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p>
                      <a:pPr algn="l">
                        <a:spcAft>
                          <a:spcPts val="0"/>
                        </a:spcAft>
                      </a:pPr>
                      <a:r>
                        <a:rPr lang="ja-JP" altLang="en-US"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対応あり</a:t>
                      </a:r>
                      <a:endParaRPr lang="en-US" altLang="ja-JP"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4096437619"/>
                  </a:ext>
                </a:extLst>
              </a:tr>
              <a:tr h="360000">
                <a:tc>
                  <a:txBody>
                    <a:bodyPr/>
                    <a:lstStyle/>
                    <a:p>
                      <a:pPr algn="l" fontAlgn="ct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AI</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マスク非着用検知　</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【WV-XAE203】</a:t>
                      </a:r>
                      <a:endParaRPr 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p>
                      <a:pPr algn="l">
                        <a:spcAft>
                          <a:spcPts val="0"/>
                        </a:spcAft>
                      </a:pPr>
                      <a:r>
                        <a:rPr lang="ja-JP" altLang="en-US"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対応あり</a:t>
                      </a:r>
                      <a:endParaRPr lang="ja-JP"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1735776672"/>
                  </a:ext>
                </a:extLst>
              </a:tr>
              <a:tr h="360000">
                <a:tc>
                  <a:txBody>
                    <a:bodyPr/>
                    <a:lstStyle/>
                    <a:p>
                      <a:pPr algn="l" fontAlgn="ct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AI</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顔検知　</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【WV-XAE204】</a:t>
                      </a:r>
                    </a:p>
                  </a:txBody>
                  <a:tcPr marL="90000" marR="90000" marT="46800" marB="468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対応あり</a:t>
                      </a:r>
                      <a:endParaRPr lang="ja-JP" altLang="ja-JP"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1015689353"/>
                  </a:ext>
                </a:extLst>
              </a:tr>
              <a:tr h="360000">
                <a:tc>
                  <a:txBody>
                    <a:bodyPr/>
                    <a:lstStyle/>
                    <a:p>
                      <a:pPr algn="l" fontAlgn="ct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AI</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人物検知　</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【WV-XAE205】</a:t>
                      </a:r>
                    </a:p>
                  </a:txBody>
                  <a:tcPr marL="90000" marR="90000" marT="46800" marB="468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対応あり</a:t>
                      </a:r>
                      <a:endParaRPr lang="ja-JP" altLang="ja-JP"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2186264155"/>
                  </a:ext>
                </a:extLst>
              </a:tr>
              <a:tr h="360000">
                <a:tc>
                  <a:txBody>
                    <a:bodyPr/>
                    <a:lstStyle/>
                    <a:p>
                      <a:pPr algn="l" fontAlgn="ct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AI</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車両検知　</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【WV-XAE206】</a:t>
                      </a:r>
                    </a:p>
                  </a:txBody>
                  <a:tcPr marL="90000" marR="90000" marT="46800" marB="468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対応あり</a:t>
                      </a:r>
                      <a:endParaRPr lang="ja-JP" altLang="ja-JP"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1113939834"/>
                  </a:ext>
                </a:extLst>
              </a:tr>
              <a:tr h="360000">
                <a:tc>
                  <a:txBody>
                    <a:bodyPr/>
                    <a:lstStyle/>
                    <a:p>
                      <a:pPr algn="l" fontAlgn="ct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AI</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混雑検知　</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【WV-XAE207】</a:t>
                      </a:r>
                      <a:endParaRPr 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p>
                      <a:pPr algn="l">
                        <a:spcAft>
                          <a:spcPts val="0"/>
                        </a:spcAft>
                      </a:pPr>
                      <a:r>
                        <a:rPr lang="ja-JP" altLang="en-US"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対応あり</a:t>
                      </a:r>
                      <a:endParaRPr lang="ja-JP"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20000"/>
                      </a:srgbClr>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464E6">
                        <a:tint val="20000"/>
                      </a:srgbClr>
                    </a:solidFill>
                  </a:tcPr>
                </a:tc>
                <a:extLst>
                  <a:ext uri="{0D108BD9-81ED-4DB2-BD59-A6C34878D82A}">
                    <a16:rowId xmlns:a16="http://schemas.microsoft.com/office/drawing/2014/main" val="4032468162"/>
                  </a:ext>
                </a:extLst>
              </a:tr>
              <a:tr h="360000">
                <a:tc>
                  <a:txBody>
                    <a:bodyPr/>
                    <a:lstStyle/>
                    <a:p>
                      <a:pPr algn="l" fontAlgn="ct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顔ベストショット（</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Face</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PRO</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向け）</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【WV-SAEASF】</a:t>
                      </a:r>
                      <a:endParaRPr 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solidFill>
                  </a:tcPr>
                </a:tc>
                <a:tc>
                  <a:txBody>
                    <a:bodyPr/>
                    <a:lstStyle/>
                    <a:p>
                      <a:pPr algn="l">
                        <a:spcAft>
                          <a:spcPts val="0"/>
                        </a:spcAft>
                      </a:pPr>
                      <a:r>
                        <a:rPr lang="ja-JP" altLang="en-US"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対応あり</a:t>
                      </a:r>
                      <a:endParaRPr lang="ja-JP" sz="1200" b="0"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E6">
                        <a:tint val="40000"/>
                      </a:srgbClr>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対応あり</a:t>
                      </a:r>
                      <a:endParaRPr lang="en-US" altLang="ja-JP" sz="12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6464E6">
                        <a:tint val="40000"/>
                      </a:srgbClr>
                    </a:solidFill>
                  </a:tcPr>
                </a:tc>
                <a:extLst>
                  <a:ext uri="{0D108BD9-81ED-4DB2-BD59-A6C34878D82A}">
                    <a16:rowId xmlns:a16="http://schemas.microsoft.com/office/drawing/2014/main" val="1001099059"/>
                  </a:ext>
                </a:extLst>
              </a:tr>
            </a:tbl>
          </a:graphicData>
        </a:graphic>
      </p:graphicFrame>
      <p:pic>
        <p:nvPicPr>
          <p:cNvPr id="6" name="図 5"/>
          <p:cNvPicPr>
            <a:picLocks noChangeAspect="1"/>
          </p:cNvPicPr>
          <p:nvPr/>
        </p:nvPicPr>
        <p:blipFill>
          <a:blip r:embed="rId3"/>
          <a:stretch>
            <a:fillRect/>
          </a:stretch>
        </p:blipFill>
        <p:spPr>
          <a:xfrm>
            <a:off x="8620109" y="94541"/>
            <a:ext cx="309190" cy="419887"/>
          </a:xfrm>
          <a:prstGeom prst="rect">
            <a:avLst/>
          </a:prstGeom>
        </p:spPr>
      </p:pic>
    </p:spTree>
    <p:extLst>
      <p:ext uri="{BB962C8B-B14F-4D97-AF65-F5344CB8AC3E}">
        <p14:creationId xmlns:p14="http://schemas.microsoft.com/office/powerpoint/2010/main" val="1911228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3-2. </a:t>
            </a:r>
            <a:r>
              <a:rPr lang="ja-JP" altLang="en-US" dirty="0">
                <a:latin typeface="Yu Gothic UI" panose="020B0500000000000000" pitchFamily="50" charset="-128"/>
                <a:ea typeface="Yu Gothic UI" panose="020B0500000000000000" pitchFamily="50" charset="-128"/>
              </a:rPr>
              <a:t>仕様新旧比較（</a:t>
            </a:r>
            <a:r>
              <a:rPr lang="en-US" altLang="ja-JP" dirty="0">
                <a:latin typeface="Yu Gothic UI" panose="020B0500000000000000" pitchFamily="50" charset="-128"/>
                <a:ea typeface="Yu Gothic UI" panose="020B0500000000000000" pitchFamily="50" charset="-128"/>
              </a:rPr>
              <a:t>S</a:t>
            </a:r>
            <a:r>
              <a:rPr lang="ja-JP" altLang="en-US" dirty="0">
                <a:latin typeface="Yu Gothic UI" panose="020B0500000000000000" pitchFamily="50" charset="-128"/>
                <a:ea typeface="Yu Gothic UI" panose="020B0500000000000000" pitchFamily="50" charset="-128"/>
              </a:rPr>
              <a:t>シリーズ</a:t>
            </a:r>
            <a:r>
              <a:rPr lang="ja-JP" altLang="en-US" dirty="0"/>
              <a:t>）</a:t>
            </a:r>
            <a:endParaRPr kumimoji="1" lang="ja-JP" altLang="en-US" dirty="0">
              <a:latin typeface="Yu Gothic UI" panose="020B0500000000000000" pitchFamily="50" charset="-128"/>
              <a:ea typeface="Yu Gothic UI" panose="020B0500000000000000" pitchFamily="50" charset="-128"/>
            </a:endParaRPr>
          </a:p>
        </p:txBody>
      </p:sp>
      <p:pic>
        <p:nvPicPr>
          <p:cNvPr id="40" name="図 39"/>
          <p:cNvPicPr>
            <a:picLocks noChangeAspect="1"/>
          </p:cNvPicPr>
          <p:nvPr/>
        </p:nvPicPr>
        <p:blipFill>
          <a:blip r:embed="rId3"/>
          <a:stretch>
            <a:fillRect/>
          </a:stretch>
        </p:blipFill>
        <p:spPr>
          <a:xfrm>
            <a:off x="8300836" y="111370"/>
            <a:ext cx="309190" cy="419887"/>
          </a:xfrm>
          <a:prstGeom prst="rect">
            <a:avLst/>
          </a:prstGeom>
        </p:spPr>
      </p:pic>
      <p:graphicFrame>
        <p:nvGraphicFramePr>
          <p:cNvPr id="31" name="表 30"/>
          <p:cNvGraphicFramePr>
            <a:graphicFrameLocks noGrp="1"/>
          </p:cNvGraphicFramePr>
          <p:nvPr>
            <p:extLst>
              <p:ext uri="{D42A27DB-BD31-4B8C-83A1-F6EECF244321}">
                <p14:modId xmlns:p14="http://schemas.microsoft.com/office/powerpoint/2010/main" val="2887917630"/>
              </p:ext>
            </p:extLst>
          </p:nvPr>
        </p:nvGraphicFramePr>
        <p:xfrm>
          <a:off x="104144" y="642626"/>
          <a:ext cx="8927581" cy="211824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18687">
                  <a:extLst>
                    <a:ext uri="{9D8B030D-6E8A-4147-A177-3AD203B41FA5}">
                      <a16:colId xmlns:a16="http://schemas.microsoft.com/office/drawing/2014/main" val="20000"/>
                    </a:ext>
                  </a:extLst>
                </a:gridCol>
                <a:gridCol w="3434810">
                  <a:extLst>
                    <a:ext uri="{9D8B030D-6E8A-4147-A177-3AD203B41FA5}">
                      <a16:colId xmlns:a16="http://schemas.microsoft.com/office/drawing/2014/main" val="20001"/>
                    </a:ext>
                  </a:extLst>
                </a:gridCol>
                <a:gridCol w="2085065">
                  <a:extLst>
                    <a:ext uri="{9D8B030D-6E8A-4147-A177-3AD203B41FA5}">
                      <a16:colId xmlns:a16="http://schemas.microsoft.com/office/drawing/2014/main" val="20002"/>
                    </a:ext>
                  </a:extLst>
                </a:gridCol>
                <a:gridCol w="1689019">
                  <a:extLst>
                    <a:ext uri="{9D8B030D-6E8A-4147-A177-3AD203B41FA5}">
                      <a16:colId xmlns:a16="http://schemas.microsoft.com/office/drawing/2014/main" val="3378523478"/>
                    </a:ext>
                  </a:extLst>
                </a:gridCol>
              </a:tblGrid>
              <a:tr h="279399">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en-US" altLang="ja-JP" sz="14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S</a:t>
                      </a:r>
                      <a:r>
                        <a:rPr lang="ja-JP" altLang="en-US" sz="14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屋外</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モデル</a:t>
                      </a:r>
                      <a:endParaRPr 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次世代</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PTZ</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(S</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シリーズ</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t>
                      </a:r>
                    </a:p>
                    <a:p>
                      <a:pPr algn="just">
                        <a:spcAft>
                          <a:spcPts val="0"/>
                        </a:spcAft>
                      </a:pPr>
                      <a:r>
                        <a:rPr lang="en-US" altLang="ja-JP" sz="700" b="0"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WV-S65340-Z4N, WV-S65340-Z2N</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現行</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PTZ</a:t>
                      </a: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p>
                    <a:p>
                      <a:pPr algn="just">
                        <a:spcAft>
                          <a:spcPts val="0"/>
                        </a:spcAft>
                      </a:pPr>
                      <a:r>
                        <a:rPr lang="en-US" alt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(WV-X6531NJ, X6531NS)</a:t>
                      </a:r>
                      <a:endParaRPr 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現行</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PTZ</a:t>
                      </a: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p>
                    <a:p>
                      <a:pPr algn="just">
                        <a:spcAft>
                          <a:spcPts val="0"/>
                        </a:spcAft>
                      </a:pPr>
                      <a:r>
                        <a:rPr lang="en-US" alt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(WV-S6530NJ, S6530NS)</a:t>
                      </a:r>
                      <a:endParaRPr lang="ja-JP" alt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324000">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動作温度範囲</a:t>
                      </a:r>
                      <a:endPar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-50~+60℃(AC24V,</a:t>
                      </a:r>
                      <a:r>
                        <a:rPr lang="ja-JP" altLang="en-US" sz="800" b="1" kern="100" baseline="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1" kern="100" baseline="0" dirty="0" err="1">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PoE</a:t>
                      </a:r>
                      <a:r>
                        <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-30~+60℃(PoE+)</a:t>
                      </a:r>
                    </a:p>
                  </a:txBody>
                  <a:tcPr marL="90000" marR="90000" marT="46800" marB="468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-50~+60℃</a:t>
                      </a:r>
                      <a:r>
                        <a:rPr lang="en-US" altLang="ja-JP" sz="7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(AC24V, PoE injector(60w</a:t>
                      </a:r>
                      <a:r>
                        <a:rPr lang="ja-JP" altLang="en-US" sz="7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以上</a:t>
                      </a:r>
                      <a:r>
                        <a:rPr lang="en-US" altLang="ja-JP" sz="7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-30~+60℃(</a:t>
                      </a:r>
                      <a:r>
                        <a:rPr lang="en-US" altLang="ja-JP" sz="800" b="1" kern="100" dirty="0" err="1">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PoE</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-40~+60℃(AC24V)</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-30~+60℃(PoE+)</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934942266"/>
                  </a:ext>
                </a:extLst>
              </a:tr>
              <a:tr h="148157">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SW</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イニシャル</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スライド</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イニシャル</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スライド</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noFill/>
                    </a:lnT>
                    <a:lnB w="12700" cmpd="sng">
                      <a:solidFill>
                        <a:sysClr val="window" lastClr="FFFFFF"/>
                      </a:solidFill>
                    </a:lnB>
                    <a:lnTlToBr w="12700" cmpd="sng">
                      <a:noFill/>
                      <a:prstDash val="solid"/>
                    </a:lnTlToBr>
                    <a:lnBlToTr w="12700" cmpd="sng">
                      <a:noFill/>
                      <a:prstDash val="solid"/>
                    </a:lnBlToTr>
                    <a:solidFill>
                      <a:srgbClr val="EAEAFA"/>
                    </a:solidFill>
                  </a:tcPr>
                </a:tc>
                <a:tc hMerge="1">
                  <a:txBody>
                    <a:bodyPr/>
                    <a:lstStyle/>
                    <a:p>
                      <a:endParaRPr kumimoji="1" lang="ja-JP" altLang="en-US"/>
                    </a:p>
                  </a:txBody>
                  <a:tcPr/>
                </a:tc>
                <a:extLst>
                  <a:ext uri="{0D108BD9-81ED-4DB2-BD59-A6C34878D82A}">
                    <a16:rowId xmlns:a16="http://schemas.microsoft.com/office/drawing/2014/main" val="1462329205"/>
                  </a:ext>
                </a:extLst>
              </a:tr>
              <a:tr h="0">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LED</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Link,</a:t>
                      </a:r>
                      <a:r>
                        <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 ACT, SD ERROR</a:t>
                      </a:r>
                      <a:endParaRPr lang="ja-JP"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POWER, </a:t>
                      </a:r>
                      <a:r>
                        <a:rPr kumimoji="1" lang="en-US" alt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STATUS</a:t>
                      </a:r>
                      <a:endParaRPr kumimoji="1" lang="ja-JP" alt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hMerge="1">
                  <a:txBody>
                    <a:bodyPr/>
                    <a:lstStyle/>
                    <a:p>
                      <a:endParaRPr kumimoji="1" lang="ja-JP" altLang="en-US"/>
                    </a:p>
                  </a:txBody>
                  <a:tcPr/>
                </a:tc>
                <a:extLst>
                  <a:ext uri="{0D108BD9-81ED-4DB2-BD59-A6C34878D82A}">
                    <a16:rowId xmlns:a16="http://schemas.microsoft.com/office/drawing/2014/main" val="10002"/>
                  </a:ext>
                </a:extLst>
              </a:tr>
              <a:tr h="351956">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marL="0" marR="0" lvl="0" indent="0" algn="l" defTabSz="4572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外部入出力</a:t>
                      </a:r>
                      <a:endPar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Micro SD</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カード </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SLOT</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NW(pig)</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ケーブル</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電源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(pig)</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ケーブル</a:t>
                      </a:r>
                      <a:endPar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Audio</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マルチ</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(pig)</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ケーブル</a:t>
                      </a:r>
                      <a:endPar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音声入力、音声出力、</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ALARM</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入</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出力</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SD</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カード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SLOT,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NW(pig)</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ケーブル</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電源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(pig)</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ケーブル</a:t>
                      </a:r>
                      <a:endPar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Audio</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マルチ</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(pig)</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ケーブル</a:t>
                      </a:r>
                      <a:endPar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音声入力、音声出力、</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ALARM</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入</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出力</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hMerge="1">
                  <a:txBody>
                    <a:bodyPr/>
                    <a:lstStyle/>
                    <a:p>
                      <a:endParaRPr kumimoji="1" lang="ja-JP" altLang="en-US"/>
                    </a:p>
                  </a:txBody>
                  <a:tcPr/>
                </a:tc>
                <a:extLst>
                  <a:ext uri="{0D108BD9-81ED-4DB2-BD59-A6C34878D82A}">
                    <a16:rowId xmlns:a16="http://schemas.microsoft.com/office/drawing/2014/main" val="2533480536"/>
                  </a:ext>
                </a:extLst>
              </a:tr>
              <a:tr h="189625">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電源</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err="1">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PoE</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1" kern="100" dirty="0" err="1">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PoE</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AC24V</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3D3F5"/>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err="1">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PoE</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1" kern="100" dirty="0" err="1">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PoE</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injector(60W), AC24V</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3D3F5"/>
                    </a:solidFill>
                  </a:tcPr>
                </a:tc>
                <a:tc hMerge="1">
                  <a:txBody>
                    <a:bodyPr/>
                    <a:lstStyle/>
                    <a:p>
                      <a:endParaRPr kumimoji="1" lang="ja-JP" altLang="en-US"/>
                    </a:p>
                  </a:txBody>
                  <a:tcPr/>
                </a:tc>
                <a:extLst>
                  <a:ext uri="{0D108BD9-81ED-4DB2-BD59-A6C34878D82A}">
                    <a16:rowId xmlns:a16="http://schemas.microsoft.com/office/drawing/2014/main" val="629474761"/>
                  </a:ext>
                </a:extLst>
              </a:tr>
              <a:tr h="216000">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取付金具</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取付金具別売</a:t>
                      </a:r>
                      <a:r>
                        <a:rPr lang="ja-JP" altLang="en-US" sz="6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6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IR-PTZ</a:t>
                      </a:r>
                      <a:r>
                        <a:rPr lang="ja-JP" altLang="en-US" sz="6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タイプ</a:t>
                      </a:r>
                      <a:r>
                        <a:rPr lang="en-US" altLang="ja-JP" sz="6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(WV-X6533LNJ)</a:t>
                      </a:r>
                      <a:r>
                        <a:rPr lang="ja-JP" altLang="en-US" sz="6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endParaRPr lang="en-US" altLang="ja-JP" sz="6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AFA"/>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取付金具同梱（現行</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PTZ</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タイプ）</a:t>
                      </a:r>
                      <a:endPar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AFA"/>
                    </a:solidFill>
                  </a:tcPr>
                </a:tc>
                <a:tc hMerge="1">
                  <a:txBody>
                    <a:bodyPr/>
                    <a:lstStyle/>
                    <a:p>
                      <a:endParaRPr kumimoji="1" lang="ja-JP" altLang="en-US"/>
                    </a:p>
                  </a:txBody>
                  <a:tcPr/>
                </a:tc>
                <a:extLst>
                  <a:ext uri="{0D108BD9-81ED-4DB2-BD59-A6C34878D82A}">
                    <a16:rowId xmlns:a16="http://schemas.microsoft.com/office/drawing/2014/main" val="1932907392"/>
                  </a:ext>
                </a:extLst>
              </a:tr>
            </a:tbl>
          </a:graphicData>
        </a:graphic>
      </p:graphicFrame>
      <p:graphicFrame>
        <p:nvGraphicFramePr>
          <p:cNvPr id="32" name="表 31"/>
          <p:cNvGraphicFramePr>
            <a:graphicFrameLocks noGrp="1"/>
          </p:cNvGraphicFramePr>
          <p:nvPr>
            <p:extLst>
              <p:ext uri="{D42A27DB-BD31-4B8C-83A1-F6EECF244321}">
                <p14:modId xmlns:p14="http://schemas.microsoft.com/office/powerpoint/2010/main" val="3619513225"/>
              </p:ext>
            </p:extLst>
          </p:nvPr>
        </p:nvGraphicFramePr>
        <p:xfrm>
          <a:off x="104144" y="2869759"/>
          <a:ext cx="8927583" cy="187224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18687">
                  <a:extLst>
                    <a:ext uri="{9D8B030D-6E8A-4147-A177-3AD203B41FA5}">
                      <a16:colId xmlns:a16="http://schemas.microsoft.com/office/drawing/2014/main" val="20000"/>
                    </a:ext>
                  </a:extLst>
                </a:gridCol>
                <a:gridCol w="3434813">
                  <a:extLst>
                    <a:ext uri="{9D8B030D-6E8A-4147-A177-3AD203B41FA5}">
                      <a16:colId xmlns:a16="http://schemas.microsoft.com/office/drawing/2014/main" val="20001"/>
                    </a:ext>
                  </a:extLst>
                </a:gridCol>
                <a:gridCol w="2079241">
                  <a:extLst>
                    <a:ext uri="{9D8B030D-6E8A-4147-A177-3AD203B41FA5}">
                      <a16:colId xmlns:a16="http://schemas.microsoft.com/office/drawing/2014/main" val="20002"/>
                    </a:ext>
                  </a:extLst>
                </a:gridCol>
                <a:gridCol w="1694842">
                  <a:extLst>
                    <a:ext uri="{9D8B030D-6E8A-4147-A177-3AD203B41FA5}">
                      <a16:colId xmlns:a16="http://schemas.microsoft.com/office/drawing/2014/main" val="4009922976"/>
                    </a:ext>
                  </a:extLst>
                </a:gridCol>
              </a:tblGrid>
              <a:tr h="277914">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en-US" altLang="ja-JP" sz="14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S</a:t>
                      </a:r>
                      <a:r>
                        <a:rPr lang="ja-JP" altLang="en-US" sz="14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屋内</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モデル</a:t>
                      </a:r>
                      <a:endParaRPr 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次世代</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PTZ</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(S</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シリーズ</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t>
                      </a:r>
                    </a:p>
                    <a:p>
                      <a:pPr algn="just">
                        <a:spcAft>
                          <a:spcPts val="0"/>
                        </a:spcAft>
                      </a:pPr>
                      <a:r>
                        <a:rPr lang="en-US" altLang="ja-JP" sz="700" b="0"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WV-S61302-Z4, WV-S61301-Z2</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現行</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PTZ</a:t>
                      </a: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p>
                    <a:p>
                      <a:pPr algn="just">
                        <a:spcAft>
                          <a:spcPts val="0"/>
                        </a:spcAft>
                      </a:pPr>
                      <a:r>
                        <a:rPr lang="en-US" alt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(WV-S6131)</a:t>
                      </a:r>
                      <a:endParaRPr 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現行</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PTZ</a:t>
                      </a: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p>
                    <a:p>
                      <a:pPr algn="just">
                        <a:spcAft>
                          <a:spcPts val="0"/>
                        </a:spcAft>
                      </a:pPr>
                      <a:r>
                        <a:rPr lang="en-US" alt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(WV-S6130)</a:t>
                      </a:r>
                      <a:endParaRPr lang="ja-JP" alt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166273">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動作温度範囲</a:t>
                      </a:r>
                      <a:endPar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-10~+50℃</a:t>
                      </a:r>
                      <a:endPar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-10~+50℃</a:t>
                      </a: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-10~+50℃(</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天井</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据置</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-10~+40℃(</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卓上</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三脚</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934942266"/>
                  </a:ext>
                </a:extLst>
              </a:tr>
              <a:tr h="180000">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SW</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イニシャル</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プッシュ</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 SD ON/OFF</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イニシャル</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プッシュ</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 SD ON/OFF</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noFill/>
                    </a:lnT>
                    <a:lnB w="12700" cmpd="sng">
                      <a:solidFill>
                        <a:sysClr val="window" lastClr="FFFFFF"/>
                      </a:solidFill>
                    </a:lnB>
                    <a:lnTlToBr w="12700" cmpd="sng">
                      <a:noFill/>
                      <a:prstDash val="solid"/>
                    </a:lnTlToBr>
                    <a:lnBlToTr w="12700" cmpd="sng">
                      <a:noFill/>
                      <a:prstDash val="solid"/>
                    </a:lnBlToTr>
                    <a:solidFill>
                      <a:srgbClr val="EAEAFA"/>
                    </a:solidFill>
                  </a:tcPr>
                </a:tc>
                <a:tc hMerge="1">
                  <a:txBody>
                    <a:bodyPr/>
                    <a:lstStyle/>
                    <a:p>
                      <a:endParaRPr kumimoji="1" lang="ja-JP" altLang="en-US"/>
                    </a:p>
                  </a:txBody>
                  <a:tcPr/>
                </a:tc>
                <a:extLst>
                  <a:ext uri="{0D108BD9-81ED-4DB2-BD59-A6C34878D82A}">
                    <a16:rowId xmlns:a16="http://schemas.microsoft.com/office/drawing/2014/main" val="3192162135"/>
                  </a:ext>
                </a:extLst>
              </a:tr>
              <a:tr h="180000">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LED</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Link, ACT</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SD MOUNT</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STATUS</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SD MOUNT</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hMerge="1">
                  <a:txBody>
                    <a:bodyPr/>
                    <a:lstStyle/>
                    <a:p>
                      <a:endParaRPr kumimoji="1" lang="ja-JP" altLang="en-US"/>
                    </a:p>
                  </a:txBody>
                  <a:tcPr/>
                </a:tc>
                <a:extLst>
                  <a:ext uri="{0D108BD9-81ED-4DB2-BD59-A6C34878D82A}">
                    <a16:rowId xmlns:a16="http://schemas.microsoft.com/office/drawing/2014/main" val="10002"/>
                  </a:ext>
                </a:extLst>
              </a:tr>
              <a:tr h="432000">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marL="0" marR="0" lvl="0" indent="0" algn="l" defTabSz="4572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外部入出力</a:t>
                      </a:r>
                      <a:endPar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Micro SD</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カード </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SLOT</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NW</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電源端子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(DC12V)</a:t>
                      </a:r>
                    </a:p>
                    <a:p>
                      <a:pPr algn="l">
                        <a:spcAft>
                          <a:spcPts val="0"/>
                        </a:spcAft>
                      </a:pP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音声入力端子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音声出力端子　</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モニタ出力を音声出力端子と共用</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p>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ALARM</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入</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出力端子</a:t>
                      </a:r>
                      <a:endPar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SD</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カード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SLOT,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NW</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電源端子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(DC12V)</a:t>
                      </a:r>
                    </a:p>
                    <a:p>
                      <a:pPr algn="l">
                        <a:spcAft>
                          <a:spcPts val="0"/>
                        </a:spcAft>
                      </a:pP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音声入力端子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音声出力端子</a:t>
                      </a:r>
                      <a:r>
                        <a:rPr lang="ja-JP" altLang="en-US"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モニタ出力を音声出力端子と共用：</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S6131)</a:t>
                      </a:r>
                    </a:p>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ALARM</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入</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出力端子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モニタ出力端子</a:t>
                      </a:r>
                      <a:r>
                        <a:rPr lang="en-US" alt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(S6130)</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hMerge="1">
                  <a:txBody>
                    <a:bodyPr/>
                    <a:lstStyle/>
                    <a:p>
                      <a:endParaRPr kumimoji="1" lang="ja-JP" altLang="en-US"/>
                    </a:p>
                  </a:txBody>
                  <a:tcPr/>
                </a:tc>
                <a:extLst>
                  <a:ext uri="{0D108BD9-81ED-4DB2-BD59-A6C34878D82A}">
                    <a16:rowId xmlns:a16="http://schemas.microsoft.com/office/drawing/2014/main" val="2533480536"/>
                  </a:ext>
                </a:extLst>
              </a:tr>
              <a:tr h="180000">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電源</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err="1">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PoE</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DC12V</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err="1">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PoE</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DC12V</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hMerge="1">
                  <a:txBody>
                    <a:bodyPr/>
                    <a:lstStyle/>
                    <a:p>
                      <a:endParaRPr kumimoji="1" lang="ja-JP" altLang="en-US"/>
                    </a:p>
                  </a:txBody>
                  <a:tcPr/>
                </a:tc>
                <a:extLst>
                  <a:ext uri="{0D108BD9-81ED-4DB2-BD59-A6C34878D82A}">
                    <a16:rowId xmlns:a16="http://schemas.microsoft.com/office/drawing/2014/main" val="629474761"/>
                  </a:ext>
                </a:extLst>
              </a:tr>
            </a:tbl>
          </a:graphicData>
        </a:graphic>
      </p:graphicFrame>
      <p:pic>
        <p:nvPicPr>
          <p:cNvPr id="33" name="図 3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5515" y="2836869"/>
            <a:ext cx="262850" cy="37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3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4863" y="2898924"/>
            <a:ext cx="291433" cy="28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テキスト ボックス 36"/>
          <p:cNvSpPr txBox="1"/>
          <p:nvPr/>
        </p:nvSpPr>
        <p:spPr>
          <a:xfrm>
            <a:off x="4572000" y="811092"/>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x40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8" name="テキスト ボックス 37"/>
          <p:cNvSpPr txBox="1"/>
          <p:nvPr/>
        </p:nvSpPr>
        <p:spPr>
          <a:xfrm>
            <a:off x="5020463" y="809245"/>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x21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9" name="テキスト ボックス 38"/>
          <p:cNvSpPr txBox="1"/>
          <p:nvPr/>
        </p:nvSpPr>
        <p:spPr>
          <a:xfrm>
            <a:off x="7060838" y="3049265"/>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x40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1" name="テキスト ボックス 40"/>
          <p:cNvSpPr txBox="1"/>
          <p:nvPr/>
        </p:nvSpPr>
        <p:spPr>
          <a:xfrm>
            <a:off x="8787849" y="3049499"/>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x21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2" name="テキスト ボックス 41"/>
          <p:cNvSpPr txBox="1"/>
          <p:nvPr/>
        </p:nvSpPr>
        <p:spPr>
          <a:xfrm>
            <a:off x="4593219" y="3044416"/>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x40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3" name="テキスト ボックス 42"/>
          <p:cNvSpPr txBox="1"/>
          <p:nvPr/>
        </p:nvSpPr>
        <p:spPr>
          <a:xfrm>
            <a:off x="5021435" y="3038826"/>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x21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4" name="テキスト ボックス 43"/>
          <p:cNvSpPr txBox="1"/>
          <p:nvPr/>
        </p:nvSpPr>
        <p:spPr>
          <a:xfrm>
            <a:off x="7098831" y="812196"/>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x40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5" name="テキスト ボックス 44"/>
          <p:cNvSpPr txBox="1"/>
          <p:nvPr/>
        </p:nvSpPr>
        <p:spPr>
          <a:xfrm>
            <a:off x="8787849" y="810349"/>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x21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8640" y="601395"/>
            <a:ext cx="278763" cy="41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図 4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4057" y="600291"/>
            <a:ext cx="278763" cy="41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下矢印 57"/>
          <p:cNvSpPr/>
          <p:nvPr/>
        </p:nvSpPr>
        <p:spPr>
          <a:xfrm rot="5400000">
            <a:off x="5144929" y="716585"/>
            <a:ext cx="219636" cy="71718"/>
          </a:xfrm>
          <a:prstGeom prst="downArrow">
            <a:avLst/>
          </a:prstGeom>
          <a:solidFill>
            <a:srgbClr val="FFFFCC"/>
          </a:solidFill>
          <a:ln w="9525" cap="flat" cmpd="sng" algn="ctr">
            <a:solidFill>
              <a:sysClr val="window" lastClr="FFFFFF">
                <a:lumMod val="65000"/>
              </a:sysClr>
            </a:solidFill>
            <a:prstDash val="solid"/>
            <a:miter lim="800000"/>
          </a:ln>
          <a:effectLst/>
        </p:spPr>
        <p:txBody>
          <a:bodyPr lIns="72000" tIns="36000" rIns="36000" bIns="3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59" name="下矢印 58"/>
          <p:cNvSpPr/>
          <p:nvPr/>
        </p:nvSpPr>
        <p:spPr>
          <a:xfrm rot="5400000">
            <a:off x="5148877" y="2941419"/>
            <a:ext cx="219636" cy="71718"/>
          </a:xfrm>
          <a:prstGeom prst="downArrow">
            <a:avLst/>
          </a:prstGeom>
          <a:solidFill>
            <a:srgbClr val="FFFFCC"/>
          </a:solidFill>
          <a:ln w="9525" cap="flat" cmpd="sng" algn="ctr">
            <a:solidFill>
              <a:sysClr val="window" lastClr="FFFFFF">
                <a:lumMod val="65000"/>
              </a:sysClr>
            </a:solidFill>
            <a:prstDash val="solid"/>
            <a:miter lim="800000"/>
          </a:ln>
          <a:effectLst/>
        </p:spPr>
        <p:txBody>
          <a:bodyPr lIns="72000" tIns="36000" rIns="36000" bIns="3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pic>
        <p:nvPicPr>
          <p:cNvPr id="60" name="図 59"/>
          <p:cNvPicPr>
            <a:picLocks noChangeAspect="1"/>
          </p:cNvPicPr>
          <p:nvPr/>
        </p:nvPicPr>
        <p:blipFill>
          <a:blip r:embed="rId7">
            <a:clrChange>
              <a:clrFrom>
                <a:srgbClr val="E6E6E6"/>
              </a:clrFrom>
              <a:clrTo>
                <a:srgbClr val="E6E6E6">
                  <a:alpha val="0"/>
                </a:srgbClr>
              </a:clrTo>
            </a:clrChange>
          </a:blip>
          <a:stretch>
            <a:fillRect/>
          </a:stretch>
        </p:blipFill>
        <p:spPr>
          <a:xfrm>
            <a:off x="4002945" y="2419906"/>
            <a:ext cx="227317" cy="212161"/>
          </a:xfrm>
          <a:prstGeom prst="rect">
            <a:avLst/>
          </a:prstGeom>
        </p:spPr>
      </p:pic>
      <p:pic>
        <p:nvPicPr>
          <p:cNvPr id="23" name="図 22">
            <a:extLst>
              <a:ext uri="{FF2B5EF4-FFF2-40B4-BE49-F238E27FC236}">
                <a16:creationId xmlns:a16="http://schemas.microsoft.com/office/drawing/2014/main" id="{DF0F5736-9392-14FE-591F-8B751BB62A12}"/>
              </a:ext>
            </a:extLst>
          </p:cNvPr>
          <p:cNvPicPr>
            <a:picLocks noChangeAspect="1"/>
          </p:cNvPicPr>
          <p:nvPr/>
        </p:nvPicPr>
        <p:blipFill rotWithShape="1">
          <a:blip r:embed="rId8"/>
          <a:srcRect l="23261" t="9417" r="22861" b="8212"/>
          <a:stretch/>
        </p:blipFill>
        <p:spPr>
          <a:xfrm>
            <a:off x="4285809" y="612552"/>
            <a:ext cx="246672" cy="377117"/>
          </a:xfrm>
          <a:prstGeom prst="rect">
            <a:avLst/>
          </a:prstGeom>
        </p:spPr>
      </p:pic>
      <p:pic>
        <p:nvPicPr>
          <p:cNvPr id="29" name="図 28">
            <a:extLst>
              <a:ext uri="{FF2B5EF4-FFF2-40B4-BE49-F238E27FC236}">
                <a16:creationId xmlns:a16="http://schemas.microsoft.com/office/drawing/2014/main" id="{D9A23197-D334-E40C-682C-A37BFE062C30}"/>
              </a:ext>
            </a:extLst>
          </p:cNvPr>
          <p:cNvPicPr>
            <a:picLocks noChangeAspect="1"/>
          </p:cNvPicPr>
          <p:nvPr/>
        </p:nvPicPr>
        <p:blipFill rotWithShape="1">
          <a:blip r:embed="rId8"/>
          <a:srcRect l="23261" t="9417" r="22861" b="8212"/>
          <a:stretch/>
        </p:blipFill>
        <p:spPr>
          <a:xfrm>
            <a:off x="4791666" y="614848"/>
            <a:ext cx="246672" cy="377117"/>
          </a:xfrm>
          <a:prstGeom prst="rect">
            <a:avLst/>
          </a:prstGeom>
        </p:spPr>
      </p:pic>
      <p:pic>
        <p:nvPicPr>
          <p:cNvPr id="48" name="図 47">
            <a:extLst>
              <a:ext uri="{FF2B5EF4-FFF2-40B4-BE49-F238E27FC236}">
                <a16:creationId xmlns:a16="http://schemas.microsoft.com/office/drawing/2014/main" id="{5ED0A684-6AEC-7371-1024-5BE0C5BD46B2}"/>
              </a:ext>
            </a:extLst>
          </p:cNvPr>
          <p:cNvPicPr>
            <a:picLocks noChangeAspect="1"/>
          </p:cNvPicPr>
          <p:nvPr/>
        </p:nvPicPr>
        <p:blipFill rotWithShape="1">
          <a:blip r:embed="rId9"/>
          <a:srcRect l="20319" t="16764" r="20811" b="11954"/>
          <a:stretch/>
        </p:blipFill>
        <p:spPr>
          <a:xfrm>
            <a:off x="4277775" y="2862612"/>
            <a:ext cx="267913" cy="324396"/>
          </a:xfrm>
          <a:prstGeom prst="rect">
            <a:avLst/>
          </a:prstGeom>
        </p:spPr>
      </p:pic>
      <p:pic>
        <p:nvPicPr>
          <p:cNvPr id="49" name="図 48">
            <a:extLst>
              <a:ext uri="{FF2B5EF4-FFF2-40B4-BE49-F238E27FC236}">
                <a16:creationId xmlns:a16="http://schemas.microsoft.com/office/drawing/2014/main" id="{3BA31F8D-1372-CCFE-E5E9-D942977DAB1D}"/>
              </a:ext>
            </a:extLst>
          </p:cNvPr>
          <p:cNvPicPr>
            <a:picLocks noChangeAspect="1"/>
          </p:cNvPicPr>
          <p:nvPr/>
        </p:nvPicPr>
        <p:blipFill rotWithShape="1">
          <a:blip r:embed="rId10"/>
          <a:srcRect l="13551" t="13238" r="15017" b="13186"/>
          <a:stretch/>
        </p:blipFill>
        <p:spPr>
          <a:xfrm>
            <a:off x="4776223" y="2885156"/>
            <a:ext cx="275101" cy="283353"/>
          </a:xfrm>
          <a:prstGeom prst="rect">
            <a:avLst/>
          </a:prstGeom>
        </p:spPr>
      </p:pic>
    </p:spTree>
    <p:extLst>
      <p:ext uri="{BB962C8B-B14F-4D97-AF65-F5344CB8AC3E}">
        <p14:creationId xmlns:p14="http://schemas.microsoft.com/office/powerpoint/2010/main" val="2498479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3-2. </a:t>
            </a:r>
            <a:r>
              <a:rPr lang="ja-JP" altLang="en-US" dirty="0">
                <a:latin typeface="Yu Gothic UI" panose="020B0500000000000000" pitchFamily="50" charset="-128"/>
                <a:ea typeface="Yu Gothic UI" panose="020B0500000000000000" pitchFamily="50" charset="-128"/>
              </a:rPr>
              <a:t>仕様新旧比較 （</a:t>
            </a:r>
            <a:r>
              <a:rPr lang="en-US" altLang="ja-JP" dirty="0">
                <a:latin typeface="Yu Gothic UI" panose="020B0500000000000000" pitchFamily="50" charset="-128"/>
                <a:ea typeface="Yu Gothic UI" panose="020B0500000000000000" pitchFamily="50" charset="-128"/>
              </a:rPr>
              <a:t>B</a:t>
            </a:r>
            <a:r>
              <a:rPr lang="ja-JP" altLang="en-US" dirty="0">
                <a:latin typeface="Yu Gothic UI" panose="020B0500000000000000" pitchFamily="50" charset="-128"/>
                <a:ea typeface="Yu Gothic UI" panose="020B0500000000000000" pitchFamily="50" charset="-128"/>
              </a:rPr>
              <a:t>シリーズ）</a:t>
            </a:r>
            <a:endParaRPr lang="en-US" altLang="ja-JP" dirty="0">
              <a:latin typeface="Yu Gothic UI" panose="020B0500000000000000" pitchFamily="50" charset="-128"/>
              <a:ea typeface="Yu Gothic UI" panose="020B0500000000000000" pitchFamily="50" charset="-128"/>
            </a:endParaRPr>
          </a:p>
        </p:txBody>
      </p:sp>
      <p:grpSp>
        <p:nvGrpSpPr>
          <p:cNvPr id="17" name="グループ化 16"/>
          <p:cNvGrpSpPr/>
          <p:nvPr/>
        </p:nvGrpSpPr>
        <p:grpSpPr>
          <a:xfrm>
            <a:off x="8622981" y="63088"/>
            <a:ext cx="273631" cy="451364"/>
            <a:chOff x="218474" y="3927966"/>
            <a:chExt cx="273631" cy="466314"/>
          </a:xfrm>
        </p:grpSpPr>
        <p:sp>
          <p:nvSpPr>
            <p:cNvPr id="18" name="正方形/長方形 17"/>
            <p:cNvSpPr/>
            <p:nvPr/>
          </p:nvSpPr>
          <p:spPr>
            <a:xfrm>
              <a:off x="218474" y="3984010"/>
              <a:ext cx="273631" cy="407228"/>
            </a:xfrm>
            <a:prstGeom prst="rect">
              <a:avLst/>
            </a:prstGeom>
            <a:solidFill>
              <a:sysClr val="window" lastClr="FFFFFF"/>
            </a:solidFill>
            <a:ln w="3175" cap="flat" cmpd="sng" algn="ctr">
              <a:solidFill>
                <a:srgbClr val="F79646">
                  <a:lumMod val="75000"/>
                </a:srgbClr>
              </a:solidFill>
              <a:prstDash val="solid"/>
            </a:ln>
            <a:effectLst/>
          </p:spPr>
          <p:txBody>
            <a:bodyPr wrap="none" lIns="72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19" name="正方形/長方形 18"/>
            <p:cNvSpPr/>
            <p:nvPr/>
          </p:nvSpPr>
          <p:spPr>
            <a:xfrm>
              <a:off x="218474" y="4295105"/>
              <a:ext cx="273631" cy="99175"/>
            </a:xfrm>
            <a:prstGeom prst="rect">
              <a:avLst/>
            </a:prstGeom>
            <a:solidFill>
              <a:srgbClr val="F79646">
                <a:lumMod val="75000"/>
              </a:srgbClr>
            </a:solidFill>
            <a:ln w="9525" cap="flat" cmpd="sng" algn="ctr">
              <a:solidFill>
                <a:srgbClr val="F79646">
                  <a:lumMod val="75000"/>
                </a:srgbClr>
              </a:solidFill>
              <a:prstDash val="solid"/>
            </a:ln>
            <a:effectLst/>
          </p:spPr>
          <p:txBody>
            <a:bodyPr wrap="non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700" b="1" i="0" u="none" strike="noStrike" kern="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eiryo UI" panose="020B0604030504040204" pitchFamily="50" charset="-128"/>
                </a:rPr>
                <a:t>series</a:t>
              </a:r>
              <a:endParaRPr kumimoji="0" lang="ja-JP" altLang="en-US" sz="700" b="1" i="0" u="none" strike="noStrike" kern="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2" name="テキスト ボックス 21"/>
            <p:cNvSpPr txBox="1"/>
            <p:nvPr/>
          </p:nvSpPr>
          <p:spPr>
            <a:xfrm>
              <a:off x="239448" y="3927966"/>
              <a:ext cx="201978" cy="413362"/>
            </a:xfrm>
            <a:prstGeom prst="rect">
              <a:avLst/>
            </a:prstGeom>
            <a:noFill/>
          </p:spPr>
          <p:txBody>
            <a:bodyPr wrap="none" lIns="0" tIns="0" rIns="0" bIns="0"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0" lang="en-US" altLang="ja-JP" sz="2600" b="1" i="0" u="none" strike="noStrike" kern="0" cap="none" spc="0" normalizeH="0" baseline="0" noProof="0" dirty="0">
                  <a:ln>
                    <a:noFill/>
                  </a:ln>
                  <a:solidFill>
                    <a:srgbClr val="F79646">
                      <a:lumMod val="75000"/>
                    </a:srgbClr>
                  </a:solidFill>
                  <a:effectLst/>
                  <a:uLnTx/>
                  <a:uFillTx/>
                  <a:latin typeface="Yu Gothic UI" panose="020B0500000000000000" pitchFamily="50" charset="-128"/>
                  <a:ea typeface="Yu Gothic UI" panose="020B0500000000000000" pitchFamily="50" charset="-128"/>
                  <a:cs typeface="Meiryo UI" panose="020B0604030504040204" pitchFamily="50" charset="-128"/>
                </a:rPr>
                <a:t>B</a:t>
              </a:r>
              <a:endParaRPr kumimoji="0" lang="ja-JP" altLang="en-US" sz="2600" b="1" i="0" u="none" strike="noStrike" kern="0" cap="none" spc="0" normalizeH="0" baseline="0" noProof="0" dirty="0">
                <a:ln>
                  <a:noFill/>
                </a:ln>
                <a:solidFill>
                  <a:srgbClr val="F79646">
                    <a:lumMod val="75000"/>
                  </a:srgbClr>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grpSp>
      <p:graphicFrame>
        <p:nvGraphicFramePr>
          <p:cNvPr id="9" name="表 8"/>
          <p:cNvGraphicFramePr>
            <a:graphicFrameLocks noGrp="1"/>
          </p:cNvGraphicFramePr>
          <p:nvPr>
            <p:extLst>
              <p:ext uri="{D42A27DB-BD31-4B8C-83A1-F6EECF244321}">
                <p14:modId xmlns:p14="http://schemas.microsoft.com/office/powerpoint/2010/main" val="420951359"/>
              </p:ext>
            </p:extLst>
          </p:nvPr>
        </p:nvGraphicFramePr>
        <p:xfrm>
          <a:off x="104140" y="655833"/>
          <a:ext cx="8927581" cy="205512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18687">
                  <a:extLst>
                    <a:ext uri="{9D8B030D-6E8A-4147-A177-3AD203B41FA5}">
                      <a16:colId xmlns:a16="http://schemas.microsoft.com/office/drawing/2014/main" val="20000"/>
                    </a:ext>
                  </a:extLst>
                </a:gridCol>
                <a:gridCol w="3434811">
                  <a:extLst>
                    <a:ext uri="{9D8B030D-6E8A-4147-A177-3AD203B41FA5}">
                      <a16:colId xmlns:a16="http://schemas.microsoft.com/office/drawing/2014/main" val="20001"/>
                    </a:ext>
                  </a:extLst>
                </a:gridCol>
                <a:gridCol w="1275501">
                  <a:extLst>
                    <a:ext uri="{9D8B030D-6E8A-4147-A177-3AD203B41FA5}">
                      <a16:colId xmlns:a16="http://schemas.microsoft.com/office/drawing/2014/main" val="20002"/>
                    </a:ext>
                  </a:extLst>
                </a:gridCol>
                <a:gridCol w="801485">
                  <a:extLst>
                    <a:ext uri="{9D8B030D-6E8A-4147-A177-3AD203B41FA5}">
                      <a16:colId xmlns:a16="http://schemas.microsoft.com/office/drawing/2014/main" val="3539194220"/>
                    </a:ext>
                  </a:extLst>
                </a:gridCol>
                <a:gridCol w="1697097">
                  <a:extLst>
                    <a:ext uri="{9D8B030D-6E8A-4147-A177-3AD203B41FA5}">
                      <a16:colId xmlns:a16="http://schemas.microsoft.com/office/drawing/2014/main" val="2436876140"/>
                    </a:ext>
                  </a:extLst>
                </a:gridCol>
              </a:tblGrid>
              <a:tr h="204531">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en-US" altLang="ja-JP" sz="14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B</a:t>
                      </a:r>
                      <a:r>
                        <a:rPr lang="ja-JP" altLang="en-US" sz="14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屋外</a:t>
                      </a:r>
                      <a:r>
                        <a:rPr lang="en-US" altLang="ja-JP" sz="14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14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屋内</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モデル</a:t>
                      </a:r>
                      <a:endParaRPr 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次世代</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PTZ</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(B</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シリーズ</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t>
                      </a:r>
                    </a:p>
                    <a:p>
                      <a:pPr algn="just">
                        <a:spcAft>
                          <a:spcPts val="0"/>
                        </a:spcAft>
                      </a:pPr>
                      <a:r>
                        <a:rPr lang="en-US" altLang="ja-JP" sz="700" b="0"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WV-B65302-Z2, WV-B65301-Z1, WV-B65300-ZY</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464E6"/>
                    </a:solidFill>
                  </a:tcPr>
                </a:tc>
                <a:tc gridSpan="2">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現行</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PTZ</a:t>
                      </a: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p>
                    <a:p>
                      <a:pPr algn="just">
                        <a:spcAft>
                          <a:spcPts val="0"/>
                        </a:spcAft>
                      </a:pPr>
                      <a:r>
                        <a:rPr lang="en-US" alt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無し</a:t>
                      </a:r>
                      <a:r>
                        <a:rPr lang="en-US" alt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t>
                      </a:r>
                      <a:endParaRPr 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1">
                        <a:lumMod val="50000"/>
                        <a:lumOff val="50000"/>
                      </a:schemeClr>
                    </a:solidFill>
                  </a:tcPr>
                </a:tc>
                <a:tc hMerge="1">
                  <a:txBody>
                    <a:bodyPr/>
                    <a:lstStyle/>
                    <a:p>
                      <a:endParaRPr kumimoji="1" lang="ja-JP" altLang="en-US"/>
                    </a:p>
                  </a:txBody>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現行</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BB-PTZ</a:t>
                      </a: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endPar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p>
                      <a:pPr algn="just">
                        <a:spcAft>
                          <a:spcPts val="0"/>
                        </a:spcAft>
                      </a:pPr>
                      <a:r>
                        <a:rPr lang="en-US" alt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(BB-SW374)</a:t>
                      </a:r>
                      <a:endParaRPr 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164126">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動作温度範囲</a:t>
                      </a:r>
                      <a:endPar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-30~+50℃</a:t>
                      </a:r>
                    </a:p>
                  </a:txBody>
                  <a:tcPr marL="90000" marR="90000" marT="46800" marB="468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0"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参考：屋外</a:t>
                      </a:r>
                      <a:r>
                        <a:rPr lang="en-US" altLang="ja-JP" sz="800" b="0"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U</a:t>
                      </a:r>
                      <a:r>
                        <a:rPr lang="ja-JP" altLang="en-US" sz="800" b="0"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シリーズ　</a:t>
                      </a:r>
                      <a:r>
                        <a:rPr lang="en-US" altLang="ja-JP" sz="800" b="0"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(WV-U1533J)</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-30~+50</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endPar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-20~+50℃</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934942266"/>
                  </a:ext>
                </a:extLst>
              </a:tr>
              <a:tr h="134980">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SW</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イニシャル</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プッシュ</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イニシャル</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プッシュ</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SD ON/OFF</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1347270461"/>
                  </a:ext>
                </a:extLst>
              </a:tr>
              <a:tr h="0">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LED</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Link, ACT, SD ERROR</a:t>
                      </a:r>
                      <a:endParaRPr kumimoji="1" lang="ja-JP"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kumimoji="1" lang="en-US" alt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STATUS</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SD MOUNT</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10002"/>
                  </a:ext>
                </a:extLst>
              </a:tr>
              <a:tr h="285724">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marL="0" marR="0" lvl="0" indent="0" algn="l" defTabSz="4572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外部入出力</a:t>
                      </a:r>
                      <a:endPar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Micro SD</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カード </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SLOT, </a:t>
                      </a: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NW(</a:t>
                      </a:r>
                      <a:r>
                        <a:rPr kumimoji="1"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グロメット</a:t>
                      </a: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ケーブル</a:t>
                      </a:r>
                      <a:endPar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p>
                      <a:pPr algn="l">
                        <a:spcAft>
                          <a:spcPts val="0"/>
                        </a:spcAft>
                      </a:pP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Audio</a:t>
                      </a:r>
                      <a:r>
                        <a:rPr kumimoji="1"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マルチ</a:t>
                      </a: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グロメット</a:t>
                      </a: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ケーブル</a:t>
                      </a:r>
                      <a:endPar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p>
                      <a:pPr algn="l">
                        <a:spcAft>
                          <a:spcPts val="0"/>
                        </a:spcAft>
                      </a:pP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音声入力、音声出力、</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ALARM</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入</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出力、</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DC12V)</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SD</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カード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SLOT, NW</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電源端子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(DC12V)</a:t>
                      </a: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音声入力端子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音声出力端子</a:t>
                      </a:r>
                      <a:endPar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ALARM</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入</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出力端子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モニタ出力端子</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hMerge="1">
                  <a:txBody>
                    <a:bodyPr/>
                    <a:lstStyle/>
                    <a:p>
                      <a:pPr algn="l">
                        <a:spcAft>
                          <a:spcPts val="0"/>
                        </a:spcAft>
                      </a:pPr>
                      <a:endParaRPr lang="ja-JP" altLang="en-US" sz="800" b="1" kern="100" dirty="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533480536"/>
                  </a:ext>
                </a:extLst>
              </a:tr>
              <a:tr h="285724">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電源</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 typeface="Symbol" panose="05050102010706020507" pitchFamily="18" charset="2"/>
                        <a:buNone/>
                        <a:tabLst/>
                        <a:defRPr/>
                      </a:pPr>
                      <a:r>
                        <a:rPr kumimoji="1"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Outdoor</a:t>
                      </a:r>
                      <a:r>
                        <a:rPr kumimoji="1" lang="en-US" altLang="ja-JP"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x21x10</a:t>
                      </a:r>
                      <a:r>
                        <a:rPr kumimoji="1"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kern="100" baseline="0" dirty="0" err="1">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PoE</a:t>
                      </a:r>
                      <a:r>
                        <a:rPr kumimoji="1" lang="en-US" altLang="ja-JP"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kern="100" dirty="0" err="1">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PoE</a:t>
                      </a: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DC12V</a:t>
                      </a:r>
                      <a:endParaRPr kumimoji="1" lang="en-US" altLang="ja-JP" sz="800" b="0"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Symbol" panose="05050102010706020507" pitchFamily="18" charset="2"/>
                        <a:buNone/>
                        <a:tabLst/>
                        <a:defRPr/>
                      </a:pP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Calibri" panose="020F0502020204030204" pitchFamily="34" charset="0"/>
                        </a:rPr>
                        <a:t>Outdoor</a:t>
                      </a:r>
                      <a:r>
                        <a:rPr kumimoji="1" lang="en-US" altLang="ja-JP" sz="800" b="1" kern="100" baseline="0" dirty="0">
                          <a:solidFill>
                            <a:srgbClr val="0A54A0"/>
                          </a:solidFill>
                          <a:effectLst/>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Calibri" panose="020F0502020204030204" pitchFamily="34" charset="0"/>
                        </a:rPr>
                        <a:t>x3.1</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kern="100" dirty="0" err="1">
                          <a:solidFill>
                            <a:srgbClr val="0A54A0"/>
                          </a:solidFill>
                          <a:effectLst/>
                          <a:latin typeface="Yu Gothic UI" panose="020B0500000000000000" pitchFamily="50" charset="-128"/>
                          <a:ea typeface="Yu Gothic UI" panose="020B0500000000000000" pitchFamily="50" charset="-128"/>
                          <a:cs typeface="Calibri" panose="020F0502020204030204" pitchFamily="34" charset="0"/>
                        </a:rPr>
                        <a:t>PoE</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Calibri" panose="020F0502020204030204" pitchFamily="34" charset="0"/>
                        </a:rPr>
                        <a:t>, DC12V</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err="1">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PoE</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DC12V</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629474761"/>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572209174"/>
              </p:ext>
            </p:extLst>
          </p:nvPr>
        </p:nvGraphicFramePr>
        <p:xfrm>
          <a:off x="104140" y="2818510"/>
          <a:ext cx="8927581" cy="190036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18687">
                  <a:extLst>
                    <a:ext uri="{9D8B030D-6E8A-4147-A177-3AD203B41FA5}">
                      <a16:colId xmlns:a16="http://schemas.microsoft.com/office/drawing/2014/main" val="20000"/>
                    </a:ext>
                  </a:extLst>
                </a:gridCol>
                <a:gridCol w="3434811">
                  <a:extLst>
                    <a:ext uri="{9D8B030D-6E8A-4147-A177-3AD203B41FA5}">
                      <a16:colId xmlns:a16="http://schemas.microsoft.com/office/drawing/2014/main" val="20001"/>
                    </a:ext>
                  </a:extLst>
                </a:gridCol>
                <a:gridCol w="2076986">
                  <a:extLst>
                    <a:ext uri="{9D8B030D-6E8A-4147-A177-3AD203B41FA5}">
                      <a16:colId xmlns:a16="http://schemas.microsoft.com/office/drawing/2014/main" val="20002"/>
                    </a:ext>
                  </a:extLst>
                </a:gridCol>
                <a:gridCol w="1697097">
                  <a:extLst>
                    <a:ext uri="{9D8B030D-6E8A-4147-A177-3AD203B41FA5}">
                      <a16:colId xmlns:a16="http://schemas.microsoft.com/office/drawing/2014/main" val="3981064906"/>
                    </a:ext>
                  </a:extLst>
                </a:gridCol>
              </a:tblGrid>
              <a:tr h="204531">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en-US" altLang="ja-JP" sz="14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B</a:t>
                      </a:r>
                      <a:r>
                        <a:rPr lang="ja-JP" altLang="en-US" sz="14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屋内</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モデル</a:t>
                      </a:r>
                      <a:endParaRPr 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次世代</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PTZ</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(B</a:t>
                      </a:r>
                      <a:r>
                        <a:rPr lang="ja-JP" altLang="en-US"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シリーズ</a:t>
                      </a:r>
                      <a:r>
                        <a:rPr lang="en-US" alt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t>
                      </a:r>
                    </a:p>
                    <a:p>
                      <a:pPr algn="just">
                        <a:spcAft>
                          <a:spcPts val="0"/>
                        </a:spcAft>
                      </a:pPr>
                      <a:r>
                        <a:rPr lang="en-US" altLang="ja-JP" sz="700" b="0"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WV-B61301-Z2, WV-B61301-Z1, WV-B61300-ZY</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現行</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BB-PTZ</a:t>
                      </a: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p>
                    <a:p>
                      <a:pPr algn="just">
                        <a:spcAft>
                          <a:spcPts val="0"/>
                        </a:spcAft>
                      </a:pPr>
                      <a:r>
                        <a:rPr lang="en-US" alt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(BB-SC384B)</a:t>
                      </a:r>
                      <a:endParaRPr 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just">
                        <a:spcAft>
                          <a:spcPts val="0"/>
                        </a:spcAft>
                      </a:pP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現行</a:t>
                      </a:r>
                      <a:r>
                        <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BB-PTZ</a:t>
                      </a:r>
                      <a:r>
                        <a:rPr lang="ja-JP" altLang="en-US"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カメラ</a:t>
                      </a:r>
                      <a:endParaRPr lang="en-US" altLang="ja-JP" sz="7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p>
                      <a:pPr algn="just">
                        <a:spcAft>
                          <a:spcPts val="0"/>
                        </a:spcAft>
                      </a:pPr>
                      <a:r>
                        <a:rPr lang="en-US" alt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(BB-SC364)</a:t>
                      </a:r>
                      <a:endParaRPr lang="ja-JP" sz="6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230908">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動作温度範囲</a:t>
                      </a:r>
                      <a:endPar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-10~+50℃</a:t>
                      </a:r>
                      <a:endPar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-10~+50℃</a:t>
                      </a: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0~+40℃</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934942266"/>
                  </a:ext>
                </a:extLst>
              </a:tr>
              <a:tr h="231856">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SW</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イニシャル</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プッシュ</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 SD ON/OFF</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イニシャル</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プッシュ</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イニシャル</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r>
                        <a:rPr kumimoji="1"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プッシュ</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SW)</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SD ON/OFF</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105577497"/>
                  </a:ext>
                </a:extLst>
              </a:tr>
              <a:tr h="132236">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LED</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Link, ACT</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SD MOUNT</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Link, ACT, </a:t>
                      </a:r>
                      <a:r>
                        <a:rPr kumimoji="1" lang="en-US" alt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STATUS</a:t>
                      </a:r>
                      <a:endParaRPr kumimoji="1" lang="ja-JP" alt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STATUS</a:t>
                      </a:r>
                      <a:r>
                        <a:rPr kumimoji="1"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SD MOUNT</a:t>
                      </a:r>
                      <a:endParaRPr kumimoji="1" lang="ja-JP"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10002"/>
                  </a:ext>
                </a:extLst>
              </a:tr>
              <a:tr h="487488">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marL="0" marR="0" lvl="0" indent="0" algn="l" defTabSz="4572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外部入出力</a:t>
                      </a:r>
                      <a:endPar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Micro SD</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カード </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SLOT</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NW</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電源端子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(DC12V)</a:t>
                      </a:r>
                    </a:p>
                    <a:p>
                      <a:pPr algn="l">
                        <a:spcAft>
                          <a:spcPts val="0"/>
                        </a:spcAft>
                      </a:pP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音声入力端子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音声出力端子　</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モニタ出力を音声出力端子と共用</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p>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ALARM</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入</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出力端子</a:t>
                      </a:r>
                      <a:endPar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SD</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カード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SLOT,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NW</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baseline="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電源端子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(DC12V)</a:t>
                      </a:r>
                    </a:p>
                    <a:p>
                      <a:pPr algn="l">
                        <a:spcAft>
                          <a:spcPts val="0"/>
                        </a:spcAft>
                      </a:pP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音声入力端子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音声出力端子</a:t>
                      </a:r>
                      <a:endPar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endParaRPr>
                    </a:p>
                    <a:p>
                      <a:pPr algn="l">
                        <a:spcAft>
                          <a:spcPts val="0"/>
                        </a:spcAft>
                      </a:pP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ALARM</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入</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出力端子</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モニタ出力端子</a:t>
                      </a:r>
                      <a:endParaRPr lang="en-US" alt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AFA"/>
                    </a:solidFill>
                  </a:tcPr>
                </a:tc>
                <a:tc hMerge="1">
                  <a:txBody>
                    <a:bodyPr/>
                    <a:lstStyle/>
                    <a:p>
                      <a:pPr algn="l">
                        <a:spcAft>
                          <a:spcPts val="0"/>
                        </a:spcAft>
                      </a:pPr>
                      <a:endParaRPr lang="en-US" altLang="ja-JP" sz="8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533480536"/>
                  </a:ext>
                </a:extLst>
              </a:tr>
              <a:tr h="191594">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algn="l" fontAlgn="ct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電源</a:t>
                      </a:r>
                      <a:endParaRPr 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err="1">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PoE</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DC12V</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grid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1" kern="100" dirty="0" err="1">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PoE</a:t>
                      </a:r>
                      <a:r>
                        <a:rPr lang="en-US" altLang="ja-JP" sz="800" b="1" kern="10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 DC12V</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3D3F5"/>
                    </a:solidFill>
                  </a:tcPr>
                </a:tc>
                <a:tc hMerge="1">
                  <a:txBody>
                    <a:bodyPr/>
                    <a:lstStyle/>
                    <a:p>
                      <a:pPr marL="0" marR="0" indent="0" algn="just" defTabSz="457200" rtl="0" eaLnBrk="1" fontAlgn="auto" latinLnBrk="0" hangingPunct="1">
                        <a:lnSpc>
                          <a:spcPct val="100000"/>
                        </a:lnSpc>
                        <a:spcBef>
                          <a:spcPts val="0"/>
                        </a:spcBef>
                        <a:spcAft>
                          <a:spcPts val="0"/>
                        </a:spcAft>
                        <a:buClrTx/>
                        <a:buSzTx/>
                        <a:buFontTx/>
                        <a:buNone/>
                        <a:tabLst/>
                        <a:defRPr/>
                      </a:pPr>
                      <a:endParaRPr lang="en-US" altLang="ja-JP" sz="800" b="1" kern="100" dirty="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629474761"/>
                  </a:ext>
                </a:extLst>
              </a:tr>
            </a:tbl>
          </a:graphicData>
        </a:graphic>
      </p:graphicFrame>
      <p:sp>
        <p:nvSpPr>
          <p:cNvPr id="12" name="テキスト ボックス 11"/>
          <p:cNvSpPr txBox="1"/>
          <p:nvPr/>
        </p:nvSpPr>
        <p:spPr>
          <a:xfrm>
            <a:off x="7081621" y="2974717"/>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X18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13" name="テキスト ボックス 12"/>
          <p:cNvSpPr txBox="1"/>
          <p:nvPr/>
        </p:nvSpPr>
        <p:spPr>
          <a:xfrm>
            <a:off x="4602918" y="817540"/>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x10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14" name="テキスト ボックス 13"/>
          <p:cNvSpPr txBox="1"/>
          <p:nvPr/>
        </p:nvSpPr>
        <p:spPr>
          <a:xfrm>
            <a:off x="4579273" y="2985145"/>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x10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15" name="テキスト ボックス 14"/>
          <p:cNvSpPr txBox="1"/>
          <p:nvPr/>
        </p:nvSpPr>
        <p:spPr>
          <a:xfrm>
            <a:off x="8832117" y="2976627"/>
            <a:ext cx="216239"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x3</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0" name="テキスト ボックス 19"/>
          <p:cNvSpPr txBox="1"/>
          <p:nvPr/>
        </p:nvSpPr>
        <p:spPr>
          <a:xfrm>
            <a:off x="8848026" y="811908"/>
            <a:ext cx="216239"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x3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pic>
        <p:nvPicPr>
          <p:cNvPr id="21" name="図 20"/>
          <p:cNvPicPr>
            <a:picLocks noChangeAspect="1"/>
          </p:cNvPicPr>
          <p:nvPr/>
        </p:nvPicPr>
        <p:blipFill>
          <a:blip r:embed="rId3">
            <a:clrChange>
              <a:clrFrom>
                <a:srgbClr val="FEFEFE"/>
              </a:clrFrom>
              <a:clrTo>
                <a:srgbClr val="FEFEFE">
                  <a:alpha val="0"/>
                </a:srgbClr>
              </a:clrTo>
            </a:clrChange>
          </a:blip>
          <a:stretch>
            <a:fillRect/>
          </a:stretch>
        </p:blipFill>
        <p:spPr>
          <a:xfrm>
            <a:off x="8632753" y="700598"/>
            <a:ext cx="280901" cy="233883"/>
          </a:xfrm>
          <a:prstGeom prst="rect">
            <a:avLst/>
          </a:prstGeom>
        </p:spPr>
      </p:pic>
      <p:pic>
        <p:nvPicPr>
          <p:cNvPr id="23" name="図 22"/>
          <p:cNvPicPr>
            <a:picLocks noChangeAspect="1"/>
          </p:cNvPicPr>
          <p:nvPr/>
        </p:nvPicPr>
        <p:blipFill>
          <a:blip r:embed="rId4">
            <a:clrChange>
              <a:clrFrom>
                <a:srgbClr val="FEFEFE"/>
              </a:clrFrom>
              <a:clrTo>
                <a:srgbClr val="FEFEFE">
                  <a:alpha val="0"/>
                </a:srgbClr>
              </a:clrTo>
            </a:clrChange>
          </a:blip>
          <a:stretch>
            <a:fillRect/>
          </a:stretch>
        </p:blipFill>
        <p:spPr>
          <a:xfrm>
            <a:off x="8644512" y="2862356"/>
            <a:ext cx="268313" cy="233883"/>
          </a:xfrm>
          <a:prstGeom prst="rect">
            <a:avLst/>
          </a:prstGeom>
        </p:spPr>
      </p:pic>
      <p:pic>
        <p:nvPicPr>
          <p:cNvPr id="24" name="図 23"/>
          <p:cNvPicPr>
            <a:picLocks noChangeAspect="1"/>
          </p:cNvPicPr>
          <p:nvPr/>
        </p:nvPicPr>
        <p:blipFill>
          <a:blip r:embed="rId5">
            <a:clrChange>
              <a:clrFrom>
                <a:srgbClr val="FFFFFF"/>
              </a:clrFrom>
              <a:clrTo>
                <a:srgbClr val="FFFFFF">
                  <a:alpha val="0"/>
                </a:srgbClr>
              </a:clrTo>
            </a:clrChange>
          </a:blip>
          <a:stretch>
            <a:fillRect/>
          </a:stretch>
        </p:blipFill>
        <p:spPr>
          <a:xfrm>
            <a:off x="6880852" y="2819065"/>
            <a:ext cx="232054" cy="306519"/>
          </a:xfrm>
          <a:prstGeom prst="rect">
            <a:avLst/>
          </a:prstGeom>
        </p:spPr>
      </p:pic>
      <p:sp>
        <p:nvSpPr>
          <p:cNvPr id="34" name="下矢印 33"/>
          <p:cNvSpPr/>
          <p:nvPr/>
        </p:nvSpPr>
        <p:spPr>
          <a:xfrm rot="5400000">
            <a:off x="5144926" y="729792"/>
            <a:ext cx="219636" cy="71718"/>
          </a:xfrm>
          <a:prstGeom prst="downArrow">
            <a:avLst/>
          </a:prstGeom>
          <a:solidFill>
            <a:srgbClr val="FFFFCC"/>
          </a:solidFill>
          <a:ln w="9525" cap="flat" cmpd="sng" algn="ctr">
            <a:solidFill>
              <a:sysClr val="window" lastClr="FFFFFF">
                <a:lumMod val="65000"/>
              </a:sysClr>
            </a:solidFill>
            <a:prstDash val="solid"/>
            <a:miter lim="800000"/>
          </a:ln>
          <a:effectLst/>
        </p:spPr>
        <p:txBody>
          <a:bodyPr lIns="72000" tIns="36000" rIns="36000" bIns="3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5" name="下矢印 34"/>
          <p:cNvSpPr/>
          <p:nvPr/>
        </p:nvSpPr>
        <p:spPr>
          <a:xfrm rot="5400000">
            <a:off x="5150435" y="2881509"/>
            <a:ext cx="219636" cy="71718"/>
          </a:xfrm>
          <a:prstGeom prst="downArrow">
            <a:avLst/>
          </a:prstGeom>
          <a:solidFill>
            <a:srgbClr val="FFFFCC"/>
          </a:solidFill>
          <a:ln w="9525" cap="flat" cmpd="sng" algn="ctr">
            <a:solidFill>
              <a:sysClr val="window" lastClr="FFFFFF">
                <a:lumMod val="65000"/>
              </a:sysClr>
            </a:solidFill>
            <a:prstDash val="solid"/>
            <a:miter lim="800000"/>
          </a:ln>
          <a:effectLst/>
        </p:spPr>
        <p:txBody>
          <a:bodyPr lIns="72000" tIns="36000" rIns="36000" bIns="3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7" name="テキスト ボックス 36"/>
          <p:cNvSpPr txBox="1"/>
          <p:nvPr/>
        </p:nvSpPr>
        <p:spPr>
          <a:xfrm>
            <a:off x="4199115" y="816165"/>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x21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1" name="テキスト ボックス 40"/>
          <p:cNvSpPr txBox="1"/>
          <p:nvPr/>
        </p:nvSpPr>
        <p:spPr>
          <a:xfrm>
            <a:off x="5034977" y="806988"/>
            <a:ext cx="331145"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x3.1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3" name="テキスト ボックス 42"/>
          <p:cNvSpPr txBox="1"/>
          <p:nvPr/>
        </p:nvSpPr>
        <p:spPr>
          <a:xfrm>
            <a:off x="4211326" y="2983770"/>
            <a:ext cx="267913"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x21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5" name="テキスト ボックス 44"/>
          <p:cNvSpPr txBox="1"/>
          <p:nvPr/>
        </p:nvSpPr>
        <p:spPr>
          <a:xfrm>
            <a:off x="5037839" y="2978409"/>
            <a:ext cx="331145" cy="180425"/>
          </a:xfrm>
          <a:prstGeom prst="rect">
            <a:avLst/>
          </a:prstGeom>
          <a:noFill/>
        </p:spPr>
        <p:txBody>
          <a:bodyPr wrap="square" lIns="36000" tIns="36000" rIns="36000" bIns="36000" rtlCol="0">
            <a:spAutoFit/>
          </a:bodyPr>
          <a:lstStyle/>
          <a:p>
            <a:pPr marL="87313" indent="-87313">
              <a:defRPr/>
            </a:pPr>
            <a:r>
              <a:rPr lang="en-US" altLang="ja-JP"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x3.1 </a:t>
            </a:r>
            <a:endParaRPr lang="ja-JP" altLang="en-US" sz="7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endParaRPr>
          </a:p>
        </p:txBody>
      </p:sp>
      <p:pic>
        <p:nvPicPr>
          <p:cNvPr id="33" name="図 32">
            <a:extLst>
              <a:ext uri="{FF2B5EF4-FFF2-40B4-BE49-F238E27FC236}">
                <a16:creationId xmlns:a16="http://schemas.microsoft.com/office/drawing/2014/main" id="{2AE619C4-635A-8BFD-5475-86B6D41D0CF9}"/>
              </a:ext>
            </a:extLst>
          </p:cNvPr>
          <p:cNvPicPr>
            <a:picLocks noChangeAspect="1"/>
          </p:cNvPicPr>
          <p:nvPr/>
        </p:nvPicPr>
        <p:blipFill rotWithShape="1">
          <a:blip r:embed="rId6"/>
          <a:srcRect l="16854" t="16193" r="19085" b="11176"/>
          <a:stretch/>
        </p:blipFill>
        <p:spPr>
          <a:xfrm>
            <a:off x="4830820" y="2843346"/>
            <a:ext cx="239824" cy="271902"/>
          </a:xfrm>
          <a:prstGeom prst="rect">
            <a:avLst/>
          </a:prstGeom>
        </p:spPr>
      </p:pic>
      <p:pic>
        <p:nvPicPr>
          <p:cNvPr id="40" name="図 39">
            <a:extLst>
              <a:ext uri="{FF2B5EF4-FFF2-40B4-BE49-F238E27FC236}">
                <a16:creationId xmlns:a16="http://schemas.microsoft.com/office/drawing/2014/main" id="{D08958C2-5D95-8816-5754-2675A79A150F}"/>
              </a:ext>
            </a:extLst>
          </p:cNvPr>
          <p:cNvPicPr>
            <a:picLocks noChangeAspect="1"/>
          </p:cNvPicPr>
          <p:nvPr/>
        </p:nvPicPr>
        <p:blipFill rotWithShape="1">
          <a:blip r:embed="rId7"/>
          <a:srcRect l="13551" t="13238" r="15017" b="13186"/>
          <a:stretch/>
        </p:blipFill>
        <p:spPr>
          <a:xfrm>
            <a:off x="4389662" y="2841166"/>
            <a:ext cx="275101" cy="283353"/>
          </a:xfrm>
          <a:prstGeom prst="rect">
            <a:avLst/>
          </a:prstGeom>
        </p:spPr>
      </p:pic>
      <p:pic>
        <p:nvPicPr>
          <p:cNvPr id="46" name="図 45">
            <a:extLst>
              <a:ext uri="{FF2B5EF4-FFF2-40B4-BE49-F238E27FC236}">
                <a16:creationId xmlns:a16="http://schemas.microsoft.com/office/drawing/2014/main" id="{2941E8B5-6FF3-E839-E5CA-51668458CF4F}"/>
              </a:ext>
            </a:extLst>
          </p:cNvPr>
          <p:cNvPicPr>
            <a:picLocks noChangeAspect="1"/>
          </p:cNvPicPr>
          <p:nvPr/>
        </p:nvPicPr>
        <p:blipFill rotWithShape="1">
          <a:blip r:embed="rId7"/>
          <a:srcRect l="13551" t="13238" r="15017" b="13186"/>
          <a:stretch/>
        </p:blipFill>
        <p:spPr>
          <a:xfrm>
            <a:off x="3995290" y="2832452"/>
            <a:ext cx="275101" cy="283353"/>
          </a:xfrm>
          <a:prstGeom prst="rect">
            <a:avLst/>
          </a:prstGeom>
        </p:spPr>
      </p:pic>
      <p:pic>
        <p:nvPicPr>
          <p:cNvPr id="47" name="図 46">
            <a:extLst>
              <a:ext uri="{FF2B5EF4-FFF2-40B4-BE49-F238E27FC236}">
                <a16:creationId xmlns:a16="http://schemas.microsoft.com/office/drawing/2014/main" id="{10666E26-83BC-1ADA-93E8-3DC6658F6EC6}"/>
              </a:ext>
            </a:extLst>
          </p:cNvPr>
          <p:cNvPicPr>
            <a:picLocks noChangeAspect="1"/>
          </p:cNvPicPr>
          <p:nvPr/>
        </p:nvPicPr>
        <p:blipFill rotWithShape="1">
          <a:blip r:embed="rId8"/>
          <a:srcRect l="18800" t="15155" r="19499" b="15656"/>
          <a:stretch/>
        </p:blipFill>
        <p:spPr>
          <a:xfrm>
            <a:off x="3948319" y="658615"/>
            <a:ext cx="280999" cy="315100"/>
          </a:xfrm>
          <a:prstGeom prst="rect">
            <a:avLst/>
          </a:prstGeom>
        </p:spPr>
      </p:pic>
      <p:pic>
        <p:nvPicPr>
          <p:cNvPr id="48" name="図 47">
            <a:extLst>
              <a:ext uri="{FF2B5EF4-FFF2-40B4-BE49-F238E27FC236}">
                <a16:creationId xmlns:a16="http://schemas.microsoft.com/office/drawing/2014/main" id="{F08D73FC-E240-5D80-64F7-686EFFF1DF92}"/>
              </a:ext>
            </a:extLst>
          </p:cNvPr>
          <p:cNvPicPr>
            <a:picLocks noChangeAspect="1"/>
          </p:cNvPicPr>
          <p:nvPr/>
        </p:nvPicPr>
        <p:blipFill rotWithShape="1">
          <a:blip r:embed="rId9"/>
          <a:srcRect l="17274" t="17954" r="17029" b="15159"/>
          <a:stretch/>
        </p:blipFill>
        <p:spPr>
          <a:xfrm>
            <a:off x="4378859" y="674892"/>
            <a:ext cx="279042" cy="284095"/>
          </a:xfrm>
          <a:prstGeom prst="rect">
            <a:avLst/>
          </a:prstGeom>
        </p:spPr>
      </p:pic>
      <p:pic>
        <p:nvPicPr>
          <p:cNvPr id="49" name="図 48">
            <a:extLst>
              <a:ext uri="{FF2B5EF4-FFF2-40B4-BE49-F238E27FC236}">
                <a16:creationId xmlns:a16="http://schemas.microsoft.com/office/drawing/2014/main" id="{EA13EC85-20D7-53E3-EB70-E12B4747D704}"/>
              </a:ext>
            </a:extLst>
          </p:cNvPr>
          <p:cNvPicPr>
            <a:picLocks noChangeAspect="1"/>
          </p:cNvPicPr>
          <p:nvPr/>
        </p:nvPicPr>
        <p:blipFill rotWithShape="1">
          <a:blip r:embed="rId10"/>
          <a:srcRect l="18484" t="17249" r="18180" b="14632"/>
          <a:stretch/>
        </p:blipFill>
        <p:spPr>
          <a:xfrm>
            <a:off x="4830820" y="678133"/>
            <a:ext cx="251981" cy="271009"/>
          </a:xfrm>
          <a:prstGeom prst="rect">
            <a:avLst/>
          </a:prstGeom>
        </p:spPr>
      </p:pic>
    </p:spTree>
    <p:extLst>
      <p:ext uri="{BB962C8B-B14F-4D97-AF65-F5344CB8AC3E}">
        <p14:creationId xmlns:p14="http://schemas.microsoft.com/office/powerpoint/2010/main" val="1227371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latin typeface="Yu Gothic UI" panose="020B0500000000000000" pitchFamily="50" charset="-128"/>
                <a:ea typeface="Yu Gothic UI" panose="020B0500000000000000" pitchFamily="50" charset="-128"/>
              </a:rPr>
              <a:t>１．</a:t>
            </a:r>
            <a:r>
              <a:rPr kumimoji="1" lang="ja-JP" altLang="en-US" dirty="0">
                <a:latin typeface="Yu Gothic UI" panose="020B0500000000000000" pitchFamily="50" charset="-128"/>
                <a:ea typeface="Yu Gothic UI" panose="020B0500000000000000" pitchFamily="50" charset="-128"/>
              </a:rPr>
              <a:t>製品概要</a:t>
            </a:r>
          </a:p>
        </p:txBody>
      </p:sp>
    </p:spTree>
    <p:extLst>
      <p:ext uri="{BB962C8B-B14F-4D97-AF65-F5344CB8AC3E}">
        <p14:creationId xmlns:p14="http://schemas.microsoft.com/office/powerpoint/2010/main" val="406496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a:spLocks noGrp="1"/>
          </p:cNvSpPr>
          <p:nvPr>
            <p:ph type="title"/>
          </p:nvPr>
        </p:nvSpPr>
        <p:spPr/>
        <p:txBody>
          <a:bodyPr>
            <a:noAutofit/>
          </a:bodyPr>
          <a:lstStyle/>
          <a:p>
            <a:r>
              <a:rPr lang="en-US" altLang="ja-JP" dirty="0">
                <a:latin typeface="Yu Gothic UI" panose="020B0500000000000000" pitchFamily="50" charset="-128"/>
                <a:ea typeface="Yu Gothic UI" panose="020B0500000000000000" pitchFamily="50" charset="-128"/>
              </a:rPr>
              <a:t>3-3. AI</a:t>
            </a:r>
            <a:r>
              <a:rPr lang="ja-JP" altLang="en-US" dirty="0">
                <a:latin typeface="Yu Gothic UI" panose="020B0500000000000000" pitchFamily="50" charset="-128"/>
                <a:ea typeface="Yu Gothic UI" panose="020B0500000000000000" pitchFamily="50" charset="-128"/>
              </a:rPr>
              <a:t>アプリの組み合わせ注意事項</a:t>
            </a:r>
            <a:endParaRPr kumimoji="1" lang="ja-JP" altLang="en-US" dirty="0">
              <a:latin typeface="Yu Gothic UI" panose="020B0500000000000000" pitchFamily="50" charset="-128"/>
              <a:ea typeface="Yu Gothic UI" panose="020B0500000000000000" pitchFamily="50" charset="-128"/>
            </a:endParaRPr>
          </a:p>
        </p:txBody>
      </p:sp>
      <p:sp>
        <p:nvSpPr>
          <p:cNvPr id="16" name="テキスト ボックス 15"/>
          <p:cNvSpPr txBox="1"/>
          <p:nvPr/>
        </p:nvSpPr>
        <p:spPr>
          <a:xfrm>
            <a:off x="15241" y="602938"/>
            <a:ext cx="9113520" cy="338554"/>
          </a:xfrm>
          <a:prstGeom prst="rect">
            <a:avLst/>
          </a:prstGeom>
          <a:solidFill>
            <a:schemeClr val="bg1">
              <a:lumMod val="95000"/>
            </a:schemeClr>
          </a:solidFill>
        </p:spPr>
        <p:txBody>
          <a:bodyPr wrap="square" rtlCol="0">
            <a:spAutoFit/>
          </a:bodyPr>
          <a:lstStyle/>
          <a:p>
            <a:pPr lvl="0" defTabSz="457200" fontAlgn="base">
              <a:spcBef>
                <a:spcPct val="0"/>
              </a:spcBef>
              <a:spcAft>
                <a:spcPct val="0"/>
              </a:spcAft>
              <a:defRPr/>
            </a:pPr>
            <a:r>
              <a:rPr lang="en-US" altLang="ja-JP" sz="1600" b="1" dirty="0">
                <a:solidFill>
                  <a:srgbClr val="6464E6"/>
                </a:solidFill>
                <a:latin typeface="Yu Gothic UI" panose="020B0500000000000000" pitchFamily="50" charset="-128"/>
                <a:ea typeface="Yu Gothic UI" panose="020B0500000000000000" pitchFamily="50" charset="-128"/>
              </a:rPr>
              <a:t>AI</a:t>
            </a:r>
            <a:r>
              <a:rPr lang="ja-JP" altLang="en-US" sz="1600" b="1" dirty="0">
                <a:solidFill>
                  <a:srgbClr val="6464E6"/>
                </a:solidFill>
                <a:latin typeface="Yu Gothic UI" panose="020B0500000000000000" pitchFamily="50" charset="-128"/>
                <a:ea typeface="Yu Gothic UI" panose="020B0500000000000000" pitchFamily="50" charset="-128"/>
              </a:rPr>
              <a:t>アプリケーションの同時使用不可能な組み合わせパターン</a:t>
            </a:r>
            <a:endParaRPr kumimoji="1" lang="en-US" altLang="ja-JP" sz="16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3774940441"/>
              </p:ext>
            </p:extLst>
          </p:nvPr>
        </p:nvGraphicFramePr>
        <p:xfrm>
          <a:off x="630858" y="1073375"/>
          <a:ext cx="6415288" cy="2282880"/>
        </p:xfrm>
        <a:graphic>
          <a:graphicData uri="http://schemas.openxmlformats.org/drawingml/2006/table">
            <a:tbl>
              <a:tblPr>
                <a:effectLst>
                  <a:outerShdw blurRad="50800" dist="38100" dir="2700000" algn="tl" rotWithShape="0">
                    <a:prstClr val="black">
                      <a:alpha val="40000"/>
                    </a:prstClr>
                  </a:outerShdw>
                </a:effectLst>
              </a:tblPr>
              <a:tblGrid>
                <a:gridCol w="1056813">
                  <a:extLst>
                    <a:ext uri="{9D8B030D-6E8A-4147-A177-3AD203B41FA5}">
                      <a16:colId xmlns:a16="http://schemas.microsoft.com/office/drawing/2014/main" val="2818443033"/>
                    </a:ext>
                  </a:extLst>
                </a:gridCol>
                <a:gridCol w="3085638">
                  <a:extLst>
                    <a:ext uri="{9D8B030D-6E8A-4147-A177-3AD203B41FA5}">
                      <a16:colId xmlns:a16="http://schemas.microsoft.com/office/drawing/2014/main" val="1172907274"/>
                    </a:ext>
                  </a:extLst>
                </a:gridCol>
                <a:gridCol w="2272837">
                  <a:extLst>
                    <a:ext uri="{9D8B030D-6E8A-4147-A177-3AD203B41FA5}">
                      <a16:colId xmlns:a16="http://schemas.microsoft.com/office/drawing/2014/main" val="3599998851"/>
                    </a:ext>
                  </a:extLst>
                </a:gridCol>
              </a:tblGrid>
              <a:tr h="242537">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pPr algn="ctr" fontAlgn="ctr"/>
                      <a:r>
                        <a:rPr lang="en-US" altLang="ja-JP" sz="1400" b="1"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rPr>
                        <a:t>AI</a:t>
                      </a:r>
                      <a:r>
                        <a:rPr lang="ja-JP" altLang="en-US" sz="1400" b="1"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rPr>
                        <a:t>アプリ</a:t>
                      </a:r>
                      <a:r>
                        <a:rPr lang="en-US" altLang="ja-JP" sz="1400" b="1"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rPr>
                        <a:t>No.</a:t>
                      </a:r>
                      <a:endParaRPr lang="ja-JP" altLang="en-US" sz="1400" b="1"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lumMod val="40000"/>
                        <a:lumOff val="60000"/>
                      </a:srgbClr>
                    </a:solidFill>
                  </a:tcPr>
                </a:tc>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pPr marL="92075" indent="0" algn="ctr" fontAlgn="ctr"/>
                      <a:r>
                        <a:rPr lang="en-US" altLang="ja-JP" sz="1400" b="1"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rPr>
                        <a:t>AI</a:t>
                      </a:r>
                      <a:r>
                        <a:rPr lang="ja-JP" altLang="en-US" sz="1400" b="1"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rPr>
                        <a:t>アプリケーション</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lumMod val="40000"/>
                        <a:lumOff val="60000"/>
                      </a:srgbClr>
                    </a:solidFill>
                  </a:tcPr>
                </a:tc>
                <a:tc>
                  <a:txBody>
                    <a:bodyPr/>
                    <a:lstStyle/>
                    <a:p>
                      <a:pPr algn="ctr"/>
                      <a:r>
                        <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同時使用不可の</a:t>
                      </a:r>
                      <a:r>
                        <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アプリ</a:t>
                      </a:r>
                      <a:r>
                        <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No.</a:t>
                      </a:r>
                      <a:endPar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lumMod val="40000"/>
                        <a:lumOff val="60000"/>
                      </a:srgbClr>
                    </a:solidFill>
                  </a:tcPr>
                </a:tc>
                <a:extLst>
                  <a:ext uri="{0D108BD9-81ED-4DB2-BD59-A6C34878D82A}">
                    <a16:rowId xmlns:a16="http://schemas.microsoft.com/office/drawing/2014/main" val="1933605737"/>
                  </a:ext>
                </a:extLst>
              </a:tr>
              <a:tr h="230296">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pPr algn="ctr"/>
                      <a:r>
                        <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a:t>
                      </a:r>
                      <a:endPar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lumMod val="40000"/>
                        <a:lumOff val="60000"/>
                      </a:srgbClr>
                    </a:solidFill>
                  </a:tcPr>
                </a:tc>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r>
                        <a:rPr kumimoji="1" lang="en-US" altLang="ja-JP"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動体検知アプリケーション（</a:t>
                      </a:r>
                      <a:r>
                        <a:rPr kumimoji="1" lang="en-US" altLang="ja-JP"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AI-VMD</a:t>
                      </a:r>
                      <a:r>
                        <a:rPr kumimoji="1" lang="ja-JP" altLang="en-US"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#3,</a:t>
                      </a:r>
                      <a:r>
                        <a:rPr kumimoji="1" lang="ja-JP" altLang="en-US" sz="1400" b="1" i="0" u="none" strike="noStrike" kern="1200" cap="none" spc="0" normalizeH="0" baseline="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400" b="1" i="0" u="none" strike="noStrike" kern="1200" cap="none" spc="0" normalizeH="0" baseline="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#4,</a:t>
                      </a:r>
                      <a:r>
                        <a:rPr kumimoji="1" lang="ja-JP" altLang="en-US" sz="1400" b="1" i="0" u="none" strike="noStrike" kern="1200" cap="none" spc="0" normalizeH="0" baseline="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400" b="1" i="0" u="none" strike="noStrike" kern="1200" cap="none" spc="0" normalizeH="0" baseline="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#7</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682381"/>
                  </a:ext>
                </a:extLst>
              </a:tr>
              <a:tr h="236811">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pPr algn="ctr"/>
                      <a:r>
                        <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#2</a:t>
                      </a:r>
                      <a:endPar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lumMod val="40000"/>
                        <a:lumOff val="60000"/>
                      </a:srgbClr>
                    </a:solidFill>
                  </a:tcPr>
                </a:tc>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r>
                        <a:rPr lang="en-US" altLang="ja-JP" sz="1400" b="0"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400" b="0" dirty="0">
                          <a:latin typeface="Yu Gothic UI" panose="020B0500000000000000" pitchFamily="50" charset="-128"/>
                          <a:ea typeface="Yu Gothic UI" panose="020B0500000000000000" pitchFamily="50" charset="-128"/>
                          <a:cs typeface="Calibri" panose="020F0502020204030204" pitchFamily="34" charset="0"/>
                        </a:rPr>
                        <a:t>プライバシーガードアプリケーション</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なし</a:t>
                      </a:r>
                      <a:endParaRPr kumimoji="1" lang="en-US" altLang="ja-JP" sz="14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0221617"/>
                  </a:ext>
                </a:extLst>
              </a:tr>
              <a:tr h="220605">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pPr algn="ctr"/>
                      <a:r>
                        <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#3</a:t>
                      </a:r>
                      <a:endPar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lumMod val="40000"/>
                        <a:lumOff val="60000"/>
                      </a:srgbClr>
                    </a:solidFill>
                  </a:tcPr>
                </a:tc>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r>
                        <a:rPr kumimoji="1" lang="en-US" altLang="ja-JP"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マスク非着用検知アプリケーション</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#1,</a:t>
                      </a:r>
                      <a:r>
                        <a:rPr kumimoji="1" lang="ja-JP" altLang="en-US" sz="14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4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#6</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2305873"/>
                  </a:ext>
                </a:extLst>
              </a:tr>
              <a:tr h="220605">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pPr algn="ctr"/>
                      <a:r>
                        <a:rPr lang="en-US" altLang="ja-JP" sz="1400" b="1" dirty="0">
                          <a:latin typeface="Yu Gothic UI" panose="020B0500000000000000" pitchFamily="50" charset="-128"/>
                          <a:ea typeface="Yu Gothic UI" panose="020B0500000000000000" pitchFamily="50" charset="-128"/>
                          <a:cs typeface="Calibri" panose="020F0502020204030204" pitchFamily="34" charset="0"/>
                        </a:rPr>
                        <a:t>#4</a:t>
                      </a:r>
                      <a:endParaRPr lang="ja-JP" altLang="en-US" sz="1400" b="1" dirty="0">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lumMod val="40000"/>
                        <a:lumOff val="60000"/>
                      </a:srgbClr>
                    </a:solidFill>
                  </a:tcPr>
                </a:tc>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r>
                        <a:rPr kumimoji="1" lang="en-US" altLang="ja-JP"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顔検知アプリケーション</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#1, #5, #6, #7</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4538062"/>
                  </a:ext>
                </a:extLst>
              </a:tr>
              <a:tr h="216523">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pPr algn="ctr"/>
                      <a:r>
                        <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#5</a:t>
                      </a:r>
                      <a:endPar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lumMod val="40000"/>
                        <a:lumOff val="60000"/>
                      </a:srgbClr>
                    </a:solidFill>
                  </a:tcPr>
                </a:tc>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人物検知アプリケーション</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#4</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63184"/>
                  </a:ext>
                </a:extLst>
              </a:tr>
              <a:tr h="223945">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pPr algn="ctr"/>
                      <a:r>
                        <a:rPr lang="en-US" altLang="ja-JP" sz="1400" b="1" dirty="0">
                          <a:latin typeface="Yu Gothic UI" panose="020B0500000000000000" pitchFamily="50" charset="-128"/>
                          <a:ea typeface="Yu Gothic UI" panose="020B0500000000000000" pitchFamily="50" charset="-128"/>
                          <a:cs typeface="Calibri" panose="020F0502020204030204" pitchFamily="34" charset="0"/>
                        </a:rPr>
                        <a:t>#6</a:t>
                      </a:r>
                      <a:endParaRPr lang="ja-JP" altLang="en-US" sz="1400" b="1" dirty="0">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lumMod val="40000"/>
                        <a:lumOff val="60000"/>
                      </a:srgbClr>
                    </a:solidFill>
                  </a:tcPr>
                </a:tc>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r>
                        <a:rPr kumimoji="1" lang="en-US" altLang="ja-JP"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車両検知アプリケーション</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#3, #4</a:t>
                      </a:r>
                      <a:endParaRPr kumimoji="1" lang="ja-JP" altLang="en-US" sz="14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0823733"/>
                  </a:ext>
                </a:extLst>
              </a:tr>
              <a:tr h="223945">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pPr algn="ctr"/>
                      <a:r>
                        <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#7</a:t>
                      </a:r>
                      <a:endPar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464E6">
                        <a:lumMod val="40000"/>
                        <a:lumOff val="60000"/>
                      </a:srgbClr>
                    </a:solidFill>
                  </a:tcPr>
                </a:tc>
                <a:tc>
                  <a:txBody>
                    <a:bodyPr/>
                    <a:lstStyle>
                      <a:lvl1pPr marL="0" algn="l" defTabSz="914400" rtl="0" eaLnBrk="1" latinLnBrk="0" hangingPunct="1">
                        <a:defRPr kumimoji="1" sz="1800" kern="1200">
                          <a:solidFill>
                            <a:schemeClr val="tx1"/>
                          </a:solidFill>
                          <a:latin typeface="Calibri"/>
                          <a:ea typeface="Yu Gothic UI"/>
                        </a:defRPr>
                      </a:lvl1pPr>
                      <a:lvl2pPr marL="457200" algn="l" defTabSz="914400" rtl="0" eaLnBrk="1" latinLnBrk="0" hangingPunct="1">
                        <a:defRPr kumimoji="1" sz="1800" kern="1200">
                          <a:solidFill>
                            <a:schemeClr val="tx1"/>
                          </a:solidFill>
                          <a:latin typeface="Calibri"/>
                          <a:ea typeface="Yu Gothic UI"/>
                        </a:defRPr>
                      </a:lvl2pPr>
                      <a:lvl3pPr marL="914400" algn="l" defTabSz="914400" rtl="0" eaLnBrk="1" latinLnBrk="0" hangingPunct="1">
                        <a:defRPr kumimoji="1" sz="1800" kern="1200">
                          <a:solidFill>
                            <a:schemeClr val="tx1"/>
                          </a:solidFill>
                          <a:latin typeface="Calibri"/>
                          <a:ea typeface="Yu Gothic UI"/>
                        </a:defRPr>
                      </a:lvl3pPr>
                      <a:lvl4pPr marL="1371600" algn="l" defTabSz="914400" rtl="0" eaLnBrk="1" latinLnBrk="0" hangingPunct="1">
                        <a:defRPr kumimoji="1" sz="1800" kern="1200">
                          <a:solidFill>
                            <a:schemeClr val="tx1"/>
                          </a:solidFill>
                          <a:latin typeface="Calibri"/>
                          <a:ea typeface="Yu Gothic UI"/>
                        </a:defRPr>
                      </a:lvl4pPr>
                      <a:lvl5pPr marL="1828800" algn="l" defTabSz="914400" rtl="0" eaLnBrk="1" latinLnBrk="0" hangingPunct="1">
                        <a:defRPr kumimoji="1" sz="1800" kern="1200">
                          <a:solidFill>
                            <a:schemeClr val="tx1"/>
                          </a:solidFill>
                          <a:latin typeface="Calibri"/>
                          <a:ea typeface="Yu Gothic UI"/>
                        </a:defRPr>
                      </a:lvl5pPr>
                      <a:lvl6pPr marL="2286000" algn="l" defTabSz="914400" rtl="0" eaLnBrk="1" latinLnBrk="0" hangingPunct="1">
                        <a:defRPr kumimoji="1" sz="1800" kern="1200">
                          <a:solidFill>
                            <a:schemeClr val="tx1"/>
                          </a:solidFill>
                          <a:latin typeface="Calibri"/>
                          <a:ea typeface="Yu Gothic UI"/>
                        </a:defRPr>
                      </a:lvl6pPr>
                      <a:lvl7pPr marL="2743200" algn="l" defTabSz="914400" rtl="0" eaLnBrk="1" latinLnBrk="0" hangingPunct="1">
                        <a:defRPr kumimoji="1" sz="1800" kern="1200">
                          <a:solidFill>
                            <a:schemeClr val="tx1"/>
                          </a:solidFill>
                          <a:latin typeface="Calibri"/>
                          <a:ea typeface="Yu Gothic UI"/>
                        </a:defRPr>
                      </a:lvl7pPr>
                      <a:lvl8pPr marL="3200400" algn="l" defTabSz="914400" rtl="0" eaLnBrk="1" latinLnBrk="0" hangingPunct="1">
                        <a:defRPr kumimoji="1" sz="1800" kern="1200">
                          <a:solidFill>
                            <a:schemeClr val="tx1"/>
                          </a:solidFill>
                          <a:latin typeface="Calibri"/>
                          <a:ea typeface="Yu Gothic UI"/>
                        </a:defRPr>
                      </a:lvl8pPr>
                      <a:lvl9pPr marL="3657600" algn="l" defTabSz="914400" rtl="0" eaLnBrk="1" latinLnBrk="0" hangingPunct="1">
                        <a:defRPr kumimoji="1" sz="1800" kern="1200">
                          <a:solidFill>
                            <a:schemeClr val="tx1"/>
                          </a:solidFill>
                          <a:latin typeface="Calibri"/>
                          <a:ea typeface="Yu Gothic UI"/>
                        </a:defRPr>
                      </a:lvl9pPr>
                    </a:lstStyle>
                    <a:p>
                      <a:r>
                        <a:rPr kumimoji="1" lang="en-US" altLang="ja-JP"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混雑検知アプリケーション</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400" b="1" i="0" u="none" strike="noStrike"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 #4</a:t>
                      </a:r>
                      <a:endParaRPr lang="ja-JP" altLang="en-US" sz="1400" b="1" i="0" u="none" strike="noStrike"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solidFill>
                  </a:tcPr>
                </a:tc>
                <a:extLst>
                  <a:ext uri="{0D108BD9-81ED-4DB2-BD59-A6C34878D82A}">
                    <a16:rowId xmlns:a16="http://schemas.microsoft.com/office/drawing/2014/main" val="1622681849"/>
                  </a:ext>
                </a:extLst>
              </a:tr>
            </a:tbl>
          </a:graphicData>
        </a:graphic>
      </p:graphicFrame>
      <p:sp>
        <p:nvSpPr>
          <p:cNvPr id="2" name="正方形/長方形 1"/>
          <p:cNvSpPr/>
          <p:nvPr/>
        </p:nvSpPr>
        <p:spPr>
          <a:xfrm>
            <a:off x="450850" y="3752496"/>
            <a:ext cx="8210550" cy="738664"/>
          </a:xfrm>
          <a:prstGeom prst="rect">
            <a:avLst/>
          </a:prstGeom>
        </p:spPr>
        <p:txBody>
          <a:bodyPr wrap="square">
            <a:spAutoFit/>
          </a:bodyPr>
          <a:lstStyle/>
          <a:p>
            <a:r>
              <a:rPr lang="ja-JP" altLang="en-US" sz="1400" dirty="0">
                <a:latin typeface="Yu Gothic UI" panose="020B0500000000000000" pitchFamily="50" charset="-128"/>
                <a:ea typeface="Yu Gothic UI" panose="020B0500000000000000" pitchFamily="50" charset="-128"/>
              </a:rPr>
              <a:t>カメラに複数の拡張ソフトウェアアプリケーションをインストールする場合の制限事項については、</a:t>
            </a:r>
            <a:endParaRPr lang="en-US" altLang="ja-JP" sz="1400" dirty="0">
              <a:latin typeface="Yu Gothic UI" panose="020B0500000000000000" pitchFamily="50" charset="-128"/>
              <a:ea typeface="Yu Gothic UI" panose="020B0500000000000000" pitchFamily="50" charset="-128"/>
            </a:endParaRPr>
          </a:p>
          <a:p>
            <a:pPr defTabSz="457200" fontAlgn="base">
              <a:spcBef>
                <a:spcPct val="0"/>
              </a:spcBef>
              <a:spcAft>
                <a:spcPct val="0"/>
              </a:spcAft>
            </a:pPr>
            <a:r>
              <a:rPr lang="en-US" altLang="ja-JP" sz="1400" dirty="0" err="1">
                <a:solidFill>
                  <a:prstClr val="black"/>
                </a:solidFill>
                <a:latin typeface="Yu Gothic UI" panose="020B0500000000000000" pitchFamily="34" charset="-128"/>
                <a:ea typeface="Yu Gothic UI" panose="020B0500000000000000" pitchFamily="34" charset="-128"/>
              </a:rPr>
              <a:t>i</a:t>
            </a:r>
            <a:r>
              <a:rPr lang="en-US" altLang="ja-JP" sz="1400" dirty="0">
                <a:solidFill>
                  <a:prstClr val="black"/>
                </a:solidFill>
                <a:latin typeface="Yu Gothic UI" panose="020B0500000000000000" pitchFamily="34" charset="-128"/>
                <a:ea typeface="Yu Gothic UI" panose="020B0500000000000000" pitchFamily="34" charset="-128"/>
              </a:rPr>
              <a:t>-PRO</a:t>
            </a:r>
            <a:r>
              <a:rPr lang="ja-JP" altLang="en-US" sz="1400" dirty="0">
                <a:solidFill>
                  <a:prstClr val="black"/>
                </a:solidFill>
                <a:latin typeface="Yu Gothic UI" panose="020B0500000000000000" pitchFamily="34" charset="-128"/>
                <a:ea typeface="Yu Gothic UI" panose="020B0500000000000000" pitchFamily="34" charset="-128"/>
              </a:rPr>
              <a:t>ホーム ＞ セキュリティ ＞ サポート ＞ カタログ ＞ 技術情報他 ＞ 機器互換 にある</a:t>
            </a:r>
            <a:endParaRPr lang="en-US" altLang="ja-JP" sz="1400" dirty="0">
              <a:solidFill>
                <a:prstClr val="black"/>
              </a:solidFill>
              <a:latin typeface="Yu Gothic UI" panose="020B0500000000000000" pitchFamily="34" charset="-128"/>
              <a:ea typeface="Yu Gothic UI" panose="020B0500000000000000" pitchFamily="34" charset="-128"/>
            </a:endParaRPr>
          </a:p>
          <a:p>
            <a:pPr defTabSz="457200" fontAlgn="base">
              <a:spcBef>
                <a:spcPct val="0"/>
              </a:spcBef>
              <a:spcAft>
                <a:spcPct val="0"/>
              </a:spcAft>
            </a:pPr>
            <a:r>
              <a:rPr lang="ja-JP" altLang="en-US" sz="1400" dirty="0">
                <a:solidFill>
                  <a:prstClr val="black"/>
                </a:solidFill>
                <a:latin typeface="Yu Gothic UI" panose="020B0500000000000000" pitchFamily="34" charset="-128"/>
                <a:ea typeface="Yu Gothic UI" panose="020B0500000000000000" pitchFamily="34" charset="-128"/>
              </a:rPr>
              <a:t>「</a:t>
            </a:r>
            <a:r>
              <a:rPr lang="ja-JP" altLang="en-US" sz="1400" b="1" dirty="0">
                <a:solidFill>
                  <a:schemeClr val="accent1">
                    <a:lumMod val="75000"/>
                  </a:schemeClr>
                </a:solidFill>
                <a:latin typeface="Yu Gothic UI" panose="020B0500000000000000" pitchFamily="34" charset="-128"/>
                <a:ea typeface="Yu Gothic UI" panose="020B0500000000000000" pitchFamily="34" charset="-128"/>
                <a:hlinkClick r:id="rId3">
                  <a:extLst>
                    <a:ext uri="{A12FA001-AC4F-418D-AE19-62706E023703}">
                      <ahyp:hlinkClr xmlns:ahyp="http://schemas.microsoft.com/office/drawing/2018/hyperlinkcolor" val="tx"/>
                    </a:ext>
                  </a:extLst>
                </a:hlinkClick>
              </a:rPr>
              <a:t>ソフトウェアの種類と機能の詳細および対応機種一覧</a:t>
            </a:r>
            <a:r>
              <a:rPr lang="en-US" altLang="ja-JP" sz="1400" b="1" dirty="0">
                <a:solidFill>
                  <a:schemeClr val="accent1">
                    <a:lumMod val="75000"/>
                  </a:schemeClr>
                </a:solidFill>
                <a:latin typeface="Yu Gothic UI" panose="020B0500000000000000" pitchFamily="34" charset="-128"/>
                <a:ea typeface="Yu Gothic UI" panose="020B0500000000000000" pitchFamily="34" charset="-128"/>
                <a:hlinkClick r:id="rId3">
                  <a:extLst>
                    <a:ext uri="{A12FA001-AC4F-418D-AE19-62706E023703}">
                      <ahyp:hlinkClr xmlns:ahyp="http://schemas.microsoft.com/office/drawing/2018/hyperlinkcolor" val="tx"/>
                    </a:ext>
                  </a:extLst>
                </a:hlinkClick>
              </a:rPr>
              <a:t>【C0103】</a:t>
            </a:r>
            <a:r>
              <a:rPr lang="ja-JP" altLang="en-US" sz="1400" dirty="0">
                <a:solidFill>
                  <a:prstClr val="black"/>
                </a:solidFill>
                <a:latin typeface="Yu Gothic UI" panose="020B0500000000000000" pitchFamily="34" charset="-128"/>
                <a:ea typeface="Yu Gothic UI" panose="020B0500000000000000" pitchFamily="34" charset="-128"/>
              </a:rPr>
              <a:t>」を参照してください。</a:t>
            </a:r>
            <a:endParaRPr lang="en-US" altLang="ja-JP" sz="1400" dirty="0">
              <a:solidFill>
                <a:prstClr val="black"/>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676463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4</a:t>
            </a:r>
            <a:r>
              <a:rPr lang="ja-JP" altLang="en-US" dirty="0" err="1">
                <a:latin typeface="Yu Gothic UI" panose="020B0500000000000000" pitchFamily="50" charset="-128"/>
                <a:ea typeface="Yu Gothic UI" panose="020B0500000000000000" pitchFamily="50" charset="-128"/>
              </a:rPr>
              <a:t>．</a:t>
            </a:r>
            <a:r>
              <a:rPr lang="ja-JP" altLang="en-US" dirty="0">
                <a:latin typeface="Yu Gothic UI" panose="020B0500000000000000" pitchFamily="50" charset="-128"/>
                <a:ea typeface="Yu Gothic UI" panose="020B0500000000000000" pitchFamily="50" charset="-128"/>
              </a:rPr>
              <a:t>アクセサリー</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512362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4. </a:t>
            </a:r>
            <a:r>
              <a:rPr lang="ja-JP" altLang="en-US" dirty="0">
                <a:latin typeface="Yu Gothic UI" panose="020B0500000000000000" pitchFamily="50" charset="-128"/>
                <a:ea typeface="Yu Gothic UI" panose="020B0500000000000000" pitchFamily="50" charset="-128"/>
              </a:rPr>
              <a:t>アクセサリー</a:t>
            </a:r>
            <a:endParaRPr kumimoji="1" lang="ja-JP" altLang="en-US" dirty="0">
              <a:latin typeface="Yu Gothic UI" panose="020B0500000000000000" pitchFamily="50" charset="-128"/>
              <a:ea typeface="Yu Gothic UI" panose="020B0500000000000000" pitchFamily="50" charset="-128"/>
            </a:endParaRPr>
          </a:p>
        </p:txBody>
      </p:sp>
      <p:sp>
        <p:nvSpPr>
          <p:cNvPr id="53" name="正方形/長方形 52"/>
          <p:cNvSpPr/>
          <p:nvPr/>
        </p:nvSpPr>
        <p:spPr>
          <a:xfrm>
            <a:off x="8451593" y="1055384"/>
            <a:ext cx="247717" cy="225083"/>
          </a:xfrm>
          <a:prstGeom prst="rect">
            <a:avLst/>
          </a:prstGeom>
          <a:solidFill>
            <a:schemeClr val="accent2"/>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36000" tIns="36000" rIns="36000" bIns="36000" rtlCol="0" anchor="ctr" anchorCtr="0"/>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ja-JP" sz="120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rPr>
              <a:t>10</a:t>
            </a:r>
            <a:endParaRPr kumimoji="0" lang="ja-JP" altLang="en-US" sz="120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67" name="正方形/長方形 66"/>
          <p:cNvSpPr/>
          <p:nvPr/>
        </p:nvSpPr>
        <p:spPr>
          <a:xfrm>
            <a:off x="8460670" y="1777731"/>
            <a:ext cx="247717" cy="225083"/>
          </a:xfrm>
          <a:prstGeom prst="rect">
            <a:avLst/>
          </a:prstGeom>
          <a:solidFill>
            <a:srgbClr val="F79646">
              <a:lumMod val="60000"/>
              <a:lumOff val="40000"/>
            </a:srgbClr>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36000" tIns="36000" rIns="36000" bIns="36000" rtlCol="0" anchor="ctr" anchorCtr="0"/>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ja-JP" sz="120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rPr>
              <a:t>8</a:t>
            </a:r>
            <a:endParaRPr kumimoji="0" lang="ja-JP" altLang="en-US" sz="120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68" name="正方形/長方形 67"/>
          <p:cNvSpPr/>
          <p:nvPr/>
        </p:nvSpPr>
        <p:spPr>
          <a:xfrm>
            <a:off x="8460670" y="2458639"/>
            <a:ext cx="247717" cy="225083"/>
          </a:xfrm>
          <a:prstGeom prst="rect">
            <a:avLst/>
          </a:prstGeom>
          <a:solidFill>
            <a:srgbClr val="4F81BD">
              <a:lumMod val="40000"/>
              <a:lumOff val="60000"/>
            </a:srgbClr>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36000" tIns="36000" rIns="36000" bIns="36000" rtlCol="0" anchor="ctr" anchorCtr="0"/>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ja-JP" sz="120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rPr>
              <a:t>7</a:t>
            </a:r>
            <a:endParaRPr kumimoji="0" lang="ja-JP" altLang="en-US" sz="120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69" name="テキスト ボックス 68"/>
          <p:cNvSpPr txBox="1"/>
          <p:nvPr/>
        </p:nvSpPr>
        <p:spPr>
          <a:xfrm>
            <a:off x="8736318" y="2394489"/>
            <a:ext cx="277888" cy="318924"/>
          </a:xfrm>
          <a:prstGeom prst="rect">
            <a:avLst/>
          </a:prstGeom>
          <a:noFill/>
        </p:spPr>
        <p:txBody>
          <a:bodyPr wrap="none" lIns="36000" tIns="36000" rIns="36000" bIns="36000" rtlCol="0">
            <a:spAutoFit/>
          </a:bodyPr>
          <a:lstStyle/>
          <a:p>
            <a:pPr marL="87313" marR="0" lvl="0" indent="-87313" algn="l" defTabSz="4572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既存</a:t>
            </a:r>
            <a:endPar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87313" marR="0" lvl="0" indent="-87313" algn="l" defTabSz="4572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金具</a:t>
            </a:r>
          </a:p>
        </p:txBody>
      </p:sp>
      <p:sp>
        <p:nvSpPr>
          <p:cNvPr id="70" name="テキスト ボックス 69"/>
          <p:cNvSpPr txBox="1"/>
          <p:nvPr/>
        </p:nvSpPr>
        <p:spPr>
          <a:xfrm>
            <a:off x="8736318" y="1713581"/>
            <a:ext cx="277888" cy="318924"/>
          </a:xfrm>
          <a:prstGeom prst="rect">
            <a:avLst/>
          </a:prstGeom>
          <a:noFill/>
        </p:spPr>
        <p:txBody>
          <a:bodyPr wrap="none" lIns="36000" tIns="36000" rIns="36000" bIns="36000" rtlCol="0">
            <a:spAutoFit/>
          </a:bodyPr>
          <a:lstStyle/>
          <a:p>
            <a:pPr marL="87313" marR="0" lvl="0" indent="-87313" algn="l" defTabSz="4572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色替</a:t>
            </a:r>
            <a:endPar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87313" marR="0" lvl="0" indent="-87313" algn="l" defTabSz="4572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金具</a:t>
            </a:r>
            <a:endPar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71" name="テキスト ボックス 70"/>
          <p:cNvSpPr txBox="1"/>
          <p:nvPr/>
        </p:nvSpPr>
        <p:spPr>
          <a:xfrm>
            <a:off x="8734106" y="991234"/>
            <a:ext cx="303536" cy="334313"/>
          </a:xfrm>
          <a:prstGeom prst="rect">
            <a:avLst/>
          </a:prstGeom>
          <a:noFill/>
        </p:spPr>
        <p:txBody>
          <a:bodyPr wrap="none" lIns="36000" tIns="36000" rIns="36000" bIns="36000" rtlCol="0">
            <a:spAutoFit/>
          </a:bodyPr>
          <a:lstStyle/>
          <a:p>
            <a:pPr marL="87313" marR="0" lvl="0" indent="-87313" algn="l" defTabSz="4572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新規</a:t>
            </a:r>
            <a:endPar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87313" marR="0" lvl="0" indent="-87313" algn="l" defTabSz="4572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金具</a:t>
            </a:r>
          </a:p>
        </p:txBody>
      </p:sp>
      <p:sp>
        <p:nvSpPr>
          <p:cNvPr id="6" name="テキスト ボックス 5"/>
          <p:cNvSpPr txBox="1"/>
          <p:nvPr/>
        </p:nvSpPr>
        <p:spPr>
          <a:xfrm>
            <a:off x="8514490" y="2002814"/>
            <a:ext cx="614271" cy="18466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a:t>
            </a:r>
            <a:r>
              <a:rPr kumimoji="1" lang="ja-JP" altLang="en-US"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　</a:t>
            </a:r>
            <a:r>
              <a:rPr kumimoji="1" lang="en-US" altLang="ja-JP"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a:t>
            </a:r>
            <a:r>
              <a:rPr kumimoji="1" lang="ja-JP" altLang="en-US"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現行品番</a:t>
            </a:r>
          </a:p>
        </p:txBody>
      </p:sp>
      <p:sp>
        <p:nvSpPr>
          <p:cNvPr id="80" name="テキスト ボックス 79"/>
          <p:cNvSpPr txBox="1"/>
          <p:nvPr/>
        </p:nvSpPr>
        <p:spPr>
          <a:xfrm>
            <a:off x="15241" y="602938"/>
            <a:ext cx="9113520" cy="338554"/>
          </a:xfrm>
          <a:prstGeom prst="rect">
            <a:avLst/>
          </a:prstGeom>
          <a:solidFill>
            <a:schemeClr val="bg1">
              <a:lumMod val="95000"/>
            </a:schemeClr>
          </a:solidFill>
        </p:spPr>
        <p:txBody>
          <a:bodyPr wrap="square" rtlCol="0">
            <a:spAutoFit/>
          </a:bodyPr>
          <a:lstStyle/>
          <a:p>
            <a:pPr lvl="0" defTabSz="457200" fontAlgn="base">
              <a:spcBef>
                <a:spcPct val="0"/>
              </a:spcBef>
              <a:spcAft>
                <a:spcPct val="0"/>
              </a:spcAft>
              <a:defRPr/>
            </a:pPr>
            <a:r>
              <a:rPr lang="ja-JP" altLang="en-US" sz="1600" b="1" dirty="0">
                <a:solidFill>
                  <a:srgbClr val="6464E6"/>
                </a:solidFill>
                <a:latin typeface="Yu Gothic UI" panose="020B0500000000000000" pitchFamily="50" charset="-128"/>
                <a:ea typeface="Yu Gothic UI" panose="020B0500000000000000" pitchFamily="50" charset="-128"/>
              </a:rPr>
              <a:t>新規金具、既存金具を併用</a:t>
            </a:r>
          </a:p>
        </p:txBody>
      </p:sp>
      <p:graphicFrame>
        <p:nvGraphicFramePr>
          <p:cNvPr id="44" name="表 43"/>
          <p:cNvGraphicFramePr>
            <a:graphicFrameLocks noGrp="1"/>
          </p:cNvGraphicFramePr>
          <p:nvPr>
            <p:extLst>
              <p:ext uri="{D42A27DB-BD31-4B8C-83A1-F6EECF244321}">
                <p14:modId xmlns:p14="http://schemas.microsoft.com/office/powerpoint/2010/main" val="2822754197"/>
              </p:ext>
            </p:extLst>
          </p:nvPr>
        </p:nvGraphicFramePr>
        <p:xfrm>
          <a:off x="100226" y="914428"/>
          <a:ext cx="8225748" cy="3820680"/>
        </p:xfrm>
        <a:graphic>
          <a:graphicData uri="http://schemas.openxmlformats.org/drawingml/2006/table">
            <a:tbl>
              <a:tblPr firstRow="1" bandRow="1">
                <a:effectLst>
                  <a:outerShdw blurRad="50800" dist="38100" dir="2700000" algn="tl" rotWithShape="0">
                    <a:prstClr val="black">
                      <a:alpha val="40000"/>
                    </a:prstClr>
                  </a:outerShdw>
                </a:effectLst>
              </a:tblPr>
              <a:tblGrid>
                <a:gridCol w="1236744">
                  <a:extLst>
                    <a:ext uri="{9D8B030D-6E8A-4147-A177-3AD203B41FA5}">
                      <a16:colId xmlns:a16="http://schemas.microsoft.com/office/drawing/2014/main" val="4043790437"/>
                    </a:ext>
                  </a:extLst>
                </a:gridCol>
                <a:gridCol w="635364">
                  <a:extLst>
                    <a:ext uri="{9D8B030D-6E8A-4147-A177-3AD203B41FA5}">
                      <a16:colId xmlns:a16="http://schemas.microsoft.com/office/drawing/2014/main" val="613412185"/>
                    </a:ext>
                  </a:extLst>
                </a:gridCol>
                <a:gridCol w="635364">
                  <a:extLst>
                    <a:ext uri="{9D8B030D-6E8A-4147-A177-3AD203B41FA5}">
                      <a16:colId xmlns:a16="http://schemas.microsoft.com/office/drawing/2014/main" val="2430876867"/>
                    </a:ext>
                  </a:extLst>
                </a:gridCol>
                <a:gridCol w="635364">
                  <a:extLst>
                    <a:ext uri="{9D8B030D-6E8A-4147-A177-3AD203B41FA5}">
                      <a16:colId xmlns:a16="http://schemas.microsoft.com/office/drawing/2014/main" val="2556545155"/>
                    </a:ext>
                  </a:extLst>
                </a:gridCol>
                <a:gridCol w="635364">
                  <a:extLst>
                    <a:ext uri="{9D8B030D-6E8A-4147-A177-3AD203B41FA5}">
                      <a16:colId xmlns:a16="http://schemas.microsoft.com/office/drawing/2014/main" val="2339965665"/>
                    </a:ext>
                  </a:extLst>
                </a:gridCol>
                <a:gridCol w="635364">
                  <a:extLst>
                    <a:ext uri="{9D8B030D-6E8A-4147-A177-3AD203B41FA5}">
                      <a16:colId xmlns:a16="http://schemas.microsoft.com/office/drawing/2014/main" val="3355363599"/>
                    </a:ext>
                  </a:extLst>
                </a:gridCol>
                <a:gridCol w="635364">
                  <a:extLst>
                    <a:ext uri="{9D8B030D-6E8A-4147-A177-3AD203B41FA5}">
                      <a16:colId xmlns:a16="http://schemas.microsoft.com/office/drawing/2014/main" val="3277545768"/>
                    </a:ext>
                  </a:extLst>
                </a:gridCol>
                <a:gridCol w="635364">
                  <a:extLst>
                    <a:ext uri="{9D8B030D-6E8A-4147-A177-3AD203B41FA5}">
                      <a16:colId xmlns:a16="http://schemas.microsoft.com/office/drawing/2014/main" val="965867671"/>
                    </a:ext>
                  </a:extLst>
                </a:gridCol>
                <a:gridCol w="635364">
                  <a:extLst>
                    <a:ext uri="{9D8B030D-6E8A-4147-A177-3AD203B41FA5}">
                      <a16:colId xmlns:a16="http://schemas.microsoft.com/office/drawing/2014/main" val="146244122"/>
                    </a:ext>
                  </a:extLst>
                </a:gridCol>
                <a:gridCol w="635364">
                  <a:extLst>
                    <a:ext uri="{9D8B030D-6E8A-4147-A177-3AD203B41FA5}">
                      <a16:colId xmlns:a16="http://schemas.microsoft.com/office/drawing/2014/main" val="2372109684"/>
                    </a:ext>
                  </a:extLst>
                </a:gridCol>
                <a:gridCol w="635364">
                  <a:extLst>
                    <a:ext uri="{9D8B030D-6E8A-4147-A177-3AD203B41FA5}">
                      <a16:colId xmlns:a16="http://schemas.microsoft.com/office/drawing/2014/main" val="3294079062"/>
                    </a:ext>
                  </a:extLst>
                </a:gridCol>
                <a:gridCol w="635364">
                  <a:extLst>
                    <a:ext uri="{9D8B030D-6E8A-4147-A177-3AD203B41FA5}">
                      <a16:colId xmlns:a16="http://schemas.microsoft.com/office/drawing/2014/main" val="664572000"/>
                    </a:ext>
                  </a:extLst>
                </a:gridCol>
              </a:tblGrid>
              <a:tr h="216000">
                <a:tc rowSpan="2">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lumMod val="20000"/>
                        <a:lumOff val="80000"/>
                      </a:srgbClr>
                    </a:solidFill>
                  </a:tcPr>
                </a:tc>
                <a:tc gridSpan="2">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900" b="1" dirty="0">
                          <a:latin typeface="Yu Gothic UI" panose="020B0500000000000000" pitchFamily="50" charset="-128"/>
                          <a:ea typeface="Yu Gothic UI" panose="020B0500000000000000" pitchFamily="50" charset="-128"/>
                          <a:cs typeface="Calibri" panose="020F0502020204030204" pitchFamily="34" charset="0"/>
                        </a:rPr>
                        <a:t>ドームカバー</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hMerge="1">
                  <a:txBody>
                    <a:bodyPr/>
                    <a:lstStyle/>
                    <a:p>
                      <a:endParaRPr kumimoji="1" lang="ja-JP" altLang="en-US" sz="1000" dirty="0"/>
                    </a:p>
                  </a:txBody>
                  <a:tcPr/>
                </a:tc>
                <a:tc gridSpan="9">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900" b="1" dirty="0">
                          <a:latin typeface="Yu Gothic UI" panose="020B0500000000000000" pitchFamily="50" charset="-128"/>
                          <a:ea typeface="Yu Gothic UI" panose="020B0500000000000000" pitchFamily="50" charset="-128"/>
                          <a:cs typeface="Calibri" panose="020F0502020204030204" pitchFamily="34" charset="0"/>
                        </a:rPr>
                        <a:t>取付金具</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hMerge="1">
                  <a:txBody>
                    <a:bodyPr/>
                    <a:lstStyle/>
                    <a:p>
                      <a:endParaRPr kumimoji="1" lang="ja-JP" altLang="en-US" sz="1000" dirty="0"/>
                    </a:p>
                  </a:txBody>
                  <a:tcPr/>
                </a:tc>
                <a:tc hMerge="1">
                  <a:txBody>
                    <a:bodyPr/>
                    <a:lstStyle/>
                    <a:p>
                      <a:endParaRPr kumimoji="1" lang="ja-JP" altLang="en-US" sz="1000"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1000" dirty="0"/>
                    </a:p>
                  </a:txBody>
                  <a:tcPr/>
                </a:tc>
                <a:tc hMerge="1">
                  <a:txBody>
                    <a:bodyPr/>
                    <a:lstStyle/>
                    <a:p>
                      <a:endParaRPr kumimoji="1" lang="ja-JP" altLang="en-US" sz="1000" dirty="0"/>
                    </a:p>
                  </a:txBody>
                  <a:tcPr/>
                </a:tc>
                <a:tc hMerge="1">
                  <a:txBody>
                    <a:bodyPr/>
                    <a:lstStyle/>
                    <a:p>
                      <a:endParaRPr kumimoji="1" lang="ja-JP" altLang="en-US"/>
                    </a:p>
                  </a:txBody>
                  <a:tcPr/>
                </a:tc>
                <a:tc hMerge="1">
                  <a:txBody>
                    <a:bodyPr/>
                    <a:lstStyle/>
                    <a:p>
                      <a:endParaRPr kumimoji="1" lang="ja-JP" altLang="en-US" sz="1000" dirty="0"/>
                    </a:p>
                  </a:txBody>
                  <a:tcPr/>
                </a:tc>
                <a:extLst>
                  <a:ext uri="{0D108BD9-81ED-4DB2-BD59-A6C34878D82A}">
                    <a16:rowId xmlns:a16="http://schemas.microsoft.com/office/drawing/2014/main" val="271200716"/>
                  </a:ext>
                </a:extLst>
              </a:tr>
              <a:tr h="216000">
                <a:tc vMerge="1">
                  <a:txBody>
                    <a:bodyPr/>
                    <a:lstStyle/>
                    <a:p>
                      <a:endParaRPr kumimoji="1" lang="ja-JP" altLang="en-US" sz="600" dirty="0">
                        <a:latin typeface="+mn-ea"/>
                        <a:ea typeface="+mn-ea"/>
                      </a:endParaRPr>
                    </a:p>
                  </a:txBody>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700" dirty="0">
                          <a:latin typeface="Yu Gothic UI" panose="020B0500000000000000" pitchFamily="50" charset="-128"/>
                          <a:ea typeface="Yu Gothic UI" panose="020B0500000000000000" pitchFamily="50" charset="-128"/>
                        </a:rPr>
                        <a:t>スモーク</a:t>
                      </a:r>
                      <a:endParaRPr kumimoji="1" lang="en-US" altLang="ja-JP" sz="700" dirty="0">
                        <a:latin typeface="Yu Gothic UI" panose="020B0500000000000000" pitchFamily="50" charset="-128"/>
                        <a:ea typeface="Yu Gothic UI" panose="020B0500000000000000" pitchFamily="50" charset="-128"/>
                      </a:endParaRPr>
                    </a:p>
                    <a:p>
                      <a:pPr algn="ctr"/>
                      <a:r>
                        <a:rPr kumimoji="1" lang="ja-JP" altLang="en-US" sz="700" dirty="0">
                          <a:latin typeface="Yu Gothic UI" panose="020B0500000000000000" pitchFamily="50" charset="-128"/>
                          <a:ea typeface="Yu Gothic UI" panose="020B0500000000000000" pitchFamily="50" charset="-128"/>
                        </a:rPr>
                        <a:t>ドーム</a:t>
                      </a: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700" dirty="0">
                          <a:latin typeface="Yu Gothic UI" panose="020B0500000000000000" pitchFamily="50" charset="-128"/>
                          <a:ea typeface="Yu Gothic UI" panose="020B0500000000000000" pitchFamily="50" charset="-128"/>
                        </a:rPr>
                        <a:t>インナー</a:t>
                      </a:r>
                      <a:endParaRPr kumimoji="1" lang="en-US" altLang="ja-JP" sz="700" dirty="0">
                        <a:latin typeface="Yu Gothic UI" panose="020B0500000000000000" pitchFamily="50" charset="-128"/>
                        <a:ea typeface="Yu Gothic UI" panose="020B0500000000000000" pitchFamily="50" charset="-128"/>
                      </a:endParaRPr>
                    </a:p>
                    <a:p>
                      <a:pPr algn="ctr"/>
                      <a:r>
                        <a:rPr kumimoji="1" lang="ja-JP" altLang="en-US" sz="700" dirty="0">
                          <a:latin typeface="Yu Gothic UI" panose="020B0500000000000000" pitchFamily="50" charset="-128"/>
                          <a:ea typeface="Yu Gothic UI" panose="020B0500000000000000" pitchFamily="50" charset="-128"/>
                        </a:rPr>
                        <a:t>カバー</a:t>
                      </a: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700" dirty="0">
                          <a:latin typeface="Yu Gothic UI" panose="020B0500000000000000" pitchFamily="50" charset="-128"/>
                          <a:ea typeface="Yu Gothic UI" panose="020B0500000000000000" pitchFamily="50" charset="-128"/>
                        </a:rPr>
                        <a:t>吊下げ</a:t>
                      </a:r>
                      <a:endParaRPr kumimoji="1" lang="en-US" altLang="ja-JP" sz="700" dirty="0">
                        <a:latin typeface="Yu Gothic UI" panose="020B0500000000000000" pitchFamily="50" charset="-128"/>
                        <a:ea typeface="Yu Gothic UI" panose="020B0500000000000000" pitchFamily="50" charset="-128"/>
                      </a:endParaRPr>
                    </a:p>
                    <a:p>
                      <a:pPr algn="ctr"/>
                      <a:r>
                        <a:rPr kumimoji="1" lang="ja-JP" altLang="en-US" sz="700" dirty="0">
                          <a:latin typeface="Yu Gothic UI" panose="020B0500000000000000" pitchFamily="50" charset="-128"/>
                          <a:ea typeface="Yu Gothic UI" panose="020B0500000000000000" pitchFamily="50" charset="-128"/>
                        </a:rPr>
                        <a:t>金具</a:t>
                      </a:r>
                      <a:endParaRPr kumimoji="1" lang="en-US" altLang="ja-JP" sz="700" dirty="0">
                        <a:latin typeface="Yu Gothic UI" panose="020B0500000000000000" pitchFamily="50" charset="-128"/>
                        <a:ea typeface="Yu Gothic UI" panose="020B0500000000000000" pitchFamily="50" charset="-128"/>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700" dirty="0">
                          <a:latin typeface="Yu Gothic UI" panose="020B0500000000000000" pitchFamily="50" charset="-128"/>
                          <a:ea typeface="Yu Gothic UI" panose="020B0500000000000000" pitchFamily="50" charset="-128"/>
                        </a:rPr>
                        <a:t>吊下げ金具</a:t>
                      </a:r>
                      <a:endParaRPr kumimoji="1" lang="en-US" altLang="ja-JP" sz="700" dirty="0">
                        <a:latin typeface="Yu Gothic UI" panose="020B0500000000000000" pitchFamily="50" charset="-128"/>
                        <a:ea typeface="Yu Gothic UI" panose="020B0500000000000000" pitchFamily="50" charset="-128"/>
                      </a:endParaRPr>
                    </a:p>
                    <a:p>
                      <a:pPr algn="ctr"/>
                      <a:r>
                        <a:rPr kumimoji="1" lang="ja-JP" altLang="en-US" sz="700" dirty="0">
                          <a:latin typeface="Yu Gothic UI" panose="020B0500000000000000" pitchFamily="50" charset="-128"/>
                          <a:ea typeface="Yu Gothic UI" panose="020B0500000000000000" pitchFamily="50" charset="-128"/>
                        </a:rPr>
                        <a:t>連結</a:t>
                      </a: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700" dirty="0">
                          <a:latin typeface="Yu Gothic UI" panose="020B0500000000000000" pitchFamily="50" charset="-128"/>
                          <a:ea typeface="Yu Gothic UI" panose="020B0500000000000000" pitchFamily="50" charset="-128"/>
                        </a:rPr>
                        <a:t>吊下げ金具</a:t>
                      </a:r>
                      <a:endParaRPr kumimoji="1" lang="en-US" altLang="ja-JP" sz="700" dirty="0">
                        <a:latin typeface="Yu Gothic UI" panose="020B0500000000000000" pitchFamily="50" charset="-128"/>
                        <a:ea typeface="Yu Gothic UI" panose="020B0500000000000000" pitchFamily="50" charset="-128"/>
                      </a:endParaRPr>
                    </a:p>
                    <a:p>
                      <a:pPr algn="ctr"/>
                      <a:r>
                        <a:rPr kumimoji="1" lang="ja-JP" altLang="en-US" sz="700" dirty="0">
                          <a:latin typeface="Yu Gothic UI" panose="020B0500000000000000" pitchFamily="50" charset="-128"/>
                          <a:ea typeface="Yu Gothic UI" panose="020B0500000000000000" pitchFamily="50" charset="-128"/>
                        </a:rPr>
                        <a:t>光 </a:t>
                      </a:r>
                      <a:r>
                        <a:rPr kumimoji="1" lang="en-US" altLang="ja-JP" sz="700" dirty="0">
                          <a:latin typeface="Yu Gothic UI" panose="020B0500000000000000" pitchFamily="50" charset="-128"/>
                          <a:ea typeface="Yu Gothic UI" panose="020B0500000000000000" pitchFamily="50" charset="-128"/>
                        </a:rPr>
                        <a:t>I/F</a:t>
                      </a:r>
                      <a:endParaRPr kumimoji="1" lang="ja-JP" altLang="en-US" sz="700" dirty="0">
                        <a:latin typeface="Yu Gothic UI" panose="020B0500000000000000" pitchFamily="50" charset="-128"/>
                        <a:ea typeface="Yu Gothic UI" panose="020B0500000000000000" pitchFamily="50" charset="-128"/>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700" dirty="0">
                          <a:latin typeface="Yu Gothic UI" panose="020B0500000000000000" pitchFamily="50" charset="-128"/>
                          <a:ea typeface="Yu Gothic UI" panose="020B0500000000000000" pitchFamily="50" charset="-128"/>
                        </a:rPr>
                        <a:t>天井取付</a:t>
                      </a:r>
                      <a:endParaRPr kumimoji="1" lang="en-US" altLang="ja-JP" sz="700" dirty="0">
                        <a:latin typeface="Yu Gothic UI" panose="020B0500000000000000" pitchFamily="50" charset="-128"/>
                        <a:ea typeface="Yu Gothic UI" panose="020B0500000000000000" pitchFamily="50" charset="-128"/>
                      </a:endParaRPr>
                    </a:p>
                    <a:p>
                      <a:pPr algn="ctr"/>
                      <a:r>
                        <a:rPr kumimoji="1" lang="ja-JP" altLang="en-US" sz="700" dirty="0">
                          <a:latin typeface="Yu Gothic UI" panose="020B0500000000000000" pitchFamily="50" charset="-128"/>
                          <a:ea typeface="Yu Gothic UI" panose="020B0500000000000000" pitchFamily="50" charset="-128"/>
                        </a:rPr>
                        <a:t>金具</a:t>
                      </a:r>
                      <a:endParaRPr kumimoji="1" lang="en-US" altLang="ja-JP" sz="700" dirty="0">
                        <a:latin typeface="Yu Gothic UI" panose="020B0500000000000000" pitchFamily="50" charset="-128"/>
                        <a:ea typeface="Yu Gothic UI" panose="020B0500000000000000" pitchFamily="50" charset="-128"/>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700" dirty="0">
                          <a:latin typeface="Yu Gothic UI" panose="020B0500000000000000" pitchFamily="50" charset="-128"/>
                          <a:ea typeface="Yu Gothic UI" panose="020B0500000000000000" pitchFamily="50" charset="-128"/>
                        </a:rPr>
                        <a:t>天井取付</a:t>
                      </a:r>
                      <a:endParaRPr kumimoji="1" lang="en-US" altLang="ja-JP" sz="700" dirty="0">
                        <a:latin typeface="Yu Gothic UI" panose="020B0500000000000000" pitchFamily="50" charset="-128"/>
                        <a:ea typeface="Yu Gothic UI" panose="020B0500000000000000" pitchFamily="50" charset="-128"/>
                      </a:endParaRPr>
                    </a:p>
                    <a:p>
                      <a:pPr algn="ctr"/>
                      <a:r>
                        <a:rPr kumimoji="1" lang="ja-JP" altLang="en-US" sz="700" dirty="0">
                          <a:latin typeface="Yu Gothic UI" panose="020B0500000000000000" pitchFamily="50" charset="-128"/>
                          <a:ea typeface="Yu Gothic UI" panose="020B0500000000000000" pitchFamily="50" charset="-128"/>
                        </a:rPr>
                        <a:t>金具</a:t>
                      </a:r>
                    </a:p>
                  </a:txBody>
                  <a:tcPr marL="36000" marR="36000" marT="36000" marB="3600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700" dirty="0">
                          <a:latin typeface="Yu Gothic UI" panose="020B0500000000000000" pitchFamily="50" charset="-128"/>
                          <a:ea typeface="Yu Gothic UI" panose="020B0500000000000000" pitchFamily="50" charset="-128"/>
                        </a:rPr>
                        <a:t>天井取付</a:t>
                      </a:r>
                      <a:endParaRPr kumimoji="1" lang="en-US" altLang="ja-JP" sz="700" dirty="0">
                        <a:latin typeface="Yu Gothic UI" panose="020B0500000000000000" pitchFamily="50" charset="-128"/>
                        <a:ea typeface="Yu Gothic UI" panose="020B0500000000000000" pitchFamily="50" charset="-128"/>
                      </a:endParaRPr>
                    </a:p>
                    <a:p>
                      <a:pPr algn="ctr"/>
                      <a:r>
                        <a:rPr kumimoji="1" lang="ja-JP" altLang="en-US" sz="700" dirty="0">
                          <a:latin typeface="Yu Gothic UI" panose="020B0500000000000000" pitchFamily="50" charset="-128"/>
                          <a:ea typeface="Yu Gothic UI" panose="020B0500000000000000" pitchFamily="50" charset="-128"/>
                        </a:rPr>
                        <a:t>カバー</a:t>
                      </a: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700" dirty="0">
                          <a:latin typeface="Yu Gothic UI" panose="020B0500000000000000" pitchFamily="50" charset="-128"/>
                          <a:ea typeface="Yu Gothic UI" panose="020B0500000000000000" pitchFamily="50" charset="-128"/>
                        </a:rPr>
                        <a:t>埋込金具</a:t>
                      </a:r>
                      <a:endParaRPr kumimoji="1" lang="en-US" altLang="ja-JP" sz="700" dirty="0">
                        <a:latin typeface="Yu Gothic UI" panose="020B0500000000000000" pitchFamily="50" charset="-128"/>
                        <a:ea typeface="Yu Gothic UI" panose="020B0500000000000000" pitchFamily="50" charset="-128"/>
                      </a:endParaRPr>
                    </a:p>
                    <a:p>
                      <a:pPr algn="ctr"/>
                      <a:r>
                        <a:rPr kumimoji="1" lang="ja-JP" altLang="en-US" sz="700" dirty="0">
                          <a:latin typeface="Yu Gothic UI" panose="020B0500000000000000" pitchFamily="50" charset="-128"/>
                          <a:ea typeface="Yu Gothic UI" panose="020B0500000000000000" pitchFamily="50" charset="-128"/>
                        </a:rPr>
                        <a:t>カバー</a:t>
                      </a: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700" dirty="0">
                          <a:latin typeface="Yu Gothic UI" panose="020B0500000000000000" pitchFamily="50" charset="-128"/>
                          <a:ea typeface="Yu Gothic UI" panose="020B0500000000000000" pitchFamily="50" charset="-128"/>
                        </a:rPr>
                        <a:t>壁取付</a:t>
                      </a: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r>
                        <a:rPr kumimoji="1" lang="ja-JP" altLang="en-US" sz="700" dirty="0">
                          <a:latin typeface="Yu Gothic UI" panose="020B0500000000000000" pitchFamily="50" charset="-128"/>
                          <a:ea typeface="Yu Gothic UI" panose="020B0500000000000000" pitchFamily="50" charset="-128"/>
                        </a:rPr>
                        <a:t>壁取付</a:t>
                      </a:r>
                      <a:endParaRPr kumimoji="1" lang="en-US" altLang="ja-JP" sz="700" dirty="0">
                        <a:latin typeface="Yu Gothic UI" panose="020B0500000000000000" pitchFamily="50" charset="-128"/>
                        <a:ea typeface="Yu Gothic UI" panose="020B0500000000000000" pitchFamily="50" charset="-128"/>
                      </a:endParaRPr>
                    </a:p>
                    <a:p>
                      <a:pPr algn="ctr"/>
                      <a:r>
                        <a:rPr kumimoji="1" lang="ja-JP" altLang="en-US" sz="700" dirty="0">
                          <a:latin typeface="Yu Gothic UI" panose="020B0500000000000000" pitchFamily="50" charset="-128"/>
                          <a:ea typeface="Yu Gothic UI" panose="020B0500000000000000" pitchFamily="50" charset="-128"/>
                        </a:rPr>
                        <a:t>ドーム付</a:t>
                      </a:r>
                    </a:p>
                  </a:txBody>
                  <a:tcPr marL="36000" marR="36000" marT="36000" marB="3600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2440497013"/>
                  </a:ext>
                </a:extLst>
              </a:tr>
              <a:tr h="468000">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rPr>
                        <a:t>屋外</a:t>
                      </a:r>
                      <a:r>
                        <a:rPr kumimoji="1" lang="ja-JP" altLang="en-US" sz="1000" b="1"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b="1" baseline="0" dirty="0">
                          <a:latin typeface="Yu Gothic UI" panose="020B0500000000000000" pitchFamily="50" charset="-128"/>
                          <a:ea typeface="Yu Gothic UI" panose="020B0500000000000000" pitchFamily="50" charset="-128"/>
                          <a:cs typeface="Calibri" panose="020F0502020204030204" pitchFamily="34" charset="0"/>
                        </a:rPr>
                        <a:t>S</a:t>
                      </a:r>
                      <a:endPar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x40x/x21</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dirty="0">
                          <a:latin typeface="Yu Gothic UI" panose="020B0500000000000000" pitchFamily="50" charset="-128"/>
                          <a:ea typeface="Yu Gothic UI" panose="020B0500000000000000" pitchFamily="50" charset="-128"/>
                        </a:rPr>
                        <a:t>QDC503G</a:t>
                      </a:r>
                    </a:p>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chemeClr val="accent2"/>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en-US" altLang="ja-JP" sz="7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QSR504</a:t>
                      </a:r>
                    </a:p>
                    <a:p>
                      <a:r>
                        <a:rPr kumimoji="1" lang="en-US" altLang="ja-JP" sz="7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(M,F,S)</a:t>
                      </a:r>
                      <a:endParaRPr kumimoji="1" lang="en-US" altLang="ja-JP"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79646"/>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en-US" altLang="ja-JP" sz="700" dirty="0">
                          <a:latin typeface="Yu Gothic UI" panose="020B0500000000000000" pitchFamily="50" charset="-128"/>
                          <a:ea typeface="Yu Gothic UI" panose="020B0500000000000000" pitchFamily="50" charset="-128"/>
                          <a:cs typeface="Calibri" panose="020F0502020204030204" pitchFamily="34" charset="0"/>
                        </a:rPr>
                        <a:t>Q123A</a:t>
                      </a:r>
                    </a:p>
                    <a:p>
                      <a:r>
                        <a:rPr kumimoji="1" lang="en-US" altLang="ja-JP" sz="700" dirty="0">
                          <a:latin typeface="Yu Gothic UI" panose="020B0500000000000000" pitchFamily="50" charset="-128"/>
                          <a:ea typeface="Yu Gothic UI" panose="020B0500000000000000" pitchFamily="50" charset="-128"/>
                          <a:cs typeface="Calibri" panose="020F0502020204030204" pitchFamily="34" charset="0"/>
                        </a:rPr>
                        <a:t>QAT500</a:t>
                      </a:r>
                    </a:p>
                  </a:txBody>
                  <a:tcPr marL="36000" marR="36000" marT="36000" marB="3600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X65F1(</a:t>
                      </a:r>
                      <a:r>
                        <a:rPr kumimoji="1" lang="ja-JP" altLang="en-US" sz="7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海外</a:t>
                      </a:r>
                      <a:r>
                        <a:rPr kumimoji="1" lang="en-US" altLang="ja-JP" sz="700" kern="1200" baseline="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dirty="0">
                          <a:latin typeface="Yu Gothic UI" panose="020B0500000000000000" pitchFamily="50" charset="-128"/>
                          <a:ea typeface="Yu Gothic UI" panose="020B0500000000000000" pitchFamily="50" charset="-128"/>
                          <a:cs typeface="Calibri" panose="020F0502020204030204" pitchFamily="34" charset="0"/>
                        </a:rPr>
                        <a:t>QCL500</a:t>
                      </a:r>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79646">
                        <a:lumMod val="40000"/>
                        <a:lumOff val="60000"/>
                      </a:srgbClr>
                    </a:solidFill>
                  </a:tcPr>
                </a:tc>
                <a:tc>
                  <a:txBody>
                    <a:bodyPr/>
                    <a:lstStyle/>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en-US" altLang="ja-JP"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723346786"/>
                  </a:ext>
                </a:extLst>
              </a:tr>
              <a:tr h="468000">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rPr>
                        <a:t>屋内 </a:t>
                      </a: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S</a:t>
                      </a:r>
                    </a:p>
                    <a:p>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x40</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QDC100C(S)</a:t>
                      </a:r>
                    </a:p>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[CS5C(S)</a:t>
                      </a:r>
                      <a:r>
                        <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p>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rowSpan="2">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QCL100</a:t>
                      </a:r>
                      <a:b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b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※indoor</a:t>
                      </a:r>
                      <a:r>
                        <a:rPr kumimoji="1" lang="ja-JP" altLang="en-US"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専用</a:t>
                      </a: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Q105A</a:t>
                      </a:r>
                      <a:b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b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※indoor</a:t>
                      </a:r>
                      <a:r>
                        <a:rPr kumimoji="1" lang="ja-JP" altLang="en-US"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専用</a:t>
                      </a:r>
                    </a:p>
                    <a:p>
                      <a:endPar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QEM101</a:t>
                      </a:r>
                    </a:p>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[Q126A]</a:t>
                      </a:r>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QWL100</a:t>
                      </a:r>
                    </a:p>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[Q119]</a:t>
                      </a:r>
                    </a:p>
                    <a:p>
                      <a:endPar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27145551"/>
                  </a:ext>
                </a:extLst>
              </a:tr>
              <a:tr h="468000">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rPr>
                        <a:t>屋内 </a:t>
                      </a: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S/B</a:t>
                      </a:r>
                    </a:p>
                    <a:p>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x21/x10</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QAT100</a:t>
                      </a:r>
                    </a:p>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79646"/>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36000" marR="36000" marT="36000" marB="36000">
                    <a:solidFill>
                      <a:schemeClr val="accent1">
                        <a:lumMod val="40000"/>
                        <a:lumOff val="60000"/>
                      </a:scheme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QCD100C(G)</a:t>
                      </a:r>
                    </a:p>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[Q160C(S)</a:t>
                      </a:r>
                      <a:r>
                        <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p>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QED100C(G)</a:t>
                      </a:r>
                    </a:p>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[Q159C(S)]</a:t>
                      </a:r>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79646">
                        <a:lumMod val="40000"/>
                        <a:lumOff val="60000"/>
                      </a:srgbClr>
                    </a:solidFill>
                  </a:tcPr>
                </a:tc>
                <a:tc rowSpan="5">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QWL500</a:t>
                      </a:r>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QWD100C(G)</a:t>
                      </a:r>
                      <a:endPar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[Q158C(S)]</a:t>
                      </a:r>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val="2908892037"/>
                  </a:ext>
                </a:extLst>
              </a:tr>
              <a:tr h="468000">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rPr>
                        <a:t>屋外 </a:t>
                      </a: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B</a:t>
                      </a:r>
                    </a:p>
                    <a:p>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X21</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2">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QDC502G</a:t>
                      </a:r>
                    </a:p>
                  </a:txBody>
                  <a:tcPr marL="36000" marR="36000" marT="36000" marB="3600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rowSpan="3">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QSR501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QSR501(M,S)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QCL100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※indoor</a:t>
                      </a:r>
                      <a:r>
                        <a:rPr kumimoji="1" lang="ja-JP" altLang="en-US"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専用</a:t>
                      </a:r>
                    </a:p>
                  </a:txBody>
                  <a:tcPr marL="36000" marR="36000" marT="36000" marB="3600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algn="ctr"/>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dirty="0">
                          <a:latin typeface="Yu Gothic UI" panose="020B0500000000000000" pitchFamily="50" charset="-128"/>
                          <a:ea typeface="Yu Gothic UI" panose="020B0500000000000000" pitchFamily="50" charset="-128"/>
                          <a:cs typeface="Calibri" panose="020F0502020204030204" pitchFamily="34" charset="0"/>
                        </a:rPr>
                        <a:t>QJB504</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dirty="0">
                          <a:latin typeface="Yu Gothic UI" panose="020B0500000000000000" pitchFamily="50" charset="-128"/>
                          <a:ea typeface="Yu Gothic UI" panose="020B0500000000000000" pitchFamily="50" charset="-128"/>
                          <a:cs typeface="Calibri" panose="020F0502020204030204" pitchFamily="34" charset="0"/>
                        </a:rPr>
                        <a:t>QJB501</a:t>
                      </a:r>
                    </a:p>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QEM504</a:t>
                      </a:r>
                    </a:p>
                    <a:p>
                      <a:endPar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36000" marR="36000" marT="36000" marB="36000">
                    <a:solidFill>
                      <a:schemeClr val="accent1">
                        <a:lumMod val="40000"/>
                        <a:lumOff val="60000"/>
                      </a:scheme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749025878"/>
                  </a:ext>
                </a:extLst>
              </a:tr>
              <a:tr h="468000">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rPr>
                        <a:t>屋外 </a:t>
                      </a: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B</a:t>
                      </a:r>
                    </a:p>
                    <a:p>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X10</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600" dirty="0">
                        <a:solidFill>
                          <a:srgbClr val="FF0000"/>
                        </a:solidFill>
                        <a:latin typeface="Calibri" panose="020F0502020204030204" pitchFamily="34" charset="0"/>
                        <a:ea typeface="+mn-ea"/>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79646"/>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36000" marR="36000" marT="36000" marB="36000">
                    <a:solidFill>
                      <a:schemeClr val="accent1">
                        <a:lumMod val="40000"/>
                        <a:lumOff val="60000"/>
                      </a:schemeClr>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36000" marR="36000" marT="36000" marB="36000">
                    <a:solidFill>
                      <a:schemeClr val="accent1">
                        <a:lumMod val="40000"/>
                        <a:lumOff val="60000"/>
                      </a:scheme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vMerge="1">
                  <a:txBody>
                    <a:bodyPr/>
                    <a:lstStyle/>
                    <a:p>
                      <a:endParaRPr kumimoji="1" lang="ja-JP" altLang="en-US" sz="500" dirty="0">
                        <a:latin typeface="+mn-ea"/>
                        <a:ea typeface="+mn-ea"/>
                      </a:endParaRPr>
                    </a:p>
                  </a:txBody>
                  <a:tcPr marL="36000" marR="36000" marT="36000" marB="36000">
                    <a:solidFill>
                      <a:schemeClr val="bg1">
                        <a:lumMod val="85000"/>
                      </a:schemeClr>
                    </a:solidFill>
                  </a:tcPr>
                </a:tc>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QEM503</a:t>
                      </a:r>
                    </a:p>
                    <a:p>
                      <a:endPar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79646"/>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36000" marR="36000" marT="36000" marB="36000">
                    <a:solidFill>
                      <a:schemeClr val="accent1">
                        <a:lumMod val="40000"/>
                        <a:lumOff val="60000"/>
                      </a:scheme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538961166"/>
                  </a:ext>
                </a:extLst>
              </a:tr>
              <a:tr h="468000">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rPr>
                        <a:t>屋外 </a:t>
                      </a: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B</a:t>
                      </a:r>
                    </a:p>
                    <a:p>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x3.1</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en-US" altLang="ja-JP"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CW7S</a:t>
                      </a:r>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vMerge="1">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lumMod val="40000"/>
                        <a:lumOff val="60000"/>
                      </a:srgbClr>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36000" marR="36000" marT="36000" marB="36000">
                    <a:solidFill>
                      <a:schemeClr val="accent1">
                        <a:lumMod val="40000"/>
                        <a:lumOff val="60000"/>
                      </a:scheme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vMerge="1">
                  <a:txBody>
                    <a:bodyPr/>
                    <a:lstStyle/>
                    <a:p>
                      <a:endParaRPr kumimoji="1" lang="ja-JP" altLang="en-US" sz="500" dirty="0">
                        <a:latin typeface="+mn-ea"/>
                        <a:ea typeface="+mn-ea"/>
                      </a:endParaRPr>
                    </a:p>
                  </a:txBody>
                  <a:tcPr marL="36000" marR="36000" marT="36000" marB="36000">
                    <a:solidFill>
                      <a:schemeClr val="bg1">
                        <a:lumMod val="85000"/>
                      </a:schemeClr>
                    </a:solidFill>
                  </a:tcPr>
                </a:tc>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QEM502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36000" marR="36000" marT="36000" marB="36000">
                    <a:solidFill>
                      <a:schemeClr val="accent1">
                        <a:lumMod val="40000"/>
                        <a:lumOff val="60000"/>
                      </a:scheme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545512190"/>
                  </a:ext>
                </a:extLst>
              </a:tr>
              <a:tr h="468000">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r>
                        <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rPr>
                        <a:t>屋内 </a:t>
                      </a: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B</a:t>
                      </a:r>
                    </a:p>
                    <a:p>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x3.1</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dirty="0">
                          <a:latin typeface="Yu Gothic UI" panose="020B0500000000000000" pitchFamily="50" charset="-128"/>
                          <a:ea typeface="Yu Gothic UI" panose="020B0500000000000000" pitchFamily="50" charset="-128"/>
                          <a:cs typeface="Calibri" panose="020F0502020204030204" pitchFamily="34" charset="0"/>
                        </a:rPr>
                        <a:t>CF5SA</a:t>
                      </a:r>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QCL100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※indoor</a:t>
                      </a:r>
                      <a:r>
                        <a:rPr kumimoji="1" lang="ja-JP" altLang="en-US"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専用</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chemeClr val="bg1">
                        <a:lumMod val="85000"/>
                      </a:schemeClr>
                    </a:solidFill>
                  </a:tcPr>
                </a:tc>
                <a:tc>
                  <a:txBody>
                    <a:bodyPr/>
                    <a:lstStyle/>
                    <a:p>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Q105A</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※indoor</a:t>
                      </a:r>
                      <a:r>
                        <a:rPr kumimoji="1" lang="ja-JP" altLang="en-US"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専用</a:t>
                      </a:r>
                    </a:p>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QEM501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79646"/>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36000" marR="36000" marT="36000" marB="36000">
                    <a:solidFill>
                      <a:schemeClr val="accent1">
                        <a:lumMod val="40000"/>
                        <a:lumOff val="60000"/>
                      </a:schemeClr>
                    </a:solidFill>
                  </a:tcPr>
                </a:tc>
                <a:tc>
                  <a:txBody>
                    <a:bodyPr/>
                    <a:lstStyle>
                      <a:lvl1pPr marL="0" algn="l" defTabSz="685800" rtl="0" eaLnBrk="1" latinLnBrk="0" hangingPunct="1">
                        <a:defRPr kumimoji="1" sz="1350" kern="1200">
                          <a:solidFill>
                            <a:schemeClr val="tx1"/>
                          </a:solidFill>
                          <a:latin typeface="Yu Gothic UI"/>
                          <a:ea typeface="Yu Gothic UI"/>
                        </a:defRPr>
                      </a:lvl1pPr>
                      <a:lvl2pPr marL="342900" algn="l" defTabSz="685800" rtl="0" eaLnBrk="1" latinLnBrk="0" hangingPunct="1">
                        <a:defRPr kumimoji="1" sz="1350" kern="1200">
                          <a:solidFill>
                            <a:schemeClr val="tx1"/>
                          </a:solidFill>
                          <a:latin typeface="Yu Gothic UI"/>
                          <a:ea typeface="Yu Gothic UI"/>
                        </a:defRPr>
                      </a:lvl2pPr>
                      <a:lvl3pPr marL="685800" algn="l" defTabSz="685800" rtl="0" eaLnBrk="1" latinLnBrk="0" hangingPunct="1">
                        <a:defRPr kumimoji="1" sz="1350" kern="1200">
                          <a:solidFill>
                            <a:schemeClr val="tx1"/>
                          </a:solidFill>
                          <a:latin typeface="Yu Gothic UI"/>
                          <a:ea typeface="Yu Gothic UI"/>
                        </a:defRPr>
                      </a:lvl3pPr>
                      <a:lvl4pPr marL="1028700" algn="l" defTabSz="685800" rtl="0" eaLnBrk="1" latinLnBrk="0" hangingPunct="1">
                        <a:defRPr kumimoji="1" sz="1350" kern="1200">
                          <a:solidFill>
                            <a:schemeClr val="tx1"/>
                          </a:solidFill>
                          <a:latin typeface="Yu Gothic UI"/>
                          <a:ea typeface="Yu Gothic UI"/>
                        </a:defRPr>
                      </a:lvl4pPr>
                      <a:lvl5pPr marL="1371600" algn="l" defTabSz="685800" rtl="0" eaLnBrk="1" latinLnBrk="0" hangingPunct="1">
                        <a:defRPr kumimoji="1" sz="1350" kern="1200">
                          <a:solidFill>
                            <a:schemeClr val="tx1"/>
                          </a:solidFill>
                          <a:latin typeface="Yu Gothic UI"/>
                          <a:ea typeface="Yu Gothic UI"/>
                        </a:defRPr>
                      </a:lvl5pPr>
                      <a:lvl6pPr marL="1714500" algn="l" defTabSz="685800" rtl="0" eaLnBrk="1" latinLnBrk="0" hangingPunct="1">
                        <a:defRPr kumimoji="1" sz="1350" kern="1200">
                          <a:solidFill>
                            <a:schemeClr val="tx1"/>
                          </a:solidFill>
                          <a:latin typeface="Yu Gothic UI"/>
                          <a:ea typeface="Yu Gothic UI"/>
                        </a:defRPr>
                      </a:lvl6pPr>
                      <a:lvl7pPr marL="2057400" algn="l" defTabSz="685800" rtl="0" eaLnBrk="1" latinLnBrk="0" hangingPunct="1">
                        <a:defRPr kumimoji="1" sz="1350" kern="1200">
                          <a:solidFill>
                            <a:schemeClr val="tx1"/>
                          </a:solidFill>
                          <a:latin typeface="Yu Gothic UI"/>
                          <a:ea typeface="Yu Gothic UI"/>
                        </a:defRPr>
                      </a:lvl7pPr>
                      <a:lvl8pPr marL="2400300" algn="l" defTabSz="685800" rtl="0" eaLnBrk="1" latinLnBrk="0" hangingPunct="1">
                        <a:defRPr kumimoji="1" sz="1350" kern="1200">
                          <a:solidFill>
                            <a:schemeClr val="tx1"/>
                          </a:solidFill>
                          <a:latin typeface="Yu Gothic UI"/>
                          <a:ea typeface="Yu Gothic UI"/>
                        </a:defRPr>
                      </a:lvl8pPr>
                      <a:lvl9pPr marL="2743200" algn="l" defTabSz="685800" rtl="0" eaLnBrk="1" latinLnBrk="0" hangingPunct="1">
                        <a:defRPr kumimoji="1" sz="1350" kern="1200">
                          <a:solidFill>
                            <a:schemeClr val="tx1"/>
                          </a:solidFill>
                          <a:latin typeface="Yu Gothic UI"/>
                          <a:ea typeface="Yu Gothic UI"/>
                        </a:defRPr>
                      </a:lvl9pPr>
                    </a:lstStyle>
                    <a:p>
                      <a:endParaRPr kumimoji="1" lang="ja-JP" altLang="en-US" sz="7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36000" marB="36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720304921"/>
                  </a:ext>
                </a:extLst>
              </a:tr>
            </a:tbl>
          </a:graphicData>
        </a:graphic>
      </p:graphicFrame>
      <p:pic>
        <p:nvPicPr>
          <p:cNvPr id="45" name="_c61sXeTWE9aqoASt55-4Cg15" descr="WV-Q157 パナソニック インナーカバー Panason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7588" y="2608400"/>
            <a:ext cx="215713" cy="21571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97105" y="2648708"/>
            <a:ext cx="220969" cy="202029"/>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 name="図 55"/>
          <p:cNvPicPr>
            <a:picLocks noChangeAspect="1"/>
          </p:cNvPicPr>
          <p:nvPr/>
        </p:nvPicPr>
        <p:blipFill rotWithShape="1">
          <a:blip r:embed="rId5" cstate="screen">
            <a:extLst>
              <a:ext uri="{28A0092B-C50C-407E-A947-70E740481C1C}">
                <a14:useLocalDpi xmlns:a14="http://schemas.microsoft.com/office/drawing/2010/main"/>
              </a:ext>
            </a:extLst>
          </a:blip>
          <a:srcRect l="-1" r="-1408"/>
          <a:stretch/>
        </p:blipFill>
        <p:spPr>
          <a:xfrm>
            <a:off x="7237722" y="2850737"/>
            <a:ext cx="315514" cy="221565"/>
          </a:xfrm>
          <a:prstGeom prst="rect">
            <a:avLst/>
          </a:prstGeom>
        </p:spPr>
      </p:pic>
      <p:pic>
        <p:nvPicPr>
          <p:cNvPr id="57" name="Picture 10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29127" y="2628693"/>
            <a:ext cx="254515" cy="231789"/>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 name="図 5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34673" y="2103573"/>
            <a:ext cx="255986" cy="239988"/>
          </a:xfrm>
          <a:prstGeom prst="rect">
            <a:avLst/>
          </a:prstGeom>
        </p:spPr>
      </p:pic>
      <p:pic>
        <p:nvPicPr>
          <p:cNvPr id="59" name="図 5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88267" y="2026432"/>
            <a:ext cx="275775" cy="223506"/>
          </a:xfrm>
          <a:prstGeom prst="rect">
            <a:avLst/>
          </a:prstGeom>
          <a:solidFill>
            <a:srgbClr val="F79646">
              <a:lumMod val="20000"/>
              <a:lumOff val="80000"/>
            </a:srgbClr>
          </a:solidFill>
        </p:spPr>
      </p:pic>
      <p:pic>
        <p:nvPicPr>
          <p:cNvPr id="60" name="図 5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91391" y="2453893"/>
            <a:ext cx="258220" cy="154508"/>
          </a:xfrm>
          <a:prstGeom prst="rect">
            <a:avLst/>
          </a:prstGeom>
        </p:spPr>
      </p:pic>
      <p:pic>
        <p:nvPicPr>
          <p:cNvPr id="62" name="図 61" descr="3138464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709654" y="2132426"/>
            <a:ext cx="233834" cy="235025"/>
          </a:xfrm>
          <a:prstGeom prst="rect">
            <a:avLst/>
          </a:prstGeom>
          <a:noFill/>
          <a:extLst>
            <a:ext uri="{909E8E84-426E-40DD-AFC4-6F175D3DCCD1}">
              <a14:hiddenFill xmlns:a14="http://schemas.microsoft.com/office/drawing/2010/main">
                <a:solidFill>
                  <a:srgbClr val="FFFFFF"/>
                </a:solidFill>
              </a14:hiddenFill>
            </a:ext>
          </a:extLst>
        </p:spPr>
      </p:pic>
      <p:pic>
        <p:nvPicPr>
          <p:cNvPr id="63" name="図 6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43927" y="2626157"/>
            <a:ext cx="191826" cy="212300"/>
          </a:xfrm>
          <a:prstGeom prst="rect">
            <a:avLst/>
          </a:prstGeom>
        </p:spPr>
      </p:pic>
      <p:pic>
        <p:nvPicPr>
          <p:cNvPr id="66" name="図 6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23088" y="2389191"/>
            <a:ext cx="328854" cy="283911"/>
          </a:xfrm>
          <a:prstGeom prst="rect">
            <a:avLst/>
          </a:prstGeom>
        </p:spPr>
      </p:pic>
      <p:pic>
        <p:nvPicPr>
          <p:cNvPr id="72" name="Picture 53" descr="WVQ12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639092" y="1454420"/>
            <a:ext cx="164440" cy="26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図 7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067199" y="1578527"/>
            <a:ext cx="190755" cy="283299"/>
          </a:xfrm>
          <a:prstGeom prst="rect">
            <a:avLst/>
          </a:prstGeom>
        </p:spPr>
      </p:pic>
      <p:pic>
        <p:nvPicPr>
          <p:cNvPr id="74" name="図 7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18195" y="1620480"/>
            <a:ext cx="288788" cy="195413"/>
          </a:xfrm>
          <a:prstGeom prst="rect">
            <a:avLst/>
          </a:prstGeom>
        </p:spPr>
      </p:pic>
      <p:pic>
        <p:nvPicPr>
          <p:cNvPr id="78" name="図 77"/>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1484413" y="4001932"/>
            <a:ext cx="252000" cy="185465"/>
          </a:xfrm>
          <a:prstGeom prst="rect">
            <a:avLst/>
          </a:prstGeom>
        </p:spPr>
      </p:pic>
      <p:pic>
        <p:nvPicPr>
          <p:cNvPr id="79" name="図 78"/>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489264" y="4452940"/>
            <a:ext cx="242298" cy="205724"/>
          </a:xfrm>
          <a:prstGeom prst="rect">
            <a:avLst/>
          </a:prstGeom>
        </p:spPr>
      </p:pic>
      <p:pic>
        <p:nvPicPr>
          <p:cNvPr id="86" name="図 85"/>
          <p:cNvPicPr>
            <a:picLocks noChangeAspect="1"/>
          </p:cNvPicPr>
          <p:nvPr/>
        </p:nvPicPr>
        <p:blipFill>
          <a:blip r:embed="rId18"/>
          <a:stretch>
            <a:fillRect/>
          </a:stretch>
        </p:blipFill>
        <p:spPr>
          <a:xfrm rot="10800000">
            <a:off x="1462389" y="3303376"/>
            <a:ext cx="298908" cy="244269"/>
          </a:xfrm>
          <a:prstGeom prst="rect">
            <a:avLst/>
          </a:prstGeom>
        </p:spPr>
      </p:pic>
      <p:pic>
        <p:nvPicPr>
          <p:cNvPr id="54" name="図 53"/>
          <p:cNvPicPr>
            <a:picLocks noChangeAspect="1"/>
          </p:cNvPicPr>
          <p:nvPr/>
        </p:nvPicPr>
        <p:blipFill>
          <a:blip r:embed="rId18"/>
          <a:stretch>
            <a:fillRect/>
          </a:stretch>
        </p:blipFill>
        <p:spPr>
          <a:xfrm rot="10800000">
            <a:off x="1484413" y="1596051"/>
            <a:ext cx="298908" cy="244269"/>
          </a:xfrm>
          <a:prstGeom prst="rect">
            <a:avLst/>
          </a:prstGeom>
        </p:spPr>
      </p:pic>
      <p:pic>
        <p:nvPicPr>
          <p:cNvPr id="85" name="図 8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21760" y="4489123"/>
            <a:ext cx="249315" cy="215242"/>
          </a:xfrm>
          <a:prstGeom prst="rect">
            <a:avLst/>
          </a:prstGeom>
        </p:spPr>
      </p:pic>
      <p:pic>
        <p:nvPicPr>
          <p:cNvPr id="87" name="図 8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91391" y="4546141"/>
            <a:ext cx="258220" cy="154508"/>
          </a:xfrm>
          <a:prstGeom prst="rect">
            <a:avLst/>
          </a:prstGeom>
        </p:spPr>
      </p:pic>
      <p:pic>
        <p:nvPicPr>
          <p:cNvPr id="108" name="図 10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23088" y="3577383"/>
            <a:ext cx="328854" cy="283911"/>
          </a:xfrm>
          <a:prstGeom prst="rect">
            <a:avLst/>
          </a:prstGeom>
        </p:spPr>
      </p:pic>
      <p:pic>
        <p:nvPicPr>
          <p:cNvPr id="109" name="図 108"/>
          <p:cNvPicPr>
            <a:picLocks noChangeAspect="1"/>
          </p:cNvPicPr>
          <p:nvPr/>
        </p:nvPicPr>
        <p:blipFill>
          <a:blip r:embed="rId19">
            <a:duotone>
              <a:schemeClr val="accent3">
                <a:shade val="45000"/>
                <a:satMod val="135000"/>
              </a:schemeClr>
              <a:prstClr val="white"/>
            </a:duotone>
          </a:blip>
          <a:stretch>
            <a:fillRect/>
          </a:stretch>
        </p:blipFill>
        <p:spPr>
          <a:xfrm>
            <a:off x="4618195" y="3186478"/>
            <a:ext cx="426205" cy="164528"/>
          </a:xfrm>
          <a:prstGeom prst="rect">
            <a:avLst/>
          </a:prstGeom>
        </p:spPr>
      </p:pic>
      <p:pic>
        <p:nvPicPr>
          <p:cNvPr id="110" name="図 109"/>
          <p:cNvPicPr>
            <a:picLocks noChangeAspect="1"/>
          </p:cNvPicPr>
          <p:nvPr/>
        </p:nvPicPr>
        <p:blipFill>
          <a:blip r:embed="rId20"/>
          <a:stretch>
            <a:fillRect/>
          </a:stretch>
        </p:blipFill>
        <p:spPr>
          <a:xfrm>
            <a:off x="5264332" y="3168860"/>
            <a:ext cx="312338" cy="199764"/>
          </a:xfrm>
          <a:prstGeom prst="rect">
            <a:avLst/>
          </a:prstGeom>
        </p:spPr>
      </p:pic>
      <p:pic>
        <p:nvPicPr>
          <p:cNvPr id="111" name="図 110"/>
          <p:cNvPicPr>
            <a:picLocks noChangeAspect="1"/>
          </p:cNvPicPr>
          <p:nvPr/>
        </p:nvPicPr>
        <p:blipFill rotWithShape="1">
          <a:blip r:embed="rId21" cstate="print">
            <a:clrChange>
              <a:clrFrom>
                <a:srgbClr val="333366"/>
              </a:clrFrom>
              <a:clrTo>
                <a:srgbClr val="333366">
                  <a:alpha val="0"/>
                </a:srgbClr>
              </a:clrTo>
            </a:clrChange>
            <a:extLst>
              <a:ext uri="{28A0092B-C50C-407E-A947-70E740481C1C}">
                <a14:useLocalDpi xmlns:a14="http://schemas.microsoft.com/office/drawing/2010/main"/>
              </a:ext>
            </a:extLst>
          </a:blip>
          <a:srcRect/>
          <a:stretch/>
        </p:blipFill>
        <p:spPr>
          <a:xfrm>
            <a:off x="2890086" y="1600526"/>
            <a:ext cx="308751" cy="276211"/>
          </a:xfrm>
          <a:prstGeom prst="rect">
            <a:avLst/>
          </a:prstGeom>
        </p:spPr>
      </p:pic>
      <p:pic>
        <p:nvPicPr>
          <p:cNvPr id="112" name="図 111"/>
          <p:cNvPicPr>
            <a:picLocks noChangeAspect="1"/>
          </p:cNvPicPr>
          <p:nvPr/>
        </p:nvPicPr>
        <p:blipFill rotWithShape="1">
          <a:blip r:embed="rId22" cstate="email">
            <a:clrChange>
              <a:clrFrom>
                <a:srgbClr val="333366"/>
              </a:clrFrom>
              <a:clrTo>
                <a:srgbClr val="333366">
                  <a:alpha val="0"/>
                </a:srgbClr>
              </a:clrTo>
            </a:clrChange>
            <a:extLst>
              <a:ext uri="{28A0092B-C50C-407E-A947-70E740481C1C}">
                <a14:useLocalDpi xmlns:a14="http://schemas.microsoft.com/office/drawing/2010/main"/>
              </a:ext>
            </a:extLst>
          </a:blip>
          <a:srcRect/>
          <a:stretch/>
        </p:blipFill>
        <p:spPr>
          <a:xfrm>
            <a:off x="2758002" y="3524797"/>
            <a:ext cx="324663" cy="297855"/>
          </a:xfrm>
          <a:prstGeom prst="rect">
            <a:avLst/>
          </a:prstGeom>
        </p:spPr>
      </p:pic>
      <p:pic>
        <p:nvPicPr>
          <p:cNvPr id="113" name="図 112"/>
          <p:cNvPicPr>
            <a:picLocks noChangeAspect="1"/>
          </p:cNvPicPr>
          <p:nvPr/>
        </p:nvPicPr>
        <p:blipFill>
          <a:blip r:embed="rId23">
            <a:clrChange>
              <a:clrFrom>
                <a:srgbClr val="FFFFFF"/>
              </a:clrFrom>
              <a:clrTo>
                <a:srgbClr val="FFFFFF">
                  <a:alpha val="0"/>
                </a:srgbClr>
              </a:clrTo>
            </a:clrChange>
          </a:blip>
          <a:stretch>
            <a:fillRect/>
          </a:stretch>
        </p:blipFill>
        <p:spPr>
          <a:xfrm>
            <a:off x="6694079" y="3053514"/>
            <a:ext cx="317625" cy="308550"/>
          </a:xfrm>
          <a:prstGeom prst="rect">
            <a:avLst/>
          </a:prstGeom>
        </p:spPr>
      </p:pic>
      <p:pic>
        <p:nvPicPr>
          <p:cNvPr id="114" name="図 113"/>
          <p:cNvPicPr>
            <a:picLocks noChangeAspect="1"/>
          </p:cNvPicPr>
          <p:nvPr/>
        </p:nvPicPr>
        <p:blipFill>
          <a:blip r:embed="rId23">
            <a:clrChange>
              <a:clrFrom>
                <a:srgbClr val="FFFFFF"/>
              </a:clrFrom>
              <a:clrTo>
                <a:srgbClr val="FFFFFF">
                  <a:alpha val="0"/>
                </a:srgbClr>
              </a:clrTo>
            </a:clrChange>
          </a:blip>
          <a:stretch>
            <a:fillRect/>
          </a:stretch>
        </p:blipFill>
        <p:spPr>
          <a:xfrm>
            <a:off x="6719550" y="3525596"/>
            <a:ext cx="317625" cy="308550"/>
          </a:xfrm>
          <a:prstGeom prst="rect">
            <a:avLst/>
          </a:prstGeom>
        </p:spPr>
      </p:pic>
      <p:pic>
        <p:nvPicPr>
          <p:cNvPr id="115" name="図 114"/>
          <p:cNvPicPr>
            <a:picLocks noChangeAspect="1"/>
          </p:cNvPicPr>
          <p:nvPr/>
        </p:nvPicPr>
        <p:blipFill>
          <a:blip r:embed="rId23">
            <a:clrChange>
              <a:clrFrom>
                <a:srgbClr val="FFFFFF"/>
              </a:clrFrom>
              <a:clrTo>
                <a:srgbClr val="FFFFFF">
                  <a:alpha val="0"/>
                </a:srgbClr>
              </a:clrTo>
            </a:clrChange>
          </a:blip>
          <a:stretch>
            <a:fillRect/>
          </a:stretch>
        </p:blipFill>
        <p:spPr>
          <a:xfrm>
            <a:off x="6744253" y="3958847"/>
            <a:ext cx="317625" cy="308550"/>
          </a:xfrm>
          <a:prstGeom prst="rect">
            <a:avLst/>
          </a:prstGeom>
        </p:spPr>
      </p:pic>
      <p:pic>
        <p:nvPicPr>
          <p:cNvPr id="116" name="図 115"/>
          <p:cNvPicPr>
            <a:picLocks noChangeAspect="1"/>
          </p:cNvPicPr>
          <p:nvPr/>
        </p:nvPicPr>
        <p:blipFill>
          <a:blip r:embed="rId23">
            <a:clrChange>
              <a:clrFrom>
                <a:srgbClr val="FFFFFF"/>
              </a:clrFrom>
              <a:clrTo>
                <a:srgbClr val="FFFFFF">
                  <a:alpha val="0"/>
                </a:srgbClr>
              </a:clrTo>
            </a:clrChange>
          </a:blip>
          <a:stretch>
            <a:fillRect/>
          </a:stretch>
        </p:blipFill>
        <p:spPr>
          <a:xfrm>
            <a:off x="6730622" y="4446213"/>
            <a:ext cx="317625" cy="308550"/>
          </a:xfrm>
          <a:prstGeom prst="rect">
            <a:avLst/>
          </a:prstGeom>
        </p:spPr>
      </p:pic>
      <p:sp>
        <p:nvSpPr>
          <p:cNvPr id="7" name="正方形/長方形 6"/>
          <p:cNvSpPr/>
          <p:nvPr/>
        </p:nvSpPr>
        <p:spPr>
          <a:xfrm>
            <a:off x="7064237" y="2249939"/>
            <a:ext cx="617440" cy="134654"/>
          </a:xfrm>
          <a:prstGeom prst="rect">
            <a:avLst/>
          </a:prstGeom>
          <a:solidFill>
            <a:srgbClr val="B9CDE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  QWL500</a:t>
            </a:r>
            <a:endParaRPr kumimoji="1" lang="ja-JP" altLang="en-US"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grpSp>
        <p:nvGrpSpPr>
          <p:cNvPr id="82" name="グループ化 81"/>
          <p:cNvGrpSpPr/>
          <p:nvPr/>
        </p:nvGrpSpPr>
        <p:grpSpPr>
          <a:xfrm>
            <a:off x="8622981" y="63088"/>
            <a:ext cx="273631" cy="451364"/>
            <a:chOff x="218474" y="3927966"/>
            <a:chExt cx="273631" cy="466314"/>
          </a:xfrm>
        </p:grpSpPr>
        <p:sp>
          <p:nvSpPr>
            <p:cNvPr id="83" name="正方形/長方形 82"/>
            <p:cNvSpPr/>
            <p:nvPr/>
          </p:nvSpPr>
          <p:spPr>
            <a:xfrm>
              <a:off x="218474" y="3984010"/>
              <a:ext cx="273631" cy="407228"/>
            </a:xfrm>
            <a:prstGeom prst="rect">
              <a:avLst/>
            </a:prstGeom>
            <a:solidFill>
              <a:sysClr val="window" lastClr="FFFFFF"/>
            </a:solidFill>
            <a:ln w="3175" cap="flat" cmpd="sng" algn="ctr">
              <a:solidFill>
                <a:srgbClr val="F79646">
                  <a:lumMod val="75000"/>
                </a:srgbClr>
              </a:solidFill>
              <a:prstDash val="solid"/>
            </a:ln>
            <a:effectLst/>
          </p:spPr>
          <p:txBody>
            <a:bodyPr wrap="none" lIns="72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1" i="0" u="none" strike="noStrike" kern="0" cap="none" spc="0" normalizeH="0" baseline="0" noProof="0" dirty="0">
                <a:ln>
                  <a:noFill/>
                </a:ln>
                <a:solidFill>
                  <a:srgbClr val="C0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84" name="正方形/長方形 83"/>
            <p:cNvSpPr/>
            <p:nvPr/>
          </p:nvSpPr>
          <p:spPr>
            <a:xfrm>
              <a:off x="218474" y="4295105"/>
              <a:ext cx="273631" cy="99175"/>
            </a:xfrm>
            <a:prstGeom prst="rect">
              <a:avLst/>
            </a:prstGeom>
            <a:solidFill>
              <a:srgbClr val="F79646">
                <a:lumMod val="75000"/>
              </a:srgbClr>
            </a:solidFill>
            <a:ln w="9525" cap="flat" cmpd="sng" algn="ctr">
              <a:solidFill>
                <a:srgbClr val="F79646">
                  <a:lumMod val="75000"/>
                </a:srgbClr>
              </a:solidFill>
              <a:prstDash val="solid"/>
            </a:ln>
            <a:effectLst/>
          </p:spPr>
          <p:txBody>
            <a:bodyPr wrap="non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700" b="1" i="0" u="none" strike="noStrike" kern="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eiryo UI" panose="020B0604030504040204" pitchFamily="50" charset="-128"/>
                </a:rPr>
                <a:t>series</a:t>
              </a:r>
              <a:endParaRPr kumimoji="0" lang="ja-JP" altLang="en-US" sz="700" b="1" i="0" u="none" strike="noStrike" kern="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88" name="テキスト ボックス 87"/>
            <p:cNvSpPr txBox="1"/>
            <p:nvPr/>
          </p:nvSpPr>
          <p:spPr>
            <a:xfrm>
              <a:off x="239448" y="3927966"/>
              <a:ext cx="201978" cy="413362"/>
            </a:xfrm>
            <a:prstGeom prst="rect">
              <a:avLst/>
            </a:prstGeom>
            <a:noFill/>
          </p:spPr>
          <p:txBody>
            <a:bodyPr wrap="none" lIns="0" tIns="0" rIns="0" bIns="0"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0" lang="en-US" altLang="ja-JP" sz="2600" b="1" i="0" u="none" strike="noStrike" kern="0" cap="none" spc="0" normalizeH="0" baseline="0" noProof="0" dirty="0">
                  <a:ln>
                    <a:noFill/>
                  </a:ln>
                  <a:solidFill>
                    <a:srgbClr val="F79646">
                      <a:lumMod val="75000"/>
                    </a:srgbClr>
                  </a:solidFill>
                  <a:effectLst/>
                  <a:uLnTx/>
                  <a:uFillTx/>
                  <a:latin typeface="Yu Gothic UI" panose="020B0500000000000000" pitchFamily="50" charset="-128"/>
                  <a:ea typeface="Yu Gothic UI" panose="020B0500000000000000" pitchFamily="50" charset="-128"/>
                  <a:cs typeface="Meiryo UI" panose="020B0604030504040204" pitchFamily="50" charset="-128"/>
                </a:rPr>
                <a:t>B</a:t>
              </a:r>
              <a:endParaRPr kumimoji="0" lang="ja-JP" altLang="en-US" sz="2600" b="1" i="0" u="none" strike="noStrike" kern="0" cap="none" spc="0" normalizeH="0" baseline="0" noProof="0" dirty="0">
                <a:ln>
                  <a:noFill/>
                </a:ln>
                <a:solidFill>
                  <a:srgbClr val="F79646">
                    <a:lumMod val="75000"/>
                  </a:srgbClr>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grpSp>
      <p:pic>
        <p:nvPicPr>
          <p:cNvPr id="89" name="図 88"/>
          <p:cNvPicPr>
            <a:picLocks noChangeAspect="1"/>
          </p:cNvPicPr>
          <p:nvPr/>
        </p:nvPicPr>
        <p:blipFill>
          <a:blip r:embed="rId24"/>
          <a:stretch>
            <a:fillRect/>
          </a:stretch>
        </p:blipFill>
        <p:spPr>
          <a:xfrm>
            <a:off x="8300836" y="111370"/>
            <a:ext cx="309190" cy="419887"/>
          </a:xfrm>
          <a:prstGeom prst="rect">
            <a:avLst/>
          </a:prstGeom>
        </p:spPr>
      </p:pic>
      <p:pic>
        <p:nvPicPr>
          <p:cNvPr id="18" name="図 17">
            <a:extLst>
              <a:ext uri="{FF2B5EF4-FFF2-40B4-BE49-F238E27FC236}">
                <a16:creationId xmlns:a16="http://schemas.microsoft.com/office/drawing/2014/main" id="{54143490-B839-5816-6E27-31019013C22B}"/>
              </a:ext>
            </a:extLst>
          </p:cNvPr>
          <p:cNvPicPr>
            <a:picLocks noChangeAspect="1"/>
          </p:cNvPicPr>
          <p:nvPr/>
        </p:nvPicPr>
        <p:blipFill rotWithShape="1">
          <a:blip r:embed="rId25"/>
          <a:srcRect l="13551" t="13238" r="15017" b="13186"/>
          <a:stretch/>
        </p:blipFill>
        <p:spPr>
          <a:xfrm>
            <a:off x="944171" y="2456817"/>
            <a:ext cx="328853" cy="338717"/>
          </a:xfrm>
          <a:prstGeom prst="rect">
            <a:avLst/>
          </a:prstGeom>
        </p:spPr>
      </p:pic>
      <p:pic>
        <p:nvPicPr>
          <p:cNvPr id="21" name="図 20">
            <a:extLst>
              <a:ext uri="{FF2B5EF4-FFF2-40B4-BE49-F238E27FC236}">
                <a16:creationId xmlns:a16="http://schemas.microsoft.com/office/drawing/2014/main" id="{5D4B1D14-64D8-F417-4C72-3A112FA9ACEC}"/>
              </a:ext>
            </a:extLst>
          </p:cNvPr>
          <p:cNvPicPr>
            <a:picLocks noChangeAspect="1"/>
          </p:cNvPicPr>
          <p:nvPr/>
        </p:nvPicPr>
        <p:blipFill rotWithShape="1">
          <a:blip r:embed="rId26"/>
          <a:srcRect l="18484" t="17249" r="18180" b="14632"/>
          <a:stretch/>
        </p:blipFill>
        <p:spPr>
          <a:xfrm>
            <a:off x="969125" y="3908650"/>
            <a:ext cx="251981" cy="271009"/>
          </a:xfrm>
          <a:prstGeom prst="rect">
            <a:avLst/>
          </a:prstGeom>
        </p:spPr>
      </p:pic>
      <p:pic>
        <p:nvPicPr>
          <p:cNvPr id="22" name="図 21">
            <a:extLst>
              <a:ext uri="{FF2B5EF4-FFF2-40B4-BE49-F238E27FC236}">
                <a16:creationId xmlns:a16="http://schemas.microsoft.com/office/drawing/2014/main" id="{D08412D9-0A24-27DC-3092-F6784AFAEB1C}"/>
              </a:ext>
            </a:extLst>
          </p:cNvPr>
          <p:cNvPicPr>
            <a:picLocks noChangeAspect="1"/>
          </p:cNvPicPr>
          <p:nvPr/>
        </p:nvPicPr>
        <p:blipFill rotWithShape="1">
          <a:blip r:embed="rId27"/>
          <a:srcRect l="16854" t="16193" r="19085" b="11176"/>
          <a:stretch/>
        </p:blipFill>
        <p:spPr>
          <a:xfrm>
            <a:off x="981282" y="4386762"/>
            <a:ext cx="239824" cy="271902"/>
          </a:xfrm>
          <a:prstGeom prst="rect">
            <a:avLst/>
          </a:prstGeom>
        </p:spPr>
      </p:pic>
      <p:pic>
        <p:nvPicPr>
          <p:cNvPr id="25" name="図 24">
            <a:extLst>
              <a:ext uri="{FF2B5EF4-FFF2-40B4-BE49-F238E27FC236}">
                <a16:creationId xmlns:a16="http://schemas.microsoft.com/office/drawing/2014/main" id="{74256BC5-A0B6-2869-AA59-6457A05A34CD}"/>
              </a:ext>
            </a:extLst>
          </p:cNvPr>
          <p:cNvPicPr>
            <a:picLocks noChangeAspect="1"/>
          </p:cNvPicPr>
          <p:nvPr/>
        </p:nvPicPr>
        <p:blipFill rotWithShape="1">
          <a:blip r:embed="rId28"/>
          <a:srcRect l="23261" t="9417" r="22861" b="8212"/>
          <a:stretch/>
        </p:blipFill>
        <p:spPr>
          <a:xfrm>
            <a:off x="1002131" y="1476847"/>
            <a:ext cx="262154" cy="400786"/>
          </a:xfrm>
          <a:prstGeom prst="rect">
            <a:avLst/>
          </a:prstGeom>
        </p:spPr>
      </p:pic>
      <p:pic>
        <p:nvPicPr>
          <p:cNvPr id="27" name="図 26">
            <a:extLst>
              <a:ext uri="{FF2B5EF4-FFF2-40B4-BE49-F238E27FC236}">
                <a16:creationId xmlns:a16="http://schemas.microsoft.com/office/drawing/2014/main" id="{F8B84860-F71D-BB9E-7598-751C7686CBE2}"/>
              </a:ext>
            </a:extLst>
          </p:cNvPr>
          <p:cNvPicPr>
            <a:picLocks noChangeAspect="1"/>
          </p:cNvPicPr>
          <p:nvPr/>
        </p:nvPicPr>
        <p:blipFill rotWithShape="1">
          <a:blip r:embed="rId29"/>
          <a:srcRect l="18800" t="15155" r="19499" b="15656"/>
          <a:stretch/>
        </p:blipFill>
        <p:spPr>
          <a:xfrm>
            <a:off x="954874" y="2959098"/>
            <a:ext cx="289183" cy="324277"/>
          </a:xfrm>
          <a:prstGeom prst="rect">
            <a:avLst/>
          </a:prstGeom>
        </p:spPr>
      </p:pic>
      <p:pic>
        <p:nvPicPr>
          <p:cNvPr id="28" name="図 27">
            <a:extLst>
              <a:ext uri="{FF2B5EF4-FFF2-40B4-BE49-F238E27FC236}">
                <a16:creationId xmlns:a16="http://schemas.microsoft.com/office/drawing/2014/main" id="{7C6347D7-8F44-DE8C-FDE3-DB7AD2577D2B}"/>
              </a:ext>
            </a:extLst>
          </p:cNvPr>
          <p:cNvPicPr>
            <a:picLocks noChangeAspect="1"/>
          </p:cNvPicPr>
          <p:nvPr/>
        </p:nvPicPr>
        <p:blipFill rotWithShape="1">
          <a:blip r:embed="rId30"/>
          <a:srcRect l="17274" t="17954" r="17029" b="15159"/>
          <a:stretch/>
        </p:blipFill>
        <p:spPr>
          <a:xfrm>
            <a:off x="955595" y="3428504"/>
            <a:ext cx="279042" cy="284095"/>
          </a:xfrm>
          <a:prstGeom prst="rect">
            <a:avLst/>
          </a:prstGeom>
        </p:spPr>
      </p:pic>
      <p:pic>
        <p:nvPicPr>
          <p:cNvPr id="29" name="図 28">
            <a:extLst>
              <a:ext uri="{FF2B5EF4-FFF2-40B4-BE49-F238E27FC236}">
                <a16:creationId xmlns:a16="http://schemas.microsoft.com/office/drawing/2014/main" id="{500F9F0A-91AC-96AC-F301-619195E74980}"/>
              </a:ext>
            </a:extLst>
          </p:cNvPr>
          <p:cNvPicPr>
            <a:picLocks noChangeAspect="1"/>
          </p:cNvPicPr>
          <p:nvPr/>
        </p:nvPicPr>
        <p:blipFill>
          <a:blip r:embed="rId31"/>
          <a:stretch>
            <a:fillRect/>
          </a:stretch>
        </p:blipFill>
        <p:spPr>
          <a:xfrm>
            <a:off x="990152" y="1978086"/>
            <a:ext cx="268247" cy="323116"/>
          </a:xfrm>
          <a:prstGeom prst="rect">
            <a:avLst/>
          </a:prstGeom>
        </p:spPr>
      </p:pic>
    </p:spTree>
    <p:extLst>
      <p:ext uri="{BB962C8B-B14F-4D97-AF65-F5344CB8AC3E}">
        <p14:creationId xmlns:p14="http://schemas.microsoft.com/office/powerpoint/2010/main" val="747419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5</a:t>
            </a:r>
            <a:r>
              <a:rPr lang="ja-JP" altLang="en-US" dirty="0" err="1">
                <a:latin typeface="Yu Gothic UI" panose="020B0500000000000000" pitchFamily="50" charset="-128"/>
                <a:ea typeface="Yu Gothic UI" panose="020B0500000000000000" pitchFamily="50" charset="-128"/>
              </a:rPr>
              <a:t>．</a:t>
            </a:r>
            <a:r>
              <a:rPr lang="ja-JP" altLang="en-US" dirty="0">
                <a:latin typeface="Yu Gothic UI" panose="020B0500000000000000" pitchFamily="50" charset="-128"/>
                <a:ea typeface="Yu Gothic UI" panose="020B0500000000000000" pitchFamily="50" charset="-128"/>
              </a:rPr>
              <a:t>その他の仕様</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109713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2858" y="607632"/>
            <a:ext cx="3459771" cy="369332"/>
          </a:xfrm>
          <a:prstGeom prst="rect">
            <a:avLst/>
          </a:prstGeom>
        </p:spPr>
        <p:txBody>
          <a:bodyPr wrap="square" anchor="b">
            <a:spAutoFit/>
          </a:bodyPr>
          <a:lstStyle/>
          <a:p>
            <a:pPr marL="285750" lvl="0" indent="-285750" defTabSz="457200" fontAlgn="base">
              <a:spcBef>
                <a:spcPct val="0"/>
              </a:spcBef>
              <a:spcAft>
                <a:spcPct val="0"/>
              </a:spcAft>
              <a:buFont typeface="Wingdings" panose="05000000000000000000" pitchFamily="2" charset="2"/>
              <a:buChar char="u"/>
              <a:defRPr/>
            </a:pPr>
            <a:r>
              <a:rPr lang="en-US" altLang="ja-JP" sz="1800" b="1" dirty="0">
                <a:solidFill>
                  <a:srgbClr val="6464E6"/>
                </a:solidFill>
                <a:latin typeface="Yu Gothic UI" panose="020B0500000000000000" pitchFamily="50" charset="-128"/>
                <a:ea typeface="Yu Gothic UI" panose="020B0500000000000000" pitchFamily="50" charset="-128"/>
              </a:rPr>
              <a:t>FHD </a:t>
            </a:r>
            <a:r>
              <a:rPr lang="ja-JP" altLang="en-US" sz="1800" b="1" dirty="0">
                <a:solidFill>
                  <a:srgbClr val="6464E6"/>
                </a:solidFill>
                <a:latin typeface="Yu Gothic UI" panose="020B0500000000000000" pitchFamily="50" charset="-128"/>
                <a:ea typeface="Yu Gothic UI" panose="020B0500000000000000" pitchFamily="50" charset="-128"/>
              </a:rPr>
              <a:t>モデル</a:t>
            </a:r>
            <a:endParaRPr lang="en-US" altLang="ja-JP" sz="1800" b="1" dirty="0">
              <a:solidFill>
                <a:srgbClr val="6464E6"/>
              </a:solidFill>
              <a:latin typeface="Yu Gothic UI" panose="020B0500000000000000" pitchFamily="50" charset="-128"/>
              <a:ea typeface="Yu Gothic UI" panose="020B0500000000000000" pitchFamily="50" charset="-128"/>
            </a:endParaRPr>
          </a:p>
        </p:txBody>
      </p:sp>
      <p:sp>
        <p:nvSpPr>
          <p:cNvPr id="12" name="タイトル 11"/>
          <p:cNvSpPr>
            <a:spLocks noGrp="1"/>
          </p:cNvSpPr>
          <p:nvPr>
            <p:ph type="title"/>
          </p:nvPr>
        </p:nvSpPr>
        <p:spPr/>
        <p:txBody>
          <a:bodyPr/>
          <a:lstStyle/>
          <a:p>
            <a:r>
              <a:rPr kumimoji="1" lang="en-US" altLang="ja-JP" dirty="0"/>
              <a:t>5-1. </a:t>
            </a:r>
            <a:r>
              <a:rPr kumimoji="1" lang="ja-JP" altLang="en-US" dirty="0"/>
              <a:t>解像度</a:t>
            </a:r>
          </a:p>
        </p:txBody>
      </p:sp>
      <p:graphicFrame>
        <p:nvGraphicFramePr>
          <p:cNvPr id="15" name="表 14"/>
          <p:cNvGraphicFramePr>
            <a:graphicFrameLocks noGrp="1"/>
          </p:cNvGraphicFramePr>
          <p:nvPr>
            <p:extLst>
              <p:ext uri="{D42A27DB-BD31-4B8C-83A1-F6EECF244321}">
                <p14:modId xmlns:p14="http://schemas.microsoft.com/office/powerpoint/2010/main" val="3630632526"/>
              </p:ext>
            </p:extLst>
          </p:nvPr>
        </p:nvGraphicFramePr>
        <p:xfrm>
          <a:off x="100080" y="937655"/>
          <a:ext cx="8863710" cy="2974615"/>
        </p:xfrm>
        <a:graphic>
          <a:graphicData uri="http://schemas.openxmlformats.org/drawingml/2006/table">
            <a:tbl>
              <a:tblPr firstRow="1" bandRow="1">
                <a:effectLst>
                  <a:outerShdw blurRad="50800" dist="38100" dir="2700000" algn="tl" rotWithShape="0">
                    <a:prstClr val="black">
                      <a:alpha val="40000"/>
                    </a:prstClr>
                  </a:outerShdw>
                </a:effectLst>
              </a:tblPr>
              <a:tblGrid>
                <a:gridCol w="1578229">
                  <a:extLst>
                    <a:ext uri="{9D8B030D-6E8A-4147-A177-3AD203B41FA5}">
                      <a16:colId xmlns:a16="http://schemas.microsoft.com/office/drawing/2014/main" val="20000"/>
                    </a:ext>
                  </a:extLst>
                </a:gridCol>
                <a:gridCol w="922973">
                  <a:extLst>
                    <a:ext uri="{9D8B030D-6E8A-4147-A177-3AD203B41FA5}">
                      <a16:colId xmlns:a16="http://schemas.microsoft.com/office/drawing/2014/main" val="20001"/>
                    </a:ext>
                  </a:extLst>
                </a:gridCol>
                <a:gridCol w="922973">
                  <a:extLst>
                    <a:ext uri="{9D8B030D-6E8A-4147-A177-3AD203B41FA5}">
                      <a16:colId xmlns:a16="http://schemas.microsoft.com/office/drawing/2014/main" val="20002"/>
                    </a:ext>
                  </a:extLst>
                </a:gridCol>
                <a:gridCol w="922973">
                  <a:extLst>
                    <a:ext uri="{9D8B030D-6E8A-4147-A177-3AD203B41FA5}">
                      <a16:colId xmlns:a16="http://schemas.microsoft.com/office/drawing/2014/main" val="20003"/>
                    </a:ext>
                  </a:extLst>
                </a:gridCol>
                <a:gridCol w="922973">
                  <a:extLst>
                    <a:ext uri="{9D8B030D-6E8A-4147-A177-3AD203B41FA5}">
                      <a16:colId xmlns:a16="http://schemas.microsoft.com/office/drawing/2014/main" val="20004"/>
                    </a:ext>
                  </a:extLst>
                </a:gridCol>
                <a:gridCol w="922973">
                  <a:extLst>
                    <a:ext uri="{9D8B030D-6E8A-4147-A177-3AD203B41FA5}">
                      <a16:colId xmlns:a16="http://schemas.microsoft.com/office/drawing/2014/main" val="20005"/>
                    </a:ext>
                  </a:extLst>
                </a:gridCol>
                <a:gridCol w="922973">
                  <a:extLst>
                    <a:ext uri="{9D8B030D-6E8A-4147-A177-3AD203B41FA5}">
                      <a16:colId xmlns:a16="http://schemas.microsoft.com/office/drawing/2014/main" val="20006"/>
                    </a:ext>
                  </a:extLst>
                </a:gridCol>
                <a:gridCol w="922973">
                  <a:extLst>
                    <a:ext uri="{9D8B030D-6E8A-4147-A177-3AD203B41FA5}">
                      <a16:colId xmlns:a16="http://schemas.microsoft.com/office/drawing/2014/main" val="20007"/>
                    </a:ext>
                  </a:extLst>
                </a:gridCol>
                <a:gridCol w="824670">
                  <a:extLst>
                    <a:ext uri="{9D8B030D-6E8A-4147-A177-3AD203B41FA5}">
                      <a16:colId xmlns:a16="http://schemas.microsoft.com/office/drawing/2014/main" val="20008"/>
                    </a:ext>
                  </a:extLst>
                </a:gridCol>
              </a:tblGrid>
              <a:tr h="248854">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kumimoji="1" lang="ja-JP" altLang="en-US" sz="1000" dirty="0">
                          <a:latin typeface="Calibri" panose="020F0502020204030204" pitchFamily="34" charset="0"/>
                          <a:ea typeface="Meiryo UI" panose="020B0604030504040204" pitchFamily="50" charset="-128"/>
                          <a:cs typeface="Meiryo UI" panose="020B0604030504040204" pitchFamily="50" charset="-128"/>
                        </a:rPr>
                        <a:t>モード</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kumimoji="1" lang="ja-JP" altLang="en-US" sz="1100" dirty="0">
                          <a:latin typeface="Calibri" panose="020F0502020204030204" pitchFamily="34" charset="0"/>
                          <a:ea typeface="Meiryo UI" panose="020B0604030504040204" pitchFamily="50" charset="-128"/>
                          <a:cs typeface="Meiryo UI" panose="020B0604030504040204" pitchFamily="50" charset="-128"/>
                        </a:rPr>
                        <a:t>ストリーム</a:t>
                      </a:r>
                      <a:r>
                        <a:rPr kumimoji="1" lang="en-US" altLang="ja-JP" sz="1100" dirty="0">
                          <a:latin typeface="Calibri" panose="020F0502020204030204" pitchFamily="34" charset="0"/>
                          <a:ea typeface="Meiryo UI" panose="020B0604030504040204" pitchFamily="50" charset="-128"/>
                          <a:cs typeface="Meiryo UI" panose="020B0604030504040204" pitchFamily="50" charset="-128"/>
                        </a:rPr>
                        <a:t>(1)</a:t>
                      </a:r>
                      <a:r>
                        <a:rPr kumimoji="1" lang="ja-JP" altLang="en-US" sz="1100" baseline="0" dirty="0">
                          <a:latin typeface="Calibri" panose="020F0502020204030204" pitchFamily="34" charset="0"/>
                          <a:ea typeface="Meiryo UI" panose="020B0604030504040204" pitchFamily="50" charset="-128"/>
                          <a:cs typeface="Meiryo UI" panose="020B0604030504040204" pitchFamily="50" charset="-128"/>
                        </a:rPr>
                        <a:t> </a:t>
                      </a:r>
                      <a:endParaRPr kumimoji="1" lang="en-US" altLang="ja-JP" sz="1100" baseline="0" dirty="0">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kumimoji="1" lang="ja-JP" altLang="en-US" sz="1100" dirty="0">
                          <a:latin typeface="Calibri" panose="020F0502020204030204" pitchFamily="34" charset="0"/>
                          <a:ea typeface="Meiryo UI" panose="020B0604030504040204" pitchFamily="50" charset="-128"/>
                          <a:cs typeface="Meiryo UI" panose="020B0604030504040204" pitchFamily="50" charset="-128"/>
                        </a:rPr>
                        <a:t>ストリーム</a:t>
                      </a:r>
                      <a:r>
                        <a:rPr kumimoji="1" lang="en-US" altLang="ja-JP" sz="1100" dirty="0">
                          <a:latin typeface="Calibri" panose="020F0502020204030204" pitchFamily="34" charset="0"/>
                          <a:ea typeface="Meiryo UI" panose="020B0604030504040204" pitchFamily="50" charset="-128"/>
                          <a:cs typeface="Meiryo UI" panose="020B0604030504040204" pitchFamily="50" charset="-128"/>
                        </a:rPr>
                        <a:t>(2)</a:t>
                      </a:r>
                      <a:endParaRPr kumimoji="1" lang="en-US" altLang="ja-JP" sz="1100" baseline="0" dirty="0">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kumimoji="1" lang="ja-JP" altLang="en-US" sz="1100" dirty="0">
                          <a:latin typeface="Calibri" panose="020F0502020204030204" pitchFamily="34" charset="0"/>
                          <a:ea typeface="Meiryo UI" panose="020B0604030504040204" pitchFamily="50" charset="-128"/>
                          <a:cs typeface="Meiryo UI" panose="020B0604030504040204" pitchFamily="50" charset="-128"/>
                        </a:rPr>
                        <a:t>ストリーム</a:t>
                      </a:r>
                      <a:r>
                        <a:rPr kumimoji="1" lang="en-US" altLang="ja-JP" sz="1100" dirty="0">
                          <a:latin typeface="Calibri" panose="020F0502020204030204" pitchFamily="34" charset="0"/>
                          <a:ea typeface="Meiryo UI" panose="020B0604030504040204" pitchFamily="50" charset="-128"/>
                          <a:cs typeface="Meiryo UI" panose="020B0604030504040204" pitchFamily="50" charset="-128"/>
                        </a:rPr>
                        <a:t>(3)</a:t>
                      </a:r>
                      <a:endParaRPr kumimoji="1" lang="en-US" altLang="ja-JP" sz="1100" baseline="0" dirty="0">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kumimoji="1" lang="ja-JP" altLang="en-US" sz="1100" dirty="0">
                          <a:latin typeface="Calibri" panose="020F0502020204030204" pitchFamily="34" charset="0"/>
                          <a:ea typeface="Meiryo UI" panose="020B0604030504040204" pitchFamily="50" charset="-128"/>
                          <a:cs typeface="Meiryo UI" panose="020B0604030504040204" pitchFamily="50" charset="-128"/>
                        </a:rPr>
                        <a:t>ストリーム</a:t>
                      </a:r>
                      <a:r>
                        <a:rPr kumimoji="1" lang="en-US" altLang="ja-JP" sz="1100" dirty="0">
                          <a:latin typeface="Calibri" panose="020F0502020204030204" pitchFamily="34" charset="0"/>
                          <a:ea typeface="Meiryo UI" panose="020B0604030504040204" pitchFamily="50" charset="-128"/>
                          <a:cs typeface="Meiryo UI" panose="020B0604030504040204" pitchFamily="50" charset="-128"/>
                        </a:rPr>
                        <a:t>(4)</a:t>
                      </a:r>
                      <a:endParaRPr kumimoji="1" lang="en-US" altLang="ja-JP" sz="1100" baseline="0" dirty="0">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kumimoji="1" lang="en-US" altLang="ja-JP" sz="1100" dirty="0">
                          <a:latin typeface="Calibri" panose="020F0502020204030204" pitchFamily="34" charset="0"/>
                          <a:ea typeface="Meiryo UI" panose="020B0604030504040204" pitchFamily="50" charset="-128"/>
                          <a:cs typeface="Meiryo UI" panose="020B0604030504040204" pitchFamily="50" charset="-128"/>
                        </a:rPr>
                        <a:t>JPEG(1)</a:t>
                      </a:r>
                      <a:endParaRPr kumimoji="1" lang="ja-JP" altLang="en-US" sz="1100" dirty="0">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kumimoji="1" lang="en-US" altLang="ja-JP" sz="1100" baseline="0" dirty="0">
                          <a:latin typeface="Calibri" panose="020F0502020204030204" pitchFamily="34" charset="0"/>
                          <a:ea typeface="Meiryo UI" panose="020B0604030504040204" pitchFamily="50" charset="-128"/>
                          <a:cs typeface="Meiryo UI" panose="020B0604030504040204" pitchFamily="50" charset="-128"/>
                        </a:rPr>
                        <a:t>JPEG(2)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kumimoji="1" lang="en-US" altLang="ja-JP" sz="1100" dirty="0">
                          <a:latin typeface="Calibri" panose="020F0502020204030204" pitchFamily="34" charset="0"/>
                          <a:ea typeface="Meiryo UI" panose="020B0604030504040204" pitchFamily="50" charset="-128"/>
                          <a:cs typeface="Meiryo UI" panose="020B0604030504040204" pitchFamily="50" charset="-128"/>
                        </a:rPr>
                        <a:t>JPEG(3)</a:t>
                      </a:r>
                      <a:endParaRPr kumimoji="1" lang="en-US" altLang="ja-JP" sz="1100" baseline="0" dirty="0">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kumimoji="1" lang="en-US" altLang="ja-JP" sz="1100" baseline="0" dirty="0">
                          <a:latin typeface="Calibri" panose="020F0502020204030204" pitchFamily="34" charset="0"/>
                          <a:ea typeface="Meiryo UI" panose="020B0604030504040204" pitchFamily="50" charset="-128"/>
                          <a:cs typeface="Meiryo UI" panose="020B0604030504040204" pitchFamily="50" charset="-128"/>
                        </a:rPr>
                        <a:t>note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731924">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16:9(60fps)</a:t>
                      </a:r>
                      <a:r>
                        <a:rPr kumimoji="1" lang="en-US" altLang="ja-JP" sz="1100" b="1" baseline="0" dirty="0">
                          <a:latin typeface="Calibri" panose="020F0502020204030204" pitchFamily="34" charset="0"/>
                          <a:ea typeface="Meiryo UI" panose="020B0604030504040204" pitchFamily="50" charset="-128"/>
                          <a:cs typeface="Meiryo UI" panose="020B0604030504040204" pitchFamily="50" charset="-128"/>
                        </a:rPr>
                        <a:t> </a:t>
                      </a:r>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mode</a:t>
                      </a:r>
                    </a:p>
                    <a:p>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16:9(30fps)</a:t>
                      </a:r>
                      <a:r>
                        <a:rPr kumimoji="1" lang="en-US" altLang="ja-JP" sz="1100" b="1" baseline="0" dirty="0">
                          <a:latin typeface="Calibri" panose="020F0502020204030204" pitchFamily="34" charset="0"/>
                          <a:ea typeface="Meiryo UI" panose="020B0604030504040204" pitchFamily="50" charset="-128"/>
                          <a:cs typeface="Meiryo UI" panose="020B0604030504040204" pitchFamily="50" charset="-128"/>
                        </a:rPr>
                        <a:t> </a:t>
                      </a:r>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mode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16:9(50fps)</a:t>
                      </a:r>
                      <a:r>
                        <a:rPr kumimoji="1" lang="en-US" altLang="ja-JP" sz="1100" b="1" baseline="0" dirty="0">
                          <a:latin typeface="Calibri" panose="020F0502020204030204" pitchFamily="34" charset="0"/>
                          <a:ea typeface="Meiryo UI" panose="020B0604030504040204" pitchFamily="50" charset="-128"/>
                          <a:cs typeface="Meiryo UI" panose="020B0604030504040204" pitchFamily="50" charset="-128"/>
                        </a:rPr>
                        <a:t> </a:t>
                      </a:r>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mode</a:t>
                      </a:r>
                    </a:p>
                    <a:p>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16:9(25fps) mode</a:t>
                      </a:r>
                    </a:p>
                    <a:p>
                      <a:endParaRPr kumimoji="1" lang="en-US" altLang="ja-JP" sz="11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1920x1080/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1280x720/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640x360/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320x180</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1920x1080/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1280x720/ 640x360/ </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320x180</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rPr>
                        <a:t>1280x720/</a:t>
                      </a:r>
                    </a:p>
                    <a:p>
                      <a:r>
                        <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rPr>
                        <a:t>640x360/</a:t>
                      </a:r>
                    </a:p>
                    <a:p>
                      <a:r>
                        <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rPr>
                        <a:t>320x180</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p>
                      <a:endPar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rPr>
                        <a:t>640x360/</a:t>
                      </a:r>
                    </a:p>
                    <a:p>
                      <a:r>
                        <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rPr>
                        <a:t>320x180</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1920x1080/</a:t>
                      </a:r>
                      <a:endParaRPr kumimoji="1" lang="ja-JP"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1280x720/ 640x360/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320x180</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1920x1080/</a:t>
                      </a:r>
                      <a:endParaRPr kumimoji="1" lang="ja-JP"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1280x720/ 640x360/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320x180</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kern="1200" dirty="0">
                        <a:solidFill>
                          <a:schemeClr val="dk1"/>
                        </a:solidFill>
                        <a:effectLst/>
                        <a:latin typeface="Calibri" panose="020F0502020204030204" pitchFamily="34" charset="0"/>
                        <a:ea typeface="Meiryo UI" panose="020B0604030504040204" pitchFamily="50" charset="-128"/>
                        <a:cs typeface="Meiryo UI" panose="020B0604030504040204" pitchFamily="50" charset="-128"/>
                      </a:endParaRPr>
                    </a:p>
                    <a:p>
                      <a:endParaRPr kumimoji="1" lang="en-US" altLang="ja-JP" sz="1100" kern="1200" dirty="0">
                        <a:solidFill>
                          <a:schemeClr val="dk1"/>
                        </a:solidFill>
                        <a:effectLst/>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kern="1200" dirty="0">
                          <a:solidFill>
                            <a:schemeClr val="dk1"/>
                          </a:solidFill>
                          <a:effectLst/>
                          <a:latin typeface="Calibri" panose="020F0502020204030204" pitchFamily="34" charset="0"/>
                          <a:ea typeface="Meiryo UI" panose="020B0604030504040204" pitchFamily="50" charset="-128"/>
                          <a:cs typeface="Meiryo UI" panose="020B0604030504040204" pitchFamily="50" charset="-128"/>
                        </a:rPr>
                        <a:t>640x360</a:t>
                      </a:r>
                    </a:p>
                    <a:p>
                      <a:r>
                        <a:rPr kumimoji="1" lang="en-US" altLang="ja-JP" sz="1100" kern="1200" dirty="0">
                          <a:solidFill>
                            <a:schemeClr val="dk1"/>
                          </a:solidFill>
                          <a:effectLst/>
                          <a:latin typeface="Calibri" panose="020F0502020204030204" pitchFamily="34" charset="0"/>
                          <a:ea typeface="Meiryo UI" panose="020B0604030504040204" pitchFamily="50" charset="-128"/>
                          <a:cs typeface="Meiryo UI" panose="020B0604030504040204" pitchFamily="50" charset="-128"/>
                        </a:rPr>
                        <a:t>320x180</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b="1" dirty="0">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E1F1"/>
                    </a:solidFill>
                  </a:tcPr>
                </a:tc>
                <a:extLst>
                  <a:ext uri="{0D108BD9-81ED-4DB2-BD59-A6C34878D82A}">
                    <a16:rowId xmlns:a16="http://schemas.microsoft.com/office/drawing/2014/main" val="10001"/>
                  </a:ext>
                </a:extLst>
              </a:tr>
              <a:tr h="731924">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b="1" baseline="0" dirty="0">
                          <a:latin typeface="Calibri" panose="020F0502020204030204" pitchFamily="34" charset="0"/>
                          <a:ea typeface="Meiryo UI" panose="020B0604030504040204" pitchFamily="50" charset="-128"/>
                          <a:cs typeface="Meiryo UI" panose="020B0604030504040204" pitchFamily="50" charset="-128"/>
                        </a:rPr>
                        <a:t>4</a:t>
                      </a:r>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:3(30fps)</a:t>
                      </a:r>
                      <a:r>
                        <a:rPr kumimoji="1" lang="en-US" altLang="ja-JP" sz="1100" b="1" baseline="0" dirty="0">
                          <a:latin typeface="Calibri" panose="020F0502020204030204" pitchFamily="34" charset="0"/>
                          <a:ea typeface="Meiryo UI" panose="020B0604030504040204" pitchFamily="50" charset="-128"/>
                          <a:cs typeface="Meiryo UI" panose="020B0604030504040204" pitchFamily="50" charset="-128"/>
                        </a:rPr>
                        <a:t> </a:t>
                      </a:r>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mode</a:t>
                      </a:r>
                    </a:p>
                    <a:p>
                      <a:r>
                        <a:rPr kumimoji="1" lang="en-US" altLang="ja-JP" sz="1100" b="1" baseline="0" dirty="0">
                          <a:latin typeface="Calibri" panose="020F0502020204030204" pitchFamily="34" charset="0"/>
                          <a:ea typeface="Meiryo UI" panose="020B0604030504040204" pitchFamily="50" charset="-128"/>
                          <a:cs typeface="Meiryo UI" panose="020B0604030504040204" pitchFamily="50" charset="-128"/>
                        </a:rPr>
                        <a:t>4</a:t>
                      </a:r>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:3(25fps) mode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1280x960/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1280x960/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endPar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endPar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1280x960/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1280x960/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900" b="1" baseline="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10002"/>
                  </a:ext>
                </a:extLst>
              </a:tr>
              <a:tr h="1053971">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b="1" baseline="0" dirty="0">
                          <a:latin typeface="Calibri" panose="020F0502020204030204" pitchFamily="34" charset="0"/>
                          <a:ea typeface="Meiryo UI" panose="020B0604030504040204" pitchFamily="50" charset="-128"/>
                          <a:cs typeface="Meiryo UI" panose="020B0604030504040204" pitchFamily="50" charset="-128"/>
                        </a:rPr>
                        <a:t>4</a:t>
                      </a:r>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:3(30fps)</a:t>
                      </a:r>
                      <a:r>
                        <a:rPr kumimoji="1" lang="en-US" altLang="ja-JP" sz="1100" b="1" baseline="0" dirty="0">
                          <a:latin typeface="Calibri" panose="020F0502020204030204" pitchFamily="34" charset="0"/>
                          <a:ea typeface="Meiryo UI" panose="020B0604030504040204" pitchFamily="50" charset="-128"/>
                          <a:cs typeface="Meiryo UI" panose="020B0604030504040204" pitchFamily="50" charset="-128"/>
                        </a:rPr>
                        <a:t> </a:t>
                      </a:r>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mode</a:t>
                      </a:r>
                    </a:p>
                    <a:p>
                      <a:r>
                        <a:rPr kumimoji="1" lang="en-US" altLang="ja-JP" sz="1100" b="1" baseline="0" dirty="0">
                          <a:latin typeface="Calibri" panose="020F0502020204030204" pitchFamily="34" charset="0"/>
                          <a:ea typeface="Meiryo UI" panose="020B0604030504040204" pitchFamily="50" charset="-128"/>
                          <a:cs typeface="Meiryo UI" panose="020B0604030504040204" pitchFamily="50" charset="-128"/>
                        </a:rPr>
                        <a:t>4</a:t>
                      </a:r>
                      <a:r>
                        <a:rPr kumimoji="1" lang="en-US" altLang="ja-JP" sz="1100" b="1" dirty="0">
                          <a:latin typeface="Calibri" panose="020F0502020204030204" pitchFamily="34" charset="0"/>
                          <a:ea typeface="Meiryo UI" panose="020B0604030504040204" pitchFamily="50" charset="-128"/>
                          <a:cs typeface="Meiryo UI" panose="020B0604030504040204" pitchFamily="50" charset="-128"/>
                        </a:rPr>
                        <a:t>:3(25fps) mode</a:t>
                      </a:r>
                    </a:p>
                    <a:p>
                      <a:endParaRPr kumimoji="1" lang="en-US" altLang="ja-JP" sz="11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2048x1536/</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1280x960/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1280x960/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endPar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endPar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endPar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endParaRPr kumimoji="1" lang="en-US" altLang="ja-JP" sz="11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2048x1536/</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1280x960/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1280x960/</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endPar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VGA/</a:t>
                      </a:r>
                    </a:p>
                    <a:p>
                      <a:r>
                        <a:rPr kumimoji="1" lang="en-US" altLang="ja-JP" sz="1100" kern="12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QVGA</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CE1F1"/>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kumimoji="1" lang="en-US" altLang="ja-JP" sz="900" b="1" baseline="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CE1F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01517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2858" y="607632"/>
            <a:ext cx="5124887" cy="369332"/>
          </a:xfrm>
          <a:prstGeom prst="rect">
            <a:avLst/>
          </a:prstGeom>
        </p:spPr>
        <p:txBody>
          <a:bodyPr wrap="square" anchor="b">
            <a:spAutoFit/>
          </a:bodyPr>
          <a:lstStyle/>
          <a:p>
            <a:pPr marL="285750" lvl="0" indent="-285750" defTabSz="457200" fontAlgn="base">
              <a:spcBef>
                <a:spcPct val="0"/>
              </a:spcBef>
              <a:spcAft>
                <a:spcPct val="0"/>
              </a:spcAft>
              <a:buFont typeface="Wingdings" panose="05000000000000000000" pitchFamily="2" charset="2"/>
              <a:buChar char="u"/>
              <a:defRPr/>
            </a:pPr>
            <a:r>
              <a:rPr lang="ja-JP" altLang="en-US" sz="18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ストリーミング性能は従来のカメラと同等</a:t>
            </a:r>
            <a:endParaRPr lang="ja-JP" altLang="en-US" sz="1800" b="1" dirty="0">
              <a:solidFill>
                <a:srgbClr val="6464E6"/>
              </a:solidFill>
              <a:latin typeface="Yu Gothic UI" panose="020B0500000000000000" pitchFamily="50" charset="-128"/>
              <a:ea typeface="Yu Gothic UI" panose="020B0500000000000000" pitchFamily="50" charset="-128"/>
            </a:endParaRPr>
          </a:p>
        </p:txBody>
      </p:sp>
      <p:sp>
        <p:nvSpPr>
          <p:cNvPr id="12" name="タイトル 11"/>
          <p:cNvSpPr>
            <a:spLocks noGrp="1"/>
          </p:cNvSpPr>
          <p:nvPr>
            <p:ph type="title"/>
          </p:nvPr>
        </p:nvSpPr>
        <p:spPr/>
        <p:txBody>
          <a:bodyPr/>
          <a:lstStyle/>
          <a:p>
            <a:r>
              <a:rPr kumimoji="1" lang="en-US" altLang="ja-JP" dirty="0"/>
              <a:t>5-2. </a:t>
            </a:r>
            <a:r>
              <a:rPr kumimoji="1" lang="ja-JP" altLang="en-US" dirty="0"/>
              <a:t>ストリーミング性能</a:t>
            </a:r>
          </a:p>
        </p:txBody>
      </p:sp>
      <p:sp>
        <p:nvSpPr>
          <p:cNvPr id="5" name="テキスト ボックス 5"/>
          <p:cNvSpPr txBox="1"/>
          <p:nvPr/>
        </p:nvSpPr>
        <p:spPr>
          <a:xfrm>
            <a:off x="2685519" y="998628"/>
            <a:ext cx="3772961" cy="830997"/>
          </a:xfrm>
          <a:prstGeom prst="rect">
            <a:avLst/>
          </a:prstGeom>
          <a:noFill/>
        </p:spPr>
        <p:txBody>
          <a:bodyPr wrap="square"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lvl="0">
              <a:defRPr/>
            </a:pPr>
            <a:r>
              <a:rPr lang="ja-JP" altLang="en-US" sz="1600" dirty="0">
                <a:solidFill>
                  <a:prstClr val="black"/>
                </a:solidFill>
              </a:rPr>
              <a:t>ストリーミング性能</a:t>
            </a:r>
            <a:endParaRPr lang="en-US" altLang="ja-JP" sz="1600" dirty="0">
              <a:solidFill>
                <a:prstClr val="black"/>
              </a:solidFill>
            </a:endParaRPr>
          </a:p>
          <a:p>
            <a:pPr lvl="0">
              <a:defRPr/>
            </a:pPr>
            <a:r>
              <a:rPr lang="ja-JP" altLang="en-US" sz="1600" dirty="0">
                <a:solidFill>
                  <a:prstClr val="black"/>
                </a:solidFill>
              </a:rPr>
              <a:t>・同時アクセス数：</a:t>
            </a:r>
            <a:r>
              <a:rPr lang="en-US" altLang="ja-JP" sz="1600" dirty="0">
                <a:solidFill>
                  <a:prstClr val="black"/>
                </a:solidFill>
              </a:rPr>
              <a:t>14</a:t>
            </a:r>
            <a:r>
              <a:rPr lang="ja-JP" altLang="en-US" sz="1600" dirty="0">
                <a:solidFill>
                  <a:prstClr val="black"/>
                </a:solidFill>
              </a:rPr>
              <a:t>ユーザー</a:t>
            </a:r>
            <a:endParaRPr lang="en-US" altLang="ja-JP" sz="1600" dirty="0">
              <a:solidFill>
                <a:prstClr val="black"/>
              </a:solidFill>
            </a:endParaRPr>
          </a:p>
          <a:p>
            <a:pPr lvl="0">
              <a:defRPr/>
            </a:pPr>
            <a:r>
              <a:rPr lang="ja-JP" altLang="en-US" sz="1600" dirty="0">
                <a:solidFill>
                  <a:prstClr val="black"/>
                </a:solidFill>
              </a:rPr>
              <a:t>・最大帯域幅：</a:t>
            </a:r>
            <a:r>
              <a:rPr lang="en-US" altLang="ja-JP" sz="1600" dirty="0">
                <a:solidFill>
                  <a:prstClr val="black"/>
                </a:solidFill>
              </a:rPr>
              <a:t>30 Mbps</a:t>
            </a:r>
            <a:endParaRPr kumimoji="1" lang="ja-JP" altLang="en-US" sz="1600" b="0" i="0" u="none" strike="noStrike" kern="1200" cap="none" spc="0" normalizeH="0" baseline="0" noProof="0" dirty="0">
              <a:ln>
                <a:noFill/>
              </a:ln>
              <a:solidFill>
                <a:prstClr val="black"/>
              </a:solidFill>
              <a:effectLst/>
              <a:uLnTx/>
              <a:uFillTx/>
              <a:latin typeface="Calibri" charset="0"/>
              <a:ea typeface="ＭＳ Ｐゴシック" charset="0"/>
            </a:endParaRPr>
          </a:p>
        </p:txBody>
      </p:sp>
      <p:cxnSp>
        <p:nvCxnSpPr>
          <p:cNvPr id="6" name="直線矢印コネクタ 5"/>
          <p:cNvCxnSpPr/>
          <p:nvPr/>
        </p:nvCxnSpPr>
        <p:spPr>
          <a:xfrm flipH="1">
            <a:off x="3263396" y="2330558"/>
            <a:ext cx="511342" cy="391027"/>
          </a:xfrm>
          <a:prstGeom prst="straightConnector1">
            <a:avLst/>
          </a:prstGeom>
          <a:noFill/>
          <a:ln w="19050" cap="flat" cmpd="sng" algn="ctr">
            <a:solidFill>
              <a:srgbClr val="0000FF"/>
            </a:solidFill>
            <a:prstDash val="solid"/>
            <a:miter lim="800000"/>
            <a:tailEnd type="triangle"/>
          </a:ln>
          <a:effectLst/>
        </p:spPr>
      </p:cxnSp>
      <p:cxnSp>
        <p:nvCxnSpPr>
          <p:cNvPr id="7" name="直線矢印コネクタ 6"/>
          <p:cNvCxnSpPr/>
          <p:nvPr/>
        </p:nvCxnSpPr>
        <p:spPr>
          <a:xfrm flipH="1">
            <a:off x="3419148" y="2330558"/>
            <a:ext cx="511342" cy="391027"/>
          </a:xfrm>
          <a:prstGeom prst="straightConnector1">
            <a:avLst/>
          </a:prstGeom>
          <a:noFill/>
          <a:ln w="19050" cap="flat" cmpd="sng" algn="ctr">
            <a:solidFill>
              <a:srgbClr val="0000FF"/>
            </a:solidFill>
            <a:prstDash val="solid"/>
            <a:miter lim="800000"/>
            <a:tailEnd type="triangle"/>
          </a:ln>
          <a:effectLst/>
        </p:spPr>
      </p:cxnSp>
      <p:cxnSp>
        <p:nvCxnSpPr>
          <p:cNvPr id="8" name="直線矢印コネクタ 7"/>
          <p:cNvCxnSpPr/>
          <p:nvPr/>
        </p:nvCxnSpPr>
        <p:spPr>
          <a:xfrm flipH="1">
            <a:off x="3596943" y="2330558"/>
            <a:ext cx="511342" cy="391027"/>
          </a:xfrm>
          <a:prstGeom prst="straightConnector1">
            <a:avLst/>
          </a:prstGeom>
          <a:noFill/>
          <a:ln w="19050" cap="flat" cmpd="sng" algn="ctr">
            <a:solidFill>
              <a:srgbClr val="0000FF"/>
            </a:solidFill>
            <a:prstDash val="solid"/>
            <a:miter lim="800000"/>
            <a:tailEnd type="triangle"/>
          </a:ln>
          <a:effectLst/>
        </p:spPr>
      </p:cxnSp>
      <p:sp>
        <p:nvSpPr>
          <p:cNvPr id="9" name="テキスト ボックス 11"/>
          <p:cNvSpPr txBox="1"/>
          <p:nvPr/>
        </p:nvSpPr>
        <p:spPr>
          <a:xfrm>
            <a:off x="3656949" y="2025655"/>
            <a:ext cx="1106393" cy="307777"/>
          </a:xfrm>
          <a:prstGeom prst="rect">
            <a:avLst/>
          </a:prstGeom>
          <a:noFill/>
        </p:spPr>
        <p:txBody>
          <a:bodyPr wrap="none"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400" b="0" i="0" u="sng" strike="noStrike" kern="1200" cap="none" spc="0" normalizeH="0" baseline="0" noProof="0" dirty="0">
                <a:ln>
                  <a:noFill/>
                </a:ln>
                <a:solidFill>
                  <a:prstClr val="black"/>
                </a:solidFill>
                <a:effectLst/>
                <a:uLnTx/>
                <a:uFillTx/>
                <a:latin typeface="Calibri" charset="0"/>
                <a:ea typeface="ＭＳ Ｐゴシック" charset="0"/>
              </a:rPr>
              <a:t>14</a:t>
            </a:r>
            <a:r>
              <a:rPr kumimoji="1" lang="en-US" altLang="ja-JP" sz="1400" b="0" i="0" u="none" strike="noStrike" kern="1200" cap="none" spc="0" normalizeH="0" baseline="0" noProof="0" dirty="0">
                <a:ln>
                  <a:noFill/>
                </a:ln>
                <a:solidFill>
                  <a:prstClr val="black"/>
                </a:solidFill>
                <a:effectLst/>
                <a:uLnTx/>
                <a:uFillTx/>
                <a:latin typeface="Calibri" charset="0"/>
                <a:ea typeface="ＭＳ Ｐゴシック" charset="0"/>
              </a:rPr>
              <a:t> </a:t>
            </a:r>
            <a:r>
              <a:rPr kumimoji="1" lang="ja-JP" altLang="en-US" sz="1400" b="0" i="0" u="none" strike="noStrike" kern="1200" cap="none" spc="0" normalizeH="0" baseline="0" noProof="0" dirty="0">
                <a:ln>
                  <a:noFill/>
                </a:ln>
                <a:solidFill>
                  <a:prstClr val="black"/>
                </a:solidFill>
                <a:effectLst/>
                <a:uLnTx/>
                <a:uFillTx/>
                <a:latin typeface="Calibri" charset="0"/>
                <a:ea typeface="ＭＳ Ｐゴシック" charset="0"/>
              </a:rPr>
              <a:t>ユーザー</a:t>
            </a:r>
          </a:p>
        </p:txBody>
      </p:sp>
      <p:sp>
        <p:nvSpPr>
          <p:cNvPr id="10" name="右矢印 9"/>
          <p:cNvSpPr/>
          <p:nvPr/>
        </p:nvSpPr>
        <p:spPr>
          <a:xfrm>
            <a:off x="4133690" y="2591657"/>
            <a:ext cx="1392394" cy="1413919"/>
          </a:xfrm>
          <a:prstGeom prst="rightArrow">
            <a:avLst>
              <a:gd name="adj1" fmla="val 73164"/>
              <a:gd name="adj2" fmla="val 28274"/>
            </a:avLst>
          </a:prstGeom>
          <a:solidFill>
            <a:srgbClr val="4472C4">
              <a:lumMod val="20000"/>
              <a:lumOff val="80000"/>
            </a:srgbClr>
          </a:solidFill>
          <a:ln w="12700" cap="flat" cmpd="sng" algn="ctr">
            <a:solidFill>
              <a:srgbClr val="5B9BD5">
                <a:shade val="50000"/>
              </a:srgbClr>
            </a:solidFill>
            <a:prstDash val="solid"/>
            <a:miter lim="800000"/>
          </a:ln>
          <a:effectLst/>
        </p:spPr>
        <p:txBody>
          <a:bodyPr rtlCol="0" anchor="ctr"/>
          <a:lstStyle>
            <a:defPPr>
              <a:defRPr lang="ja-JP"/>
            </a:defPPr>
            <a:lvl1pPr algn="l" defTabSz="457200" rtl="0" fontAlgn="base">
              <a:spcBef>
                <a:spcPct val="0"/>
              </a:spcBef>
              <a:spcAft>
                <a:spcPct val="0"/>
              </a:spcAft>
              <a:defRPr kumimoji="1" kern="1200">
                <a:solidFill>
                  <a:schemeClr val="lt1"/>
                </a:solidFill>
                <a:latin typeface="+mn-lt"/>
                <a:ea typeface="+mn-ea"/>
                <a:cs typeface="+mn-cs"/>
              </a:defRPr>
            </a:lvl1pPr>
            <a:lvl2pPr marL="457200" algn="l" defTabSz="457200" rtl="0" fontAlgn="base">
              <a:spcBef>
                <a:spcPct val="0"/>
              </a:spcBef>
              <a:spcAft>
                <a:spcPct val="0"/>
              </a:spcAft>
              <a:defRPr kumimoji="1" kern="1200">
                <a:solidFill>
                  <a:schemeClr val="lt1"/>
                </a:solidFill>
                <a:latin typeface="+mn-lt"/>
                <a:ea typeface="+mn-ea"/>
                <a:cs typeface="+mn-cs"/>
              </a:defRPr>
            </a:lvl2pPr>
            <a:lvl3pPr marL="914400" algn="l" defTabSz="457200" rtl="0" fontAlgn="base">
              <a:spcBef>
                <a:spcPct val="0"/>
              </a:spcBef>
              <a:spcAft>
                <a:spcPct val="0"/>
              </a:spcAft>
              <a:defRPr kumimoji="1" kern="1200">
                <a:solidFill>
                  <a:schemeClr val="lt1"/>
                </a:solidFill>
                <a:latin typeface="+mn-lt"/>
                <a:ea typeface="+mn-ea"/>
                <a:cs typeface="+mn-cs"/>
              </a:defRPr>
            </a:lvl3pPr>
            <a:lvl4pPr marL="1371600" algn="l" defTabSz="457200" rtl="0" fontAlgn="base">
              <a:spcBef>
                <a:spcPct val="0"/>
              </a:spcBef>
              <a:spcAft>
                <a:spcPct val="0"/>
              </a:spcAft>
              <a:defRPr kumimoji="1" kern="1200">
                <a:solidFill>
                  <a:schemeClr val="lt1"/>
                </a:solidFill>
                <a:latin typeface="+mn-lt"/>
                <a:ea typeface="+mn-ea"/>
                <a:cs typeface="+mn-cs"/>
              </a:defRPr>
            </a:lvl4pPr>
            <a:lvl5pPr marL="1828800" algn="l" defTabSz="457200" rtl="0" fontAlgn="base">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3"/>
          <p:cNvSpPr txBox="1"/>
          <p:nvPr/>
        </p:nvSpPr>
        <p:spPr>
          <a:xfrm>
            <a:off x="4133689" y="2777597"/>
            <a:ext cx="543739" cy="307777"/>
          </a:xfrm>
          <a:prstGeom prst="rect">
            <a:avLst/>
          </a:prstGeom>
          <a:noFill/>
        </p:spPr>
        <p:txBody>
          <a:bodyPr wrap="none"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charset="0"/>
                <a:ea typeface="ＭＳ Ｐゴシック" charset="0"/>
              </a:rPr>
              <a:t>帯域</a:t>
            </a:r>
          </a:p>
        </p:txBody>
      </p:sp>
      <p:cxnSp>
        <p:nvCxnSpPr>
          <p:cNvPr id="13" name="直線矢印コネクタ 12"/>
          <p:cNvCxnSpPr/>
          <p:nvPr/>
        </p:nvCxnSpPr>
        <p:spPr>
          <a:xfrm>
            <a:off x="4222586" y="3085374"/>
            <a:ext cx="873386" cy="0"/>
          </a:xfrm>
          <a:prstGeom prst="straightConnector1">
            <a:avLst/>
          </a:prstGeom>
          <a:noFill/>
          <a:ln w="19050" cap="flat" cmpd="sng" algn="ctr">
            <a:solidFill>
              <a:srgbClr val="0000FF"/>
            </a:solidFill>
            <a:prstDash val="solid"/>
            <a:miter lim="800000"/>
            <a:tailEnd type="triangle"/>
          </a:ln>
          <a:effectLst/>
        </p:spPr>
      </p:cxnSp>
      <p:cxnSp>
        <p:nvCxnSpPr>
          <p:cNvPr id="14" name="直線矢印コネクタ 13"/>
          <p:cNvCxnSpPr/>
          <p:nvPr/>
        </p:nvCxnSpPr>
        <p:spPr>
          <a:xfrm>
            <a:off x="4232108" y="3194910"/>
            <a:ext cx="873386" cy="0"/>
          </a:xfrm>
          <a:prstGeom prst="straightConnector1">
            <a:avLst/>
          </a:prstGeom>
          <a:noFill/>
          <a:ln w="19050" cap="flat" cmpd="sng" algn="ctr">
            <a:solidFill>
              <a:srgbClr val="0000FF"/>
            </a:solidFill>
            <a:prstDash val="solid"/>
            <a:miter lim="800000"/>
            <a:tailEnd type="triangle"/>
          </a:ln>
          <a:effectLst/>
        </p:spPr>
      </p:cxnSp>
      <p:cxnSp>
        <p:nvCxnSpPr>
          <p:cNvPr id="16" name="直線矢印コネクタ 15"/>
          <p:cNvCxnSpPr/>
          <p:nvPr/>
        </p:nvCxnSpPr>
        <p:spPr>
          <a:xfrm>
            <a:off x="4232109" y="3309214"/>
            <a:ext cx="873386" cy="0"/>
          </a:xfrm>
          <a:prstGeom prst="straightConnector1">
            <a:avLst/>
          </a:prstGeom>
          <a:noFill/>
          <a:ln w="19050" cap="flat" cmpd="sng" algn="ctr">
            <a:solidFill>
              <a:srgbClr val="0000FF"/>
            </a:solidFill>
            <a:prstDash val="solid"/>
            <a:miter lim="800000"/>
            <a:tailEnd type="triangle"/>
          </a:ln>
          <a:effectLst/>
        </p:spPr>
      </p:cxnSp>
      <p:cxnSp>
        <p:nvCxnSpPr>
          <p:cNvPr id="17" name="直線矢印コネクタ 16"/>
          <p:cNvCxnSpPr/>
          <p:nvPr/>
        </p:nvCxnSpPr>
        <p:spPr>
          <a:xfrm>
            <a:off x="4232108" y="3416367"/>
            <a:ext cx="873386" cy="0"/>
          </a:xfrm>
          <a:prstGeom prst="straightConnector1">
            <a:avLst/>
          </a:prstGeom>
          <a:noFill/>
          <a:ln w="19050" cap="flat" cmpd="sng" algn="ctr">
            <a:solidFill>
              <a:srgbClr val="0000FF"/>
            </a:solidFill>
            <a:prstDash val="solid"/>
            <a:miter lim="800000"/>
            <a:tailEnd type="triangle"/>
          </a:ln>
          <a:effectLst/>
        </p:spPr>
      </p:cxnSp>
      <p:cxnSp>
        <p:nvCxnSpPr>
          <p:cNvPr id="18" name="直線矢印コネクタ 17"/>
          <p:cNvCxnSpPr/>
          <p:nvPr/>
        </p:nvCxnSpPr>
        <p:spPr>
          <a:xfrm>
            <a:off x="4234488" y="3525910"/>
            <a:ext cx="873386" cy="0"/>
          </a:xfrm>
          <a:prstGeom prst="straightConnector1">
            <a:avLst/>
          </a:prstGeom>
          <a:noFill/>
          <a:ln w="19050" cap="flat" cmpd="sng" algn="ctr">
            <a:solidFill>
              <a:srgbClr val="0000FF"/>
            </a:solidFill>
            <a:prstDash val="solid"/>
            <a:miter lim="800000"/>
            <a:tailEnd type="triangle"/>
          </a:ln>
          <a:effectLst/>
        </p:spPr>
      </p:cxnSp>
      <p:cxnSp>
        <p:nvCxnSpPr>
          <p:cNvPr id="19" name="直線矢印コネクタ 18"/>
          <p:cNvCxnSpPr/>
          <p:nvPr/>
        </p:nvCxnSpPr>
        <p:spPr>
          <a:xfrm>
            <a:off x="4234487" y="3633063"/>
            <a:ext cx="873386" cy="0"/>
          </a:xfrm>
          <a:prstGeom prst="straightConnector1">
            <a:avLst/>
          </a:prstGeom>
          <a:noFill/>
          <a:ln w="19050" cap="flat" cmpd="sng" algn="ctr">
            <a:solidFill>
              <a:srgbClr val="0000FF"/>
            </a:solidFill>
            <a:prstDash val="solid"/>
            <a:miter lim="800000"/>
            <a:tailEnd type="triangle"/>
          </a:ln>
          <a:effectLst/>
        </p:spPr>
      </p:cxnSp>
      <p:sp>
        <p:nvSpPr>
          <p:cNvPr id="20" name="テキスト ボックス 20"/>
          <p:cNvSpPr txBox="1"/>
          <p:nvPr/>
        </p:nvSpPr>
        <p:spPr>
          <a:xfrm>
            <a:off x="5643895" y="2825578"/>
            <a:ext cx="1082348" cy="738664"/>
          </a:xfrm>
          <a:prstGeom prst="rect">
            <a:avLst/>
          </a:prstGeom>
          <a:noFill/>
        </p:spPr>
        <p:txBody>
          <a:bodyPr wrap="none"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charset="0"/>
                <a:ea typeface="ＭＳ Ｐゴシック" charset="0"/>
              </a:rPr>
              <a:t>帯域合計が</a:t>
            </a:r>
            <a:endParaRPr kumimoji="1" lang="en-US" altLang="ja-JP" sz="14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400" b="0" i="0" u="sng" strike="noStrike" kern="1200" cap="none" spc="0" normalizeH="0" baseline="0" noProof="0" dirty="0">
                <a:ln>
                  <a:noFill/>
                </a:ln>
                <a:solidFill>
                  <a:prstClr val="black"/>
                </a:solidFill>
                <a:effectLst/>
                <a:uLnTx/>
                <a:uFillTx/>
                <a:latin typeface="Calibri" charset="0"/>
                <a:ea typeface="ＭＳ Ｐゴシック" charset="0"/>
              </a:rPr>
              <a:t>30</a:t>
            </a:r>
            <a:r>
              <a:rPr kumimoji="1" lang="en-US" altLang="ja-JP" sz="1400" b="0" i="0" u="none" strike="noStrike" kern="1200" cap="none" spc="0" normalizeH="0" baseline="0" noProof="0" dirty="0">
                <a:ln>
                  <a:noFill/>
                </a:ln>
                <a:solidFill>
                  <a:prstClr val="black"/>
                </a:solidFill>
                <a:effectLst/>
                <a:uLnTx/>
                <a:uFillTx/>
                <a:latin typeface="Calibri" charset="0"/>
                <a:ea typeface="ＭＳ Ｐゴシック" charset="0"/>
              </a:rPr>
              <a:t> Mbps</a:t>
            </a:r>
          </a:p>
          <a:p>
            <a:pPr marL="0" marR="0" lvl="0" indent="0" algn="ctr" defTabSz="457200" rtl="0" eaLnBrk="1" fontAlgn="base" latinLnBrk="0" hangingPunct="1">
              <a:lnSpc>
                <a:spcPct val="100000"/>
              </a:lnSpc>
              <a:spcBef>
                <a:spcPct val="0"/>
              </a:spcBef>
              <a:spcAft>
                <a:spcPct val="0"/>
              </a:spcAft>
              <a:buClrTx/>
              <a:buSzTx/>
              <a:buFontTx/>
              <a:buNone/>
              <a:tabLst/>
              <a:defRPr/>
            </a:pPr>
            <a:r>
              <a:rPr lang="ja-JP" altLang="en-US" sz="1400" dirty="0">
                <a:solidFill>
                  <a:prstClr val="black"/>
                </a:solidFill>
              </a:rPr>
              <a:t>未満</a:t>
            </a:r>
            <a:endParaRPr kumimoji="1" lang="ja-JP" altLang="en-US" sz="1400" b="0" i="0" u="none" strike="noStrike" kern="1200" cap="none" spc="0" normalizeH="0" baseline="0" noProof="0" dirty="0">
              <a:ln>
                <a:noFill/>
              </a:ln>
              <a:solidFill>
                <a:prstClr val="black"/>
              </a:solidFill>
              <a:effectLst/>
              <a:uLnTx/>
              <a:uFillTx/>
              <a:latin typeface="Calibri" charset="0"/>
              <a:ea typeface="ＭＳ Ｐゴシック" charset="0"/>
            </a:endParaRPr>
          </a:p>
        </p:txBody>
      </p:sp>
      <p:pic>
        <p:nvPicPr>
          <p:cNvPr id="21" name="図 2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2110" y="2978498"/>
            <a:ext cx="356959" cy="439053"/>
          </a:xfrm>
          <a:prstGeom prst="rect">
            <a:avLst/>
          </a:prstGeom>
        </p:spPr>
      </p:pic>
      <p:pic>
        <p:nvPicPr>
          <p:cNvPr id="2" name="図 1">
            <a:extLst>
              <a:ext uri="{FF2B5EF4-FFF2-40B4-BE49-F238E27FC236}">
                <a16:creationId xmlns:a16="http://schemas.microsoft.com/office/drawing/2014/main" id="{C9D16778-B313-523C-37B9-3996B346D05F}"/>
              </a:ext>
            </a:extLst>
          </p:cNvPr>
          <p:cNvPicPr>
            <a:picLocks noChangeAspect="1"/>
          </p:cNvPicPr>
          <p:nvPr/>
        </p:nvPicPr>
        <p:blipFill>
          <a:blip r:embed="rId3"/>
          <a:stretch>
            <a:fillRect/>
          </a:stretch>
        </p:blipFill>
        <p:spPr>
          <a:xfrm>
            <a:off x="1991753" y="2906649"/>
            <a:ext cx="281873" cy="382789"/>
          </a:xfrm>
          <a:prstGeom prst="rect">
            <a:avLst/>
          </a:prstGeom>
        </p:spPr>
      </p:pic>
      <p:pic>
        <p:nvPicPr>
          <p:cNvPr id="15" name="図 14">
            <a:extLst>
              <a:ext uri="{FF2B5EF4-FFF2-40B4-BE49-F238E27FC236}">
                <a16:creationId xmlns:a16="http://schemas.microsoft.com/office/drawing/2014/main" id="{2AB6C5C6-B975-FA8A-4C91-0F26D7B33A86}"/>
              </a:ext>
            </a:extLst>
          </p:cNvPr>
          <p:cNvPicPr>
            <a:picLocks noChangeAspect="1"/>
          </p:cNvPicPr>
          <p:nvPr/>
        </p:nvPicPr>
        <p:blipFill>
          <a:blip r:embed="rId4"/>
          <a:stretch>
            <a:fillRect/>
          </a:stretch>
        </p:blipFill>
        <p:spPr>
          <a:xfrm>
            <a:off x="1918551" y="3506371"/>
            <a:ext cx="408998" cy="485404"/>
          </a:xfrm>
          <a:prstGeom prst="rect">
            <a:avLst/>
          </a:prstGeom>
        </p:spPr>
      </p:pic>
      <p:pic>
        <p:nvPicPr>
          <p:cNvPr id="36" name="Picture 12">
            <a:extLst>
              <a:ext uri="{FF2B5EF4-FFF2-40B4-BE49-F238E27FC236}">
                <a16:creationId xmlns:a16="http://schemas.microsoft.com/office/drawing/2014/main" id="{A2E04E2B-8514-18C8-8DFC-A5D5743FED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91644" y="2739319"/>
            <a:ext cx="181599" cy="172518"/>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図 40">
            <a:extLst>
              <a:ext uri="{FF2B5EF4-FFF2-40B4-BE49-F238E27FC236}">
                <a16:creationId xmlns:a16="http://schemas.microsoft.com/office/drawing/2014/main" id="{F7CFE7D0-00D3-C9B7-6B2F-4459E7D9A582}"/>
              </a:ext>
            </a:extLst>
          </p:cNvPr>
          <p:cNvPicPr>
            <a:picLocks noChangeAspect="1"/>
          </p:cNvPicPr>
          <p:nvPr/>
        </p:nvPicPr>
        <p:blipFill rotWithShape="1">
          <a:blip r:embed="rId6"/>
          <a:srcRect l="13551" t="13238" r="15017" b="13186"/>
          <a:stretch/>
        </p:blipFill>
        <p:spPr>
          <a:xfrm>
            <a:off x="3314174" y="2977314"/>
            <a:ext cx="379639" cy="391027"/>
          </a:xfrm>
          <a:prstGeom prst="rect">
            <a:avLst/>
          </a:prstGeom>
        </p:spPr>
      </p:pic>
      <p:pic>
        <p:nvPicPr>
          <p:cNvPr id="44" name="図 43">
            <a:extLst>
              <a:ext uri="{FF2B5EF4-FFF2-40B4-BE49-F238E27FC236}">
                <a16:creationId xmlns:a16="http://schemas.microsoft.com/office/drawing/2014/main" id="{412F32D2-A2F3-72E6-5264-36683C8C9A22}"/>
              </a:ext>
            </a:extLst>
          </p:cNvPr>
          <p:cNvPicPr>
            <a:picLocks noChangeAspect="1"/>
          </p:cNvPicPr>
          <p:nvPr/>
        </p:nvPicPr>
        <p:blipFill rotWithShape="1">
          <a:blip r:embed="rId7"/>
          <a:srcRect l="18484" t="17249" r="18180" b="14632"/>
          <a:stretch/>
        </p:blipFill>
        <p:spPr>
          <a:xfrm>
            <a:off x="3479181" y="3621090"/>
            <a:ext cx="251981" cy="271009"/>
          </a:xfrm>
          <a:prstGeom prst="rect">
            <a:avLst/>
          </a:prstGeom>
        </p:spPr>
      </p:pic>
      <p:pic>
        <p:nvPicPr>
          <p:cNvPr id="45" name="図 44">
            <a:extLst>
              <a:ext uri="{FF2B5EF4-FFF2-40B4-BE49-F238E27FC236}">
                <a16:creationId xmlns:a16="http://schemas.microsoft.com/office/drawing/2014/main" id="{5DE4B3AD-F528-8A26-3457-AD73107C8565}"/>
              </a:ext>
            </a:extLst>
          </p:cNvPr>
          <p:cNvPicPr>
            <a:picLocks noChangeAspect="1"/>
          </p:cNvPicPr>
          <p:nvPr/>
        </p:nvPicPr>
        <p:blipFill rotWithShape="1">
          <a:blip r:embed="rId8"/>
          <a:srcRect l="16854" t="16193" r="19085" b="11176"/>
          <a:stretch/>
        </p:blipFill>
        <p:spPr>
          <a:xfrm>
            <a:off x="3785028" y="3613841"/>
            <a:ext cx="239824" cy="271902"/>
          </a:xfrm>
          <a:prstGeom prst="rect">
            <a:avLst/>
          </a:prstGeom>
        </p:spPr>
      </p:pic>
      <p:pic>
        <p:nvPicPr>
          <p:cNvPr id="48" name="図 47">
            <a:extLst>
              <a:ext uri="{FF2B5EF4-FFF2-40B4-BE49-F238E27FC236}">
                <a16:creationId xmlns:a16="http://schemas.microsoft.com/office/drawing/2014/main" id="{1258FFDF-762E-0F53-65CE-1EF4B39C2DB2}"/>
              </a:ext>
            </a:extLst>
          </p:cNvPr>
          <p:cNvPicPr>
            <a:picLocks noChangeAspect="1"/>
          </p:cNvPicPr>
          <p:nvPr/>
        </p:nvPicPr>
        <p:blipFill rotWithShape="1">
          <a:blip r:embed="rId9"/>
          <a:srcRect l="23261" t="9417" r="22861" b="8212"/>
          <a:stretch/>
        </p:blipFill>
        <p:spPr>
          <a:xfrm>
            <a:off x="2393825" y="2866838"/>
            <a:ext cx="402909" cy="615975"/>
          </a:xfrm>
          <a:prstGeom prst="rect">
            <a:avLst/>
          </a:prstGeom>
        </p:spPr>
      </p:pic>
      <p:pic>
        <p:nvPicPr>
          <p:cNvPr id="50" name="図 49">
            <a:extLst>
              <a:ext uri="{FF2B5EF4-FFF2-40B4-BE49-F238E27FC236}">
                <a16:creationId xmlns:a16="http://schemas.microsoft.com/office/drawing/2014/main" id="{B91D8429-98A4-5648-CA6F-5C21C381B84D}"/>
              </a:ext>
            </a:extLst>
          </p:cNvPr>
          <p:cNvPicPr>
            <a:picLocks noChangeAspect="1"/>
          </p:cNvPicPr>
          <p:nvPr/>
        </p:nvPicPr>
        <p:blipFill rotWithShape="1">
          <a:blip r:embed="rId10"/>
          <a:srcRect l="18800" t="15155" r="19499" b="15656"/>
          <a:stretch/>
        </p:blipFill>
        <p:spPr>
          <a:xfrm>
            <a:off x="2443439" y="3569819"/>
            <a:ext cx="289183" cy="324277"/>
          </a:xfrm>
          <a:prstGeom prst="rect">
            <a:avLst/>
          </a:prstGeom>
        </p:spPr>
      </p:pic>
      <p:pic>
        <p:nvPicPr>
          <p:cNvPr id="51" name="図 50">
            <a:extLst>
              <a:ext uri="{FF2B5EF4-FFF2-40B4-BE49-F238E27FC236}">
                <a16:creationId xmlns:a16="http://schemas.microsoft.com/office/drawing/2014/main" id="{99A5487D-D3AD-B5EC-EBC1-29C1636F5F4A}"/>
              </a:ext>
            </a:extLst>
          </p:cNvPr>
          <p:cNvPicPr>
            <a:picLocks noChangeAspect="1"/>
          </p:cNvPicPr>
          <p:nvPr/>
        </p:nvPicPr>
        <p:blipFill rotWithShape="1">
          <a:blip r:embed="rId11"/>
          <a:srcRect l="17274" t="17954" r="17029" b="15159"/>
          <a:stretch/>
        </p:blipFill>
        <p:spPr>
          <a:xfrm>
            <a:off x="2791547" y="3586179"/>
            <a:ext cx="320300" cy="326101"/>
          </a:xfrm>
          <a:prstGeom prst="rect">
            <a:avLst/>
          </a:prstGeom>
        </p:spPr>
      </p:pic>
      <p:pic>
        <p:nvPicPr>
          <p:cNvPr id="52" name="図 51">
            <a:extLst>
              <a:ext uri="{FF2B5EF4-FFF2-40B4-BE49-F238E27FC236}">
                <a16:creationId xmlns:a16="http://schemas.microsoft.com/office/drawing/2014/main" id="{1686118D-993F-A9C5-D643-77F8F28D3550}"/>
              </a:ext>
            </a:extLst>
          </p:cNvPr>
          <p:cNvPicPr>
            <a:picLocks noChangeAspect="1"/>
          </p:cNvPicPr>
          <p:nvPr/>
        </p:nvPicPr>
        <p:blipFill rotWithShape="1">
          <a:blip r:embed="rId6"/>
          <a:srcRect l="13551" t="13238" r="15017" b="13186"/>
          <a:stretch/>
        </p:blipFill>
        <p:spPr>
          <a:xfrm>
            <a:off x="3144848" y="3571999"/>
            <a:ext cx="312716" cy="322097"/>
          </a:xfrm>
          <a:prstGeom prst="rect">
            <a:avLst/>
          </a:prstGeom>
        </p:spPr>
      </p:pic>
    </p:spTree>
    <p:extLst>
      <p:ext uri="{BB962C8B-B14F-4D97-AF65-F5344CB8AC3E}">
        <p14:creationId xmlns:p14="http://schemas.microsoft.com/office/powerpoint/2010/main" val="4123971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6</a:t>
            </a:r>
            <a:r>
              <a:rPr lang="ja-JP" altLang="en-US" dirty="0">
                <a:latin typeface="Yu Gothic UI" panose="020B0500000000000000" pitchFamily="50" charset="-128"/>
                <a:ea typeface="Yu Gothic UI" panose="020B0500000000000000" pitchFamily="50" charset="-128"/>
              </a:rPr>
              <a:t>．</a:t>
            </a:r>
            <a:r>
              <a:rPr lang="ja-JP" altLang="en-US" dirty="0"/>
              <a:t>付録：自動追尾連携設定</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801319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10471"/>
          <a:stretch/>
        </p:blipFill>
        <p:spPr>
          <a:xfrm>
            <a:off x="183741" y="761835"/>
            <a:ext cx="6179624" cy="3980910"/>
          </a:xfrm>
          <a:prstGeom prst="rect">
            <a:avLst/>
          </a:prstGeom>
          <a:effectLst>
            <a:outerShdw blurRad="50800" dist="38100" dir="2700000" algn="tl" rotWithShape="0">
              <a:prstClr val="black">
                <a:alpha val="40000"/>
              </a:prstClr>
            </a:outerShdw>
          </a:effectLst>
        </p:spPr>
      </p:pic>
      <p:sp>
        <p:nvSpPr>
          <p:cNvPr id="45" name="Title 1"/>
          <p:cNvSpPr txBox="1">
            <a:spLocks/>
          </p:cNvSpPr>
          <p:nvPr/>
        </p:nvSpPr>
        <p:spPr>
          <a:xfrm>
            <a:off x="245064" y="4785"/>
            <a:ext cx="8898936"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3200" i="0" u="none" strike="noStrike" kern="1200" cap="none" spc="0" normalizeH="0" baseline="0" noProof="0" dirty="0">
                <a:ln>
                  <a:noFill/>
                </a:ln>
                <a:solidFill>
                  <a:srgbClr val="6464E6"/>
                </a:solidFill>
                <a:uLnTx/>
                <a:uFillTx/>
                <a:latin typeface="+mn-ea"/>
                <a:ea typeface="+mn-ea"/>
                <a:cs typeface="+mj-cs"/>
              </a:rPr>
              <a:t>AI</a:t>
            </a:r>
            <a:r>
              <a:rPr kumimoji="1" lang="ja-JP" altLang="en-US" sz="3200" i="0" u="none" strike="noStrike" kern="1200" cap="none" spc="0" normalizeH="0" baseline="0" noProof="0" dirty="0">
                <a:ln>
                  <a:noFill/>
                </a:ln>
                <a:solidFill>
                  <a:srgbClr val="6464E6"/>
                </a:solidFill>
                <a:uLnTx/>
                <a:uFillTx/>
                <a:latin typeface="+mn-ea"/>
                <a:ea typeface="+mn-ea"/>
                <a:cs typeface="+mj-cs"/>
              </a:rPr>
              <a:t>自動追尾設定</a:t>
            </a:r>
            <a:r>
              <a:rPr lang="ja-JP" altLang="en-US" sz="2400" dirty="0">
                <a:solidFill>
                  <a:srgbClr val="6464E6"/>
                </a:solidFill>
                <a:latin typeface="+mn-ea"/>
                <a:ea typeface="+mn-ea"/>
              </a:rPr>
              <a:t>（</a:t>
            </a:r>
            <a:r>
              <a:rPr kumimoji="1" lang="en-US" altLang="ja-JP" sz="2400" i="0" u="none" strike="noStrike" kern="1200" cap="none" spc="0" normalizeH="0" baseline="0" noProof="0" dirty="0">
                <a:ln>
                  <a:noFill/>
                </a:ln>
                <a:solidFill>
                  <a:srgbClr val="6464E6"/>
                </a:solidFill>
                <a:uLnTx/>
                <a:uFillTx/>
                <a:latin typeface="+mn-ea"/>
                <a:ea typeface="+mn-ea"/>
                <a:cs typeface="+mj-cs"/>
              </a:rPr>
              <a:t>1/2</a:t>
            </a:r>
            <a:r>
              <a:rPr lang="ja-JP" altLang="en-US" sz="2400" dirty="0">
                <a:solidFill>
                  <a:srgbClr val="6464E6"/>
                </a:solidFill>
                <a:latin typeface="+mn-ea"/>
                <a:ea typeface="+mn-ea"/>
              </a:rPr>
              <a:t>）</a:t>
            </a:r>
            <a:endParaRPr kumimoji="1" lang="en-US" altLang="ja-JP" sz="2400" i="0" u="none" strike="noStrike" kern="1200" cap="none" spc="0" normalizeH="0" baseline="0" noProof="0" dirty="0">
              <a:ln>
                <a:noFill/>
              </a:ln>
              <a:solidFill>
                <a:srgbClr val="6464E6"/>
              </a:solidFill>
              <a:uLnTx/>
              <a:uFillTx/>
              <a:latin typeface="+mn-ea"/>
              <a:ea typeface="+mn-ea"/>
              <a:cs typeface="+mj-cs"/>
            </a:endParaRPr>
          </a:p>
        </p:txBody>
      </p:sp>
      <p:pic>
        <p:nvPicPr>
          <p:cNvPr id="62" name="図 61"/>
          <p:cNvPicPr>
            <a:picLocks noChangeAspect="1"/>
          </p:cNvPicPr>
          <p:nvPr/>
        </p:nvPicPr>
        <p:blipFill rotWithShape="1">
          <a:blip r:embed="rId4"/>
          <a:srcRect l="26594" t="14218" r="12772" b="31457"/>
          <a:stretch/>
        </p:blipFill>
        <p:spPr>
          <a:xfrm>
            <a:off x="1828981" y="1277371"/>
            <a:ext cx="3826751" cy="2109163"/>
          </a:xfrm>
          <a:prstGeom prst="rect">
            <a:avLst/>
          </a:prstGeom>
          <a:ln>
            <a:solidFill>
              <a:schemeClr val="tx1"/>
            </a:solidFill>
          </a:ln>
        </p:spPr>
      </p:pic>
      <p:cxnSp>
        <p:nvCxnSpPr>
          <p:cNvPr id="67" name="直線矢印コネクタ 66"/>
          <p:cNvCxnSpPr/>
          <p:nvPr/>
        </p:nvCxnSpPr>
        <p:spPr>
          <a:xfrm flipV="1">
            <a:off x="2244415" y="1598957"/>
            <a:ext cx="1472636" cy="20300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V="1">
            <a:off x="2677512" y="2720470"/>
            <a:ext cx="1039539" cy="10879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V="1">
            <a:off x="3065352" y="3808445"/>
            <a:ext cx="651699" cy="2235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図 18"/>
          <p:cNvPicPr>
            <a:picLocks noChangeAspect="1"/>
          </p:cNvPicPr>
          <p:nvPr/>
        </p:nvPicPr>
        <p:blipFill>
          <a:blip r:embed="rId5"/>
          <a:stretch>
            <a:fillRect/>
          </a:stretch>
        </p:blipFill>
        <p:spPr>
          <a:xfrm>
            <a:off x="8405187" y="95548"/>
            <a:ext cx="309190" cy="419887"/>
          </a:xfrm>
          <a:prstGeom prst="rect">
            <a:avLst/>
          </a:prstGeom>
        </p:spPr>
      </p:pic>
      <p:pic>
        <p:nvPicPr>
          <p:cNvPr id="21" name="図 20"/>
          <p:cNvPicPr>
            <a:picLocks noChangeAspect="1"/>
          </p:cNvPicPr>
          <p:nvPr/>
        </p:nvPicPr>
        <p:blipFill>
          <a:blip r:embed="rId6"/>
          <a:stretch>
            <a:fillRect/>
          </a:stretch>
        </p:blipFill>
        <p:spPr>
          <a:xfrm>
            <a:off x="3792207" y="752783"/>
            <a:ext cx="3971035" cy="1249186"/>
          </a:xfrm>
          <a:prstGeom prst="rect">
            <a:avLst/>
          </a:prstGeom>
          <a:ln w="19050">
            <a:solidFill>
              <a:schemeClr val="tx1"/>
            </a:solidFill>
          </a:ln>
          <a:effectLst>
            <a:outerShdw blurRad="50800" dist="38100" dir="2700000" algn="tl" rotWithShape="0">
              <a:prstClr val="black">
                <a:alpha val="40000"/>
              </a:prstClr>
            </a:outerShdw>
          </a:effectLst>
        </p:spPr>
      </p:pic>
      <p:pic>
        <p:nvPicPr>
          <p:cNvPr id="22" name="図 21"/>
          <p:cNvPicPr>
            <a:picLocks noChangeAspect="1"/>
          </p:cNvPicPr>
          <p:nvPr/>
        </p:nvPicPr>
        <p:blipFill>
          <a:blip r:embed="rId7"/>
          <a:stretch>
            <a:fillRect/>
          </a:stretch>
        </p:blipFill>
        <p:spPr>
          <a:xfrm>
            <a:off x="3781808" y="2123377"/>
            <a:ext cx="3991832" cy="1059881"/>
          </a:xfrm>
          <a:prstGeom prst="rect">
            <a:avLst/>
          </a:prstGeom>
          <a:effectLst>
            <a:outerShdw blurRad="50800" dist="38100" dir="2700000" algn="tl" rotWithShape="0">
              <a:prstClr val="black">
                <a:alpha val="40000"/>
              </a:prstClr>
            </a:outerShdw>
          </a:effectLst>
        </p:spPr>
      </p:pic>
      <p:pic>
        <p:nvPicPr>
          <p:cNvPr id="23" name="図 22"/>
          <p:cNvPicPr>
            <a:picLocks noChangeAspect="1"/>
          </p:cNvPicPr>
          <p:nvPr/>
        </p:nvPicPr>
        <p:blipFill>
          <a:blip r:embed="rId8"/>
          <a:stretch>
            <a:fillRect/>
          </a:stretch>
        </p:blipFill>
        <p:spPr>
          <a:xfrm>
            <a:off x="3792207" y="3245549"/>
            <a:ext cx="3991333" cy="1598834"/>
          </a:xfrm>
          <a:prstGeom prst="rect">
            <a:avLst/>
          </a:prstGeom>
          <a:effectLst>
            <a:outerShdw blurRad="50800" dist="38100" dir="2700000" algn="tl" rotWithShape="0">
              <a:prstClr val="black">
                <a:alpha val="40000"/>
              </a:prstClr>
            </a:outerShdw>
          </a:effectLst>
        </p:spPr>
      </p:pic>
      <p:pic>
        <p:nvPicPr>
          <p:cNvPr id="24" name="図 23"/>
          <p:cNvPicPr>
            <a:picLocks noChangeAspect="1"/>
          </p:cNvPicPr>
          <p:nvPr/>
        </p:nvPicPr>
        <p:blipFill>
          <a:blip r:embed="rId9"/>
          <a:stretch>
            <a:fillRect/>
          </a:stretch>
        </p:blipFill>
        <p:spPr>
          <a:xfrm>
            <a:off x="7157525" y="3125699"/>
            <a:ext cx="1783197" cy="794529"/>
          </a:xfrm>
          <a:prstGeom prst="rect">
            <a:avLst/>
          </a:prstGeom>
          <a:ln>
            <a:solidFill>
              <a:schemeClr val="bg1">
                <a:lumMod val="85000"/>
              </a:schemeClr>
            </a:solidFill>
          </a:ln>
          <a:effectLst>
            <a:outerShdw blurRad="50800" dist="38100" dir="2700000" algn="tl" rotWithShape="0">
              <a:prstClr val="black">
                <a:alpha val="40000"/>
              </a:prstClr>
            </a:outerShdw>
          </a:effectLst>
        </p:spPr>
      </p:pic>
      <p:cxnSp>
        <p:nvCxnSpPr>
          <p:cNvPr id="88" name="直線矢印コネクタ 87"/>
          <p:cNvCxnSpPr/>
          <p:nvPr/>
        </p:nvCxnSpPr>
        <p:spPr>
          <a:xfrm>
            <a:off x="5017076" y="2844513"/>
            <a:ext cx="2111857" cy="6604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E08E8855-35DF-FB14-656F-EB731E56D189}"/>
              </a:ext>
            </a:extLst>
          </p:cNvPr>
          <p:cNvSpPr txBox="1"/>
          <p:nvPr/>
        </p:nvSpPr>
        <p:spPr>
          <a:xfrm>
            <a:off x="7028498" y="993482"/>
            <a:ext cx="2031700" cy="144073"/>
          </a:xfrm>
          <a:prstGeom prst="leftArrow">
            <a:avLst>
              <a:gd name="adj1" fmla="val 100000"/>
              <a:gd name="adj2" fmla="val 40806"/>
            </a:avLst>
          </a:prstGeom>
          <a:solidFill>
            <a:srgbClr val="7FCABE"/>
          </a:solidFill>
          <a:ln w="3175">
            <a:noFill/>
          </a:ln>
          <a:effectLst>
            <a:outerShdw blurRad="50800" dist="38100" dir="2700000" algn="tl" rotWithShape="0">
              <a:prstClr val="black">
                <a:alpha val="40000"/>
              </a:prstClr>
            </a:outerShdw>
          </a:effectLst>
        </p:spPr>
        <p:txBody>
          <a:bodyPr wrap="square" lIns="36000" tIns="18000" rIns="36000" bIns="18000" rtlCol="0" anchor="ctr"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700" dirty="0">
                <a:solidFill>
                  <a:srgbClr val="0000FF"/>
                </a:solidFill>
                <a:latin typeface="+mn-ea"/>
              </a:rPr>
              <a:t>人物 </a:t>
            </a:r>
            <a:r>
              <a:rPr kumimoji="1" lang="en-US" altLang="ja-JP" sz="700" b="0" i="0" u="none" strike="noStrike" kern="1200" cap="none" spc="0" normalizeH="0" baseline="0" noProof="0" dirty="0">
                <a:ln>
                  <a:noFill/>
                </a:ln>
                <a:solidFill>
                  <a:srgbClr val="0000FF"/>
                </a:solidFill>
                <a:effectLst/>
                <a:uLnTx/>
                <a:uFillTx/>
                <a:latin typeface="+mn-ea"/>
              </a:rPr>
              <a:t>/</a:t>
            </a:r>
            <a:r>
              <a:rPr kumimoji="1" lang="ja-JP" altLang="en-US" sz="700" b="0" i="0" u="none" strike="noStrike" kern="1200" cap="none" spc="0" normalizeH="0" baseline="0" noProof="0" dirty="0">
                <a:ln>
                  <a:noFill/>
                </a:ln>
                <a:solidFill>
                  <a:srgbClr val="0000FF"/>
                </a:solidFill>
                <a:effectLst/>
                <a:uLnTx/>
                <a:uFillTx/>
                <a:latin typeface="+mn-ea"/>
              </a:rPr>
              <a:t> 車 </a:t>
            </a:r>
            <a:r>
              <a:rPr kumimoji="1" lang="en-US" altLang="ja-JP" sz="700" b="0" i="0" u="none" strike="noStrike" kern="1200" cap="none" spc="0" normalizeH="0" baseline="0" noProof="0" dirty="0">
                <a:ln>
                  <a:noFill/>
                </a:ln>
                <a:solidFill>
                  <a:srgbClr val="0000FF"/>
                </a:solidFill>
                <a:effectLst/>
                <a:uLnTx/>
                <a:uFillTx/>
                <a:latin typeface="+mn-ea"/>
              </a:rPr>
              <a:t>/</a:t>
            </a:r>
            <a:r>
              <a:rPr kumimoji="1" lang="ja-JP" altLang="en-US" sz="700" b="0" i="0" u="none" strike="noStrike" kern="1200" cap="none" spc="0" normalizeH="0" baseline="0" noProof="0" dirty="0">
                <a:ln>
                  <a:noFill/>
                </a:ln>
                <a:solidFill>
                  <a:srgbClr val="0000FF"/>
                </a:solidFill>
                <a:effectLst/>
                <a:uLnTx/>
                <a:uFillTx/>
                <a:latin typeface="+mn-ea"/>
              </a:rPr>
              <a:t> 二輪車</a:t>
            </a:r>
            <a:endParaRPr kumimoji="1" lang="en-US" altLang="ja-JP" sz="700" b="0" i="0" u="none" strike="noStrike" kern="1200" cap="none" spc="0" normalizeH="0" baseline="0" noProof="0" dirty="0">
              <a:ln>
                <a:noFill/>
              </a:ln>
              <a:solidFill>
                <a:srgbClr val="0000FF"/>
              </a:solidFill>
              <a:effectLst/>
              <a:uLnTx/>
              <a:uFillTx/>
              <a:latin typeface="+mn-ea"/>
            </a:endParaRPr>
          </a:p>
        </p:txBody>
      </p:sp>
      <p:sp>
        <p:nvSpPr>
          <p:cNvPr id="5" name="テキスト ボックス 4">
            <a:extLst>
              <a:ext uri="{FF2B5EF4-FFF2-40B4-BE49-F238E27FC236}">
                <a16:creationId xmlns:a16="http://schemas.microsoft.com/office/drawing/2014/main" id="{84010408-989F-4D9C-B1CD-99DA57213169}"/>
              </a:ext>
            </a:extLst>
          </p:cNvPr>
          <p:cNvSpPr txBox="1"/>
          <p:nvPr/>
        </p:nvSpPr>
        <p:spPr>
          <a:xfrm>
            <a:off x="7028499" y="1151018"/>
            <a:ext cx="2031699" cy="251795"/>
          </a:xfrm>
          <a:prstGeom prst="leftArrow">
            <a:avLst>
              <a:gd name="adj1" fmla="val 100000"/>
              <a:gd name="adj2" fmla="val 25011"/>
            </a:avLst>
          </a:prstGeom>
          <a:solidFill>
            <a:srgbClr val="7FCABE"/>
          </a:solidFill>
          <a:ln w="3175">
            <a:noFill/>
          </a:ln>
          <a:effectLst>
            <a:outerShdw blurRad="50800" dist="38100" dir="2700000" algn="tl" rotWithShape="0">
              <a:prstClr val="black">
                <a:alpha val="40000"/>
              </a:prstClr>
            </a:outerShdw>
          </a:effectLst>
        </p:spPr>
        <p:txBody>
          <a:bodyPr wrap="square" lIns="36000" tIns="18000" rIns="36000" bIns="18000" rtlCol="0" anchor="ctr"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700" dirty="0">
                <a:solidFill>
                  <a:srgbClr val="0000FF"/>
                </a:solidFill>
                <a:latin typeface="+mn-ea"/>
              </a:rPr>
              <a:t>大</a:t>
            </a:r>
            <a:r>
              <a:rPr lang="en-US" altLang="ja-JP" sz="700" dirty="0">
                <a:solidFill>
                  <a:srgbClr val="0000FF"/>
                </a:solidFill>
                <a:latin typeface="+mn-ea"/>
              </a:rPr>
              <a:t>(</a:t>
            </a:r>
            <a:r>
              <a:rPr lang="ja-JP" altLang="en-US" sz="700" dirty="0">
                <a:solidFill>
                  <a:srgbClr val="0000FF"/>
                </a:solidFill>
                <a:latin typeface="+mn-ea"/>
              </a:rPr>
              <a:t>画面の</a:t>
            </a:r>
            <a:r>
              <a:rPr kumimoji="1" lang="en-US" altLang="ja-JP" sz="700" b="0" i="0" u="none" strike="noStrike" kern="1200" cap="none" spc="0" normalizeH="0" baseline="0" noProof="0" dirty="0">
                <a:ln>
                  <a:noFill/>
                </a:ln>
                <a:solidFill>
                  <a:srgbClr val="0000FF"/>
                </a:solidFill>
                <a:effectLst/>
                <a:uLnTx/>
                <a:uFillTx/>
                <a:latin typeface="+mn-ea"/>
              </a:rPr>
              <a:t>3/4</a:t>
            </a:r>
            <a:r>
              <a:rPr lang="en-US" altLang="ja-JP" sz="700" dirty="0">
                <a:solidFill>
                  <a:srgbClr val="0000FF"/>
                </a:solidFill>
                <a:latin typeface="+mn-ea"/>
              </a:rPr>
              <a:t>)</a:t>
            </a:r>
            <a:r>
              <a:rPr lang="ja-JP" altLang="en-US" sz="700" dirty="0">
                <a:solidFill>
                  <a:srgbClr val="0000FF"/>
                </a:solidFill>
                <a:latin typeface="+mn-ea"/>
              </a:rPr>
              <a:t> </a:t>
            </a:r>
            <a:r>
              <a:rPr kumimoji="1" lang="en-US" altLang="ja-JP" sz="700" b="0" i="0" u="none" strike="noStrike" kern="1200" cap="none" spc="0" normalizeH="0" baseline="0" noProof="0" dirty="0">
                <a:ln>
                  <a:noFill/>
                </a:ln>
                <a:solidFill>
                  <a:srgbClr val="0000FF"/>
                </a:solidFill>
                <a:effectLst/>
                <a:uLnTx/>
                <a:uFillTx/>
                <a:latin typeface="+mn-ea"/>
              </a:rPr>
              <a:t>/</a:t>
            </a:r>
            <a:r>
              <a:rPr kumimoji="1" lang="ja-JP" altLang="en-US" sz="700" b="0" i="0" u="none" strike="noStrike" kern="1200" cap="none" spc="0" normalizeH="0" baseline="0" noProof="0" dirty="0">
                <a:ln>
                  <a:noFill/>
                </a:ln>
                <a:solidFill>
                  <a:srgbClr val="0000FF"/>
                </a:solidFill>
                <a:effectLst/>
                <a:uLnTx/>
                <a:uFillTx/>
                <a:latin typeface="+mn-ea"/>
              </a:rPr>
              <a:t> 中</a:t>
            </a:r>
            <a:r>
              <a:rPr kumimoji="1" lang="en-US" altLang="ja-JP" sz="700" b="0" i="0" u="none" strike="noStrike" kern="1200" cap="none" spc="0" normalizeH="0" baseline="0" noProof="0" dirty="0">
                <a:ln>
                  <a:noFill/>
                </a:ln>
                <a:solidFill>
                  <a:srgbClr val="0000FF"/>
                </a:solidFill>
                <a:effectLst/>
                <a:uLnTx/>
                <a:uFillTx/>
                <a:latin typeface="+mn-ea"/>
              </a:rPr>
              <a:t>(</a:t>
            </a:r>
            <a:r>
              <a:rPr kumimoji="1" lang="ja-JP" altLang="en-US" sz="700" b="0" i="0" u="none" strike="noStrike" kern="1200" cap="none" spc="0" normalizeH="0" baseline="0" noProof="0" dirty="0">
                <a:ln>
                  <a:noFill/>
                </a:ln>
                <a:solidFill>
                  <a:srgbClr val="0000FF"/>
                </a:solidFill>
                <a:effectLst/>
                <a:uLnTx/>
                <a:uFillTx/>
                <a:latin typeface="+mn-ea"/>
              </a:rPr>
              <a:t>画面の</a:t>
            </a:r>
            <a:r>
              <a:rPr kumimoji="1" lang="en-US" altLang="ja-JP" sz="700" b="0" i="0" u="none" strike="noStrike" kern="1200" cap="none" spc="0" normalizeH="0" baseline="0" noProof="0" dirty="0">
                <a:ln>
                  <a:noFill/>
                </a:ln>
                <a:solidFill>
                  <a:srgbClr val="0000FF"/>
                </a:solidFill>
                <a:effectLst/>
                <a:uLnTx/>
                <a:uFillTx/>
                <a:latin typeface="+mn-ea"/>
              </a:rPr>
              <a:t>1/2)</a:t>
            </a:r>
            <a:r>
              <a:rPr kumimoji="1" lang="ja-JP" altLang="en-US" sz="700" b="0" i="0" u="none" strike="noStrike" kern="1200" cap="none" spc="0" normalizeH="0" baseline="0" noProof="0" dirty="0">
                <a:ln>
                  <a:noFill/>
                </a:ln>
                <a:solidFill>
                  <a:srgbClr val="0000FF"/>
                </a:solidFill>
                <a:effectLst/>
                <a:uLnTx/>
                <a:uFillTx/>
                <a:latin typeface="+mn-ea"/>
              </a:rPr>
              <a:t> </a:t>
            </a:r>
            <a:r>
              <a:rPr kumimoji="1" lang="en-US" altLang="ja-JP" sz="700" b="0" i="0" u="none" strike="noStrike" kern="1200" cap="none" spc="0" normalizeH="0" baseline="0" noProof="0" dirty="0">
                <a:ln>
                  <a:noFill/>
                </a:ln>
                <a:solidFill>
                  <a:srgbClr val="0000FF"/>
                </a:solidFill>
                <a:effectLst/>
                <a:uLnTx/>
                <a:uFillTx/>
                <a:latin typeface="+mn-ea"/>
              </a:rPr>
              <a:t>/</a:t>
            </a:r>
            <a:r>
              <a:rPr kumimoji="1" lang="ja-JP" altLang="en-US" sz="700" b="0" i="0" u="none" strike="noStrike" kern="1200" cap="none" spc="0" normalizeH="0" baseline="0" noProof="0" dirty="0">
                <a:ln>
                  <a:noFill/>
                </a:ln>
                <a:solidFill>
                  <a:srgbClr val="0000FF"/>
                </a:solidFill>
                <a:effectLst/>
                <a:uLnTx/>
                <a:uFillTx/>
                <a:latin typeface="+mn-ea"/>
              </a:rPr>
              <a:t> 小</a:t>
            </a:r>
            <a:r>
              <a:rPr kumimoji="1" lang="en-US" altLang="ja-JP" sz="700" b="0" i="0" u="none" strike="noStrike" kern="1200" cap="none" spc="0" normalizeH="0" baseline="0" noProof="0" dirty="0">
                <a:ln>
                  <a:noFill/>
                </a:ln>
                <a:solidFill>
                  <a:srgbClr val="0000FF"/>
                </a:solidFill>
                <a:effectLst/>
                <a:uLnTx/>
                <a:uFillTx/>
                <a:latin typeface="+mn-ea"/>
              </a:rPr>
              <a:t>(</a:t>
            </a:r>
            <a:r>
              <a:rPr kumimoji="1" lang="ja-JP" altLang="en-US" sz="700" b="0" i="0" u="none" strike="noStrike" kern="1200" cap="none" spc="0" normalizeH="0" baseline="0" noProof="0" dirty="0">
                <a:ln>
                  <a:noFill/>
                </a:ln>
                <a:solidFill>
                  <a:srgbClr val="0000FF"/>
                </a:solidFill>
                <a:effectLst/>
                <a:uLnTx/>
                <a:uFillTx/>
                <a:latin typeface="+mn-ea"/>
              </a:rPr>
              <a:t>画面の</a:t>
            </a:r>
            <a:r>
              <a:rPr kumimoji="1" lang="en-US" altLang="ja-JP" sz="700" b="0" i="0" u="none" strike="noStrike" kern="1200" cap="none" spc="0" normalizeH="0" baseline="0" noProof="0" dirty="0">
                <a:ln>
                  <a:noFill/>
                </a:ln>
                <a:solidFill>
                  <a:srgbClr val="0000FF"/>
                </a:solidFill>
                <a:effectLst/>
                <a:uLnTx/>
                <a:uFillTx/>
                <a:latin typeface="+mn-ea"/>
              </a:rPr>
              <a:t>1/4)</a:t>
            </a:r>
            <a:r>
              <a:rPr kumimoji="1" lang="ja-JP" altLang="en-US" sz="700" b="0" i="0" u="none" strike="noStrike" kern="1200" cap="none" spc="0" normalizeH="0" baseline="0" noProof="0" dirty="0">
                <a:ln>
                  <a:noFill/>
                </a:ln>
                <a:solidFill>
                  <a:srgbClr val="0000FF"/>
                </a:solidFill>
                <a:effectLst/>
                <a:uLnTx/>
                <a:uFillTx/>
                <a:latin typeface="+mn-ea"/>
              </a:rPr>
              <a:t> </a:t>
            </a:r>
            <a:r>
              <a:rPr kumimoji="1" lang="en-US" altLang="ja-JP" sz="700" b="0" i="0" u="none" strike="noStrike" kern="1200" cap="none" spc="0" normalizeH="0" baseline="0" noProof="0" dirty="0">
                <a:ln>
                  <a:noFill/>
                </a:ln>
                <a:solidFill>
                  <a:srgbClr val="0000FF"/>
                </a:solidFill>
                <a:effectLst/>
                <a:uLnTx/>
                <a:uFillTx/>
                <a:latin typeface="+mn-ea"/>
              </a:rPr>
              <a:t>/</a:t>
            </a:r>
            <a:endParaRPr lang="en-US" altLang="ja-JP" sz="700" dirty="0">
              <a:solidFill>
                <a:srgbClr val="0000FF"/>
              </a:solidFill>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FF"/>
                </a:solidFill>
                <a:effectLst/>
                <a:uLnTx/>
                <a:uFillTx/>
                <a:latin typeface="+mn-ea"/>
              </a:rPr>
              <a:t>サイズ調整なし</a:t>
            </a:r>
            <a:endParaRPr kumimoji="1" lang="en-US" altLang="ja-JP" sz="700" b="0" i="0" u="none" strike="noStrike" kern="1200" cap="none" spc="0" normalizeH="0" baseline="0" noProof="0" dirty="0">
              <a:ln>
                <a:noFill/>
              </a:ln>
              <a:solidFill>
                <a:srgbClr val="0000FF"/>
              </a:solidFill>
              <a:effectLst/>
              <a:uLnTx/>
              <a:uFillTx/>
              <a:latin typeface="+mn-ea"/>
            </a:endParaRPr>
          </a:p>
        </p:txBody>
      </p:sp>
      <p:sp>
        <p:nvSpPr>
          <p:cNvPr id="7" name="テキスト ボックス 6">
            <a:extLst>
              <a:ext uri="{FF2B5EF4-FFF2-40B4-BE49-F238E27FC236}">
                <a16:creationId xmlns:a16="http://schemas.microsoft.com/office/drawing/2014/main" id="{AA530489-55E7-78EA-3569-E031F95E16A5}"/>
              </a:ext>
            </a:extLst>
          </p:cNvPr>
          <p:cNvSpPr txBox="1"/>
          <p:nvPr/>
        </p:nvSpPr>
        <p:spPr>
          <a:xfrm>
            <a:off x="7024150" y="1411649"/>
            <a:ext cx="2036048" cy="144073"/>
          </a:xfrm>
          <a:prstGeom prst="leftArrow">
            <a:avLst>
              <a:gd name="adj1" fmla="val 100000"/>
              <a:gd name="adj2" fmla="val 36209"/>
            </a:avLst>
          </a:prstGeom>
          <a:solidFill>
            <a:srgbClr val="7FCABE"/>
          </a:solidFill>
          <a:ln w="3175">
            <a:noFill/>
          </a:ln>
          <a:effectLst>
            <a:outerShdw blurRad="50800" dist="38100" dir="2700000" algn="tl" rotWithShape="0">
              <a:prstClr val="black">
                <a:alpha val="40000"/>
              </a:prstClr>
            </a:outerShdw>
          </a:effectLst>
        </p:spPr>
        <p:txBody>
          <a:bodyPr wrap="square" lIns="36000" tIns="18000" rIns="36000" bIns="18000" rtlCol="0" anchor="ctr"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700" dirty="0">
                <a:solidFill>
                  <a:srgbClr val="0000FF"/>
                </a:solidFill>
                <a:latin typeface="+mn-ea"/>
              </a:rPr>
              <a:t>高</a:t>
            </a:r>
            <a:r>
              <a:rPr kumimoji="1" lang="en-US" altLang="ja-JP" sz="700" b="0" i="0" u="none" strike="noStrike" kern="1200" cap="none" spc="0" normalizeH="0" baseline="0" noProof="0" dirty="0">
                <a:ln>
                  <a:noFill/>
                </a:ln>
                <a:solidFill>
                  <a:srgbClr val="0000FF"/>
                </a:solidFill>
                <a:effectLst/>
                <a:uLnTx/>
                <a:uFillTx/>
                <a:latin typeface="+mn-ea"/>
              </a:rPr>
              <a:t> / </a:t>
            </a:r>
            <a:r>
              <a:rPr kumimoji="1" lang="ja-JP" altLang="en-US" sz="700" b="0" i="0" u="none" strike="noStrike" kern="1200" cap="none" spc="0" normalizeH="0" baseline="0" noProof="0" dirty="0">
                <a:ln>
                  <a:noFill/>
                </a:ln>
                <a:solidFill>
                  <a:srgbClr val="0000FF"/>
                </a:solidFill>
                <a:effectLst/>
                <a:uLnTx/>
                <a:uFillTx/>
                <a:latin typeface="+mn-ea"/>
              </a:rPr>
              <a:t>中</a:t>
            </a:r>
            <a:r>
              <a:rPr kumimoji="1" lang="en-US" altLang="ja-JP" sz="700" b="0" i="0" u="none" strike="noStrike" kern="1200" cap="none" spc="0" normalizeH="0" baseline="0" noProof="0" dirty="0">
                <a:ln>
                  <a:noFill/>
                </a:ln>
                <a:solidFill>
                  <a:srgbClr val="0000FF"/>
                </a:solidFill>
                <a:effectLst/>
                <a:uLnTx/>
                <a:uFillTx/>
                <a:latin typeface="+mn-ea"/>
              </a:rPr>
              <a:t> / </a:t>
            </a:r>
            <a:r>
              <a:rPr kumimoji="1" lang="ja-JP" altLang="en-US" sz="700" b="0" i="0" u="none" strike="noStrike" kern="1200" cap="none" spc="0" normalizeH="0" baseline="0" noProof="0" dirty="0">
                <a:ln>
                  <a:noFill/>
                </a:ln>
                <a:solidFill>
                  <a:srgbClr val="0000FF"/>
                </a:solidFill>
                <a:effectLst/>
                <a:uLnTx/>
                <a:uFillTx/>
                <a:latin typeface="+mn-ea"/>
              </a:rPr>
              <a:t>低</a:t>
            </a:r>
            <a:endParaRPr kumimoji="1" lang="en-US" altLang="ja-JP" sz="700" b="0" i="0" u="none" strike="noStrike" kern="1200" cap="none" spc="0" normalizeH="0" baseline="0" noProof="0" dirty="0">
              <a:ln>
                <a:noFill/>
              </a:ln>
              <a:solidFill>
                <a:srgbClr val="0000FF"/>
              </a:solidFill>
              <a:effectLst/>
              <a:uLnTx/>
              <a:uFillTx/>
              <a:latin typeface="+mn-ea"/>
            </a:endParaRPr>
          </a:p>
        </p:txBody>
      </p:sp>
      <p:sp>
        <p:nvSpPr>
          <p:cNvPr id="8" name="テキスト ボックス 7">
            <a:extLst>
              <a:ext uri="{FF2B5EF4-FFF2-40B4-BE49-F238E27FC236}">
                <a16:creationId xmlns:a16="http://schemas.microsoft.com/office/drawing/2014/main" id="{2E8FA206-5074-0330-EABB-92EBCCE5532A}"/>
              </a:ext>
            </a:extLst>
          </p:cNvPr>
          <p:cNvSpPr txBox="1"/>
          <p:nvPr/>
        </p:nvSpPr>
        <p:spPr>
          <a:xfrm>
            <a:off x="7024150" y="1601279"/>
            <a:ext cx="2036048" cy="144073"/>
          </a:xfrm>
          <a:prstGeom prst="leftArrow">
            <a:avLst>
              <a:gd name="adj1" fmla="val 100000"/>
              <a:gd name="adj2" fmla="val 33910"/>
            </a:avLst>
          </a:prstGeom>
          <a:solidFill>
            <a:srgbClr val="7FCABE"/>
          </a:solidFill>
          <a:ln w="3175">
            <a:noFill/>
          </a:ln>
          <a:effectLst>
            <a:outerShdw blurRad="50800" dist="38100" dir="2700000" algn="tl" rotWithShape="0">
              <a:prstClr val="black">
                <a:alpha val="40000"/>
              </a:prstClr>
            </a:outerShdw>
          </a:effectLst>
        </p:spPr>
        <p:txBody>
          <a:bodyPr wrap="square" lIns="36000" tIns="18000" rIns="36000" bIns="18000" rtlCol="0" anchor="ctr"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FF"/>
                </a:solidFill>
                <a:effectLst/>
                <a:uLnTx/>
                <a:uFillTx/>
                <a:latin typeface="+mn-ea"/>
              </a:rPr>
              <a:t>Off(</a:t>
            </a:r>
            <a:r>
              <a:rPr kumimoji="1" lang="ja-JP" altLang="en-US" sz="700" b="0" i="0" u="none" strike="noStrike" kern="1200" cap="none" spc="0" normalizeH="0" baseline="0" noProof="0" dirty="0">
                <a:ln>
                  <a:noFill/>
                </a:ln>
                <a:solidFill>
                  <a:srgbClr val="0000FF"/>
                </a:solidFill>
                <a:effectLst/>
                <a:uLnTx/>
                <a:uFillTx/>
                <a:latin typeface="+mn-ea"/>
              </a:rPr>
              <a:t>制限無し</a:t>
            </a:r>
            <a:r>
              <a:rPr kumimoji="1" lang="en-US" altLang="ja-JP" sz="700" b="0" i="0" u="none" strike="noStrike" kern="1200" cap="none" spc="0" normalizeH="0" baseline="0" noProof="0" dirty="0">
                <a:ln>
                  <a:noFill/>
                </a:ln>
                <a:solidFill>
                  <a:srgbClr val="0000FF"/>
                </a:solidFill>
                <a:effectLst/>
                <a:uLnTx/>
                <a:uFillTx/>
                <a:latin typeface="+mn-ea"/>
              </a:rPr>
              <a:t>)</a:t>
            </a:r>
            <a:r>
              <a:rPr kumimoji="1" lang="ja-JP" altLang="en-US" sz="700" b="0" i="0" u="none" strike="noStrike" kern="1200" cap="none" spc="0" normalizeH="0" baseline="0" noProof="0" dirty="0">
                <a:ln>
                  <a:noFill/>
                </a:ln>
                <a:solidFill>
                  <a:srgbClr val="0000FF"/>
                </a:solidFill>
                <a:effectLst/>
                <a:uLnTx/>
                <a:uFillTx/>
                <a:latin typeface="+mn-ea"/>
              </a:rPr>
              <a:t> </a:t>
            </a:r>
            <a:r>
              <a:rPr kumimoji="1" lang="en-US" altLang="ja-JP" sz="700" b="0" i="0" u="none" strike="noStrike" kern="1200" cap="none" spc="0" normalizeH="0" baseline="0" noProof="0" dirty="0">
                <a:ln>
                  <a:noFill/>
                </a:ln>
                <a:solidFill>
                  <a:srgbClr val="0000FF"/>
                </a:solidFill>
                <a:effectLst/>
                <a:uLnTx/>
                <a:uFillTx/>
                <a:latin typeface="+mn-ea"/>
              </a:rPr>
              <a:t>/</a:t>
            </a:r>
            <a:r>
              <a:rPr kumimoji="1" lang="ja-JP" altLang="en-US" sz="700" b="0" i="0" u="none" strike="noStrike" kern="1200" cap="none" spc="0" normalizeH="0" baseline="0" noProof="0" dirty="0">
                <a:ln>
                  <a:noFill/>
                </a:ln>
                <a:solidFill>
                  <a:srgbClr val="0000FF"/>
                </a:solidFill>
                <a:effectLst/>
                <a:uLnTx/>
                <a:uFillTx/>
                <a:latin typeface="+mn-ea"/>
              </a:rPr>
              <a:t> </a:t>
            </a:r>
            <a:r>
              <a:rPr kumimoji="1" lang="en-US" altLang="ja-JP" sz="700" b="0" i="0" u="none" strike="noStrike" kern="1200" cap="none" spc="0" normalizeH="0" baseline="0" noProof="0" dirty="0">
                <a:ln>
                  <a:noFill/>
                </a:ln>
                <a:solidFill>
                  <a:srgbClr val="0000FF"/>
                </a:solidFill>
                <a:effectLst/>
                <a:uLnTx/>
                <a:uFillTx/>
                <a:latin typeface="+mn-ea"/>
              </a:rPr>
              <a:t>10s,20s,30s,40s,50s,1,2,3,5,10min</a:t>
            </a:r>
            <a:r>
              <a:rPr kumimoji="1" lang="ja-JP" altLang="en-US" sz="700" b="0" i="0" u="none" strike="noStrike" kern="1200" cap="none" spc="0" normalizeH="0" baseline="0" noProof="0" dirty="0">
                <a:ln>
                  <a:noFill/>
                </a:ln>
                <a:solidFill>
                  <a:srgbClr val="0000FF"/>
                </a:solidFill>
                <a:effectLst/>
                <a:uLnTx/>
                <a:uFillTx/>
                <a:latin typeface="+mn-ea"/>
              </a:rPr>
              <a:t> </a:t>
            </a:r>
            <a:endParaRPr kumimoji="1" lang="en-US" altLang="ja-JP" sz="700" b="0" i="0" u="none" strike="noStrike" kern="1200" cap="none" spc="0" normalizeH="0" baseline="0" noProof="0" dirty="0">
              <a:ln>
                <a:noFill/>
              </a:ln>
              <a:solidFill>
                <a:srgbClr val="0000FF"/>
              </a:solidFill>
              <a:effectLst/>
              <a:uLnTx/>
              <a:uFillTx/>
              <a:latin typeface="+mn-ea"/>
            </a:endParaRPr>
          </a:p>
        </p:txBody>
      </p:sp>
      <p:sp>
        <p:nvSpPr>
          <p:cNvPr id="83" name="テキスト ボックス 82"/>
          <p:cNvSpPr txBox="1"/>
          <p:nvPr/>
        </p:nvSpPr>
        <p:spPr>
          <a:xfrm>
            <a:off x="7018947" y="1808305"/>
            <a:ext cx="2041251" cy="144073"/>
          </a:xfrm>
          <a:prstGeom prst="leftArrow">
            <a:avLst>
              <a:gd name="adj1" fmla="val 100000"/>
              <a:gd name="adj2" fmla="val 36208"/>
            </a:avLst>
          </a:prstGeom>
          <a:solidFill>
            <a:srgbClr val="7FCABE"/>
          </a:solidFill>
          <a:ln w="3175">
            <a:noFill/>
          </a:ln>
          <a:effectLst>
            <a:outerShdw blurRad="50800" dist="38100" dir="2700000" algn="tl" rotWithShape="0">
              <a:prstClr val="black">
                <a:alpha val="40000"/>
              </a:prstClr>
            </a:outerShdw>
          </a:effectLst>
        </p:spPr>
        <p:txBody>
          <a:bodyPr wrap="square" lIns="36000" tIns="18000" rIns="36000" bIns="18000" rtlCol="0" anchor="ctr"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FF"/>
                </a:solidFill>
                <a:effectLst/>
                <a:uLnTx/>
                <a:uFillTx/>
                <a:latin typeface="+mn-ea"/>
              </a:rPr>
              <a:t>Off / On</a:t>
            </a:r>
            <a:r>
              <a:rPr lang="ja-JP" altLang="en-US" sz="700" dirty="0">
                <a:solidFill>
                  <a:srgbClr val="0000FF"/>
                </a:solidFill>
                <a:latin typeface="+mn-ea"/>
              </a:rPr>
              <a:t> </a:t>
            </a:r>
            <a:r>
              <a:rPr kumimoji="1" lang="en-US" altLang="ja-JP" sz="700" b="0" i="0" u="none" strike="noStrike" kern="1200" cap="none" spc="0" normalizeH="0" baseline="0" noProof="0" dirty="0">
                <a:ln>
                  <a:noFill/>
                </a:ln>
                <a:solidFill>
                  <a:srgbClr val="0000FF"/>
                </a:solidFill>
                <a:effectLst/>
                <a:uLnTx/>
                <a:uFillTx/>
                <a:latin typeface="+mn-ea"/>
              </a:rPr>
              <a:t>(</a:t>
            </a:r>
            <a:r>
              <a:rPr kumimoji="1" lang="ja-JP" altLang="en-US" sz="700" b="0" i="0" u="none" strike="noStrike" kern="1200" cap="none" spc="0" normalizeH="0" baseline="0" noProof="0" dirty="0">
                <a:ln>
                  <a:noFill/>
                </a:ln>
                <a:solidFill>
                  <a:srgbClr val="0000FF"/>
                </a:solidFill>
                <a:effectLst/>
                <a:uLnTx/>
                <a:uFillTx/>
                <a:latin typeface="+mn-ea"/>
              </a:rPr>
              <a:t>ライブ画表示なし</a:t>
            </a:r>
            <a:r>
              <a:rPr kumimoji="1" lang="en-US" altLang="ja-JP" sz="700" b="0" i="0" u="none" strike="noStrike" kern="1200" cap="none" spc="0" normalizeH="0" baseline="0" noProof="0" dirty="0">
                <a:ln>
                  <a:noFill/>
                </a:ln>
                <a:solidFill>
                  <a:srgbClr val="0000FF"/>
                </a:solidFill>
                <a:effectLst/>
                <a:uLnTx/>
                <a:uFillTx/>
                <a:latin typeface="+mn-ea"/>
              </a:rPr>
              <a:t>) / On(</a:t>
            </a:r>
            <a:r>
              <a:rPr kumimoji="1" lang="ja-JP" altLang="en-US" sz="700" b="0" i="0" u="none" strike="noStrike" kern="1200" cap="none" spc="0" normalizeH="0" baseline="0" noProof="0" dirty="0">
                <a:ln>
                  <a:noFill/>
                </a:ln>
                <a:solidFill>
                  <a:srgbClr val="0000FF"/>
                </a:solidFill>
                <a:effectLst/>
                <a:uLnTx/>
                <a:uFillTx/>
                <a:latin typeface="+mn-ea"/>
              </a:rPr>
              <a:t>ライブ画表示あり</a:t>
            </a:r>
            <a:r>
              <a:rPr kumimoji="1" lang="en-US" altLang="ja-JP" sz="700" b="0" i="0" u="none" strike="noStrike" kern="1200" cap="none" spc="0" normalizeH="0" baseline="0" noProof="0" dirty="0">
                <a:ln>
                  <a:noFill/>
                </a:ln>
                <a:solidFill>
                  <a:srgbClr val="0000FF"/>
                </a:solidFill>
                <a:effectLst/>
                <a:uLnTx/>
                <a:uFillTx/>
                <a:latin typeface="+mn-ea"/>
              </a:rPr>
              <a:t>)</a:t>
            </a:r>
          </a:p>
        </p:txBody>
      </p:sp>
      <p:sp>
        <p:nvSpPr>
          <p:cNvPr id="9" name="テキスト ボックス 8">
            <a:extLst>
              <a:ext uri="{FF2B5EF4-FFF2-40B4-BE49-F238E27FC236}">
                <a16:creationId xmlns:a16="http://schemas.microsoft.com/office/drawing/2014/main" id="{F5CB826C-0D46-DDCD-C8AC-68694DD6137D}"/>
              </a:ext>
            </a:extLst>
          </p:cNvPr>
          <p:cNvSpPr txBox="1"/>
          <p:nvPr/>
        </p:nvSpPr>
        <p:spPr>
          <a:xfrm>
            <a:off x="1664253" y="4386454"/>
            <a:ext cx="2026517" cy="276999"/>
          </a:xfrm>
          <a:prstGeom prst="rect">
            <a:avLst/>
          </a:prstGeom>
          <a:noFill/>
        </p:spPr>
        <p:txBody>
          <a:bodyPr wrap="none" rtlCol="0">
            <a:spAutoFit/>
          </a:bodyPr>
          <a:lstStyle/>
          <a:p>
            <a:r>
              <a:rPr kumimoji="1" lang="ja-JP" altLang="en-US" sz="1200" b="1" dirty="0">
                <a:solidFill>
                  <a:srgbClr val="FF0000"/>
                </a:solidFill>
              </a:rPr>
              <a:t>＊「設定」ボタンを必ずクリック</a:t>
            </a:r>
          </a:p>
        </p:txBody>
      </p:sp>
      <p:sp>
        <p:nvSpPr>
          <p:cNvPr id="11" name="正方形/長方形 10">
            <a:extLst>
              <a:ext uri="{FF2B5EF4-FFF2-40B4-BE49-F238E27FC236}">
                <a16:creationId xmlns:a16="http://schemas.microsoft.com/office/drawing/2014/main" id="{F18B3EF4-4DBE-C574-D534-C7D11E3B7EBB}"/>
              </a:ext>
            </a:extLst>
          </p:cNvPr>
          <p:cNvSpPr/>
          <p:nvPr/>
        </p:nvSpPr>
        <p:spPr>
          <a:xfrm>
            <a:off x="4929594" y="3773928"/>
            <a:ext cx="605116" cy="2280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Calibri"/>
                <a:ea typeface="Yu Gothic UI"/>
                <a:cs typeface="+mn-cs"/>
              </a:rPr>
              <a:t>＊</a:t>
            </a:r>
          </a:p>
        </p:txBody>
      </p:sp>
      <p:sp>
        <p:nvSpPr>
          <p:cNvPr id="4" name="テキスト ボックス 3">
            <a:extLst>
              <a:ext uri="{FF2B5EF4-FFF2-40B4-BE49-F238E27FC236}">
                <a16:creationId xmlns:a16="http://schemas.microsoft.com/office/drawing/2014/main" id="{2B4114CD-D13B-C35F-0FB3-28139E9DC7F9}"/>
              </a:ext>
            </a:extLst>
          </p:cNvPr>
          <p:cNvSpPr txBox="1"/>
          <p:nvPr/>
        </p:nvSpPr>
        <p:spPr>
          <a:xfrm>
            <a:off x="7128933" y="2068575"/>
            <a:ext cx="1931265" cy="938719"/>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r>
              <a:rPr kumimoji="1" lang="en-US" altLang="ja-JP" sz="900" dirty="0">
                <a:latin typeface="+mn-ea"/>
              </a:rPr>
              <a:t>【</a:t>
            </a:r>
            <a:r>
              <a:rPr kumimoji="1" lang="ja-JP" altLang="en-US" sz="900" dirty="0">
                <a:latin typeface="+mn-ea"/>
              </a:rPr>
              <a:t>メモ</a:t>
            </a:r>
            <a:r>
              <a:rPr kumimoji="1" lang="en-US" altLang="ja-JP" sz="900" dirty="0">
                <a:latin typeface="+mn-ea"/>
              </a:rPr>
              <a:t>】</a:t>
            </a:r>
            <a:endParaRPr lang="en-US" altLang="ja-JP" sz="900" dirty="0">
              <a:latin typeface="+mn-ea"/>
            </a:endParaRPr>
          </a:p>
          <a:p>
            <a:r>
              <a:rPr kumimoji="1" lang="ja-JP" altLang="en-US" sz="900" dirty="0">
                <a:latin typeface="+mn-ea"/>
              </a:rPr>
              <a:t>画角外から走り込んできた人物に対する自動追尾の場合、検知幅の</a:t>
            </a:r>
            <a:r>
              <a:rPr kumimoji="1" lang="en-US" altLang="ja-JP" sz="900" dirty="0">
                <a:latin typeface="+mn-ea"/>
              </a:rPr>
              <a:t>2</a:t>
            </a:r>
            <a:r>
              <a:rPr kumimoji="1" lang="ja-JP" altLang="en-US" sz="900" dirty="0">
                <a:latin typeface="+mn-ea"/>
              </a:rPr>
              <a:t>倍以上の画角があれば検知可能ですが、「自動追尾起動設定エリア」の画角を引き目にすることをお勧めします。</a:t>
            </a:r>
          </a:p>
        </p:txBody>
      </p:sp>
      <p:sp>
        <p:nvSpPr>
          <p:cNvPr id="6" name="正方形/長方形 5">
            <a:extLst>
              <a:ext uri="{FF2B5EF4-FFF2-40B4-BE49-F238E27FC236}">
                <a16:creationId xmlns:a16="http://schemas.microsoft.com/office/drawing/2014/main" id="{F417283F-40E4-7447-BF58-EA9952443260}"/>
              </a:ext>
            </a:extLst>
          </p:cNvPr>
          <p:cNvSpPr/>
          <p:nvPr/>
        </p:nvSpPr>
        <p:spPr>
          <a:xfrm>
            <a:off x="3864508" y="1151018"/>
            <a:ext cx="2849991" cy="231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コネクタ: カギ線 11">
            <a:extLst>
              <a:ext uri="{FF2B5EF4-FFF2-40B4-BE49-F238E27FC236}">
                <a16:creationId xmlns:a16="http://schemas.microsoft.com/office/drawing/2014/main" id="{C9DA00E8-08B4-A399-4BC4-75FB6FD73414}"/>
              </a:ext>
            </a:extLst>
          </p:cNvPr>
          <p:cNvCxnSpPr>
            <a:cxnSpLocks/>
            <a:stCxn id="6" idx="3"/>
            <a:endCxn id="4" idx="1"/>
          </p:cNvCxnSpPr>
          <p:nvPr/>
        </p:nvCxnSpPr>
        <p:spPr>
          <a:xfrm>
            <a:off x="6714499" y="1266801"/>
            <a:ext cx="414434" cy="1271134"/>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C38A2B54-AD2E-4654-518E-38C43BCB059D}"/>
              </a:ext>
            </a:extLst>
          </p:cNvPr>
          <p:cNvSpPr/>
          <p:nvPr/>
        </p:nvSpPr>
        <p:spPr>
          <a:xfrm>
            <a:off x="3807156" y="4039365"/>
            <a:ext cx="1552429" cy="7033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コネクタ: カギ線 14">
            <a:extLst>
              <a:ext uri="{FF2B5EF4-FFF2-40B4-BE49-F238E27FC236}">
                <a16:creationId xmlns:a16="http://schemas.microsoft.com/office/drawing/2014/main" id="{EB40B315-A65E-7197-7E62-9648CC30E7E8}"/>
              </a:ext>
            </a:extLst>
          </p:cNvPr>
          <p:cNvCxnSpPr>
            <a:cxnSpLocks/>
            <a:stCxn id="4" idx="2"/>
            <a:endCxn id="14" idx="3"/>
          </p:cNvCxnSpPr>
          <p:nvPr/>
        </p:nvCxnSpPr>
        <p:spPr>
          <a:xfrm rot="5400000">
            <a:off x="6035196" y="2331684"/>
            <a:ext cx="1383761" cy="273498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406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8405187" y="95548"/>
            <a:ext cx="309190" cy="419887"/>
          </a:xfrm>
          <a:prstGeom prst="rect">
            <a:avLst/>
          </a:prstGeom>
        </p:spPr>
      </p:pic>
      <p:grpSp>
        <p:nvGrpSpPr>
          <p:cNvPr id="5" name="グループ化 4"/>
          <p:cNvGrpSpPr/>
          <p:nvPr/>
        </p:nvGrpSpPr>
        <p:grpSpPr>
          <a:xfrm>
            <a:off x="1371130" y="681220"/>
            <a:ext cx="5448070" cy="4113013"/>
            <a:chOff x="-1053679" y="706620"/>
            <a:chExt cx="5448070" cy="4113013"/>
          </a:xfrm>
          <a:effectLst>
            <a:outerShdw blurRad="50800" dist="38100" dir="2700000" algn="tl" rotWithShape="0">
              <a:prstClr val="black">
                <a:alpha val="40000"/>
              </a:prstClr>
            </a:outerShdw>
          </a:effectLst>
        </p:grpSpPr>
        <p:pic>
          <p:nvPicPr>
            <p:cNvPr id="4" name="図 3"/>
            <p:cNvPicPr>
              <a:picLocks noChangeAspect="1"/>
            </p:cNvPicPr>
            <p:nvPr/>
          </p:nvPicPr>
          <p:blipFill rotWithShape="1">
            <a:blip r:embed="rId4"/>
            <a:srcRect t="10388" r="9566" b="20771"/>
            <a:stretch/>
          </p:blipFill>
          <p:spPr>
            <a:xfrm>
              <a:off x="-1053679" y="706620"/>
              <a:ext cx="5448070" cy="4113013"/>
            </a:xfrm>
            <a:prstGeom prst="rect">
              <a:avLst/>
            </a:prstGeom>
            <a:ln>
              <a:solidFill>
                <a:schemeClr val="bg1">
                  <a:lumMod val="85000"/>
                </a:schemeClr>
              </a:solidFill>
            </a:ln>
          </p:spPr>
        </p:pic>
        <p:pic>
          <p:nvPicPr>
            <p:cNvPr id="2" name="図 1"/>
            <p:cNvPicPr>
              <a:picLocks noChangeAspect="1"/>
            </p:cNvPicPr>
            <p:nvPr/>
          </p:nvPicPr>
          <p:blipFill>
            <a:blip r:embed="rId5"/>
            <a:stretch>
              <a:fillRect/>
            </a:stretch>
          </p:blipFill>
          <p:spPr>
            <a:xfrm>
              <a:off x="501611" y="1007902"/>
              <a:ext cx="3550074" cy="1990065"/>
            </a:xfrm>
            <a:prstGeom prst="rect">
              <a:avLst/>
            </a:prstGeom>
            <a:ln>
              <a:solidFill>
                <a:schemeClr val="bg1">
                  <a:lumMod val="85000"/>
                </a:schemeClr>
              </a:solidFill>
            </a:ln>
          </p:spPr>
        </p:pic>
      </p:grpSp>
      <p:sp>
        <p:nvSpPr>
          <p:cNvPr id="10" name="テキスト ボックス 9"/>
          <p:cNvSpPr txBox="1"/>
          <p:nvPr/>
        </p:nvSpPr>
        <p:spPr>
          <a:xfrm>
            <a:off x="5793130" y="3293083"/>
            <a:ext cx="2745656" cy="159462"/>
          </a:xfrm>
          <a:prstGeom prst="leftArrow">
            <a:avLst>
              <a:gd name="adj1" fmla="val 100000"/>
              <a:gd name="adj2" fmla="val 33303"/>
            </a:avLst>
          </a:prstGeom>
          <a:solidFill>
            <a:srgbClr val="7FCABE"/>
          </a:solidFill>
          <a:ln w="3175">
            <a:noFill/>
          </a:ln>
          <a:effectLst>
            <a:outerShdw blurRad="50800" dist="38100" dir="2700000" algn="tl" rotWithShape="0">
              <a:prstClr val="black">
                <a:alpha val="40000"/>
              </a:prstClr>
            </a:outerShdw>
          </a:effectLst>
        </p:spPr>
        <p:txBody>
          <a:bodyPr wrap="square" lIns="36000" tIns="18000" rIns="36000" bIns="18000" rtlCol="0" anchor="ctr"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FF"/>
                </a:solidFill>
                <a:effectLst/>
                <a:uLnTx/>
                <a:uFillTx/>
                <a:latin typeface="+mn-ea"/>
              </a:rPr>
              <a:t>1s/10s/30s/1min/3min/5min</a:t>
            </a:r>
          </a:p>
        </p:txBody>
      </p:sp>
      <p:sp>
        <p:nvSpPr>
          <p:cNvPr id="11" name="テキスト ボックス 10"/>
          <p:cNvSpPr txBox="1"/>
          <p:nvPr/>
        </p:nvSpPr>
        <p:spPr>
          <a:xfrm>
            <a:off x="5793130" y="3956554"/>
            <a:ext cx="2745656" cy="159462"/>
          </a:xfrm>
          <a:prstGeom prst="leftArrow">
            <a:avLst>
              <a:gd name="adj1" fmla="val 100000"/>
              <a:gd name="adj2" fmla="val 25079"/>
            </a:avLst>
          </a:prstGeom>
          <a:solidFill>
            <a:srgbClr val="7FCABE"/>
          </a:solidFill>
          <a:ln w="3175">
            <a:noFill/>
          </a:ln>
          <a:effectLst>
            <a:outerShdw blurRad="50800" dist="38100" dir="2700000" algn="tl" rotWithShape="0">
              <a:prstClr val="black">
                <a:alpha val="40000"/>
              </a:prstClr>
            </a:outerShdw>
          </a:effectLst>
        </p:spPr>
        <p:txBody>
          <a:bodyPr wrap="square" lIns="36000" tIns="18000" rIns="36000" bIns="18000" rtlCol="0" anchor="ctr"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FF"/>
                </a:solidFill>
                <a:effectLst/>
                <a:uLnTx/>
                <a:uFillTx/>
                <a:latin typeface="+mn-ea"/>
              </a:rPr>
              <a:t>1</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2</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3</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4</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5</a:t>
            </a:r>
            <a:r>
              <a:rPr lang="ja-JP" altLang="en-US" sz="800" dirty="0">
                <a:solidFill>
                  <a:srgbClr val="0000FF"/>
                </a:solidFill>
                <a:latin typeface="+mn-ea"/>
              </a:rPr>
              <a:t> </a:t>
            </a:r>
            <a:r>
              <a:rPr kumimoji="1" lang="en-US" altLang="ja-JP" sz="800" b="0" i="0" u="none" strike="noStrike" kern="1200" cap="none" spc="0" normalizeH="0" baseline="0" noProof="0" dirty="0">
                <a:ln>
                  <a:noFill/>
                </a:ln>
                <a:solidFill>
                  <a:srgbClr val="0000FF"/>
                </a:solidFill>
                <a:effectLst/>
                <a:uLnTx/>
                <a:uFillTx/>
                <a:latin typeface="+mn-ea"/>
              </a:rPr>
              <a:t>/</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6</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7</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a:t>
            </a:r>
            <a:r>
              <a:rPr lang="ja-JP" altLang="en-US" sz="800" dirty="0">
                <a:solidFill>
                  <a:srgbClr val="0000FF"/>
                </a:solidFill>
                <a:latin typeface="+mn-ea"/>
              </a:rPr>
              <a:t> </a:t>
            </a:r>
            <a:r>
              <a:rPr kumimoji="1" lang="en-US" altLang="ja-JP" sz="800" b="0" i="0" u="none" strike="noStrike" kern="1200" cap="none" spc="0" normalizeH="0" baseline="0" noProof="0" dirty="0">
                <a:ln>
                  <a:noFill/>
                </a:ln>
                <a:solidFill>
                  <a:srgbClr val="0000FF"/>
                </a:solidFill>
                <a:effectLst/>
                <a:uLnTx/>
                <a:uFillTx/>
                <a:latin typeface="+mn-ea"/>
              </a:rPr>
              <a:t>8</a:t>
            </a:r>
          </a:p>
        </p:txBody>
      </p:sp>
      <p:sp>
        <p:nvSpPr>
          <p:cNvPr id="12" name="テキスト ボックス 11"/>
          <p:cNvSpPr txBox="1"/>
          <p:nvPr/>
        </p:nvSpPr>
        <p:spPr>
          <a:xfrm>
            <a:off x="5793130" y="2986611"/>
            <a:ext cx="2745657" cy="282573"/>
          </a:xfrm>
          <a:prstGeom prst="leftArrow">
            <a:avLst>
              <a:gd name="adj1" fmla="val 100000"/>
              <a:gd name="adj2" fmla="val 19529"/>
            </a:avLst>
          </a:prstGeom>
          <a:solidFill>
            <a:srgbClr val="7FCABE"/>
          </a:solidFill>
          <a:ln w="3175">
            <a:noFill/>
          </a:ln>
          <a:effectLst>
            <a:outerShdw blurRad="50800" dist="38100" dir="2700000" algn="tl" rotWithShape="0">
              <a:prstClr val="black">
                <a:alpha val="40000"/>
              </a:prstClr>
            </a:outerShdw>
          </a:effectLst>
        </p:spPr>
        <p:txBody>
          <a:bodyPr wrap="square" lIns="36000" tIns="18000" rIns="36000" bIns="18000" rtlCol="0" anchor="ctr" anchorCtr="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FF"/>
                </a:solidFill>
                <a:effectLst/>
                <a:uLnTx/>
                <a:uFillTx/>
                <a:latin typeface="+mn-ea"/>
              </a:rPr>
              <a:t>Off</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On(</a:t>
            </a:r>
            <a:r>
              <a:rPr kumimoji="1" lang="ja-JP" altLang="en-US" sz="800" b="0" i="0" u="none" strike="noStrike" kern="1200" cap="none" spc="0" normalizeH="0" baseline="0" noProof="0" dirty="0">
                <a:ln>
                  <a:noFill/>
                </a:ln>
                <a:solidFill>
                  <a:srgbClr val="0000FF"/>
                </a:solidFill>
                <a:effectLst/>
                <a:uLnTx/>
                <a:uFillTx/>
                <a:latin typeface="+mn-ea"/>
              </a:rPr>
              <a:t>追尾開始時</a:t>
            </a:r>
            <a:r>
              <a:rPr kumimoji="1" lang="en-US" altLang="ja-JP" sz="800" b="0" i="0" u="none" strike="noStrike" kern="1200" cap="none" spc="0" normalizeH="0" baseline="0" noProof="0" dirty="0">
                <a:ln>
                  <a:noFill/>
                </a:ln>
                <a:solidFill>
                  <a:srgbClr val="0000FF"/>
                </a:solidFill>
                <a:effectLst/>
                <a:uLnTx/>
                <a:uFillTx/>
                <a:latin typeface="+mn-ea"/>
              </a:rPr>
              <a:t>)</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On(</a:t>
            </a:r>
            <a:r>
              <a:rPr kumimoji="1" lang="ja-JP" altLang="en-US" sz="800" b="0" i="0" u="none" strike="noStrike" kern="1200" cap="none" spc="0" normalizeH="0" baseline="0" noProof="0" dirty="0">
                <a:ln>
                  <a:noFill/>
                </a:ln>
                <a:solidFill>
                  <a:srgbClr val="0000FF"/>
                </a:solidFill>
                <a:effectLst/>
                <a:uLnTx/>
                <a:uFillTx/>
                <a:latin typeface="+mn-ea"/>
              </a:rPr>
              <a:t>アラーム検出時間経過時</a:t>
            </a:r>
            <a:r>
              <a:rPr kumimoji="1" lang="en-US" altLang="ja-JP" sz="800" b="0" i="0" u="none" strike="noStrike" kern="1200" cap="none" spc="0" normalizeH="0" baseline="0" noProof="0" dirty="0">
                <a:ln>
                  <a:noFill/>
                </a:ln>
                <a:solidFill>
                  <a:srgbClr val="0000FF"/>
                </a:solidFill>
                <a:effectLst/>
                <a:uLnTx/>
                <a:uFillTx/>
                <a:latin typeface="+mn-ea"/>
              </a:rPr>
              <a:t>)</a:t>
            </a:r>
            <a:r>
              <a:rPr kumimoji="1" lang="ja-JP" altLang="en-US" sz="800" b="0" i="0" u="none" strike="noStrike" kern="1200" cap="none" spc="0" normalizeH="0" baseline="0" noProof="0" dirty="0">
                <a:ln>
                  <a:noFill/>
                </a:ln>
                <a:solidFill>
                  <a:srgbClr val="0000FF"/>
                </a:solidFill>
                <a:effectLst/>
                <a:uLnTx/>
                <a:uFillTx/>
                <a:latin typeface="+mn-ea"/>
              </a:rPr>
              <a:t> </a:t>
            </a:r>
            <a:r>
              <a:rPr kumimoji="1" lang="en-US" altLang="ja-JP" sz="800" b="0" i="0" u="none" strike="noStrike" kern="1200" cap="none" spc="0" normalizeH="0" baseline="0" noProof="0" dirty="0">
                <a:ln>
                  <a:noFill/>
                </a:ln>
                <a:solidFill>
                  <a:srgbClr val="0000FF"/>
                </a:solidFill>
                <a:effectLst/>
                <a:uLnTx/>
                <a:uFillTx/>
                <a:latin typeface="+mn-ea"/>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FF"/>
                </a:solidFill>
                <a:effectLst/>
                <a:uLnTx/>
                <a:uFillTx/>
                <a:latin typeface="+mn-ea"/>
              </a:rPr>
              <a:t>On(</a:t>
            </a:r>
            <a:r>
              <a:rPr kumimoji="1" lang="ja-JP" altLang="en-US" sz="800" b="0" i="0" u="none" strike="noStrike" kern="1200" cap="none" spc="0" normalizeH="0" baseline="0" noProof="0" dirty="0">
                <a:ln>
                  <a:noFill/>
                </a:ln>
                <a:solidFill>
                  <a:srgbClr val="0000FF"/>
                </a:solidFill>
                <a:effectLst/>
                <a:uLnTx/>
                <a:uFillTx/>
                <a:latin typeface="+mn-ea"/>
              </a:rPr>
              <a:t>アラームエリア侵入時</a:t>
            </a:r>
            <a:r>
              <a:rPr kumimoji="1" lang="en-US" altLang="ja-JP" sz="800" b="0" i="0" u="none" strike="noStrike" kern="1200" cap="none" spc="0" normalizeH="0" baseline="0" noProof="0" dirty="0">
                <a:ln>
                  <a:noFill/>
                </a:ln>
                <a:solidFill>
                  <a:srgbClr val="0000FF"/>
                </a:solidFill>
                <a:effectLst/>
                <a:uLnTx/>
                <a:uFillTx/>
                <a:latin typeface="+mn-ea"/>
              </a:rPr>
              <a:t>)</a:t>
            </a:r>
          </a:p>
        </p:txBody>
      </p:sp>
      <p:sp>
        <p:nvSpPr>
          <p:cNvPr id="13" name="Title 1"/>
          <p:cNvSpPr txBox="1">
            <a:spLocks/>
          </p:cNvSpPr>
          <p:nvPr/>
        </p:nvSpPr>
        <p:spPr>
          <a:xfrm>
            <a:off x="245064" y="4785"/>
            <a:ext cx="8898936"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srgbClr val="6464E6"/>
                </a:solidFill>
                <a:effectLst/>
                <a:uLnTx/>
                <a:uFillTx/>
                <a:latin typeface="+mn-ea"/>
                <a:ea typeface="+mn-ea"/>
                <a:cs typeface="+mj-cs"/>
              </a:rPr>
              <a:t>AI</a:t>
            </a:r>
            <a:r>
              <a:rPr kumimoji="1" lang="ja-JP" altLang="en-US" sz="3200" b="0" i="0" u="none" strike="noStrike" kern="1200" cap="none" spc="0" normalizeH="0" baseline="0" noProof="0" dirty="0">
                <a:ln>
                  <a:noFill/>
                </a:ln>
                <a:solidFill>
                  <a:srgbClr val="6464E6"/>
                </a:solidFill>
                <a:effectLst/>
                <a:uLnTx/>
                <a:uFillTx/>
                <a:latin typeface="Calibri"/>
                <a:ea typeface="Yu Gothic UI"/>
                <a:cs typeface="+mj-cs"/>
              </a:rPr>
              <a:t>自動追尾設定</a:t>
            </a:r>
            <a:r>
              <a:rPr kumimoji="1" lang="ja-JP" altLang="en-US" sz="2400" b="0" i="0" u="none" strike="noStrike" kern="1200" cap="none" spc="0" normalizeH="0" baseline="0" noProof="0" dirty="0">
                <a:ln>
                  <a:noFill/>
                </a:ln>
                <a:solidFill>
                  <a:srgbClr val="6464E6"/>
                </a:solidFill>
                <a:effectLst/>
                <a:uLnTx/>
                <a:uFillTx/>
                <a:latin typeface="+mn-ea"/>
                <a:ea typeface="+mn-ea"/>
                <a:cs typeface="+mj-cs"/>
              </a:rPr>
              <a:t>（</a:t>
            </a:r>
            <a:r>
              <a:rPr lang="en-US" altLang="ja-JP" sz="2400" dirty="0">
                <a:solidFill>
                  <a:srgbClr val="6464E6"/>
                </a:solidFill>
                <a:latin typeface="+mn-ea"/>
                <a:ea typeface="+mn-ea"/>
              </a:rPr>
              <a:t>2/2</a:t>
            </a:r>
            <a:r>
              <a:rPr lang="ja-JP" altLang="en-US" sz="2400" dirty="0">
                <a:solidFill>
                  <a:srgbClr val="6464E6"/>
                </a:solidFill>
                <a:latin typeface="+mn-ea"/>
                <a:ea typeface="+mn-ea"/>
              </a:rPr>
              <a:t>）</a:t>
            </a:r>
            <a:endParaRPr kumimoji="1" lang="en-US" altLang="ja-JP" sz="2400" b="0" i="0" u="none" strike="noStrike" kern="1200" cap="none" spc="0" normalizeH="0" baseline="0" noProof="0" dirty="0">
              <a:ln>
                <a:noFill/>
              </a:ln>
              <a:solidFill>
                <a:srgbClr val="6464E6"/>
              </a:solidFill>
              <a:effectLst/>
              <a:uLnTx/>
              <a:uFillTx/>
              <a:latin typeface="+mn-ea"/>
              <a:ea typeface="+mn-ea"/>
              <a:cs typeface="+mj-cs"/>
            </a:endParaRPr>
          </a:p>
        </p:txBody>
      </p:sp>
      <p:sp>
        <p:nvSpPr>
          <p:cNvPr id="8" name="テキスト ボックス 7">
            <a:extLst>
              <a:ext uri="{FF2B5EF4-FFF2-40B4-BE49-F238E27FC236}">
                <a16:creationId xmlns:a16="http://schemas.microsoft.com/office/drawing/2014/main" id="{EC93B9E5-832D-46EB-C6A5-F47657057E1B}"/>
              </a:ext>
            </a:extLst>
          </p:cNvPr>
          <p:cNvSpPr txBox="1"/>
          <p:nvPr/>
        </p:nvSpPr>
        <p:spPr>
          <a:xfrm>
            <a:off x="7025662" y="4566210"/>
            <a:ext cx="2026517" cy="276999"/>
          </a:xfrm>
          <a:prstGeom prst="rect">
            <a:avLst/>
          </a:prstGeom>
          <a:noFill/>
        </p:spPr>
        <p:txBody>
          <a:bodyPr wrap="none" rtlCol="0">
            <a:spAutoFit/>
          </a:bodyPr>
          <a:lstStyle/>
          <a:p>
            <a:r>
              <a:rPr kumimoji="1" lang="ja-JP" altLang="en-US" sz="1200" b="1" dirty="0">
                <a:solidFill>
                  <a:srgbClr val="FF0000"/>
                </a:solidFill>
              </a:rPr>
              <a:t>＊「設定」ボタンを必ずクリック</a:t>
            </a:r>
          </a:p>
        </p:txBody>
      </p:sp>
      <p:sp>
        <p:nvSpPr>
          <p:cNvPr id="9" name="正方形/長方形 8">
            <a:extLst>
              <a:ext uri="{FF2B5EF4-FFF2-40B4-BE49-F238E27FC236}">
                <a16:creationId xmlns:a16="http://schemas.microsoft.com/office/drawing/2014/main" id="{E3D23433-B85B-6862-05D3-508636F128C1}"/>
              </a:ext>
            </a:extLst>
          </p:cNvPr>
          <p:cNvSpPr/>
          <p:nvPr/>
        </p:nvSpPr>
        <p:spPr>
          <a:xfrm>
            <a:off x="3863890" y="4566210"/>
            <a:ext cx="605116" cy="2280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Calibri"/>
                <a:ea typeface="Yu Gothic UI"/>
                <a:cs typeface="+mn-cs"/>
              </a:rPr>
              <a:t>＊</a:t>
            </a:r>
          </a:p>
        </p:txBody>
      </p:sp>
      <p:sp>
        <p:nvSpPr>
          <p:cNvPr id="14" name="正方形/長方形 13">
            <a:extLst>
              <a:ext uri="{FF2B5EF4-FFF2-40B4-BE49-F238E27FC236}">
                <a16:creationId xmlns:a16="http://schemas.microsoft.com/office/drawing/2014/main" id="{1FF77647-BBAE-4790-27E3-B0ABD28B9D9D}"/>
              </a:ext>
            </a:extLst>
          </p:cNvPr>
          <p:cNvSpPr/>
          <p:nvPr/>
        </p:nvSpPr>
        <p:spPr>
          <a:xfrm>
            <a:off x="4318898" y="3454430"/>
            <a:ext cx="605116" cy="2280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Calibri"/>
                <a:ea typeface="Yu Gothic UI"/>
                <a:cs typeface="+mn-cs"/>
              </a:rPr>
              <a:t>＊</a:t>
            </a:r>
          </a:p>
        </p:txBody>
      </p:sp>
    </p:spTree>
    <p:extLst>
      <p:ext uri="{BB962C8B-B14F-4D97-AF65-F5344CB8AC3E}">
        <p14:creationId xmlns:p14="http://schemas.microsoft.com/office/powerpoint/2010/main" val="1381414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F5FCF51-2F2F-02E9-7940-AD7355099DCA}"/>
              </a:ext>
            </a:extLst>
          </p:cNvPr>
          <p:cNvPicPr>
            <a:picLocks noChangeAspect="1"/>
          </p:cNvPicPr>
          <p:nvPr/>
        </p:nvPicPr>
        <p:blipFill rotWithShape="1">
          <a:blip r:embed="rId3"/>
          <a:srcRect t="14263" r="2488"/>
          <a:stretch/>
        </p:blipFill>
        <p:spPr>
          <a:xfrm>
            <a:off x="361709" y="1596547"/>
            <a:ext cx="4666310" cy="3155713"/>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stretch>
            <a:fillRect/>
          </a:stretch>
        </p:blipFill>
        <p:spPr>
          <a:xfrm>
            <a:off x="8405187" y="95548"/>
            <a:ext cx="309190" cy="419887"/>
          </a:xfrm>
          <a:prstGeom prst="rect">
            <a:avLst/>
          </a:prstGeom>
        </p:spPr>
      </p:pic>
      <p:sp>
        <p:nvSpPr>
          <p:cNvPr id="12" name="正方形/長方形 11"/>
          <p:cNvSpPr/>
          <p:nvPr/>
        </p:nvSpPr>
        <p:spPr>
          <a:xfrm>
            <a:off x="2699139" y="3492564"/>
            <a:ext cx="2096796" cy="3366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sp>
        <p:nvSpPr>
          <p:cNvPr id="68" name="正方形/長方形 67"/>
          <p:cNvSpPr/>
          <p:nvPr/>
        </p:nvSpPr>
        <p:spPr>
          <a:xfrm>
            <a:off x="1394791" y="3861961"/>
            <a:ext cx="3526788" cy="2713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sp>
        <p:nvSpPr>
          <p:cNvPr id="2" name="テキスト ボックス 1"/>
          <p:cNvSpPr txBox="1"/>
          <p:nvPr/>
        </p:nvSpPr>
        <p:spPr>
          <a:xfrm>
            <a:off x="5307973" y="2326093"/>
            <a:ext cx="3474317" cy="707886"/>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j-ea"/>
                <a:ea typeface="+mj-ea"/>
              </a:rPr>
              <a:t>「独自アラーム通知」：”</a:t>
            </a:r>
            <a:r>
              <a:rPr kumimoji="1" lang="en-US" altLang="ja-JP" sz="1000" b="0" i="0" u="none" strike="noStrike" kern="1200" cap="none" spc="0" normalizeH="0" baseline="0" noProof="0" dirty="0">
                <a:ln>
                  <a:noFill/>
                </a:ln>
                <a:solidFill>
                  <a:srgbClr val="0000FF"/>
                </a:solidFill>
                <a:effectLst/>
                <a:uLnTx/>
                <a:uFillTx/>
                <a:latin typeface="+mj-ea"/>
                <a:ea typeface="+mj-ea"/>
              </a:rPr>
              <a:t>On</a:t>
            </a:r>
            <a:r>
              <a:rPr kumimoji="1" lang="ja-JP" altLang="en-US" sz="1000" b="0" i="0" u="none" strike="noStrike" kern="1200" cap="none" spc="0" normalizeH="0" baseline="0" noProof="0" dirty="0">
                <a:ln>
                  <a:noFill/>
                </a:ln>
                <a:solidFill>
                  <a:srgbClr val="0000FF"/>
                </a:solidFill>
                <a:effectLst/>
                <a:uLnTx/>
                <a:uFillTx/>
                <a:latin typeface="+mj-ea"/>
                <a:ea typeface="+mj-ea"/>
              </a:rPr>
              <a:t>”</a:t>
            </a:r>
            <a:endParaRPr kumimoji="1" lang="en-US" altLang="ja-JP" sz="1000" b="0" i="0" u="none" strike="noStrike" kern="1200" cap="none" spc="0" normalizeH="0" baseline="0" noProof="0" dirty="0">
              <a:ln>
                <a:noFill/>
              </a:ln>
              <a:solidFill>
                <a:srgbClr val="0000FF"/>
              </a:solidFill>
              <a:effectLst/>
              <a:uLnTx/>
              <a:uFillTx/>
              <a:latin typeface="+mj-ea"/>
              <a:ea typeface="+mj-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j-ea"/>
                <a:ea typeface="+mj-ea"/>
              </a:rPr>
              <a:t>「アラーム拡張情報付加」：”</a:t>
            </a:r>
            <a:r>
              <a:rPr lang="en-US" altLang="ja-JP" sz="1000" dirty="0">
                <a:solidFill>
                  <a:srgbClr val="0000FF"/>
                </a:solidFill>
                <a:latin typeface="+mj-ea"/>
                <a:ea typeface="+mj-ea"/>
              </a:rPr>
              <a:t>On</a:t>
            </a:r>
            <a:r>
              <a:rPr lang="ja-JP" altLang="en-US" sz="1000" dirty="0">
                <a:solidFill>
                  <a:srgbClr val="0000FF"/>
                </a:solidFill>
                <a:latin typeface="+mj-ea"/>
                <a:ea typeface="+mj-ea"/>
              </a:rPr>
              <a:t>”</a:t>
            </a:r>
            <a:endParaRPr lang="en-US" altLang="ja-JP" sz="1000" dirty="0">
              <a:solidFill>
                <a:srgbClr val="0000FF"/>
              </a:solidFill>
              <a:latin typeface="+mj-ea"/>
              <a:ea typeface="+mj-ea"/>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j-ea"/>
                <a:ea typeface="+mj-ea"/>
              </a:rPr>
              <a:t>「</a:t>
            </a:r>
            <a:r>
              <a:rPr kumimoji="1" lang="en-US" altLang="ja-JP" sz="1000" b="0" i="0" u="none" strike="noStrike" kern="1200" cap="none" spc="0" normalizeH="0" baseline="0" noProof="0" dirty="0">
                <a:ln>
                  <a:noFill/>
                </a:ln>
                <a:solidFill>
                  <a:srgbClr val="0000FF"/>
                </a:solidFill>
                <a:effectLst/>
                <a:uLnTx/>
                <a:uFillTx/>
                <a:latin typeface="+mj-ea"/>
                <a:ea typeface="+mj-ea"/>
              </a:rPr>
              <a:t>AI-VMD</a:t>
            </a:r>
            <a:r>
              <a:rPr kumimoji="1" lang="ja-JP" altLang="en-US" sz="1000" b="0" i="0" u="none" strike="noStrike" kern="1200" cap="none" spc="0" normalizeH="0" baseline="0" noProof="0" dirty="0">
                <a:ln>
                  <a:noFill/>
                </a:ln>
                <a:solidFill>
                  <a:srgbClr val="0000FF"/>
                </a:solidFill>
                <a:effectLst/>
                <a:uLnTx/>
                <a:uFillTx/>
                <a:latin typeface="+mj-ea"/>
                <a:ea typeface="+mj-ea"/>
              </a:rPr>
              <a:t>アラームエリア情報」：”</a:t>
            </a:r>
            <a:r>
              <a:rPr kumimoji="1" lang="en-US" altLang="ja-JP" sz="1000" b="0" i="0" u="none" strike="noStrike" kern="1200" cap="none" spc="0" normalizeH="0" baseline="0" noProof="0" dirty="0">
                <a:ln>
                  <a:noFill/>
                </a:ln>
                <a:solidFill>
                  <a:srgbClr val="0000FF"/>
                </a:solidFill>
                <a:effectLst/>
                <a:uLnTx/>
                <a:uFillTx/>
                <a:latin typeface="+mj-ea"/>
                <a:ea typeface="+mj-ea"/>
              </a:rPr>
              <a:t>On</a:t>
            </a:r>
            <a:r>
              <a:rPr kumimoji="1" lang="ja-JP" altLang="en-US" sz="1000" b="0" i="0" u="none" strike="noStrike" kern="1200" cap="none" spc="0" normalizeH="0" baseline="0" noProof="0" dirty="0">
                <a:ln>
                  <a:noFill/>
                </a:ln>
                <a:solidFill>
                  <a:srgbClr val="0000FF"/>
                </a:solidFill>
                <a:effectLst/>
                <a:uLnTx/>
                <a:uFillTx/>
                <a:latin typeface="+mj-ea"/>
                <a:ea typeface="+mj-ea"/>
              </a:rPr>
              <a:t>”</a:t>
            </a:r>
            <a:endParaRPr kumimoji="1" lang="en-US" altLang="ja-JP" sz="1000" b="0" i="0" u="none" strike="noStrike" kern="1200" cap="none" spc="0" normalizeH="0" baseline="0" noProof="0" dirty="0">
              <a:ln>
                <a:noFill/>
              </a:ln>
              <a:solidFill>
                <a:srgbClr val="0000FF"/>
              </a:solidFill>
              <a:effectLst/>
              <a:uLnTx/>
              <a:uFillTx/>
              <a:latin typeface="+mj-ea"/>
              <a:ea typeface="+mj-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j-ea"/>
                <a:ea typeface="+mj-ea"/>
              </a:rPr>
              <a:t>「通知先ポート番号」：</a:t>
            </a:r>
            <a:r>
              <a:rPr lang="en-US" altLang="ja-JP" sz="1000" dirty="0">
                <a:solidFill>
                  <a:srgbClr val="0000FF"/>
                </a:solidFill>
                <a:latin typeface="+mj-ea"/>
                <a:ea typeface="+mj-ea"/>
              </a:rPr>
              <a:t>PTZ</a:t>
            </a:r>
            <a:r>
              <a:rPr lang="ja-JP" altLang="en-US" sz="1000" dirty="0">
                <a:solidFill>
                  <a:srgbClr val="0000FF"/>
                </a:solidFill>
                <a:latin typeface="+mj-ea"/>
                <a:ea typeface="+mj-ea"/>
              </a:rPr>
              <a:t>カメラ</a:t>
            </a:r>
            <a:r>
              <a:rPr lang="en-US" altLang="ja-JP" sz="1000" dirty="0">
                <a:solidFill>
                  <a:srgbClr val="0000FF"/>
                </a:solidFill>
                <a:latin typeface="+mj-ea"/>
                <a:ea typeface="+mj-ea"/>
              </a:rPr>
              <a:t>No.1</a:t>
            </a:r>
            <a:r>
              <a:rPr lang="ja-JP" altLang="en-US" sz="1000" dirty="0">
                <a:solidFill>
                  <a:srgbClr val="0000FF"/>
                </a:solidFill>
                <a:latin typeface="+mj-ea"/>
                <a:ea typeface="+mj-ea"/>
              </a:rPr>
              <a:t>と同じ番号を指定</a:t>
            </a:r>
            <a:endParaRPr kumimoji="1" lang="en-US" altLang="ja-JP" sz="1000" b="0" i="0" u="none" strike="noStrike" kern="1200" cap="none" spc="0" normalizeH="0" baseline="0" noProof="0" dirty="0">
              <a:ln>
                <a:noFill/>
              </a:ln>
              <a:solidFill>
                <a:srgbClr val="0000FF"/>
              </a:solidFill>
              <a:effectLst/>
              <a:uLnTx/>
              <a:uFillTx/>
              <a:latin typeface="+mj-ea"/>
              <a:ea typeface="+mj-ea"/>
            </a:endParaRPr>
          </a:p>
        </p:txBody>
      </p:sp>
      <p:sp>
        <p:nvSpPr>
          <p:cNvPr id="31" name="テキスト ボックス 30"/>
          <p:cNvSpPr txBox="1"/>
          <p:nvPr/>
        </p:nvSpPr>
        <p:spPr>
          <a:xfrm>
            <a:off x="5307974" y="3177255"/>
            <a:ext cx="3474317" cy="861774"/>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lvl="0" defTabSz="457200" fontAlgn="base">
              <a:spcBef>
                <a:spcPct val="0"/>
              </a:spcBef>
              <a:spcAft>
                <a:spcPct val="0"/>
              </a:spcAft>
              <a:defRPr/>
            </a:pPr>
            <a:r>
              <a:rPr lang="en-US" altLang="ja-JP" sz="1000" dirty="0">
                <a:solidFill>
                  <a:srgbClr val="0000FF"/>
                </a:solidFill>
                <a:latin typeface="+mj-ea"/>
                <a:ea typeface="+mj-ea"/>
              </a:rPr>
              <a:t>【</a:t>
            </a:r>
            <a:r>
              <a:rPr lang="ja-JP" altLang="en-US" sz="1000" dirty="0">
                <a:solidFill>
                  <a:srgbClr val="0000FF"/>
                </a:solidFill>
                <a:latin typeface="+mj-ea"/>
                <a:ea typeface="+mj-ea"/>
              </a:rPr>
              <a:t>独自アラーム通知先</a:t>
            </a:r>
            <a:r>
              <a:rPr lang="en-US" altLang="ja-JP" sz="1000" dirty="0">
                <a:solidFill>
                  <a:srgbClr val="0000FF"/>
                </a:solidFill>
                <a:latin typeface="+mj-ea"/>
                <a:ea typeface="+mj-ea"/>
              </a:rPr>
              <a:t>】</a:t>
            </a:r>
          </a:p>
          <a:p>
            <a:pPr lvl="0" defTabSz="457200" fontAlgn="base">
              <a:spcBef>
                <a:spcPct val="0"/>
              </a:spcBef>
              <a:spcAft>
                <a:spcPct val="0"/>
              </a:spcAft>
              <a:defRPr/>
            </a:pPr>
            <a:r>
              <a:rPr lang="ja-JP" altLang="en-US" sz="1000" dirty="0">
                <a:solidFill>
                  <a:srgbClr val="0000FF"/>
                </a:solidFill>
                <a:latin typeface="+mj-ea"/>
                <a:ea typeface="+mj-ea"/>
              </a:rPr>
              <a:t>「アラーム」：チェック</a:t>
            </a:r>
            <a:endParaRPr kumimoji="1" lang="en-US" altLang="ja-JP" sz="1000" b="0" i="0" u="none" strike="noStrike" kern="1200" cap="none" spc="0" normalizeH="0" baseline="0" noProof="0" dirty="0">
              <a:ln>
                <a:noFill/>
              </a:ln>
              <a:solidFill>
                <a:srgbClr val="0000FF"/>
              </a:solidFill>
              <a:effectLst/>
              <a:uLnTx/>
              <a:uFillTx/>
              <a:latin typeface="+mj-ea"/>
              <a:ea typeface="+mj-ea"/>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j-ea"/>
                <a:ea typeface="+mj-ea"/>
              </a:rPr>
              <a:t>「通知先アドレス」：</a:t>
            </a:r>
            <a:r>
              <a:rPr kumimoji="1" lang="en-US" altLang="ja-JP" sz="1000" b="0" i="0" u="none" strike="noStrike" kern="1200" cap="none" spc="0" normalizeH="0" baseline="0" noProof="0" dirty="0">
                <a:ln>
                  <a:noFill/>
                </a:ln>
                <a:solidFill>
                  <a:srgbClr val="0000FF"/>
                </a:solidFill>
                <a:effectLst/>
                <a:uLnTx/>
                <a:uFillTx/>
                <a:latin typeface="+mj-ea"/>
                <a:ea typeface="+mj-ea"/>
              </a:rPr>
              <a:t>PTZ</a:t>
            </a:r>
            <a:r>
              <a:rPr kumimoji="1" lang="ja-JP" altLang="en-US" sz="1000" b="0" i="0" u="none" strike="noStrike" kern="1200" cap="none" spc="0" normalizeH="0" baseline="0" noProof="0" dirty="0">
                <a:ln>
                  <a:noFill/>
                </a:ln>
                <a:solidFill>
                  <a:srgbClr val="0000FF"/>
                </a:solidFill>
                <a:effectLst/>
                <a:uLnTx/>
                <a:uFillTx/>
                <a:latin typeface="+mj-ea"/>
                <a:ea typeface="+mj-ea"/>
              </a:rPr>
              <a:t>カメラ</a:t>
            </a:r>
            <a:r>
              <a:rPr kumimoji="1" lang="en-US" altLang="ja-JP" sz="1000" b="0" i="0" u="none" strike="noStrike" kern="1200" cap="none" spc="0" normalizeH="0" baseline="0" noProof="0" dirty="0">
                <a:ln>
                  <a:noFill/>
                </a:ln>
                <a:solidFill>
                  <a:srgbClr val="0000FF"/>
                </a:solidFill>
                <a:effectLst/>
                <a:uLnTx/>
                <a:uFillTx/>
                <a:latin typeface="+mj-ea"/>
                <a:ea typeface="+mj-ea"/>
              </a:rPr>
              <a:t> No.1</a:t>
            </a:r>
            <a:r>
              <a:rPr kumimoji="1" lang="ja-JP" altLang="en-US" sz="1000" b="0" i="0" u="none" strike="noStrike" kern="1200" cap="none" spc="0" normalizeH="0" baseline="0" noProof="0" dirty="0">
                <a:ln>
                  <a:noFill/>
                </a:ln>
                <a:solidFill>
                  <a:srgbClr val="0000FF"/>
                </a:solidFill>
                <a:effectLst/>
                <a:uLnTx/>
                <a:uFillTx/>
                <a:latin typeface="+mj-ea"/>
                <a:ea typeface="+mj-ea"/>
              </a:rPr>
              <a:t>の</a:t>
            </a:r>
            <a:r>
              <a:rPr kumimoji="1" lang="en-US" altLang="ja-JP" sz="1000" b="0" i="0" u="none" strike="noStrike" kern="1200" cap="none" spc="0" normalizeH="0" baseline="0" noProof="0" dirty="0">
                <a:ln>
                  <a:noFill/>
                </a:ln>
                <a:solidFill>
                  <a:srgbClr val="0000FF"/>
                </a:solidFill>
                <a:effectLst/>
                <a:uLnTx/>
                <a:uFillTx/>
                <a:latin typeface="+mj-ea"/>
                <a:ea typeface="+mj-ea"/>
              </a:rPr>
              <a:t>IP</a:t>
            </a:r>
            <a:r>
              <a:rPr kumimoji="1" lang="ja-JP" altLang="en-US" sz="1000" b="0" i="0" u="none" strike="noStrike" kern="1200" cap="none" spc="0" normalizeH="0" baseline="0" noProof="0" dirty="0">
                <a:ln>
                  <a:noFill/>
                </a:ln>
                <a:solidFill>
                  <a:srgbClr val="0000FF"/>
                </a:solidFill>
                <a:effectLst/>
                <a:uLnTx/>
                <a:uFillTx/>
                <a:latin typeface="+mj-ea"/>
                <a:ea typeface="+mj-ea"/>
              </a:rPr>
              <a:t>アドレス</a:t>
            </a:r>
            <a:endParaRPr kumimoji="1" lang="en-US" altLang="ja-JP" sz="1000" b="0" i="0" u="none" strike="noStrike" kern="1200" cap="none" spc="0" normalizeH="0" baseline="0" noProof="0" dirty="0">
              <a:ln>
                <a:noFill/>
              </a:ln>
              <a:solidFill>
                <a:srgbClr val="0000FF"/>
              </a:solidFill>
              <a:effectLst/>
              <a:uLnTx/>
              <a:uFillTx/>
              <a:latin typeface="+mj-ea"/>
              <a:ea typeface="+mj-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j-ea"/>
                <a:ea typeface="+mj-ea"/>
              </a:rPr>
              <a:t>「カメラ別送信設定」：”</a:t>
            </a:r>
            <a:r>
              <a:rPr lang="en-US" altLang="ja-JP" sz="1000" dirty="0">
                <a:solidFill>
                  <a:srgbClr val="0000FF"/>
                </a:solidFill>
                <a:latin typeface="+mj-ea"/>
                <a:ea typeface="+mj-ea"/>
              </a:rPr>
              <a:t>On</a:t>
            </a:r>
            <a:r>
              <a:rPr lang="ja-JP" altLang="en-US" sz="1000" dirty="0">
                <a:solidFill>
                  <a:srgbClr val="0000FF"/>
                </a:solidFill>
                <a:latin typeface="+mj-ea"/>
                <a:ea typeface="+mj-ea"/>
              </a:rPr>
              <a:t>”</a:t>
            </a:r>
            <a:endParaRPr kumimoji="1" lang="en-US" altLang="ja-JP" sz="1000" b="0" i="0" u="none" strike="noStrike" kern="1200" cap="none" spc="0" normalizeH="0" baseline="0" noProof="0" dirty="0">
              <a:ln>
                <a:noFill/>
              </a:ln>
              <a:solidFill>
                <a:srgbClr val="0000FF"/>
              </a:solidFill>
              <a:effectLst/>
              <a:uLnTx/>
              <a:uFillTx/>
              <a:latin typeface="+mj-ea"/>
              <a:ea typeface="+mj-ea"/>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j-ea"/>
                <a:ea typeface="+mj-ea"/>
              </a:rPr>
              <a:t>　「カメラ</a:t>
            </a:r>
            <a:r>
              <a:rPr kumimoji="1" lang="en-US" altLang="ja-JP" sz="1000" b="0" i="0" u="none" strike="noStrike" kern="1200" cap="none" spc="0" normalizeH="0" baseline="0" noProof="0" dirty="0">
                <a:ln>
                  <a:noFill/>
                </a:ln>
                <a:solidFill>
                  <a:srgbClr val="0000FF"/>
                </a:solidFill>
                <a:effectLst/>
                <a:uLnTx/>
                <a:uFillTx/>
                <a:latin typeface="+mj-ea"/>
                <a:ea typeface="+mj-ea"/>
              </a:rPr>
              <a:t>No</a:t>
            </a:r>
            <a:r>
              <a:rPr kumimoji="1" lang="ja-JP" altLang="en-US" sz="1000" b="0" i="0" u="none" strike="noStrike" kern="1200" cap="none" spc="0" normalizeH="0" baseline="0" noProof="0" dirty="0">
                <a:ln>
                  <a:noFill/>
                </a:ln>
                <a:solidFill>
                  <a:srgbClr val="0000FF"/>
                </a:solidFill>
                <a:effectLst/>
                <a:uLnTx/>
                <a:uFillTx/>
                <a:latin typeface="+mj-ea"/>
                <a:ea typeface="+mj-ea"/>
              </a:rPr>
              <a:t>」：</a:t>
            </a:r>
            <a:r>
              <a:rPr kumimoji="1" lang="en-US" altLang="ja-JP" sz="1000" b="0" i="0" u="none" strike="noStrike" kern="1200" cap="none" spc="0" normalizeH="0" baseline="0" noProof="0" dirty="0">
                <a:ln>
                  <a:noFill/>
                </a:ln>
                <a:solidFill>
                  <a:srgbClr val="0000FF"/>
                </a:solidFill>
                <a:effectLst/>
                <a:uLnTx/>
                <a:uFillTx/>
                <a:latin typeface="+mj-ea"/>
                <a:ea typeface="+mj-ea"/>
              </a:rPr>
              <a:t>AI-VMD</a:t>
            </a:r>
            <a:r>
              <a:rPr kumimoji="1" lang="ja-JP" altLang="en-US" sz="1000" b="0" i="0" u="none" strike="noStrike" kern="1200" cap="none" spc="0" normalizeH="0" baseline="0" noProof="0" dirty="0">
                <a:ln>
                  <a:noFill/>
                </a:ln>
                <a:solidFill>
                  <a:srgbClr val="0000FF"/>
                </a:solidFill>
                <a:effectLst/>
                <a:uLnTx/>
                <a:uFillTx/>
                <a:latin typeface="+mj-ea"/>
                <a:ea typeface="+mj-ea"/>
              </a:rPr>
              <a:t>検知を行うカメラ番号を設定</a:t>
            </a:r>
          </a:p>
        </p:txBody>
      </p:sp>
      <p:sp>
        <p:nvSpPr>
          <p:cNvPr id="32" name="テキスト ボックス 31"/>
          <p:cNvSpPr txBox="1"/>
          <p:nvPr/>
        </p:nvSpPr>
        <p:spPr>
          <a:xfrm>
            <a:off x="5307974" y="4143055"/>
            <a:ext cx="3474316" cy="400110"/>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j-ea"/>
                <a:ea typeface="+mj-ea"/>
              </a:rPr>
              <a:t>「動作検知エリア別送信設定」：”</a:t>
            </a:r>
            <a:r>
              <a:rPr kumimoji="1" lang="en-US" altLang="ja-JP" sz="1000" b="0" i="0" u="none" strike="noStrike" kern="1200" cap="none" spc="0" normalizeH="0" baseline="0" noProof="0" dirty="0">
                <a:ln>
                  <a:noFill/>
                </a:ln>
                <a:solidFill>
                  <a:srgbClr val="0000FF"/>
                </a:solidFill>
                <a:effectLst/>
                <a:uLnTx/>
                <a:uFillTx/>
                <a:latin typeface="+mj-ea"/>
                <a:ea typeface="+mj-ea"/>
              </a:rPr>
              <a:t>On</a:t>
            </a:r>
            <a:r>
              <a:rPr kumimoji="1" lang="ja-JP" altLang="en-US" sz="1000" b="0" i="0" u="none" strike="noStrike" kern="1200" cap="none" spc="0" normalizeH="0" baseline="0" noProof="0" dirty="0">
                <a:ln>
                  <a:noFill/>
                </a:ln>
                <a:solidFill>
                  <a:srgbClr val="0000FF"/>
                </a:solidFill>
                <a:effectLst/>
                <a:uLnTx/>
                <a:uFillTx/>
                <a:latin typeface="+mj-ea"/>
                <a:ea typeface="+mj-ea"/>
              </a:rPr>
              <a:t>”</a:t>
            </a:r>
            <a:endParaRPr kumimoji="1" lang="en-US" altLang="ja-JP" sz="1000" b="0" i="0" u="none" strike="noStrike" kern="1200" cap="none" spc="0" normalizeH="0" baseline="0" noProof="0" dirty="0">
              <a:ln>
                <a:noFill/>
              </a:ln>
              <a:solidFill>
                <a:srgbClr val="0000FF"/>
              </a:solidFill>
              <a:effectLst/>
              <a:uLnTx/>
              <a:uFillTx/>
              <a:latin typeface="+mj-ea"/>
              <a:ea typeface="+mj-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j-ea"/>
                <a:ea typeface="+mj-ea"/>
              </a:rPr>
              <a:t>「アラームエリア</a:t>
            </a:r>
            <a:r>
              <a:rPr lang="en-US" altLang="ja-JP" sz="1000" dirty="0">
                <a:solidFill>
                  <a:srgbClr val="0000FF"/>
                </a:solidFill>
                <a:latin typeface="+mj-ea"/>
                <a:ea typeface="+mj-ea"/>
              </a:rPr>
              <a:t>No</a:t>
            </a:r>
            <a:r>
              <a:rPr lang="ja-JP" altLang="en-US" sz="1000" dirty="0">
                <a:solidFill>
                  <a:srgbClr val="0000FF"/>
                </a:solidFill>
                <a:latin typeface="+mj-ea"/>
                <a:ea typeface="+mj-ea"/>
              </a:rPr>
              <a:t>」：</a:t>
            </a:r>
            <a:r>
              <a:rPr lang="en-US" altLang="ja-JP" sz="1000" dirty="0">
                <a:solidFill>
                  <a:srgbClr val="0000FF"/>
                </a:solidFill>
                <a:latin typeface="+mj-ea"/>
                <a:ea typeface="+mj-ea"/>
              </a:rPr>
              <a:t>AI-VMD</a:t>
            </a:r>
            <a:r>
              <a:rPr lang="ja-JP" altLang="en-US" sz="1000" dirty="0">
                <a:solidFill>
                  <a:srgbClr val="0000FF"/>
                </a:solidFill>
                <a:latin typeface="+mj-ea"/>
                <a:ea typeface="+mj-ea"/>
              </a:rPr>
              <a:t>検知エリアの番号を指定</a:t>
            </a:r>
            <a:endParaRPr kumimoji="1" lang="en-US" altLang="ja-JP" sz="1000" b="0" i="0" u="none" strike="noStrike" kern="1200" cap="none" spc="0" normalizeH="0" baseline="0" noProof="0" dirty="0">
              <a:ln>
                <a:noFill/>
              </a:ln>
              <a:solidFill>
                <a:srgbClr val="0000FF"/>
              </a:solidFill>
              <a:effectLst/>
              <a:uLnTx/>
              <a:uFillTx/>
              <a:latin typeface="+mj-ea"/>
              <a:ea typeface="+mj-ea"/>
            </a:endParaRPr>
          </a:p>
        </p:txBody>
      </p:sp>
      <p:cxnSp>
        <p:nvCxnSpPr>
          <p:cNvPr id="33" name="直線矢印コネクタ 32"/>
          <p:cNvCxnSpPr>
            <a:cxnSpLocks/>
            <a:stCxn id="19" idx="3"/>
            <a:endCxn id="2" idx="1"/>
          </p:cNvCxnSpPr>
          <p:nvPr/>
        </p:nvCxnSpPr>
        <p:spPr>
          <a:xfrm>
            <a:off x="4572000" y="2667482"/>
            <a:ext cx="735973" cy="1255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a:cxnSpLocks/>
            <a:stCxn id="68" idx="3"/>
            <a:endCxn id="32" idx="1"/>
          </p:cNvCxnSpPr>
          <p:nvPr/>
        </p:nvCxnSpPr>
        <p:spPr>
          <a:xfrm>
            <a:off x="4921579" y="3997640"/>
            <a:ext cx="386395" cy="3454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cxnSpLocks/>
            <a:stCxn id="12" idx="3"/>
            <a:endCxn id="31" idx="1"/>
          </p:cNvCxnSpPr>
          <p:nvPr/>
        </p:nvCxnSpPr>
        <p:spPr>
          <a:xfrm flipV="1">
            <a:off x="4795935" y="3608142"/>
            <a:ext cx="512039" cy="527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93784" y="665041"/>
            <a:ext cx="8948615" cy="923330"/>
          </a:xfrm>
          <a:prstGeom prst="rect">
            <a:avLst/>
          </a:prstGeom>
          <a:solidFill>
            <a:schemeClr val="bg2">
              <a:lumMod val="90000"/>
            </a:schemeClr>
          </a:solidFill>
          <a:ln w="19050">
            <a:no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ndParaRPr>
          </a:p>
        </p:txBody>
      </p:sp>
      <p:sp>
        <p:nvSpPr>
          <p:cNvPr id="41" name="正方形/長方形 40"/>
          <p:cNvSpPr/>
          <p:nvPr/>
        </p:nvSpPr>
        <p:spPr>
          <a:xfrm>
            <a:off x="6347519" y="745350"/>
            <a:ext cx="2538208" cy="76127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42" name="正方形/長方形 41"/>
          <p:cNvSpPr/>
          <p:nvPr/>
        </p:nvSpPr>
        <p:spPr>
          <a:xfrm>
            <a:off x="3305964" y="733632"/>
            <a:ext cx="2512266" cy="76510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43" name="正方形/長方形 42"/>
          <p:cNvSpPr/>
          <p:nvPr/>
        </p:nvSpPr>
        <p:spPr>
          <a:xfrm>
            <a:off x="245064" y="735631"/>
            <a:ext cx="2538208" cy="760500"/>
          </a:xfrm>
          <a:prstGeom prst="rect">
            <a:avLst/>
          </a:prstGeom>
          <a:solidFill>
            <a:srgbClr val="6464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44" name="テキスト ボックス 43"/>
          <p:cNvSpPr txBox="1"/>
          <p:nvPr/>
        </p:nvSpPr>
        <p:spPr>
          <a:xfrm>
            <a:off x="6842377" y="1044456"/>
            <a:ext cx="2043350"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6464E6"/>
                </a:solidFill>
                <a:effectLst/>
                <a:uLnTx/>
                <a:uFillTx/>
                <a:latin typeface="+mn-ea"/>
              </a:rPr>
              <a:t>3. </a:t>
            </a:r>
            <a:r>
              <a:rPr kumimoji="1" lang="ja-JP" altLang="en-US" sz="1200" b="1" i="0" u="none" strike="noStrike" kern="1200" cap="none" spc="0" normalizeH="0" baseline="0" noProof="0" dirty="0">
                <a:ln>
                  <a:noFill/>
                </a:ln>
                <a:solidFill>
                  <a:srgbClr val="6464E6"/>
                </a:solidFill>
                <a:effectLst/>
                <a:uLnTx/>
                <a:uFillTx/>
                <a:latin typeface="+mn-ea"/>
              </a:rPr>
              <a:t>自動追尾の引継ぎ</a:t>
            </a:r>
            <a:endParaRPr kumimoji="1" lang="en-US" altLang="ja-JP" sz="1200" b="1" i="0" u="none" strike="noStrike" kern="1200" cap="none" spc="0" normalizeH="0" baseline="0" noProof="0" dirty="0">
              <a:ln>
                <a:noFill/>
              </a:ln>
              <a:solidFill>
                <a:srgbClr val="6464E6"/>
              </a:solidFill>
              <a:effectLst/>
              <a:uLnTx/>
              <a:uFillTx/>
              <a:latin typeface="+mn-ea"/>
            </a:endParaRPr>
          </a:p>
          <a:p>
            <a:pPr marL="177800" marR="0" lvl="0" algn="l" defTabSz="457200" rtl="0" eaLnBrk="1" fontAlgn="base" latinLnBrk="0" hangingPunct="1">
              <a:lnSpc>
                <a:spcPct val="100000"/>
              </a:lnSpc>
              <a:spcBef>
                <a:spcPct val="0"/>
              </a:spcBef>
              <a:spcAft>
                <a:spcPct val="0"/>
              </a:spcAft>
              <a:buClrTx/>
              <a:buSzTx/>
              <a:buFontTx/>
              <a:buNone/>
              <a:tabLst/>
              <a:defRPr/>
            </a:pPr>
            <a:r>
              <a:rPr lang="en-US" altLang="ja-JP" sz="1200" b="1" dirty="0">
                <a:solidFill>
                  <a:srgbClr val="6464E6"/>
                </a:solidFill>
                <a:latin typeface="+mn-ea"/>
              </a:rPr>
              <a:t>PTZ</a:t>
            </a:r>
            <a:r>
              <a:rPr lang="ja-JP" altLang="en-US" sz="1200" b="1" dirty="0">
                <a:solidFill>
                  <a:srgbClr val="6464E6"/>
                </a:solidFill>
                <a:latin typeface="+mn-ea"/>
              </a:rPr>
              <a:t>カメラ </a:t>
            </a:r>
            <a:r>
              <a:rPr lang="en-US" altLang="ja-JP" sz="1200" b="1" dirty="0">
                <a:solidFill>
                  <a:srgbClr val="6464E6"/>
                </a:solidFill>
                <a:latin typeface="+mn-ea"/>
              </a:rPr>
              <a:t>No.1</a:t>
            </a:r>
            <a:r>
              <a:rPr lang="ja-JP" altLang="en-US" sz="1200" b="1" dirty="0">
                <a:solidFill>
                  <a:srgbClr val="6464E6"/>
                </a:solidFill>
                <a:latin typeface="+mn-ea"/>
              </a:rPr>
              <a:t> ⇒</a:t>
            </a:r>
            <a:r>
              <a:rPr lang="en-US" altLang="ja-JP" sz="1200" b="1" dirty="0">
                <a:solidFill>
                  <a:srgbClr val="6464E6"/>
                </a:solidFill>
                <a:latin typeface="+mn-ea"/>
              </a:rPr>
              <a:t>No.2</a:t>
            </a:r>
            <a:endParaRPr kumimoji="1" lang="ja-JP" altLang="en-US" sz="1200" b="1" i="0" u="none" strike="noStrike" kern="1200" cap="none" spc="0" normalizeH="0" baseline="0" noProof="0" dirty="0">
              <a:ln>
                <a:noFill/>
              </a:ln>
              <a:solidFill>
                <a:srgbClr val="6464E6"/>
              </a:solidFill>
              <a:effectLst/>
              <a:uLnTx/>
              <a:uFillTx/>
              <a:latin typeface="+mn-ea"/>
            </a:endParaRPr>
          </a:p>
        </p:txBody>
      </p:sp>
      <p:sp>
        <p:nvSpPr>
          <p:cNvPr id="46" name="正方形/長方形 45"/>
          <p:cNvSpPr/>
          <p:nvPr/>
        </p:nvSpPr>
        <p:spPr>
          <a:xfrm>
            <a:off x="595061" y="1030950"/>
            <a:ext cx="217880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1. AI-VMD</a:t>
            </a:r>
            <a:r>
              <a:rPr kumimoji="1" lang="ja-JP"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アラーム</a:t>
            </a:r>
            <a:r>
              <a:rPr kumimoji="1" lang="en-US" altLang="ja-JP"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 </a:t>
            </a:r>
            <a:r>
              <a:rPr kumimoji="1" lang="ja-JP"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a:t>
            </a:r>
            <a:r>
              <a:rPr kumimoji="1" lang="en-US" altLang="ja-JP"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 PTZ</a:t>
            </a:r>
            <a:r>
              <a:rPr kumimoji="1" lang="ja-JP"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カメラ</a:t>
            </a:r>
            <a:endParaRPr kumimoji="1" lang="en-US" altLang="ja-JP"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endParaRPr>
          </a:p>
          <a:p>
            <a:pPr marL="92075" marR="0" lvl="0" algn="l" defTabSz="457200" rtl="0" eaLnBrk="1" fontAlgn="base" latinLnBrk="0" hangingPunct="1">
              <a:lnSpc>
                <a:spcPct val="100000"/>
              </a:lnSpc>
              <a:spcBef>
                <a:spcPct val="0"/>
              </a:spcBef>
              <a:spcAft>
                <a:spcPct val="0"/>
              </a:spcAft>
              <a:buClrTx/>
              <a:buSzTx/>
              <a:buFontTx/>
              <a:buNone/>
              <a:tabLst/>
              <a:defRPr/>
            </a:pPr>
            <a:r>
              <a:rPr lang="ja-JP" altLang="en-US" sz="12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独自アラーム通知設定</a:t>
            </a:r>
            <a:endParaRPr kumimoji="1" lang="en-US" altLang="ja-JP"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endParaRPr>
          </a:p>
        </p:txBody>
      </p:sp>
      <p:sp>
        <p:nvSpPr>
          <p:cNvPr id="47" name="正方形/長方形 46"/>
          <p:cNvSpPr>
            <a:spLocks noChangeAspect="1"/>
          </p:cNvSpPr>
          <p:nvPr/>
        </p:nvSpPr>
        <p:spPr>
          <a:xfrm>
            <a:off x="3743512" y="1030510"/>
            <a:ext cx="2065921" cy="461665"/>
          </a:xfrm>
          <a:prstGeom prst="rect">
            <a:avLst/>
          </a:prstGeom>
        </p:spPr>
        <p:txBody>
          <a:bodyPr wrap="square">
            <a:spAutoFit/>
          </a:bodyPr>
          <a:lstStyle/>
          <a:p>
            <a:pPr marL="177800" marR="0" lvl="0" indent="-17780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rPr>
              <a:t>2. </a:t>
            </a: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自動ズーム調整および自動追尾起動の設定</a:t>
            </a:r>
            <a:endPar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endParaRPr>
          </a:p>
        </p:txBody>
      </p:sp>
      <p:pic>
        <p:nvPicPr>
          <p:cNvPr id="48" name="図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631" y="786853"/>
            <a:ext cx="532100" cy="329028"/>
          </a:xfrm>
          <a:prstGeom prst="rect">
            <a:avLst/>
          </a:prstGeom>
          <a:effectLst>
            <a:outerShdw blurRad="50800" dist="38100" dir="2700000" algn="tl" rotWithShape="0">
              <a:prstClr val="black">
                <a:alpha val="40000"/>
              </a:prstClr>
            </a:outerShdw>
          </a:effectLst>
        </p:spPr>
      </p:pic>
      <p:pic>
        <p:nvPicPr>
          <p:cNvPr id="49" name="図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504" y="752643"/>
            <a:ext cx="343380" cy="521322"/>
          </a:xfrm>
          <a:prstGeom prst="rect">
            <a:avLst/>
          </a:prstGeom>
          <a:effectLst>
            <a:outerShdw blurRad="50800" dist="38100" dir="2700000" algn="tl" rotWithShape="0">
              <a:prstClr val="black">
                <a:alpha val="40000"/>
              </a:prstClr>
            </a:outerShdw>
          </a:effectLst>
        </p:spPr>
      </p:pic>
      <p:sp>
        <p:nvSpPr>
          <p:cNvPr id="50" name="テキスト ボックス 49"/>
          <p:cNvSpPr txBox="1"/>
          <p:nvPr/>
        </p:nvSpPr>
        <p:spPr>
          <a:xfrm>
            <a:off x="1121211" y="792437"/>
            <a:ext cx="1418043" cy="205022"/>
          </a:xfrm>
          <a:prstGeom prst="rect">
            <a:avLst/>
          </a:prstGeom>
          <a:solidFill>
            <a:schemeClr val="bg1"/>
          </a:solidFill>
          <a:effectLst>
            <a:outerShdw blurRad="50800" dist="38100" dir="2700000" algn="tl" rotWithShape="0">
              <a:prstClr val="black">
                <a:alpha val="40000"/>
              </a:prstClr>
            </a:outerShdw>
          </a:effectLst>
        </p:spPr>
        <p:txBody>
          <a:bodyPr wrap="square" lIns="36000" tIns="36000" rIns="36000" bIns="36000" rtlCol="0" anchor="ctr" anchorCtr="0">
            <a:noAutofit/>
          </a:bodyPr>
          <a:lstStyle/>
          <a:p>
            <a:pPr marL="87313" marR="0" lvl="0" indent="-87313" algn="ctr"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FFFF">
                    <a:lumMod val="50000"/>
                  </a:srgbClr>
                </a:solidFill>
                <a:effectLst/>
                <a:uLnTx/>
                <a:uFillTx/>
                <a:latin typeface="+mn-ea"/>
                <a:cs typeface="Calibri" panose="020F0502020204030204" pitchFamily="34" charset="0"/>
              </a:rPr>
              <a:t>マルチセンサーカメラ</a:t>
            </a:r>
          </a:p>
        </p:txBody>
      </p:sp>
      <p:sp>
        <p:nvSpPr>
          <p:cNvPr id="51" name="Rectangle 18"/>
          <p:cNvSpPr>
            <a:spLocks noChangeArrowheads="1"/>
          </p:cNvSpPr>
          <p:nvPr/>
        </p:nvSpPr>
        <p:spPr bwMode="auto">
          <a:xfrm>
            <a:off x="3935616" y="789738"/>
            <a:ext cx="1023283" cy="184666"/>
          </a:xfrm>
          <a:prstGeom prst="rect">
            <a:avLst/>
          </a:prstGeom>
          <a:solidFill>
            <a:schemeClr val="bg1">
              <a:lumMod val="65000"/>
            </a:schemeClr>
          </a:solidFill>
          <a:ln>
            <a:noFill/>
          </a:ln>
          <a:effectLst/>
        </p:spPr>
        <p:txBody>
          <a:bodyPr wrap="non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PTZ</a:t>
            </a:r>
            <a:r>
              <a:rPr kumimoji="1" lang="ja-JP" altLang="en-US"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カメラ</a:t>
            </a: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 No.1</a:t>
            </a:r>
          </a:p>
        </p:txBody>
      </p:sp>
      <p:sp>
        <p:nvSpPr>
          <p:cNvPr id="52" name="Rectangle 18"/>
          <p:cNvSpPr>
            <a:spLocks noChangeArrowheads="1"/>
          </p:cNvSpPr>
          <p:nvPr/>
        </p:nvSpPr>
        <p:spPr bwMode="auto">
          <a:xfrm>
            <a:off x="6885754" y="777402"/>
            <a:ext cx="1182355" cy="184666"/>
          </a:xfrm>
          <a:prstGeom prst="rect">
            <a:avLst/>
          </a:prstGeom>
          <a:solidFill>
            <a:schemeClr val="bg1">
              <a:lumMod val="65000"/>
            </a:schemeClr>
          </a:solidFill>
          <a:ln>
            <a:noFill/>
          </a:ln>
          <a:effectLst/>
        </p:spPr>
        <p:txBody>
          <a:bodyPr wrap="squar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PTZ</a:t>
            </a:r>
            <a:r>
              <a:rPr kumimoji="1" lang="ja-JP" altLang="en-US"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カメラ</a:t>
            </a: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 No.2</a:t>
            </a:r>
          </a:p>
        </p:txBody>
      </p:sp>
      <p:pic>
        <p:nvPicPr>
          <p:cNvPr id="54" name="図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6305" y="768342"/>
            <a:ext cx="351329" cy="517340"/>
          </a:xfrm>
          <a:prstGeom prst="rect">
            <a:avLst/>
          </a:prstGeom>
          <a:effectLst>
            <a:outerShdw blurRad="50800" dist="38100" dir="2700000" algn="tl" rotWithShape="0">
              <a:prstClr val="black">
                <a:alpha val="40000"/>
              </a:prstClr>
            </a:outerShdw>
          </a:effectLst>
        </p:spPr>
      </p:pic>
      <p:sp>
        <p:nvSpPr>
          <p:cNvPr id="55" name="右矢印 54"/>
          <p:cNvSpPr/>
          <p:nvPr/>
        </p:nvSpPr>
        <p:spPr>
          <a:xfrm>
            <a:off x="2922997" y="939929"/>
            <a:ext cx="309282" cy="363071"/>
          </a:xfrm>
          <a:prstGeom prst="rightArrow">
            <a:avLst/>
          </a:prstGeom>
          <a:solidFill>
            <a:srgbClr val="6464E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56" name="右矢印 55"/>
          <p:cNvSpPr/>
          <p:nvPr/>
        </p:nvSpPr>
        <p:spPr>
          <a:xfrm>
            <a:off x="5934956" y="939929"/>
            <a:ext cx="309282" cy="363071"/>
          </a:xfrm>
          <a:prstGeom prst="rightArrow">
            <a:avLst/>
          </a:prstGeom>
          <a:solidFill>
            <a:schemeClr val="accent1">
              <a:lumMod val="20000"/>
              <a:lumOff val="80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29" name="Title 1"/>
          <p:cNvSpPr txBox="1">
            <a:spLocks/>
          </p:cNvSpPr>
          <p:nvPr/>
        </p:nvSpPr>
        <p:spPr>
          <a:xfrm>
            <a:off x="245064" y="4785"/>
            <a:ext cx="8898936"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solidFill>
                  <a:srgbClr val="6464E6"/>
                </a:solidFill>
                <a:effectLst/>
                <a:uLnTx/>
                <a:uFillTx/>
                <a:latin typeface="Yu Gothic UI"/>
                <a:ea typeface="Yu Gothic UI"/>
                <a:cs typeface="+mn-cs"/>
              </a:rPr>
              <a:t>AI</a:t>
            </a:r>
            <a:r>
              <a:rPr kumimoji="1" lang="ja-JP" altLang="en-US" sz="2800" b="0" i="0" u="none" strike="noStrike" kern="1200" cap="none" spc="0" normalizeH="0" baseline="0" noProof="0" dirty="0">
                <a:ln>
                  <a:noFill/>
                </a:ln>
                <a:solidFill>
                  <a:srgbClr val="6464E6"/>
                </a:solidFill>
                <a:effectLst/>
                <a:uLnTx/>
                <a:uFillTx/>
                <a:latin typeface="Yu Gothic UI"/>
                <a:ea typeface="Yu Gothic UI"/>
                <a:cs typeface="+mn-cs"/>
              </a:rPr>
              <a:t>マルチセンサーカメラとの自動追尾連動の設定手順</a:t>
            </a:r>
            <a:r>
              <a:rPr kumimoji="1" lang="ja-JP" altLang="en-US" sz="1600" b="0" i="0" u="none" strike="noStrike" kern="1200" cap="none" spc="0" normalizeH="0" baseline="0" noProof="0" dirty="0">
                <a:ln>
                  <a:noFill/>
                </a:ln>
                <a:solidFill>
                  <a:srgbClr val="6464E6"/>
                </a:solidFill>
                <a:effectLst/>
                <a:uLnTx/>
                <a:uFillTx/>
                <a:latin typeface="Yu Gothic UI"/>
                <a:ea typeface="Yu Gothic UI"/>
                <a:cs typeface="+mn-cs"/>
              </a:rPr>
              <a:t>（</a:t>
            </a:r>
            <a:r>
              <a:rPr lang="en-US" altLang="ja-JP" sz="1600" dirty="0">
                <a:solidFill>
                  <a:srgbClr val="6464E6"/>
                </a:solidFill>
                <a:latin typeface="Yu Gothic UI"/>
                <a:ea typeface="Yu Gothic UI"/>
                <a:cs typeface="+mn-cs"/>
              </a:rPr>
              <a:t>1</a:t>
            </a:r>
            <a:r>
              <a:rPr kumimoji="1" lang="en-US" altLang="ja-JP" sz="1600" b="0" i="0" u="none" strike="noStrike" kern="1200" cap="none" spc="0" normalizeH="0" baseline="0" noProof="0" dirty="0">
                <a:ln>
                  <a:noFill/>
                </a:ln>
                <a:solidFill>
                  <a:srgbClr val="6464E6"/>
                </a:solidFill>
                <a:effectLst/>
                <a:uLnTx/>
                <a:uFillTx/>
                <a:latin typeface="Yu Gothic UI"/>
                <a:ea typeface="Yu Gothic UI"/>
                <a:cs typeface="+mn-cs"/>
              </a:rPr>
              <a:t>/5</a:t>
            </a:r>
            <a:r>
              <a:rPr kumimoji="1" lang="ja-JP" altLang="en-US" sz="1600" b="0" i="0" u="none" strike="noStrike" kern="1200" cap="none" spc="0" normalizeH="0" baseline="0" noProof="0" dirty="0">
                <a:ln>
                  <a:noFill/>
                </a:ln>
                <a:solidFill>
                  <a:srgbClr val="6464E6"/>
                </a:solidFill>
                <a:effectLst/>
                <a:uLnTx/>
                <a:uFillTx/>
                <a:latin typeface="Yu Gothic UI"/>
                <a:ea typeface="Yu Gothic UI"/>
                <a:cs typeface="+mn-cs"/>
              </a:rPr>
              <a:t>）</a:t>
            </a:r>
          </a:p>
        </p:txBody>
      </p:sp>
      <p:sp>
        <p:nvSpPr>
          <p:cNvPr id="19" name="正方形/長方形 18">
            <a:extLst>
              <a:ext uri="{FF2B5EF4-FFF2-40B4-BE49-F238E27FC236}">
                <a16:creationId xmlns:a16="http://schemas.microsoft.com/office/drawing/2014/main" id="{7EABD2F5-5623-F93E-0BCF-29451C2E2342}"/>
              </a:ext>
            </a:extLst>
          </p:cNvPr>
          <p:cNvSpPr/>
          <p:nvPr/>
        </p:nvSpPr>
        <p:spPr>
          <a:xfrm>
            <a:off x="1401388" y="2300985"/>
            <a:ext cx="3170612" cy="7329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sp>
        <p:nvSpPr>
          <p:cNvPr id="3" name="テキスト ボックス 2">
            <a:extLst>
              <a:ext uri="{FF2B5EF4-FFF2-40B4-BE49-F238E27FC236}">
                <a16:creationId xmlns:a16="http://schemas.microsoft.com/office/drawing/2014/main" id="{6B167249-413C-813F-DC69-FB0466B69FA5}"/>
              </a:ext>
            </a:extLst>
          </p:cNvPr>
          <p:cNvSpPr txBox="1"/>
          <p:nvPr/>
        </p:nvSpPr>
        <p:spPr>
          <a:xfrm>
            <a:off x="5170698" y="1595309"/>
            <a:ext cx="3715029" cy="738664"/>
          </a:xfrm>
          <a:prstGeom prst="rect">
            <a:avLst/>
          </a:prstGeom>
          <a:noFill/>
        </p:spPr>
        <p:txBody>
          <a:bodyPr wrap="square" rtlCol="0">
            <a:spAutoFit/>
          </a:bodyPr>
          <a:lstStyle/>
          <a:p>
            <a:r>
              <a:rPr kumimoji="1" lang="ja-JP" altLang="en-US" sz="1400" b="1" dirty="0">
                <a:latin typeface="+mn-ea"/>
              </a:rPr>
              <a:t>マルチセンサーカメラにて </a:t>
            </a:r>
            <a:r>
              <a:rPr kumimoji="1" lang="en-US" altLang="ja-JP" sz="1400" b="1" dirty="0">
                <a:latin typeface="+mn-ea"/>
              </a:rPr>
              <a:t>AI-VMD</a:t>
            </a:r>
            <a:r>
              <a:rPr kumimoji="1" lang="ja-JP" altLang="en-US" sz="1400" b="1" dirty="0">
                <a:latin typeface="+mn-ea"/>
              </a:rPr>
              <a:t>検知した際に、</a:t>
            </a:r>
            <a:endParaRPr kumimoji="1" lang="en-US" altLang="ja-JP" sz="1400" b="1" dirty="0">
              <a:latin typeface="+mn-ea"/>
            </a:endParaRPr>
          </a:p>
          <a:p>
            <a:r>
              <a:rPr kumimoji="1" lang="en-US" altLang="ja-JP" sz="1400" b="1" dirty="0">
                <a:latin typeface="+mn-ea"/>
              </a:rPr>
              <a:t>PTZ</a:t>
            </a:r>
            <a:r>
              <a:rPr kumimoji="1" lang="ja-JP" altLang="en-US" sz="1400" b="1" dirty="0">
                <a:latin typeface="+mn-ea"/>
              </a:rPr>
              <a:t>カメラ </a:t>
            </a:r>
            <a:r>
              <a:rPr kumimoji="1" lang="en-US" altLang="ja-JP" sz="1400" b="1" dirty="0">
                <a:latin typeface="+mn-ea"/>
              </a:rPr>
              <a:t>No.1</a:t>
            </a:r>
            <a:r>
              <a:rPr kumimoji="1" lang="ja-JP" altLang="en-US" sz="1400" b="1" dirty="0">
                <a:latin typeface="+mn-ea"/>
              </a:rPr>
              <a:t>に独自アラームを通知する設定を</a:t>
            </a:r>
            <a:endParaRPr kumimoji="1" lang="en-US" altLang="ja-JP" sz="1400" b="1" dirty="0">
              <a:latin typeface="+mn-ea"/>
            </a:endParaRPr>
          </a:p>
          <a:p>
            <a:r>
              <a:rPr kumimoji="1" lang="ja-JP" altLang="en-US" sz="1400" b="1" dirty="0">
                <a:latin typeface="+mn-ea"/>
              </a:rPr>
              <a:t>行ないます。</a:t>
            </a:r>
          </a:p>
        </p:txBody>
      </p:sp>
      <p:sp>
        <p:nvSpPr>
          <p:cNvPr id="10" name="テキスト ボックス 9">
            <a:extLst>
              <a:ext uri="{FF2B5EF4-FFF2-40B4-BE49-F238E27FC236}">
                <a16:creationId xmlns:a16="http://schemas.microsoft.com/office/drawing/2014/main" id="{17D6F8CE-D23C-0989-2668-7D12FA5F39CB}"/>
              </a:ext>
            </a:extLst>
          </p:cNvPr>
          <p:cNvSpPr txBox="1"/>
          <p:nvPr/>
        </p:nvSpPr>
        <p:spPr>
          <a:xfrm>
            <a:off x="7025662" y="4566210"/>
            <a:ext cx="2026517" cy="276999"/>
          </a:xfrm>
          <a:prstGeom prst="rect">
            <a:avLst/>
          </a:prstGeom>
          <a:noFill/>
        </p:spPr>
        <p:txBody>
          <a:bodyPr wrap="none" rtlCol="0">
            <a:spAutoFit/>
          </a:bodyPr>
          <a:lstStyle/>
          <a:p>
            <a:r>
              <a:rPr kumimoji="1" lang="ja-JP" altLang="en-US" sz="1200" b="1" dirty="0">
                <a:solidFill>
                  <a:srgbClr val="FF0000"/>
                </a:solidFill>
              </a:rPr>
              <a:t>＊「設定」ボタンを必ずクリック</a:t>
            </a:r>
          </a:p>
        </p:txBody>
      </p:sp>
      <p:sp>
        <p:nvSpPr>
          <p:cNvPr id="13" name="正方形/長方形 12">
            <a:extLst>
              <a:ext uri="{FF2B5EF4-FFF2-40B4-BE49-F238E27FC236}">
                <a16:creationId xmlns:a16="http://schemas.microsoft.com/office/drawing/2014/main" id="{78653076-6705-09EB-EB30-5C5609CE5DD4}"/>
              </a:ext>
            </a:extLst>
          </p:cNvPr>
          <p:cNvSpPr/>
          <p:nvPr/>
        </p:nvSpPr>
        <p:spPr>
          <a:xfrm>
            <a:off x="2691722" y="4558558"/>
            <a:ext cx="867202" cy="2018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Calibri"/>
                <a:ea typeface="Yu Gothic UI"/>
                <a:cs typeface="+mn-cs"/>
              </a:rPr>
              <a:t>＊</a:t>
            </a:r>
          </a:p>
        </p:txBody>
      </p:sp>
    </p:spTree>
    <p:extLst>
      <p:ext uri="{BB962C8B-B14F-4D97-AF65-F5344CB8AC3E}">
        <p14:creationId xmlns:p14="http://schemas.microsoft.com/office/powerpoint/2010/main" val="926561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931740" y="1017180"/>
            <a:ext cx="2221193" cy="3663338"/>
          </a:xfrm>
          <a:prstGeom prst="roundRect">
            <a:avLst>
              <a:gd name="adj" fmla="val 3595"/>
            </a:avLst>
          </a:prstGeom>
          <a:solidFill>
            <a:sysClr val="window" lastClr="FFFFFF"/>
          </a:solidFill>
          <a:ln>
            <a:solidFill>
              <a:schemeClr val="bg1">
                <a:lumMod val="65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rIns="72000" rtlCol="0" anchor="ctr"/>
          <a:lstStyle/>
          <a:p>
            <a:pPr marL="0" marR="0" lvl="0" indent="0" algn="ctr" defTabSz="36195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5" name="Rectangle 3"/>
          <p:cNvSpPr>
            <a:spLocks noChangeArrowheads="1"/>
          </p:cNvSpPr>
          <p:nvPr/>
        </p:nvSpPr>
        <p:spPr bwMode="auto">
          <a:xfrm>
            <a:off x="1105212" y="1083000"/>
            <a:ext cx="17783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kumimoji="1" sz="3200">
                <a:solidFill>
                  <a:schemeClr val="tx1"/>
                </a:solidFill>
              </a:defRPr>
            </a:lvl1pPr>
            <a:lvl2pPr marL="742950" indent="-285750" eaLnBrk="0" hangingPunct="0">
              <a:spcBef>
                <a:spcPct val="20000"/>
              </a:spcBef>
              <a:buChar char="–"/>
              <a:defRPr kumimoji="1" sz="2800">
                <a:solidFill>
                  <a:schemeClr val="tx1"/>
                </a:solidFill>
              </a:defRPr>
            </a:lvl2pPr>
            <a:lvl3pPr marL="1143000" indent="-228600" eaLnBrk="0" hangingPunct="0">
              <a:spcBef>
                <a:spcPct val="20000"/>
              </a:spcBef>
              <a:buChar char="•"/>
              <a:defRPr kumimoji="1" sz="2400">
                <a:solidFill>
                  <a:schemeClr val="tx1"/>
                </a:solidFill>
              </a:defRPr>
            </a:lvl3pPr>
            <a:lvl4pPr marL="1600200" indent="-228600" eaLnBrk="0" hangingPunct="0">
              <a:spcBef>
                <a:spcPct val="20000"/>
              </a:spcBef>
              <a:buChar char="–"/>
              <a:defRPr kumimoji="1" sz="2000">
                <a:solidFill>
                  <a:schemeClr val="tx1"/>
                </a:solidFill>
              </a:defRPr>
            </a:lvl4pPr>
            <a:lvl5pPr marL="2057400" indent="-228600" eaLnBrk="0" hangingPunct="0">
              <a:spcBef>
                <a:spcPct val="20000"/>
              </a:spcBef>
              <a:buChar char="»"/>
              <a:defRPr kumimoji="1" sz="2000">
                <a:solidFill>
                  <a:schemeClr val="tx1"/>
                </a:solidFill>
              </a:defRPr>
            </a:lvl5pPr>
            <a:lvl6pPr marL="2514600" indent="-228600" eaLnBrk="0" fontAlgn="base" hangingPunct="0">
              <a:spcBef>
                <a:spcPct val="20000"/>
              </a:spcBef>
              <a:spcAft>
                <a:spcPct val="0"/>
              </a:spcAft>
              <a:buChar char="»"/>
              <a:defRPr kumimoji="1" sz="2000">
                <a:solidFill>
                  <a:schemeClr val="tx1"/>
                </a:solidFill>
              </a:defRPr>
            </a:lvl6pPr>
            <a:lvl7pPr marL="2971800" indent="-228600" eaLnBrk="0" fontAlgn="base" hangingPunct="0">
              <a:spcBef>
                <a:spcPct val="20000"/>
              </a:spcBef>
              <a:spcAft>
                <a:spcPct val="0"/>
              </a:spcAft>
              <a:buChar char="»"/>
              <a:defRPr kumimoji="1" sz="2000">
                <a:solidFill>
                  <a:schemeClr val="tx1"/>
                </a:solidFill>
              </a:defRPr>
            </a:lvl7pPr>
            <a:lvl8pPr marL="3429000" indent="-228600" eaLnBrk="0" fontAlgn="base" hangingPunct="0">
              <a:spcBef>
                <a:spcPct val="20000"/>
              </a:spcBef>
              <a:spcAft>
                <a:spcPct val="0"/>
              </a:spcAft>
              <a:buChar char="»"/>
              <a:defRPr kumimoji="1" sz="2000">
                <a:solidFill>
                  <a:schemeClr val="tx1"/>
                </a:solidFill>
              </a:defRPr>
            </a:lvl8pPr>
            <a:lvl9pPr marL="3886200" indent="-228600" eaLnBrk="0" fontAlgn="base" hangingPunct="0">
              <a:spcBef>
                <a:spcPct val="20000"/>
              </a:spcBef>
              <a:spcAft>
                <a:spcPct val="0"/>
              </a:spcAft>
              <a:buChar char="»"/>
              <a:defRPr kumimoji="1" sz="20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PTZシリーズ</a:t>
            </a:r>
            <a:endParaRPr kumimoji="1" lang="en-US" altLang="ja-JP" sz="1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7" name="テキスト ボックス 6"/>
          <p:cNvSpPr txBox="1"/>
          <p:nvPr/>
        </p:nvSpPr>
        <p:spPr>
          <a:xfrm>
            <a:off x="1039949" y="3654159"/>
            <a:ext cx="1988498" cy="1015663"/>
          </a:xfrm>
          <a:prstGeom prst="rect">
            <a:avLst/>
          </a:prstGeom>
          <a:noFill/>
        </p:spPr>
        <p:txBody>
          <a:bodyPr wrap="square" lIns="0" tIns="0" rIns="0" bIns="0" rtlCol="0">
            <a:spAutoFit/>
          </a:bodyPr>
          <a:lstStyle/>
          <a:p>
            <a:pPr marL="0" marR="0" lvl="0" indent="0" algn="l" defTabSz="913154"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FHD</a:t>
            </a:r>
            <a:r>
              <a:rPr kumimoji="1" lang="ja-JP" altLang="en-US"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解像度</a:t>
            </a:r>
            <a:endParaRPr kumimoji="1" lang="en-US" altLang="ja-JP"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913154"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搭載　</a:t>
            </a:r>
            <a:r>
              <a:rPr kumimoji="1" lang="en-US" altLang="ja-JP"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(S)</a:t>
            </a:r>
          </a:p>
          <a:p>
            <a:pPr marL="0" marR="0" lvl="0" indent="0" algn="l" defTabSz="913154"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光学倍率（</a:t>
            </a:r>
            <a:r>
              <a:rPr kumimoji="1" lang="en-US" altLang="ja-JP"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x21/x10/x3.1</a:t>
            </a:r>
            <a:r>
              <a:rPr kumimoji="1" lang="ja-JP" altLang="en-US"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a:t>
            </a:r>
            <a:endParaRPr kumimoji="1" lang="en-US" altLang="ja-JP"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913154"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i-PRO</a:t>
            </a:r>
            <a:r>
              <a:rPr kumimoji="1" lang="ja-JP" altLang="en-US"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ホワイト筐体色</a:t>
            </a:r>
            <a:endParaRPr kumimoji="1" lang="en-US" altLang="ja-JP"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913154"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金具類（別売）</a:t>
            </a:r>
            <a:endParaRPr kumimoji="1" lang="en-US" altLang="ja-JP"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913154"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rPr>
              <a:t>　</a:t>
            </a:r>
            <a:endParaRPr kumimoji="1" lang="en-US" altLang="ja-JP" sz="11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3" name="角丸四角形 12"/>
          <p:cNvSpPr/>
          <p:nvPr/>
        </p:nvSpPr>
        <p:spPr>
          <a:xfrm>
            <a:off x="3248107" y="2085067"/>
            <a:ext cx="1199227" cy="733406"/>
          </a:xfrm>
          <a:prstGeom prst="roundRect">
            <a:avLst>
              <a:gd name="adj" fmla="val 8864"/>
            </a:avLst>
          </a:prstGeom>
          <a:solidFill>
            <a:schemeClr val="accent1">
              <a:lumMod val="50000"/>
            </a:schemeClr>
          </a:solidFill>
          <a:ln w="9525" cap="flat" cmpd="sng" algn="ctr">
            <a:solidFill>
              <a:srgbClr val="EEECE1">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marL="0" marR="0" lvl="0" indent="0" algn="ctr" defTabSz="1739900" rtl="0" eaLnBrk="1" fontAlgn="auto" latinLnBrk="0" hangingPunct="1">
              <a:lnSpc>
                <a:spcPct val="100000"/>
              </a:lnSpc>
              <a:spcBef>
                <a:spcPts val="0"/>
              </a:spcBef>
              <a:spcAft>
                <a:spcPts val="0"/>
              </a:spcAft>
              <a:buClr>
                <a:srgbClr val="1F497D"/>
              </a:buClr>
              <a:buSzTx/>
              <a:buFontTx/>
              <a:buNone/>
              <a:tabLst/>
              <a:defRPr/>
            </a:pPr>
            <a:r>
              <a:rPr kumimoji="0" lang="ja-JP"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高画質</a:t>
            </a:r>
            <a:endParaRPr kumimoji="0" lang="en-US" altLang="ja-JP"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ctr" defTabSz="1739900" rtl="0" eaLnBrk="1" fontAlgn="auto" latinLnBrk="0" hangingPunct="1">
              <a:lnSpc>
                <a:spcPct val="100000"/>
              </a:lnSpc>
              <a:spcBef>
                <a:spcPts val="0"/>
              </a:spcBef>
              <a:spcAft>
                <a:spcPts val="0"/>
              </a:spcAft>
              <a:buClr>
                <a:srgbClr val="1F497D"/>
              </a:buClr>
              <a:buSzTx/>
              <a:buFontTx/>
              <a:buNone/>
              <a:tabLst/>
              <a:defRPr/>
            </a:pPr>
            <a:r>
              <a:rPr kumimoji="0" lang="en-US" altLang="ja-JP"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Visibility</a:t>
            </a:r>
          </a:p>
        </p:txBody>
      </p:sp>
      <p:sp>
        <p:nvSpPr>
          <p:cNvPr id="23" name="角丸四角形 22"/>
          <p:cNvSpPr/>
          <p:nvPr/>
        </p:nvSpPr>
        <p:spPr>
          <a:xfrm>
            <a:off x="3405031" y="1013739"/>
            <a:ext cx="4620550" cy="274307"/>
          </a:xfrm>
          <a:prstGeom prst="roundRect">
            <a:avLst/>
          </a:prstGeom>
          <a:solidFill>
            <a:schemeClr val="accent1">
              <a:lumMod val="50000"/>
            </a:schemeClr>
          </a:solidFill>
          <a:ln w="9525" cap="flat" cmpd="sng" algn="ctr">
            <a:solidFill>
              <a:srgbClr val="2D2DB9">
                <a:shade val="95000"/>
                <a:satMod val="10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marL="0" marR="0" lvl="0" indent="0" algn="ctr" defTabSz="1739900" rtl="0" eaLnBrk="1" fontAlgn="base" latinLnBrk="0" hangingPunct="1">
              <a:lnSpc>
                <a:spcPct val="100000"/>
              </a:lnSpc>
              <a:spcBef>
                <a:spcPct val="0"/>
              </a:spcBef>
              <a:spcAft>
                <a:spcPct val="0"/>
              </a:spcAft>
              <a:buClr>
                <a:srgbClr val="1F497D"/>
              </a:buClr>
              <a:buSzTx/>
              <a:buFontTx/>
              <a:buNone/>
              <a:tabLst/>
              <a:defRPr/>
            </a:pPr>
            <a:r>
              <a:rPr kumimoji="0" lang="ja-JP" alt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特長　</a:t>
            </a:r>
            <a:r>
              <a:rPr kumimoji="0" lang="en-US" altLang="ja-JP"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Key Features</a:t>
            </a:r>
          </a:p>
        </p:txBody>
      </p:sp>
      <p:sp>
        <p:nvSpPr>
          <p:cNvPr id="34" name="角丸四角形 33"/>
          <p:cNvSpPr/>
          <p:nvPr/>
        </p:nvSpPr>
        <p:spPr>
          <a:xfrm>
            <a:off x="3262174" y="3828866"/>
            <a:ext cx="1199227" cy="400786"/>
          </a:xfrm>
          <a:prstGeom prst="roundRect">
            <a:avLst>
              <a:gd name="adj" fmla="val 8864"/>
            </a:avLst>
          </a:prstGeom>
          <a:solidFill>
            <a:schemeClr val="accent1">
              <a:lumMod val="50000"/>
            </a:schemeClr>
          </a:solidFill>
          <a:ln w="9525" cap="flat" cmpd="sng" algn="ctr">
            <a:solidFill>
              <a:srgbClr val="EEECE1">
                <a:lumMod val="75000"/>
              </a:srgbClr>
            </a:solidFill>
            <a:prstDash val="solid"/>
            <a:headEnd/>
            <a:tailEnd/>
          </a:ln>
          <a:effectLst>
            <a:outerShdw blurRad="40000" dist="23000" dir="5400000" rotWithShape="0">
              <a:srgbClr val="000000">
                <a:alpha val="35000"/>
              </a:srgbClr>
            </a:outerShdw>
          </a:effectLst>
        </p:spPr>
        <p:txBody>
          <a:bodyPr lIns="36000" tIns="0" rIns="36000" bIns="0" anchor="ctr"/>
          <a:lstStyle/>
          <a:p>
            <a:pPr marL="0" marR="0" lvl="0" indent="0" algn="ctr" defTabSz="1739900" rtl="0" eaLnBrk="1" fontAlgn="auto" latinLnBrk="0" hangingPunct="1">
              <a:lnSpc>
                <a:spcPct val="100000"/>
              </a:lnSpc>
              <a:spcBef>
                <a:spcPts val="0"/>
              </a:spcBef>
              <a:spcAft>
                <a:spcPts val="0"/>
              </a:spcAft>
              <a:buClr>
                <a:srgbClr val="1F497D"/>
              </a:buClr>
              <a:buSzTx/>
              <a:buFontTx/>
              <a:buNone/>
              <a:tabLst/>
              <a:defRPr/>
            </a:pPr>
            <a:r>
              <a:rPr kumimoji="0" lang="ja-JP"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簡単キッティング</a:t>
            </a:r>
            <a:endParaRPr kumimoji="0" lang="en-US" altLang="ja-JP"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ctr" defTabSz="1739900" rtl="0" eaLnBrk="1" fontAlgn="auto" latinLnBrk="0" hangingPunct="1">
              <a:lnSpc>
                <a:spcPct val="100000"/>
              </a:lnSpc>
              <a:spcBef>
                <a:spcPts val="0"/>
              </a:spcBef>
              <a:spcAft>
                <a:spcPts val="0"/>
              </a:spcAft>
              <a:buClr>
                <a:srgbClr val="1F497D"/>
              </a:buClr>
              <a:buSzTx/>
              <a:buFontTx/>
              <a:buNone/>
              <a:tabLst/>
              <a:defRPr/>
            </a:pPr>
            <a:r>
              <a:rPr kumimoji="0" lang="en-US" altLang="ja-JP"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Easy Kitting</a:t>
            </a:r>
          </a:p>
        </p:txBody>
      </p:sp>
      <p:sp>
        <p:nvSpPr>
          <p:cNvPr id="35" name="角丸四角形 34"/>
          <p:cNvSpPr/>
          <p:nvPr/>
        </p:nvSpPr>
        <p:spPr>
          <a:xfrm>
            <a:off x="4516118" y="3828866"/>
            <a:ext cx="3540900" cy="407996"/>
          </a:xfrm>
          <a:prstGeom prst="roundRect">
            <a:avLst>
              <a:gd name="adj" fmla="val 11513"/>
            </a:avLst>
          </a:prstGeom>
          <a:solidFill>
            <a:schemeClr val="bg1"/>
          </a:solidFill>
          <a:ln w="12700" cap="flat" cmpd="sng" algn="ctr">
            <a:solidFill>
              <a:srgbClr val="4F81BD"/>
            </a:solidFill>
            <a:prstDash val="solid"/>
          </a:ln>
          <a:effectLst>
            <a:outerShdw blurRad="50800" dist="38100" dir="2700000" algn="tl" rotWithShape="0">
              <a:prstClr val="black">
                <a:alpha val="40000"/>
              </a:prstClr>
            </a:outerShdw>
          </a:effectLst>
        </p:spPr>
        <p:txBody>
          <a:bodyPr rIns="0" anchor="ctr"/>
          <a:lstStyle/>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altLang="ja-JP" sz="135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36" name="正方形/長方形 35"/>
          <p:cNvSpPr/>
          <p:nvPr/>
        </p:nvSpPr>
        <p:spPr>
          <a:xfrm>
            <a:off x="4543957" y="3880101"/>
            <a:ext cx="2481211" cy="26161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簡単キッティング、</a:t>
            </a:r>
            <a:r>
              <a:rPr kumimoji="0" lang="en-US" altLang="ja-JP" sz="1100" b="1" i="0" u="none" strike="noStrike" kern="0" cap="none" spc="0" normalizeH="0" baseline="0" noProof="0" dirty="0" err="1">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iCT</a:t>
            </a:r>
            <a:r>
              <a:rPr kumimoji="0" lang="ja-JP" altLang="en-US" sz="1100" b="1" i="0" u="none" strike="noStrike" kern="0" cap="none" spc="0" normalizeH="0" baseline="0" noProof="0" dirty="0" err="1">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で簡</a:t>
            </a:r>
            <a:r>
              <a:rPr kumimoji="0" lang="ja-JP" altLang="en-US"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単設定</a:t>
            </a:r>
            <a:endParaRPr kumimoji="0" lang="en-US" altLang="ja-JP"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42" name="角丸四角形 41"/>
          <p:cNvSpPr/>
          <p:nvPr/>
        </p:nvSpPr>
        <p:spPr>
          <a:xfrm>
            <a:off x="3262174" y="3351194"/>
            <a:ext cx="1199227" cy="427884"/>
          </a:xfrm>
          <a:prstGeom prst="roundRect">
            <a:avLst>
              <a:gd name="adj" fmla="val 8864"/>
            </a:avLst>
          </a:prstGeom>
          <a:solidFill>
            <a:schemeClr val="accent1">
              <a:lumMod val="50000"/>
            </a:schemeClr>
          </a:solidFill>
          <a:ln w="9525" cap="flat" cmpd="sng" algn="ctr">
            <a:solidFill>
              <a:srgbClr val="EEECE1">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marL="0" marR="0" lvl="0" indent="0" algn="ctr" defTabSz="1739900" rtl="0" eaLnBrk="1" fontAlgn="auto" latinLnBrk="0" hangingPunct="1">
              <a:lnSpc>
                <a:spcPct val="100000"/>
              </a:lnSpc>
              <a:spcBef>
                <a:spcPts val="0"/>
              </a:spcBef>
              <a:spcAft>
                <a:spcPts val="0"/>
              </a:spcAft>
              <a:buClr>
                <a:srgbClr val="1F497D"/>
              </a:buClr>
              <a:buSzTx/>
              <a:buFontTx/>
              <a:buNone/>
              <a:tabLst/>
              <a:defRPr/>
            </a:pPr>
            <a:r>
              <a:rPr kumimoji="0" lang="ja-JP"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高信頼Reliability</a:t>
            </a:r>
            <a:endParaRPr kumimoji="0" lang="en-US" altLang="ja-JP"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46" name="角丸四角形 45"/>
          <p:cNvSpPr/>
          <p:nvPr/>
        </p:nvSpPr>
        <p:spPr>
          <a:xfrm>
            <a:off x="4521053" y="3371531"/>
            <a:ext cx="3504527" cy="407547"/>
          </a:xfrm>
          <a:prstGeom prst="roundRect">
            <a:avLst>
              <a:gd name="adj" fmla="val 11513"/>
            </a:avLst>
          </a:prstGeom>
          <a:solidFill>
            <a:schemeClr val="bg1"/>
          </a:solidFill>
          <a:ln w="12700" cap="flat" cmpd="sng" algn="ctr">
            <a:solidFill>
              <a:schemeClr val="tx1"/>
            </a:solidFill>
            <a:prstDash val="solid"/>
          </a:ln>
          <a:effectLst>
            <a:outerShdw blurRad="50800" dist="38100" dir="2700000" algn="tl" rotWithShape="0">
              <a:prstClr val="black">
                <a:alpha val="40000"/>
              </a:prstClr>
            </a:outerShdw>
          </a:effectLst>
        </p:spPr>
        <p:txBody>
          <a:bodyPr rIns="0" anchor="ctr"/>
          <a:lstStyle/>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altLang="ja-JP" sz="16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47" name="正方形/長方形 46"/>
          <p:cNvSpPr/>
          <p:nvPr/>
        </p:nvSpPr>
        <p:spPr>
          <a:xfrm>
            <a:off x="4567968" y="3347173"/>
            <a:ext cx="3302799" cy="423193"/>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05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PAN/TILT Gear Mechanism</a:t>
            </a:r>
          </a:p>
          <a:p>
            <a:pPr marL="0" marR="0" lvl="0" indent="0" algn="l" defTabSz="914088"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0" lang="ja-JP" altLang="en-US" sz="600" b="0" i="0" u="none" strike="noStrike" kern="0" cap="none" spc="0" normalizeH="0" baseline="0" noProof="0" dirty="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cs typeface="Calibri" panose="020F0502020204030204" pitchFamily="34" charset="0"/>
              </a:rPr>
              <a:t>ギア駆動により他社比３倍の寿命（</a:t>
            </a:r>
            <a:r>
              <a:rPr kumimoji="0" lang="en-US" altLang="ja-JP" sz="600" b="0" i="0" u="none" strike="noStrike" kern="0" cap="none" spc="0" normalizeH="0" baseline="0" noProof="0" dirty="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cs typeface="Calibri" panose="020F0502020204030204" pitchFamily="34" charset="0"/>
              </a:rPr>
              <a:t>370</a:t>
            </a:r>
            <a:r>
              <a:rPr kumimoji="0" lang="ja-JP" altLang="en-US" sz="600" b="0" i="0" u="none" strike="noStrike" kern="0" cap="none" spc="0" normalizeH="0" baseline="0" noProof="0" dirty="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cs typeface="Calibri" panose="020F0502020204030204" pitchFamily="34" charset="0"/>
              </a:rPr>
              <a:t>万回）</a:t>
            </a:r>
            <a:endParaRPr kumimoji="0" lang="ja-JP" altLang="en-US" sz="600" b="0" i="0" u="sng" strike="noStrike" kern="0" cap="none" spc="0" normalizeH="0" baseline="0" noProof="0" dirty="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pic>
        <p:nvPicPr>
          <p:cNvPr id="48" name="図 11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7532" y="3397997"/>
            <a:ext cx="236877" cy="31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00571" y="3419523"/>
            <a:ext cx="379957" cy="278464"/>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 name="角丸四角形 55"/>
          <p:cNvSpPr/>
          <p:nvPr/>
        </p:nvSpPr>
        <p:spPr>
          <a:xfrm>
            <a:off x="4521055" y="1656201"/>
            <a:ext cx="1983647" cy="350804"/>
          </a:xfrm>
          <a:prstGeom prst="roundRect">
            <a:avLst>
              <a:gd name="adj" fmla="val 11513"/>
            </a:avLst>
          </a:prstGeom>
          <a:solidFill>
            <a:schemeClr val="bg1"/>
          </a:solidFill>
          <a:ln w="12700" cap="flat" cmpd="sng" algn="ctr">
            <a:solidFill>
              <a:schemeClr val="tx1"/>
            </a:solidFill>
            <a:prstDash val="solid"/>
          </a:ln>
          <a:effectLst>
            <a:outerShdw blurRad="50800" dist="38100" dir="2700000" algn="tl" rotWithShape="0">
              <a:prstClr val="black">
                <a:alpha val="40000"/>
              </a:prstClr>
            </a:outerShdw>
          </a:effectLst>
        </p:spPr>
        <p:txBody>
          <a:bodyPr rIns="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AI</a:t>
            </a:r>
            <a:r>
              <a:rPr kumimoji="0" lang="ja-JP" altLang="en-US"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アプリ追加</a:t>
            </a:r>
            <a:r>
              <a:rPr kumimoji="0" lang="en-US" altLang="ja-JP"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(2</a:t>
            </a:r>
            <a:r>
              <a:rPr kumimoji="0" lang="ja-JP" altLang="en-US"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本</a:t>
            </a:r>
            <a:r>
              <a:rPr kumimoji="0" lang="en-US" altLang="ja-JP"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AI</a:t>
            </a:r>
            <a:r>
              <a:rPr kumimoji="0" lang="ja-JP" altLang="en-US"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自動追尾搭載</a:t>
            </a:r>
            <a:endParaRPr kumimoji="0" lang="en-US" altLang="ja-JP"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58" name="角丸四角形 57"/>
          <p:cNvSpPr/>
          <p:nvPr/>
        </p:nvSpPr>
        <p:spPr>
          <a:xfrm>
            <a:off x="4521054" y="2086934"/>
            <a:ext cx="3504528" cy="341492"/>
          </a:xfrm>
          <a:prstGeom prst="roundRect">
            <a:avLst>
              <a:gd name="adj" fmla="val 8575"/>
            </a:avLst>
          </a:prstGeom>
          <a:solidFill>
            <a:sysClr val="window" lastClr="FFFFFF"/>
          </a:solidFill>
          <a:ln w="12700" cap="flat" cmpd="sng" algn="ctr">
            <a:solidFill>
              <a:schemeClr val="accent1">
                <a:lumMod val="50000"/>
              </a:schemeClr>
            </a:solidFill>
            <a:prstDash val="solid"/>
          </a:ln>
          <a:effectLst>
            <a:outerShdw blurRad="50800" dist="38100" dir="2700000" algn="tl" rotWithShape="0">
              <a:prstClr val="black">
                <a:alpha val="40000"/>
              </a:prstClr>
            </a:outerShdw>
          </a:effectLst>
        </p:spPr>
        <p:txBody>
          <a:bodyPr wrap="none" r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夜間画質業界</a:t>
            </a:r>
            <a:r>
              <a:rPr kumimoji="0" lang="en-US" altLang="ja-JP" sz="110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No.1</a:t>
            </a:r>
          </a:p>
        </p:txBody>
      </p:sp>
      <p:pic>
        <p:nvPicPr>
          <p:cNvPr id="59" name="図 58" descr="画面の領域"/>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26447" y="2101615"/>
            <a:ext cx="541390" cy="314656"/>
          </a:xfrm>
          <a:prstGeom prst="rect">
            <a:avLst/>
          </a:prstGeom>
        </p:spPr>
      </p:pic>
      <p:pic>
        <p:nvPicPr>
          <p:cNvPr id="6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25168" y="2089349"/>
            <a:ext cx="542437" cy="33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下矢印 60"/>
          <p:cNvSpPr/>
          <p:nvPr/>
        </p:nvSpPr>
        <p:spPr bwMode="auto">
          <a:xfrm rot="16200000">
            <a:off x="6835115" y="2197640"/>
            <a:ext cx="229433" cy="150932"/>
          </a:xfrm>
          <a:prstGeom prst="downArrow">
            <a:avLst>
              <a:gd name="adj1" fmla="val 62262"/>
              <a:gd name="adj2" fmla="val 32833"/>
            </a:avLst>
          </a:prstGeom>
          <a:gradFill rotWithShape="1">
            <a:gsLst>
              <a:gs pos="0">
                <a:srgbClr val="C00000"/>
              </a:gs>
              <a:gs pos="80000">
                <a:srgbClr val="FF0000"/>
              </a:gs>
              <a:gs pos="100000">
                <a:srgbClr val="FF9900"/>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lIns="57136" tIns="28569" rIns="57136" bIns="28569" rtlCol="0" anchor="ctr" anchorCtr="1"/>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ja-JP" altLang="en-US" sz="105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54" name="角丸四角形 53"/>
          <p:cNvSpPr/>
          <p:nvPr/>
        </p:nvSpPr>
        <p:spPr>
          <a:xfrm>
            <a:off x="4516119" y="1316854"/>
            <a:ext cx="1988584" cy="289861"/>
          </a:xfrm>
          <a:prstGeom prst="round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S</a:t>
            </a:r>
            <a:r>
              <a:rPr kumimoji="1" lang="ja-JP" altLang="en-US" sz="11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シリーズ</a:t>
            </a:r>
            <a:r>
              <a:rPr kumimoji="1" lang="en-US" altLang="ja-JP" sz="11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PTZ</a:t>
            </a:r>
          </a:p>
        </p:txBody>
      </p:sp>
      <p:sp>
        <p:nvSpPr>
          <p:cNvPr id="66" name="角丸四角形 65"/>
          <p:cNvSpPr/>
          <p:nvPr/>
        </p:nvSpPr>
        <p:spPr>
          <a:xfrm>
            <a:off x="6574272" y="1316853"/>
            <a:ext cx="1451309" cy="289861"/>
          </a:xfrm>
          <a:prstGeom prst="round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B</a:t>
            </a:r>
            <a:r>
              <a:rPr kumimoji="1" lang="ja-JP" altLang="en-US" sz="11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シリーズ</a:t>
            </a:r>
            <a:r>
              <a:rPr kumimoji="1" lang="en-US" altLang="ja-JP" sz="11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PTZ</a:t>
            </a:r>
          </a:p>
        </p:txBody>
      </p:sp>
      <p:sp>
        <p:nvSpPr>
          <p:cNvPr id="67" name="角丸四角形 66"/>
          <p:cNvSpPr/>
          <p:nvPr/>
        </p:nvSpPr>
        <p:spPr>
          <a:xfrm>
            <a:off x="3262173" y="1660972"/>
            <a:ext cx="1199228" cy="367950"/>
          </a:xfrm>
          <a:prstGeom prst="roundRect">
            <a:avLst>
              <a:gd name="adj" fmla="val 8864"/>
            </a:avLst>
          </a:prstGeom>
          <a:solidFill>
            <a:schemeClr val="accent1">
              <a:lumMod val="50000"/>
            </a:schemeClr>
          </a:solidFill>
          <a:ln w="9525" cap="flat" cmpd="sng" algn="ctr">
            <a:solidFill>
              <a:srgbClr val="EEECE1">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marL="0" marR="0" lvl="0" indent="0" algn="ctr" defTabSz="1739900" rtl="0" eaLnBrk="1" fontAlgn="auto" latinLnBrk="0" hangingPunct="1">
              <a:lnSpc>
                <a:spcPct val="100000"/>
              </a:lnSpc>
              <a:spcBef>
                <a:spcPts val="0"/>
              </a:spcBef>
              <a:spcAft>
                <a:spcPts val="0"/>
              </a:spcAft>
              <a:buClr>
                <a:srgbClr val="1F497D"/>
              </a:buClr>
              <a:buSzTx/>
              <a:buFontTx/>
              <a:buNone/>
              <a:tabLst/>
              <a:defRPr/>
            </a:pPr>
            <a:r>
              <a:rPr kumimoji="0" lang="ja-JP"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データ解析</a:t>
            </a:r>
            <a:r>
              <a:rPr kumimoji="0" lang="en-US" altLang="ja-JP"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Analytics</a:t>
            </a:r>
          </a:p>
        </p:txBody>
      </p:sp>
      <p:sp>
        <p:nvSpPr>
          <p:cNvPr id="69" name="角丸四角形 68"/>
          <p:cNvSpPr/>
          <p:nvPr/>
        </p:nvSpPr>
        <p:spPr>
          <a:xfrm>
            <a:off x="4521054" y="2494550"/>
            <a:ext cx="3504528" cy="336768"/>
          </a:xfrm>
          <a:prstGeom prst="roundRect">
            <a:avLst>
              <a:gd name="adj" fmla="val 8575"/>
            </a:avLst>
          </a:prstGeom>
          <a:solidFill>
            <a:sysClr val="window" lastClr="FFFFFF"/>
          </a:solidFill>
          <a:ln w="12700" cap="flat" cmpd="sng" algn="ctr">
            <a:solidFill>
              <a:schemeClr val="accent1">
                <a:lumMod val="50000"/>
              </a:schemeClr>
            </a:solidFill>
            <a:prstDash val="solid"/>
          </a:ln>
          <a:effectLst>
            <a:outerShdw blurRad="50800" dist="38100" dir="2700000" algn="tl" rotWithShape="0">
              <a:prstClr val="black">
                <a:alpha val="40000"/>
              </a:prstClr>
            </a:outerShdw>
          </a:effectLst>
        </p:spPr>
        <p:txBody>
          <a:bodyPr wrap="none" r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EIS</a:t>
            </a:r>
            <a:r>
              <a:rPr kumimoji="0" lang="ja-JP" altLang="en-US" sz="110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（揺れ補正）（屋外）</a:t>
            </a:r>
            <a:endParaRPr kumimoji="0" lang="en-US" altLang="ja-JP" sz="110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75" name="角丸四角形 74"/>
          <p:cNvSpPr/>
          <p:nvPr/>
        </p:nvSpPr>
        <p:spPr>
          <a:xfrm>
            <a:off x="3262174" y="2871641"/>
            <a:ext cx="1199227" cy="435154"/>
          </a:xfrm>
          <a:prstGeom prst="roundRect">
            <a:avLst>
              <a:gd name="adj" fmla="val 8864"/>
            </a:avLst>
          </a:prstGeom>
          <a:solidFill>
            <a:schemeClr val="accent1">
              <a:lumMod val="50000"/>
            </a:schemeClr>
          </a:solidFill>
          <a:ln w="9525" cap="flat" cmpd="sng" algn="ctr">
            <a:solidFill>
              <a:srgbClr val="EEECE1">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marL="0" marR="0" lvl="0" indent="0" algn="ctr" defTabSz="1739900" rtl="0" eaLnBrk="1" fontAlgn="auto" latinLnBrk="0" hangingPunct="1">
              <a:lnSpc>
                <a:spcPct val="100000"/>
              </a:lnSpc>
              <a:spcBef>
                <a:spcPts val="0"/>
              </a:spcBef>
              <a:spcAft>
                <a:spcPts val="0"/>
              </a:spcAft>
              <a:buClr>
                <a:srgbClr val="1F497D"/>
              </a:buClr>
              <a:buSzTx/>
              <a:buFontTx/>
              <a:buNone/>
              <a:tabLst/>
              <a:defRPr/>
            </a:pPr>
            <a:r>
              <a:rPr kumimoji="0" lang="ja-JP"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ユーザビリティ</a:t>
            </a:r>
            <a:r>
              <a:rPr kumimoji="0" lang="en-US" altLang="ja-JP"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Usability</a:t>
            </a:r>
          </a:p>
        </p:txBody>
      </p:sp>
      <p:sp>
        <p:nvSpPr>
          <p:cNvPr id="76" name="角丸四角形 75"/>
          <p:cNvSpPr/>
          <p:nvPr/>
        </p:nvSpPr>
        <p:spPr>
          <a:xfrm>
            <a:off x="4521053" y="2891978"/>
            <a:ext cx="3504527" cy="407547"/>
          </a:xfrm>
          <a:prstGeom prst="roundRect">
            <a:avLst>
              <a:gd name="adj" fmla="val 11513"/>
            </a:avLst>
          </a:prstGeom>
          <a:solidFill>
            <a:schemeClr val="bg1"/>
          </a:solidFill>
          <a:ln w="12700" cap="flat" cmpd="sng" algn="ctr">
            <a:solidFill>
              <a:schemeClr val="tx1"/>
            </a:solidFill>
            <a:prstDash val="solid"/>
          </a:ln>
          <a:effectLst>
            <a:outerShdw blurRad="50800" dist="38100" dir="2700000" algn="tl" rotWithShape="0">
              <a:prstClr val="black">
                <a:alpha val="40000"/>
              </a:prstClr>
            </a:outerShdw>
          </a:effectLst>
        </p:spPr>
        <p:txBody>
          <a:bodyPr rIns="0" anchor="ctr"/>
          <a:lstStyle/>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altLang="ja-JP" sz="16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77" name="正方形/長方形 76"/>
          <p:cNvSpPr/>
          <p:nvPr/>
        </p:nvSpPr>
        <p:spPr>
          <a:xfrm>
            <a:off x="4543330" y="2905940"/>
            <a:ext cx="3302799" cy="39241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05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AF</a:t>
            </a:r>
            <a:r>
              <a:rPr kumimoji="0" lang="ja-JP" altLang="en-US" sz="105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速度（合焦２秒）、プリセット移動（</a:t>
            </a:r>
            <a:r>
              <a:rPr kumimoji="0" lang="en-US" altLang="ja-JP" sz="105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180°</a:t>
            </a:r>
            <a:r>
              <a:rPr kumimoji="0" lang="ja-JP" altLang="en-US" sz="105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４秒）</a:t>
            </a:r>
            <a:endParaRPr kumimoji="0" lang="en-US" altLang="ja-JP" sz="105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900" b="0" i="0" u="none" strike="noStrike" kern="0" cap="none" spc="0" normalizeH="0" baseline="0" noProof="0" dirty="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0" lang="ja-JP" altLang="en-US" sz="900" b="0" i="0" u="none" strike="noStrike" kern="0" cap="none" spc="0" normalizeH="0" baseline="0" noProof="0" dirty="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cs typeface="Calibri" panose="020F0502020204030204" pitchFamily="34" charset="0"/>
              </a:rPr>
              <a:t>最速モデル</a:t>
            </a:r>
            <a:endParaRPr kumimoji="0" lang="en-US" altLang="ja-JP" sz="1050" b="0" i="0" u="none" strike="noStrike" kern="0" cap="none" spc="0" normalizeH="0" baseline="0" noProof="0" dirty="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01" name="角丸四角形 100"/>
          <p:cNvSpPr/>
          <p:nvPr/>
        </p:nvSpPr>
        <p:spPr>
          <a:xfrm>
            <a:off x="6574273" y="1653909"/>
            <a:ext cx="1451308" cy="353095"/>
          </a:xfrm>
          <a:prstGeom prst="roundRect">
            <a:avLst>
              <a:gd name="adj" fmla="val 8575"/>
            </a:avLst>
          </a:prstGeom>
          <a:solidFill>
            <a:schemeClr val="bg1">
              <a:lumMod val="75000"/>
            </a:schemeClr>
          </a:solidFill>
          <a:ln w="12700" cap="flat" cmpd="sng" algn="ctr">
            <a:solidFill>
              <a:schemeClr val="accent1">
                <a:lumMod val="50000"/>
              </a:schemeClr>
            </a:solidFill>
            <a:prstDash val="solid"/>
          </a:ln>
          <a:effectLst>
            <a:outerShdw blurRad="50800" dist="38100" dir="2700000" algn="tl" rotWithShape="0">
              <a:prstClr val="black">
                <a:alpha val="40000"/>
              </a:prstClr>
            </a:outerShdw>
          </a:effectLst>
        </p:spPr>
        <p:txBody>
          <a:bodyPr wrap="none"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10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AI</a:t>
            </a:r>
            <a:r>
              <a:rPr kumimoji="0" lang="ja-JP" altLang="en-US" sz="110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非搭載</a:t>
            </a:r>
            <a:endParaRPr kumimoji="0" lang="en-US" altLang="ja-JP" sz="110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62" name="角丸四角形 61"/>
          <p:cNvSpPr/>
          <p:nvPr/>
        </p:nvSpPr>
        <p:spPr>
          <a:xfrm>
            <a:off x="3262173" y="4279731"/>
            <a:ext cx="1199227" cy="400786"/>
          </a:xfrm>
          <a:prstGeom prst="roundRect">
            <a:avLst>
              <a:gd name="adj" fmla="val 8864"/>
            </a:avLst>
          </a:prstGeom>
          <a:solidFill>
            <a:schemeClr val="accent1">
              <a:lumMod val="50000"/>
            </a:schemeClr>
          </a:solidFill>
          <a:ln w="9525" cap="flat" cmpd="sng" algn="ctr">
            <a:solidFill>
              <a:srgbClr val="EEECE1">
                <a:lumMod val="75000"/>
              </a:srgbClr>
            </a:solidFill>
            <a:prstDash val="solid"/>
            <a:headEnd/>
            <a:tailEnd/>
          </a:ln>
          <a:effectLst>
            <a:outerShdw blurRad="40000" dist="23000" dir="5400000" rotWithShape="0">
              <a:srgbClr val="000000">
                <a:alpha val="35000"/>
              </a:srgbClr>
            </a:outerShdw>
          </a:effectLst>
        </p:spPr>
        <p:txBody>
          <a:bodyPr lIns="36000" tIns="0" rIns="36000" bIns="0" anchor="ctr"/>
          <a:lstStyle/>
          <a:p>
            <a:pPr marL="0" marR="0" lvl="0" indent="0" algn="ctr" defTabSz="1739900" rtl="0" eaLnBrk="1" fontAlgn="auto" latinLnBrk="0" hangingPunct="1">
              <a:lnSpc>
                <a:spcPct val="100000"/>
              </a:lnSpc>
              <a:spcBef>
                <a:spcPts val="0"/>
              </a:spcBef>
              <a:spcAft>
                <a:spcPts val="0"/>
              </a:spcAft>
              <a:buClr>
                <a:srgbClr val="1F497D"/>
              </a:buClr>
              <a:buSzTx/>
              <a:buFontTx/>
              <a:buNone/>
              <a:tabLst/>
              <a:defRPr/>
            </a:pPr>
            <a:r>
              <a:rPr kumimoji="0" lang="ja-JP"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高圧縮compression</a:t>
            </a:r>
            <a:endParaRPr kumimoji="0" lang="en-US" altLang="ja-JP"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63" name="角丸四角形 62"/>
          <p:cNvSpPr/>
          <p:nvPr/>
        </p:nvSpPr>
        <p:spPr>
          <a:xfrm>
            <a:off x="4516118" y="4298019"/>
            <a:ext cx="1988584" cy="373448"/>
          </a:xfrm>
          <a:prstGeom prst="roundRect">
            <a:avLst>
              <a:gd name="adj" fmla="val 11513"/>
            </a:avLst>
          </a:prstGeom>
          <a:solidFill>
            <a:schemeClr val="bg1"/>
          </a:solidFill>
          <a:ln w="12700" cap="flat" cmpd="sng" algn="ctr">
            <a:solidFill>
              <a:srgbClr val="4F81BD"/>
            </a:solidFill>
            <a:prstDash val="solid"/>
          </a:ln>
          <a:effectLst>
            <a:outerShdw blurRad="50800" dist="38100" dir="2700000" algn="tl" rotWithShape="0">
              <a:prstClr val="black">
                <a:alpha val="40000"/>
              </a:prstClr>
            </a:outerShdw>
          </a:effectLst>
        </p:spPr>
        <p:txBody>
          <a:bodyPr rIns="0" anchor="ctr"/>
          <a:lstStyle/>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altLang="ja-JP" sz="135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64" name="正方形/長方形 63"/>
          <p:cNvSpPr/>
          <p:nvPr/>
        </p:nvSpPr>
        <p:spPr>
          <a:xfrm>
            <a:off x="4516118" y="4255525"/>
            <a:ext cx="2481211" cy="43088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AI-Smart</a:t>
            </a:r>
            <a:r>
              <a:rPr kumimoji="0" lang="ja-JP" altLang="en-US"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0" lang="en-US" altLang="ja-JP"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Coding</a:t>
            </a:r>
            <a:r>
              <a:rPr kumimoji="0" lang="ja-JP" altLang="en-US"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に</a:t>
            </a:r>
            <a:endParaRPr kumimoji="0" lang="en-US" altLang="ja-JP"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よるビットレート低減</a:t>
            </a:r>
            <a:endParaRPr kumimoji="0" lang="en-US" altLang="ja-JP" sz="1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pic>
        <p:nvPicPr>
          <p:cNvPr id="78" name="図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7548" y="3861611"/>
            <a:ext cx="516176" cy="340160"/>
          </a:xfrm>
          <a:prstGeom prst="rect">
            <a:avLst/>
          </a:prstGeom>
        </p:spPr>
      </p:pic>
      <p:pic>
        <p:nvPicPr>
          <p:cNvPr id="113" name="図 112"/>
          <p:cNvPicPr>
            <a:picLocks noChangeAspect="1"/>
          </p:cNvPicPr>
          <p:nvPr/>
        </p:nvPicPr>
        <p:blipFill>
          <a:blip r:embed="rId8"/>
          <a:stretch>
            <a:fillRect/>
          </a:stretch>
        </p:blipFill>
        <p:spPr>
          <a:xfrm>
            <a:off x="1001032" y="1586790"/>
            <a:ext cx="189503" cy="257349"/>
          </a:xfrm>
          <a:prstGeom prst="rect">
            <a:avLst/>
          </a:prstGeom>
        </p:spPr>
      </p:pic>
      <p:pic>
        <p:nvPicPr>
          <p:cNvPr id="57" name="Picture 1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57470" y="1710919"/>
            <a:ext cx="247734" cy="235346"/>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角丸四角形 84"/>
          <p:cNvSpPr/>
          <p:nvPr/>
        </p:nvSpPr>
        <p:spPr>
          <a:xfrm>
            <a:off x="6574273" y="4308419"/>
            <a:ext cx="1451308" cy="366755"/>
          </a:xfrm>
          <a:prstGeom prst="roundRect">
            <a:avLst>
              <a:gd name="adj" fmla="val 8575"/>
            </a:avLst>
          </a:prstGeom>
          <a:solidFill>
            <a:schemeClr val="bg1">
              <a:lumMod val="75000"/>
            </a:schemeClr>
          </a:solidFill>
          <a:ln w="12700" cap="flat" cmpd="sng" algn="ctr">
            <a:solidFill>
              <a:schemeClr val="accent1">
                <a:lumMod val="50000"/>
              </a:schemeClr>
            </a:solidFill>
            <a:prstDash val="solid"/>
          </a:ln>
          <a:effectLst>
            <a:outerShdw blurRad="50800" dist="38100" dir="2700000" algn="tl" rotWithShape="0">
              <a:prstClr val="black">
                <a:alpha val="40000"/>
              </a:prstClr>
            </a:outerShdw>
          </a:effectLst>
        </p:spPr>
        <p:txBody>
          <a:bodyPr wrap="none"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10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AI</a:t>
            </a:r>
            <a:r>
              <a:rPr kumimoji="0" lang="ja-JP" altLang="en-US" sz="110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rPr>
              <a:t>非搭載</a:t>
            </a:r>
            <a:endParaRPr kumimoji="0" lang="en-US" altLang="ja-JP" sz="1100" b="1" i="0" u="sng"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pic>
        <p:nvPicPr>
          <p:cNvPr id="92" name="図 9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350585" y="1983178"/>
            <a:ext cx="249785" cy="290506"/>
          </a:xfrm>
          <a:prstGeom prst="rect">
            <a:avLst/>
          </a:prstGeom>
        </p:spPr>
      </p:pic>
      <p:pic>
        <p:nvPicPr>
          <p:cNvPr id="2" name="図 1"/>
          <p:cNvPicPr>
            <a:picLocks noChangeAspect="1"/>
          </p:cNvPicPr>
          <p:nvPr/>
        </p:nvPicPr>
        <p:blipFill>
          <a:blip r:embed="rId11"/>
          <a:stretch>
            <a:fillRect/>
          </a:stretch>
        </p:blipFill>
        <p:spPr>
          <a:xfrm>
            <a:off x="960621" y="2739238"/>
            <a:ext cx="289183" cy="343206"/>
          </a:xfrm>
          <a:prstGeom prst="rect">
            <a:avLst/>
          </a:prstGeom>
        </p:spPr>
      </p:pic>
      <p:sp>
        <p:nvSpPr>
          <p:cNvPr id="6" name="テキスト ボックス 5"/>
          <p:cNvSpPr txBox="1"/>
          <p:nvPr/>
        </p:nvSpPr>
        <p:spPr>
          <a:xfrm>
            <a:off x="1350477" y="3395291"/>
            <a:ext cx="362600"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x21</a:t>
            </a:r>
            <a:endPar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endParaRPr>
          </a:p>
        </p:txBody>
      </p:sp>
      <p:sp>
        <p:nvSpPr>
          <p:cNvPr id="111" name="テキスト ボックス 110"/>
          <p:cNvSpPr txBox="1"/>
          <p:nvPr/>
        </p:nvSpPr>
        <p:spPr>
          <a:xfrm>
            <a:off x="1706214" y="3395291"/>
            <a:ext cx="362600"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x10</a:t>
            </a:r>
          </a:p>
        </p:txBody>
      </p:sp>
      <p:sp>
        <p:nvSpPr>
          <p:cNvPr id="112" name="テキスト ボックス 111"/>
          <p:cNvSpPr txBox="1"/>
          <p:nvPr/>
        </p:nvSpPr>
        <p:spPr>
          <a:xfrm>
            <a:off x="2109746" y="3395291"/>
            <a:ext cx="388248"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x3.1</a:t>
            </a:r>
          </a:p>
        </p:txBody>
      </p:sp>
      <p:sp>
        <p:nvSpPr>
          <p:cNvPr id="116" name="テキスト ボックス 115"/>
          <p:cNvSpPr txBox="1"/>
          <p:nvPr/>
        </p:nvSpPr>
        <p:spPr>
          <a:xfrm>
            <a:off x="1692584" y="2279007"/>
            <a:ext cx="362600"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x21</a:t>
            </a:r>
            <a:endPar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endParaRPr>
          </a:p>
        </p:txBody>
      </p:sp>
      <p:sp>
        <p:nvSpPr>
          <p:cNvPr id="117" name="テキスト ボックス 116"/>
          <p:cNvSpPr txBox="1"/>
          <p:nvPr/>
        </p:nvSpPr>
        <p:spPr>
          <a:xfrm>
            <a:off x="1282361" y="2283294"/>
            <a:ext cx="362600"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x40</a:t>
            </a:r>
            <a:endPar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endParaRPr>
          </a:p>
        </p:txBody>
      </p:sp>
      <p:pic>
        <p:nvPicPr>
          <p:cNvPr id="72" name="Picture 1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4952" y="1906753"/>
            <a:ext cx="247734" cy="235346"/>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タイトル 2"/>
          <p:cNvSpPr>
            <a:spLocks noGrp="1"/>
          </p:cNvSpPr>
          <p:nvPr>
            <p:ph type="title"/>
          </p:nvPr>
        </p:nvSpPr>
        <p:spPr/>
        <p:txBody>
          <a:bodyPr/>
          <a:lstStyle/>
          <a:p>
            <a:r>
              <a:rPr kumimoji="1" lang="en-US" altLang="ja-JP" dirty="0">
                <a:latin typeface="Yu Gothic UI" panose="020B0500000000000000" pitchFamily="50" charset="-128"/>
                <a:ea typeface="Yu Gothic UI" panose="020B0500000000000000" pitchFamily="50" charset="-128"/>
              </a:rPr>
              <a:t>1-1. </a:t>
            </a:r>
            <a:r>
              <a:rPr kumimoji="1" lang="ja-JP" altLang="en-US" dirty="0">
                <a:latin typeface="Yu Gothic UI" panose="020B0500000000000000" pitchFamily="50" charset="-128"/>
                <a:ea typeface="Yu Gothic UI" panose="020B0500000000000000" pitchFamily="50" charset="-128"/>
              </a:rPr>
              <a:t>製品コンセプトとラインアップ</a:t>
            </a:r>
          </a:p>
        </p:txBody>
      </p:sp>
      <p:sp>
        <p:nvSpPr>
          <p:cNvPr id="65" name="テキスト ボックス 64"/>
          <p:cNvSpPr txBox="1"/>
          <p:nvPr/>
        </p:nvSpPr>
        <p:spPr>
          <a:xfrm>
            <a:off x="0" y="627004"/>
            <a:ext cx="9143999" cy="369332"/>
          </a:xfrm>
          <a:prstGeom prst="rect">
            <a:avLst/>
          </a:prstGeom>
          <a:solidFill>
            <a:schemeClr val="bg1">
              <a:lumMod val="95000"/>
            </a:schemeClr>
          </a:solidFill>
        </p:spPr>
        <p:txBody>
          <a:bodyPr wrap="square" rtlCol="0">
            <a:spAutoFit/>
          </a:bodyPr>
          <a:lstStyle/>
          <a:p>
            <a:pPr lvl="0" algn="ctr" defTabSz="457200" fontAlgn="base">
              <a:spcBef>
                <a:spcPct val="0"/>
              </a:spcBef>
              <a:spcAft>
                <a:spcPct val="0"/>
              </a:spcAft>
              <a:defRPr/>
            </a:pPr>
            <a:r>
              <a:rPr lang="en-US" altLang="ja-JP" sz="1800" b="1" dirty="0">
                <a:solidFill>
                  <a:srgbClr val="6464E6"/>
                </a:solidFill>
                <a:latin typeface="Yu Gothic UI" panose="020B0500000000000000" pitchFamily="50" charset="-128"/>
                <a:ea typeface="Yu Gothic UI" panose="020B0500000000000000" pitchFamily="50" charset="-128"/>
              </a:rPr>
              <a:t>AI</a:t>
            </a:r>
            <a:r>
              <a:rPr lang="ja-JP" altLang="en-US" sz="1800" b="1" dirty="0">
                <a:solidFill>
                  <a:srgbClr val="6464E6"/>
                </a:solidFill>
                <a:latin typeface="Yu Gothic UI" panose="020B0500000000000000" pitchFamily="50" charset="-128"/>
                <a:ea typeface="Yu Gothic UI" panose="020B0500000000000000" pitchFamily="50" charset="-128"/>
              </a:rPr>
              <a:t>対応の 「</a:t>
            </a:r>
            <a:r>
              <a:rPr lang="en-US" altLang="ja-JP" sz="1800" b="1" dirty="0">
                <a:solidFill>
                  <a:srgbClr val="6464E6"/>
                </a:solidFill>
                <a:latin typeface="Yu Gothic UI" panose="020B0500000000000000" pitchFamily="50" charset="-128"/>
                <a:ea typeface="Yu Gothic UI" panose="020B0500000000000000" pitchFamily="50" charset="-128"/>
              </a:rPr>
              <a:t>S</a:t>
            </a:r>
            <a:r>
              <a:rPr lang="ja-JP" altLang="en-US" sz="1800" b="1" dirty="0">
                <a:solidFill>
                  <a:srgbClr val="6464E6"/>
                </a:solidFill>
                <a:latin typeface="Yu Gothic UI" panose="020B0500000000000000" pitchFamily="50" charset="-128"/>
                <a:ea typeface="Yu Gothic UI" panose="020B0500000000000000" pitchFamily="50" charset="-128"/>
              </a:rPr>
              <a:t>シリーズ 　」　　エントリータイプの 「</a:t>
            </a:r>
            <a:r>
              <a:rPr lang="en-US" altLang="ja-JP" sz="1800" b="1" dirty="0">
                <a:solidFill>
                  <a:srgbClr val="6464E6"/>
                </a:solidFill>
                <a:latin typeface="Yu Gothic UI" panose="020B0500000000000000" pitchFamily="50" charset="-128"/>
                <a:ea typeface="Yu Gothic UI" panose="020B0500000000000000" pitchFamily="50" charset="-128"/>
              </a:rPr>
              <a:t>B</a:t>
            </a:r>
            <a:r>
              <a:rPr lang="ja-JP" altLang="en-US" sz="1800" b="1" dirty="0">
                <a:solidFill>
                  <a:srgbClr val="6464E6"/>
                </a:solidFill>
                <a:latin typeface="Yu Gothic UI" panose="020B0500000000000000" pitchFamily="50" charset="-128"/>
                <a:ea typeface="Yu Gothic UI" panose="020B0500000000000000" pitchFamily="50" charset="-128"/>
              </a:rPr>
              <a:t>シリーズ　 」</a:t>
            </a:r>
            <a:endParaRPr kumimoji="1" lang="en-US" altLang="ja-JP"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endParaRPr>
          </a:p>
        </p:txBody>
      </p:sp>
      <p:pic>
        <p:nvPicPr>
          <p:cNvPr id="8" name="図 7">
            <a:extLst>
              <a:ext uri="{FF2B5EF4-FFF2-40B4-BE49-F238E27FC236}">
                <a16:creationId xmlns:a16="http://schemas.microsoft.com/office/drawing/2014/main" id="{E5F591DC-DEC1-DCBA-1643-2D09FBFB2277}"/>
              </a:ext>
            </a:extLst>
          </p:cNvPr>
          <p:cNvPicPr>
            <a:picLocks noChangeAspect="1"/>
          </p:cNvPicPr>
          <p:nvPr/>
        </p:nvPicPr>
        <p:blipFill>
          <a:blip r:embed="rId8"/>
          <a:stretch>
            <a:fillRect/>
          </a:stretch>
        </p:blipFill>
        <p:spPr>
          <a:xfrm>
            <a:off x="3674644" y="667842"/>
            <a:ext cx="189503" cy="257349"/>
          </a:xfrm>
          <a:prstGeom prst="rect">
            <a:avLst/>
          </a:prstGeom>
        </p:spPr>
      </p:pic>
      <p:pic>
        <p:nvPicPr>
          <p:cNvPr id="10" name="図 9">
            <a:extLst>
              <a:ext uri="{FF2B5EF4-FFF2-40B4-BE49-F238E27FC236}">
                <a16:creationId xmlns:a16="http://schemas.microsoft.com/office/drawing/2014/main" id="{871E17EF-D777-1FF4-1C58-DC53CE90B958}"/>
              </a:ext>
            </a:extLst>
          </p:cNvPr>
          <p:cNvPicPr>
            <a:picLocks noChangeAspect="1"/>
          </p:cNvPicPr>
          <p:nvPr/>
        </p:nvPicPr>
        <p:blipFill>
          <a:blip r:embed="rId11"/>
          <a:stretch>
            <a:fillRect/>
          </a:stretch>
        </p:blipFill>
        <p:spPr>
          <a:xfrm>
            <a:off x="6991345" y="624914"/>
            <a:ext cx="289183" cy="343206"/>
          </a:xfrm>
          <a:prstGeom prst="rect">
            <a:avLst/>
          </a:prstGeom>
        </p:spPr>
      </p:pic>
      <p:pic>
        <p:nvPicPr>
          <p:cNvPr id="12" name="図 11">
            <a:extLst>
              <a:ext uri="{FF2B5EF4-FFF2-40B4-BE49-F238E27FC236}">
                <a16:creationId xmlns:a16="http://schemas.microsoft.com/office/drawing/2014/main" id="{684A182C-75BF-63C9-662D-7B769E3FC59D}"/>
              </a:ext>
            </a:extLst>
          </p:cNvPr>
          <p:cNvPicPr>
            <a:picLocks noChangeAspect="1"/>
          </p:cNvPicPr>
          <p:nvPr/>
        </p:nvPicPr>
        <p:blipFill rotWithShape="1">
          <a:blip r:embed="rId12"/>
          <a:srcRect l="16892" t="17602" r="16876" b="14984"/>
          <a:stretch/>
        </p:blipFill>
        <p:spPr>
          <a:xfrm>
            <a:off x="2203610" y="1597231"/>
            <a:ext cx="266797" cy="271557"/>
          </a:xfrm>
          <a:prstGeom prst="rect">
            <a:avLst/>
          </a:prstGeom>
        </p:spPr>
      </p:pic>
      <p:pic>
        <p:nvPicPr>
          <p:cNvPr id="14" name="図 13">
            <a:extLst>
              <a:ext uri="{FF2B5EF4-FFF2-40B4-BE49-F238E27FC236}">
                <a16:creationId xmlns:a16="http://schemas.microsoft.com/office/drawing/2014/main" id="{3EEB30C7-5839-410C-59D5-196CC2ECB673}"/>
              </a:ext>
            </a:extLst>
          </p:cNvPr>
          <p:cNvPicPr>
            <a:picLocks noChangeAspect="1"/>
          </p:cNvPicPr>
          <p:nvPr/>
        </p:nvPicPr>
        <p:blipFill rotWithShape="1">
          <a:blip r:embed="rId13"/>
          <a:srcRect l="13551" t="13238" r="15017" b="13186"/>
          <a:stretch/>
        </p:blipFill>
        <p:spPr>
          <a:xfrm>
            <a:off x="2178644" y="1983178"/>
            <a:ext cx="275101" cy="283353"/>
          </a:xfrm>
          <a:prstGeom prst="rect">
            <a:avLst/>
          </a:prstGeom>
        </p:spPr>
      </p:pic>
      <p:pic>
        <p:nvPicPr>
          <p:cNvPr id="15" name="図 14">
            <a:extLst>
              <a:ext uri="{FF2B5EF4-FFF2-40B4-BE49-F238E27FC236}">
                <a16:creationId xmlns:a16="http://schemas.microsoft.com/office/drawing/2014/main" id="{55FE250A-CD1B-3241-0D69-4E532CADC16F}"/>
              </a:ext>
            </a:extLst>
          </p:cNvPr>
          <p:cNvPicPr>
            <a:picLocks noChangeAspect="1"/>
          </p:cNvPicPr>
          <p:nvPr/>
        </p:nvPicPr>
        <p:blipFill rotWithShape="1">
          <a:blip r:embed="rId14"/>
          <a:srcRect l="18484" t="17249" r="18180" b="14632"/>
          <a:stretch/>
        </p:blipFill>
        <p:spPr>
          <a:xfrm>
            <a:off x="2582150" y="1586790"/>
            <a:ext cx="251981" cy="271009"/>
          </a:xfrm>
          <a:prstGeom prst="rect">
            <a:avLst/>
          </a:prstGeom>
        </p:spPr>
      </p:pic>
      <p:pic>
        <p:nvPicPr>
          <p:cNvPr id="16" name="図 15">
            <a:extLst>
              <a:ext uri="{FF2B5EF4-FFF2-40B4-BE49-F238E27FC236}">
                <a16:creationId xmlns:a16="http://schemas.microsoft.com/office/drawing/2014/main" id="{E7D08AC8-7C23-B40D-9627-49A72D3DC75C}"/>
              </a:ext>
            </a:extLst>
          </p:cNvPr>
          <p:cNvPicPr>
            <a:picLocks noChangeAspect="1"/>
          </p:cNvPicPr>
          <p:nvPr/>
        </p:nvPicPr>
        <p:blipFill rotWithShape="1">
          <a:blip r:embed="rId15"/>
          <a:srcRect l="16854" t="16193" r="19085" b="11176"/>
          <a:stretch/>
        </p:blipFill>
        <p:spPr>
          <a:xfrm>
            <a:off x="2583877" y="2008002"/>
            <a:ext cx="239824" cy="271902"/>
          </a:xfrm>
          <a:prstGeom prst="rect">
            <a:avLst/>
          </a:prstGeom>
        </p:spPr>
      </p:pic>
      <p:pic>
        <p:nvPicPr>
          <p:cNvPr id="17" name="図 16">
            <a:extLst>
              <a:ext uri="{FF2B5EF4-FFF2-40B4-BE49-F238E27FC236}">
                <a16:creationId xmlns:a16="http://schemas.microsoft.com/office/drawing/2014/main" id="{961154D9-439C-5620-4CE4-60BA5B9DBA4B}"/>
              </a:ext>
            </a:extLst>
          </p:cNvPr>
          <p:cNvPicPr>
            <a:picLocks noChangeAspect="1"/>
          </p:cNvPicPr>
          <p:nvPr/>
        </p:nvPicPr>
        <p:blipFill rotWithShape="1">
          <a:blip r:embed="rId13"/>
          <a:srcRect l="13551" t="13238" r="15017" b="13186"/>
          <a:stretch/>
        </p:blipFill>
        <p:spPr>
          <a:xfrm>
            <a:off x="1754542" y="1988961"/>
            <a:ext cx="275101" cy="283353"/>
          </a:xfrm>
          <a:prstGeom prst="rect">
            <a:avLst/>
          </a:prstGeom>
        </p:spPr>
      </p:pic>
      <p:sp>
        <p:nvSpPr>
          <p:cNvPr id="18" name="テキスト ボックス 17">
            <a:extLst>
              <a:ext uri="{FF2B5EF4-FFF2-40B4-BE49-F238E27FC236}">
                <a16:creationId xmlns:a16="http://schemas.microsoft.com/office/drawing/2014/main" id="{F787DB71-D4BB-7694-4F65-9BBE49D7885F}"/>
              </a:ext>
            </a:extLst>
          </p:cNvPr>
          <p:cNvSpPr txBox="1"/>
          <p:nvPr/>
        </p:nvSpPr>
        <p:spPr>
          <a:xfrm>
            <a:off x="2127900" y="2277574"/>
            <a:ext cx="362600"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x10</a:t>
            </a:r>
            <a:endPar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endParaRPr>
          </a:p>
        </p:txBody>
      </p:sp>
      <p:sp>
        <p:nvSpPr>
          <p:cNvPr id="19" name="テキスト ボックス 18">
            <a:extLst>
              <a:ext uri="{FF2B5EF4-FFF2-40B4-BE49-F238E27FC236}">
                <a16:creationId xmlns:a16="http://schemas.microsoft.com/office/drawing/2014/main" id="{F37B720C-58FF-FA2B-AA55-D36BB570C829}"/>
              </a:ext>
            </a:extLst>
          </p:cNvPr>
          <p:cNvSpPr txBox="1"/>
          <p:nvPr/>
        </p:nvSpPr>
        <p:spPr>
          <a:xfrm>
            <a:off x="2517188" y="2282159"/>
            <a:ext cx="388248"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x3.1</a:t>
            </a:r>
            <a:endPar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endParaRPr>
          </a:p>
        </p:txBody>
      </p:sp>
      <p:pic>
        <p:nvPicPr>
          <p:cNvPr id="20" name="図 19">
            <a:extLst>
              <a:ext uri="{FF2B5EF4-FFF2-40B4-BE49-F238E27FC236}">
                <a16:creationId xmlns:a16="http://schemas.microsoft.com/office/drawing/2014/main" id="{26D0123A-BDC1-C26B-DD66-39FA0E111768}"/>
              </a:ext>
            </a:extLst>
          </p:cNvPr>
          <p:cNvPicPr>
            <a:picLocks noChangeAspect="1"/>
          </p:cNvPicPr>
          <p:nvPr/>
        </p:nvPicPr>
        <p:blipFill rotWithShape="1">
          <a:blip r:embed="rId14"/>
          <a:srcRect l="18484" t="17249" r="18180" b="14632"/>
          <a:stretch/>
        </p:blipFill>
        <p:spPr>
          <a:xfrm>
            <a:off x="2210858" y="2756473"/>
            <a:ext cx="251981" cy="271009"/>
          </a:xfrm>
          <a:prstGeom prst="rect">
            <a:avLst/>
          </a:prstGeom>
        </p:spPr>
      </p:pic>
      <p:pic>
        <p:nvPicPr>
          <p:cNvPr id="21" name="図 20">
            <a:extLst>
              <a:ext uri="{FF2B5EF4-FFF2-40B4-BE49-F238E27FC236}">
                <a16:creationId xmlns:a16="http://schemas.microsoft.com/office/drawing/2014/main" id="{1AED7AC1-BE75-7E0F-5463-396F0D16E2A8}"/>
              </a:ext>
            </a:extLst>
          </p:cNvPr>
          <p:cNvPicPr>
            <a:picLocks noChangeAspect="1"/>
          </p:cNvPicPr>
          <p:nvPr/>
        </p:nvPicPr>
        <p:blipFill rotWithShape="1">
          <a:blip r:embed="rId15"/>
          <a:srcRect l="16854" t="16193" r="19085" b="11176"/>
          <a:stretch/>
        </p:blipFill>
        <p:spPr>
          <a:xfrm>
            <a:off x="2192878" y="3118835"/>
            <a:ext cx="239824" cy="271902"/>
          </a:xfrm>
          <a:prstGeom prst="rect">
            <a:avLst/>
          </a:prstGeom>
        </p:spPr>
      </p:pic>
      <p:pic>
        <p:nvPicPr>
          <p:cNvPr id="22" name="図 21">
            <a:extLst>
              <a:ext uri="{FF2B5EF4-FFF2-40B4-BE49-F238E27FC236}">
                <a16:creationId xmlns:a16="http://schemas.microsoft.com/office/drawing/2014/main" id="{7D095FA7-8E1D-386F-91C7-416DD9AFC0FD}"/>
              </a:ext>
            </a:extLst>
          </p:cNvPr>
          <p:cNvPicPr>
            <a:picLocks noChangeAspect="1"/>
          </p:cNvPicPr>
          <p:nvPr/>
        </p:nvPicPr>
        <p:blipFill rotWithShape="1">
          <a:blip r:embed="rId13"/>
          <a:srcRect l="13551" t="13238" r="15017" b="13186"/>
          <a:stretch/>
        </p:blipFill>
        <p:spPr>
          <a:xfrm>
            <a:off x="1759992" y="3113109"/>
            <a:ext cx="275101" cy="283353"/>
          </a:xfrm>
          <a:prstGeom prst="rect">
            <a:avLst/>
          </a:prstGeom>
        </p:spPr>
      </p:pic>
      <p:pic>
        <p:nvPicPr>
          <p:cNvPr id="24" name="図 23">
            <a:extLst>
              <a:ext uri="{FF2B5EF4-FFF2-40B4-BE49-F238E27FC236}">
                <a16:creationId xmlns:a16="http://schemas.microsoft.com/office/drawing/2014/main" id="{3401F897-93DE-BB1F-A640-9649691C0F58}"/>
              </a:ext>
            </a:extLst>
          </p:cNvPr>
          <p:cNvPicPr>
            <a:picLocks noChangeAspect="1"/>
          </p:cNvPicPr>
          <p:nvPr/>
        </p:nvPicPr>
        <p:blipFill rotWithShape="1">
          <a:blip r:embed="rId13"/>
          <a:srcRect l="13551" t="13238" r="15017" b="13186"/>
          <a:stretch/>
        </p:blipFill>
        <p:spPr>
          <a:xfrm>
            <a:off x="1373605" y="3120925"/>
            <a:ext cx="275101" cy="283353"/>
          </a:xfrm>
          <a:prstGeom prst="rect">
            <a:avLst/>
          </a:prstGeom>
        </p:spPr>
      </p:pic>
      <p:pic>
        <p:nvPicPr>
          <p:cNvPr id="26" name="図 25">
            <a:extLst>
              <a:ext uri="{FF2B5EF4-FFF2-40B4-BE49-F238E27FC236}">
                <a16:creationId xmlns:a16="http://schemas.microsoft.com/office/drawing/2014/main" id="{7FBD15A2-7FCD-E7BA-54A8-ADF8CEAEC40B}"/>
              </a:ext>
            </a:extLst>
          </p:cNvPr>
          <p:cNvPicPr>
            <a:picLocks noChangeAspect="1"/>
          </p:cNvPicPr>
          <p:nvPr/>
        </p:nvPicPr>
        <p:blipFill rotWithShape="1">
          <a:blip r:embed="rId16"/>
          <a:srcRect l="23261" t="9417" r="22861" b="8212"/>
          <a:stretch/>
        </p:blipFill>
        <p:spPr>
          <a:xfrm>
            <a:off x="1344400" y="1467602"/>
            <a:ext cx="262154" cy="400786"/>
          </a:xfrm>
          <a:prstGeom prst="rect">
            <a:avLst/>
          </a:prstGeom>
        </p:spPr>
      </p:pic>
      <p:pic>
        <p:nvPicPr>
          <p:cNvPr id="27" name="図 26">
            <a:extLst>
              <a:ext uri="{FF2B5EF4-FFF2-40B4-BE49-F238E27FC236}">
                <a16:creationId xmlns:a16="http://schemas.microsoft.com/office/drawing/2014/main" id="{656E34E2-FCAD-E37B-A209-C5AD8BDAEC19}"/>
              </a:ext>
            </a:extLst>
          </p:cNvPr>
          <p:cNvPicPr>
            <a:picLocks noChangeAspect="1"/>
          </p:cNvPicPr>
          <p:nvPr/>
        </p:nvPicPr>
        <p:blipFill rotWithShape="1">
          <a:blip r:embed="rId16"/>
          <a:srcRect l="23261" t="9417" r="22861" b="8212"/>
          <a:stretch/>
        </p:blipFill>
        <p:spPr>
          <a:xfrm>
            <a:off x="1761015" y="1466066"/>
            <a:ext cx="262154" cy="400786"/>
          </a:xfrm>
          <a:prstGeom prst="rect">
            <a:avLst/>
          </a:prstGeom>
        </p:spPr>
      </p:pic>
      <p:pic>
        <p:nvPicPr>
          <p:cNvPr id="28" name="図 27">
            <a:extLst>
              <a:ext uri="{FF2B5EF4-FFF2-40B4-BE49-F238E27FC236}">
                <a16:creationId xmlns:a16="http://schemas.microsoft.com/office/drawing/2014/main" id="{9B1F455B-7345-815E-2B5D-9108A0DFFE4E}"/>
              </a:ext>
            </a:extLst>
          </p:cNvPr>
          <p:cNvPicPr>
            <a:picLocks noChangeAspect="1"/>
          </p:cNvPicPr>
          <p:nvPr/>
        </p:nvPicPr>
        <p:blipFill rotWithShape="1">
          <a:blip r:embed="rId17"/>
          <a:srcRect l="18800" t="15155" r="19499" b="15656"/>
          <a:stretch/>
        </p:blipFill>
        <p:spPr>
          <a:xfrm>
            <a:off x="1364552" y="2716741"/>
            <a:ext cx="289183" cy="324277"/>
          </a:xfrm>
          <a:prstGeom prst="rect">
            <a:avLst/>
          </a:prstGeom>
        </p:spPr>
      </p:pic>
      <p:pic>
        <p:nvPicPr>
          <p:cNvPr id="29" name="図 28">
            <a:extLst>
              <a:ext uri="{FF2B5EF4-FFF2-40B4-BE49-F238E27FC236}">
                <a16:creationId xmlns:a16="http://schemas.microsoft.com/office/drawing/2014/main" id="{1465E872-8B65-B8A3-F92D-A5D357FC4F87}"/>
              </a:ext>
            </a:extLst>
          </p:cNvPr>
          <p:cNvPicPr>
            <a:picLocks noChangeAspect="1"/>
          </p:cNvPicPr>
          <p:nvPr/>
        </p:nvPicPr>
        <p:blipFill rotWithShape="1">
          <a:blip r:embed="rId12"/>
          <a:srcRect l="17274" t="17954" r="17029" b="15159"/>
          <a:stretch/>
        </p:blipFill>
        <p:spPr>
          <a:xfrm>
            <a:off x="1758021" y="2738956"/>
            <a:ext cx="279042" cy="284095"/>
          </a:xfrm>
          <a:prstGeom prst="rect">
            <a:avLst/>
          </a:prstGeom>
        </p:spPr>
      </p:pic>
    </p:spTree>
    <p:extLst>
      <p:ext uri="{BB962C8B-B14F-4D97-AF65-F5344CB8AC3E}">
        <p14:creationId xmlns:p14="http://schemas.microsoft.com/office/powerpoint/2010/main" val="2824772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solidFill>
                  <a:srgbClr val="6464E6"/>
                </a:solidFill>
                <a:effectLst/>
                <a:uLnTx/>
                <a:uFillTx/>
                <a:latin typeface="Yu Gothic UI"/>
                <a:ea typeface="Yu Gothic UI"/>
                <a:cs typeface="+mn-cs"/>
              </a:rPr>
              <a:t>AI</a:t>
            </a:r>
            <a:r>
              <a:rPr kumimoji="1" lang="ja-JP" altLang="en-US" sz="2800" b="0" i="0" u="none" strike="noStrike" kern="1200" cap="none" spc="0" normalizeH="0" baseline="0" noProof="0" dirty="0">
                <a:ln>
                  <a:noFill/>
                </a:ln>
                <a:solidFill>
                  <a:srgbClr val="6464E6"/>
                </a:solidFill>
                <a:effectLst/>
                <a:uLnTx/>
                <a:uFillTx/>
                <a:latin typeface="Yu Gothic UI"/>
                <a:ea typeface="Yu Gothic UI"/>
                <a:cs typeface="+mn-cs"/>
              </a:rPr>
              <a:t>マルチセンサーカメラとの自動追尾連動の設定手順</a:t>
            </a:r>
            <a:r>
              <a:rPr kumimoji="1" lang="ja-JP" altLang="en-US" sz="1600" b="0" i="0" u="none" strike="noStrike" kern="1200" cap="none" spc="0" normalizeH="0" baseline="0" noProof="0" dirty="0">
                <a:ln>
                  <a:noFill/>
                </a:ln>
                <a:solidFill>
                  <a:srgbClr val="6464E6"/>
                </a:solidFill>
                <a:effectLst/>
                <a:uLnTx/>
                <a:uFillTx/>
                <a:latin typeface="Yu Gothic UI"/>
                <a:ea typeface="Yu Gothic UI"/>
                <a:cs typeface="+mn-cs"/>
              </a:rPr>
              <a:t>（</a:t>
            </a:r>
            <a:r>
              <a:rPr kumimoji="1" lang="en-US" altLang="ja-JP" sz="1600" b="0" i="0" u="none" strike="noStrike" kern="1200" cap="none" spc="0" normalizeH="0" baseline="0" noProof="0" dirty="0">
                <a:ln>
                  <a:noFill/>
                </a:ln>
                <a:solidFill>
                  <a:srgbClr val="6464E6"/>
                </a:solidFill>
                <a:effectLst/>
                <a:uLnTx/>
                <a:uFillTx/>
                <a:latin typeface="Yu Gothic UI"/>
                <a:ea typeface="Yu Gothic UI"/>
                <a:cs typeface="+mn-cs"/>
              </a:rPr>
              <a:t>2/5</a:t>
            </a:r>
            <a:r>
              <a:rPr kumimoji="1" lang="ja-JP" altLang="en-US" sz="1600" b="0" i="0" u="none" strike="noStrike" kern="1200" cap="none" spc="0" normalizeH="0" baseline="0" noProof="0" dirty="0">
                <a:ln>
                  <a:noFill/>
                </a:ln>
                <a:solidFill>
                  <a:srgbClr val="6464E6"/>
                </a:solidFill>
                <a:effectLst/>
                <a:uLnTx/>
                <a:uFillTx/>
                <a:latin typeface="Yu Gothic UI"/>
                <a:ea typeface="Yu Gothic UI"/>
                <a:cs typeface="+mn-cs"/>
              </a:rPr>
              <a:t>）</a:t>
            </a:r>
          </a:p>
        </p:txBody>
      </p:sp>
      <p:pic>
        <p:nvPicPr>
          <p:cNvPr id="35" name="図 34"/>
          <p:cNvPicPr>
            <a:picLocks noChangeAspect="1"/>
          </p:cNvPicPr>
          <p:nvPr/>
        </p:nvPicPr>
        <p:blipFill>
          <a:blip r:embed="rId3"/>
          <a:stretch>
            <a:fillRect/>
          </a:stretch>
        </p:blipFill>
        <p:spPr>
          <a:xfrm>
            <a:off x="8405187" y="95548"/>
            <a:ext cx="309190" cy="419887"/>
          </a:xfrm>
          <a:prstGeom prst="rect">
            <a:avLst/>
          </a:prstGeom>
        </p:spPr>
      </p:pic>
      <p:sp>
        <p:nvSpPr>
          <p:cNvPr id="52" name="テキスト ボックス 51"/>
          <p:cNvSpPr txBox="1"/>
          <p:nvPr/>
        </p:nvSpPr>
        <p:spPr>
          <a:xfrm>
            <a:off x="4455904" y="3561281"/>
            <a:ext cx="3949283" cy="1015663"/>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FF"/>
                </a:solidFill>
                <a:effectLst/>
                <a:uLnTx/>
                <a:uFillTx/>
                <a:latin typeface="+mn-ea"/>
              </a:rPr>
              <a:t>【</a:t>
            </a:r>
            <a:r>
              <a:rPr kumimoji="1" lang="ja-JP" altLang="en-US" sz="1000" b="0" i="0" u="none" strike="noStrike" kern="1200" cap="none" spc="0" normalizeH="0" baseline="0" noProof="0" dirty="0">
                <a:ln>
                  <a:noFill/>
                </a:ln>
                <a:solidFill>
                  <a:srgbClr val="0000FF"/>
                </a:solidFill>
                <a:effectLst/>
                <a:uLnTx/>
                <a:uFillTx/>
                <a:latin typeface="+mn-ea"/>
              </a:rPr>
              <a:t>送信元別プリセットポジション</a:t>
            </a:r>
            <a:r>
              <a:rPr kumimoji="1" lang="en-US" altLang="ja-JP" sz="1000" b="0" i="0" u="none" strike="noStrike" kern="1200" cap="none" spc="0" normalizeH="0" baseline="0" noProof="0" dirty="0">
                <a:ln>
                  <a:noFill/>
                </a:ln>
                <a:solidFill>
                  <a:srgbClr val="0000FF"/>
                </a:solidFill>
                <a:effectLst/>
                <a:uLnTx/>
                <a:uFillTx/>
                <a:latin typeface="+mn-ea"/>
              </a:rPr>
              <a:t>】</a:t>
            </a: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・「送信元アドレス１」：マルチセンサーカメラの</a:t>
            </a:r>
            <a:r>
              <a:rPr lang="en-US" altLang="ja-JP" sz="1000" dirty="0">
                <a:solidFill>
                  <a:srgbClr val="0000FF"/>
                </a:solidFill>
                <a:latin typeface="+mn-ea"/>
              </a:rPr>
              <a:t>IP</a:t>
            </a:r>
            <a:r>
              <a:rPr lang="ja-JP" altLang="en-US" sz="1000" dirty="0">
                <a:solidFill>
                  <a:srgbClr val="0000FF"/>
                </a:solidFill>
                <a:latin typeface="+mn-ea"/>
              </a:rPr>
              <a:t>アドレス</a:t>
            </a:r>
            <a:endParaRPr lang="en-US" altLang="ja-JP" sz="1000" dirty="0">
              <a:solidFill>
                <a:srgbClr val="0000FF"/>
              </a:solidFill>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　＊右のボックスに、独自アラーム受信時のプリセットポジション番号を指定</a:t>
            </a:r>
            <a:endParaRPr lang="en-US" altLang="ja-JP" sz="1000" dirty="0">
              <a:solidFill>
                <a:srgbClr val="0000FF"/>
              </a:solidFill>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・「カメラ別受信設定」：</a:t>
            </a:r>
            <a:r>
              <a:rPr lang="en-US" altLang="ja-JP" sz="1000" dirty="0">
                <a:solidFill>
                  <a:srgbClr val="0000FF"/>
                </a:solidFill>
                <a:latin typeface="+mn-ea"/>
              </a:rPr>
              <a:t>AI-VMD</a:t>
            </a:r>
            <a:r>
              <a:rPr lang="ja-JP" altLang="en-US" sz="1000" dirty="0">
                <a:solidFill>
                  <a:srgbClr val="0000FF"/>
                </a:solidFill>
                <a:latin typeface="+mn-ea"/>
              </a:rPr>
              <a:t>検知を行うマルチセンサーのカメラ番号</a:t>
            </a:r>
            <a:endParaRPr lang="en-US" altLang="ja-JP" sz="1000" dirty="0">
              <a:solidFill>
                <a:srgbClr val="0000FF"/>
              </a:solidFill>
              <a:latin typeface="+mn-ea"/>
            </a:endParaRPr>
          </a:p>
          <a:p>
            <a:pPr marL="0" marR="0" lvl="0" indent="0"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・「アラームエリア</a:t>
            </a:r>
            <a:r>
              <a:rPr lang="en-US" altLang="ja-JP" sz="1000" dirty="0">
                <a:solidFill>
                  <a:srgbClr val="0000FF"/>
                </a:solidFill>
                <a:latin typeface="+mn-ea"/>
              </a:rPr>
              <a:t>No</a:t>
            </a:r>
            <a:r>
              <a:rPr lang="ja-JP" altLang="en-US" sz="1000" dirty="0">
                <a:solidFill>
                  <a:srgbClr val="0000FF"/>
                </a:solidFill>
                <a:latin typeface="+mn-ea"/>
              </a:rPr>
              <a:t>」：”</a:t>
            </a:r>
            <a:r>
              <a:rPr lang="en-US" altLang="ja-JP" sz="1000" dirty="0">
                <a:solidFill>
                  <a:srgbClr val="0000FF"/>
                </a:solidFill>
                <a:latin typeface="+mn-ea"/>
              </a:rPr>
              <a:t>On</a:t>
            </a:r>
            <a:r>
              <a:rPr lang="ja-JP" altLang="en-US" sz="1000" dirty="0">
                <a:solidFill>
                  <a:srgbClr val="0000FF"/>
                </a:solidFill>
                <a:latin typeface="+mn-ea"/>
              </a:rPr>
              <a:t>”</a:t>
            </a:r>
            <a:endParaRPr lang="en-US" altLang="ja-JP" sz="1000" dirty="0">
              <a:solidFill>
                <a:srgbClr val="0000FF"/>
              </a:solidFill>
              <a:latin typeface="+mn-ea"/>
            </a:endParaRPr>
          </a:p>
          <a:p>
            <a:pPr marL="0" marR="0" lvl="0" indent="0"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　＊マルチセンサーカメラの</a:t>
            </a:r>
            <a:r>
              <a:rPr lang="en-US" altLang="ja-JP" sz="1000" dirty="0">
                <a:solidFill>
                  <a:srgbClr val="0000FF"/>
                </a:solidFill>
                <a:latin typeface="+mn-ea"/>
              </a:rPr>
              <a:t>AI-VMD</a:t>
            </a:r>
            <a:r>
              <a:rPr lang="ja-JP" altLang="en-US" sz="1000" dirty="0">
                <a:solidFill>
                  <a:srgbClr val="0000FF"/>
                </a:solidFill>
                <a:latin typeface="+mn-ea"/>
              </a:rPr>
              <a:t>検知エリア</a:t>
            </a:r>
            <a:r>
              <a:rPr lang="en-US" altLang="ja-JP" sz="1000" dirty="0">
                <a:solidFill>
                  <a:srgbClr val="0000FF"/>
                </a:solidFill>
                <a:latin typeface="+mn-ea"/>
              </a:rPr>
              <a:t>No</a:t>
            </a:r>
            <a:r>
              <a:rPr lang="ja-JP" altLang="en-US" sz="1000" dirty="0">
                <a:solidFill>
                  <a:srgbClr val="0000FF"/>
                </a:solidFill>
                <a:latin typeface="+mn-ea"/>
              </a:rPr>
              <a:t>を指定</a:t>
            </a:r>
            <a:endParaRPr kumimoji="1" lang="en-US" altLang="ja-JP" sz="1000" b="0" i="0" u="none" strike="noStrike" kern="1200" cap="none" spc="0" normalizeH="0" baseline="0" noProof="0" dirty="0">
              <a:ln>
                <a:noFill/>
              </a:ln>
              <a:solidFill>
                <a:srgbClr val="0000FF"/>
              </a:solidFill>
              <a:effectLst/>
              <a:uLnTx/>
              <a:uFillTx/>
              <a:latin typeface="+mn-ea"/>
            </a:endParaRPr>
          </a:p>
        </p:txBody>
      </p:sp>
      <p:sp>
        <p:nvSpPr>
          <p:cNvPr id="50" name="テキスト ボックス 49"/>
          <p:cNvSpPr txBox="1"/>
          <p:nvPr/>
        </p:nvSpPr>
        <p:spPr>
          <a:xfrm>
            <a:off x="4458041" y="2106486"/>
            <a:ext cx="3947146" cy="553998"/>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R="0" lvl="0" algn="l" defTabSz="457200" rtl="0" eaLnBrk="1" fontAlgn="base" latinLnBrk="0" hangingPunct="1">
              <a:lnSpc>
                <a:spcPct val="100000"/>
              </a:lnSpc>
              <a:spcBef>
                <a:spcPct val="0"/>
              </a:spcBef>
              <a:spcAft>
                <a:spcPct val="0"/>
              </a:spcAft>
              <a:buClrTx/>
              <a:buSzTx/>
              <a:tabLst/>
              <a:defRPr/>
            </a:pPr>
            <a:r>
              <a:rPr kumimoji="1" lang="en-US" altLang="ja-JP" sz="1000" b="0" i="0" u="none" strike="noStrike" kern="1200" cap="none" spc="0" normalizeH="0" baseline="0" noProof="0" dirty="0">
                <a:ln>
                  <a:noFill/>
                </a:ln>
                <a:solidFill>
                  <a:srgbClr val="0000FF"/>
                </a:solidFill>
                <a:effectLst/>
                <a:uLnTx/>
                <a:uFillTx/>
                <a:latin typeface="+mn-ea"/>
              </a:rPr>
              <a:t>【</a:t>
            </a:r>
            <a:r>
              <a:rPr kumimoji="1" lang="ja-JP" altLang="en-US" sz="1000" b="0" i="0" u="none" strike="noStrike" kern="1200" cap="none" spc="0" normalizeH="0" baseline="0" noProof="0" dirty="0">
                <a:ln>
                  <a:noFill/>
                </a:ln>
                <a:solidFill>
                  <a:srgbClr val="0000FF"/>
                </a:solidFill>
                <a:effectLst/>
                <a:uLnTx/>
                <a:uFillTx/>
                <a:latin typeface="+mn-ea"/>
              </a:rPr>
              <a:t>アラーム設定</a:t>
            </a:r>
            <a:r>
              <a:rPr kumimoji="1" lang="en-US" altLang="ja-JP" sz="1000" b="0" i="0" u="none" strike="noStrike" kern="1200" cap="none" spc="0" normalizeH="0" baseline="0" noProof="0" dirty="0">
                <a:ln>
                  <a:noFill/>
                </a:ln>
                <a:solidFill>
                  <a:srgbClr val="0000FF"/>
                </a:solidFill>
                <a:effectLst/>
                <a:uLnTx/>
                <a:uFillTx/>
                <a:latin typeface="+mn-ea"/>
              </a:rPr>
              <a:t>】</a:t>
            </a:r>
          </a:p>
          <a:p>
            <a:pPr marR="0" lvl="0" algn="l" defTabSz="457200" rtl="0" eaLnBrk="1" fontAlgn="base" latinLnBrk="0" hangingPunct="1">
              <a:lnSpc>
                <a:spcPct val="100000"/>
              </a:lnSpc>
              <a:spcBef>
                <a:spcPct val="0"/>
              </a:spcBef>
              <a:spcAft>
                <a:spcPct val="0"/>
              </a:spcAft>
              <a:buClrTx/>
              <a:buSzTx/>
              <a:tabLst/>
              <a:defRPr/>
            </a:pPr>
            <a:r>
              <a:rPr kumimoji="1" lang="ja-JP" altLang="en-US" sz="1000" b="0" i="0" u="none" strike="noStrike" kern="1200" cap="none" spc="0" normalizeH="0" baseline="0" noProof="0" dirty="0">
                <a:ln>
                  <a:noFill/>
                </a:ln>
                <a:solidFill>
                  <a:srgbClr val="0000FF"/>
                </a:solidFill>
                <a:effectLst/>
                <a:uLnTx/>
                <a:uFillTx/>
                <a:latin typeface="+mn-ea"/>
              </a:rPr>
              <a:t>・「コマンドアラーム」：”</a:t>
            </a:r>
            <a:r>
              <a:rPr kumimoji="1" lang="en-US" altLang="ja-JP" sz="1000" b="0" i="0" u="none" strike="noStrike" kern="1200" cap="none" spc="0" normalizeH="0" baseline="0" noProof="0" dirty="0">
                <a:ln>
                  <a:noFill/>
                </a:ln>
                <a:solidFill>
                  <a:srgbClr val="0000FF"/>
                </a:solidFill>
                <a:effectLst/>
                <a:uLnTx/>
                <a:uFillTx/>
                <a:latin typeface="+mn-ea"/>
              </a:rPr>
              <a:t>On</a:t>
            </a:r>
            <a:r>
              <a:rPr kumimoji="1" lang="ja-JP" altLang="en-US" sz="1000" b="0" i="0" u="none" strike="noStrike" kern="1200" cap="none" spc="0" normalizeH="0" baseline="0" noProof="0" dirty="0">
                <a:ln>
                  <a:noFill/>
                </a:ln>
                <a:solidFill>
                  <a:srgbClr val="0000FF"/>
                </a:solidFill>
                <a:effectLst/>
                <a:uLnTx/>
                <a:uFillTx/>
                <a:latin typeface="+mn-ea"/>
              </a:rPr>
              <a:t>”</a:t>
            </a:r>
            <a:endParaRPr kumimoji="1" lang="en-US" altLang="ja-JP" sz="1000" b="0" i="0" u="none" strike="noStrike" kern="1200" cap="none" spc="0" normalizeH="0" baseline="0" noProof="0" dirty="0">
              <a:ln>
                <a:noFill/>
              </a:ln>
              <a:solidFill>
                <a:srgbClr val="0000FF"/>
              </a:solidFill>
              <a:effectLst/>
              <a:uLnTx/>
              <a:uFillTx/>
              <a:latin typeface="+mn-ea"/>
            </a:endParaRPr>
          </a:p>
          <a:p>
            <a:pPr marR="0" lvl="0" algn="l" defTabSz="457200" rtl="0" eaLnBrk="1" fontAlgn="base" latinLnBrk="0" hangingPunct="1">
              <a:lnSpc>
                <a:spcPct val="100000"/>
              </a:lnSpc>
              <a:spcBef>
                <a:spcPct val="0"/>
              </a:spcBef>
              <a:spcAft>
                <a:spcPct val="0"/>
              </a:spcAft>
              <a:buClrTx/>
              <a:buSzTx/>
              <a:tabLst/>
              <a:defRPr/>
            </a:pPr>
            <a:r>
              <a:rPr lang="ja-JP" altLang="en-US" sz="1000" dirty="0">
                <a:solidFill>
                  <a:srgbClr val="0000FF"/>
                </a:solidFill>
                <a:latin typeface="+mn-ea"/>
              </a:rPr>
              <a:t>・「受信ポート番号」：マルチセンサーカメラと同じ番号を指定</a:t>
            </a:r>
            <a:endParaRPr kumimoji="1" lang="en-US" altLang="ja-JP" sz="1000" b="0" i="0" u="none" strike="noStrike" kern="1200" cap="none" spc="0" normalizeH="0" baseline="0" noProof="0" dirty="0">
              <a:ln>
                <a:noFill/>
              </a:ln>
              <a:solidFill>
                <a:srgbClr val="0000FF"/>
              </a:solidFill>
              <a:effectLst/>
              <a:uLnTx/>
              <a:uFillTx/>
              <a:latin typeface="+mn-ea"/>
            </a:endParaRPr>
          </a:p>
        </p:txBody>
      </p:sp>
      <p:sp>
        <p:nvSpPr>
          <p:cNvPr id="51" name="テキスト ボックス 50"/>
          <p:cNvSpPr txBox="1"/>
          <p:nvPr/>
        </p:nvSpPr>
        <p:spPr>
          <a:xfrm>
            <a:off x="4458041" y="2836654"/>
            <a:ext cx="3947146" cy="553998"/>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FF"/>
                </a:solidFill>
                <a:effectLst/>
                <a:uLnTx/>
                <a:uFillTx/>
                <a:latin typeface="+mn-ea"/>
              </a:rPr>
              <a:t>【</a:t>
            </a:r>
            <a:r>
              <a:rPr kumimoji="1" lang="ja-JP" altLang="en-US" sz="1000" b="0" i="0" u="none" strike="noStrike" kern="1200" cap="none" spc="0" normalizeH="0" baseline="0" noProof="0" dirty="0">
                <a:ln>
                  <a:noFill/>
                </a:ln>
                <a:solidFill>
                  <a:srgbClr val="0000FF"/>
                </a:solidFill>
                <a:effectLst/>
                <a:uLnTx/>
                <a:uFillTx/>
                <a:latin typeface="+mn-ea"/>
              </a:rPr>
              <a:t>アラーム連動設定</a:t>
            </a:r>
            <a:r>
              <a:rPr kumimoji="1" lang="en-US" altLang="ja-JP" sz="1000" b="0" i="0" u="none" strike="noStrike" kern="1200" cap="none" spc="0" normalizeH="0" baseline="0" noProof="0" dirty="0">
                <a:ln>
                  <a:noFill/>
                </a:ln>
                <a:solidFill>
                  <a:srgbClr val="0000FF"/>
                </a:solidFill>
                <a:effectLst/>
                <a:uLnTx/>
                <a:uFillTx/>
                <a:latin typeface="+mn-ea"/>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・「コマンドアラーム」：”送信元別プリセットポジション”</a:t>
            </a:r>
            <a:endParaRPr kumimoji="1" lang="en-US" altLang="ja-JP" sz="1000" b="0" i="0" u="none" strike="noStrike" kern="1200" cap="none" spc="0" normalizeH="0" baseline="0" noProof="0" dirty="0">
              <a:ln>
                <a:noFill/>
              </a:ln>
              <a:solidFill>
                <a:srgbClr val="0000FF"/>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　</a:t>
            </a:r>
            <a:r>
              <a:rPr kumimoji="1" lang="ja-JP" altLang="en-US" sz="1000" b="0" i="0" u="none" strike="noStrike" kern="1200" cap="none" spc="0" normalizeH="0" baseline="0" noProof="0" dirty="0">
                <a:ln>
                  <a:noFill/>
                </a:ln>
                <a:solidFill>
                  <a:srgbClr val="0000FF"/>
                </a:solidFill>
                <a:effectLst/>
                <a:uLnTx/>
                <a:uFillTx/>
                <a:latin typeface="+mn-ea"/>
              </a:rPr>
              <a:t>⇒「送信元別プリセットポジション設定へ」をクリック</a:t>
            </a:r>
            <a:endParaRPr kumimoji="1" lang="ja-JP" altLang="en-US" sz="1200" b="0" i="0" u="none" strike="noStrike" kern="1200" cap="none" spc="0" normalizeH="0" baseline="0" noProof="0" dirty="0">
              <a:ln>
                <a:noFill/>
              </a:ln>
              <a:solidFill>
                <a:srgbClr val="0000FF"/>
              </a:solidFill>
              <a:effectLst/>
              <a:uLnTx/>
              <a:uFillTx/>
              <a:latin typeface="+mn-ea"/>
            </a:endParaRPr>
          </a:p>
        </p:txBody>
      </p:sp>
      <p:grpSp>
        <p:nvGrpSpPr>
          <p:cNvPr id="14" name="グループ化 13"/>
          <p:cNvGrpSpPr/>
          <p:nvPr/>
        </p:nvGrpSpPr>
        <p:grpSpPr>
          <a:xfrm>
            <a:off x="351534" y="3561281"/>
            <a:ext cx="3547496" cy="797303"/>
            <a:chOff x="5112006" y="4266440"/>
            <a:chExt cx="3547496" cy="797303"/>
          </a:xfrm>
        </p:grpSpPr>
        <p:pic>
          <p:nvPicPr>
            <p:cNvPr id="11" name="図 10"/>
            <p:cNvPicPr>
              <a:picLocks noChangeAspect="1"/>
            </p:cNvPicPr>
            <p:nvPr/>
          </p:nvPicPr>
          <p:blipFill>
            <a:blip r:embed="rId4"/>
            <a:stretch>
              <a:fillRect/>
            </a:stretch>
          </p:blipFill>
          <p:spPr>
            <a:xfrm>
              <a:off x="5112006" y="4266440"/>
              <a:ext cx="3547496" cy="797303"/>
            </a:xfrm>
            <a:prstGeom prst="rect">
              <a:avLst/>
            </a:prstGeom>
            <a:ln>
              <a:solidFill>
                <a:schemeClr val="tx1"/>
              </a:solidFill>
            </a:ln>
            <a:effectLst>
              <a:outerShdw blurRad="50800" dist="38100" dir="2700000" algn="tl" rotWithShape="0">
                <a:prstClr val="black">
                  <a:alpha val="40000"/>
                </a:prstClr>
              </a:outerShdw>
            </a:effectLst>
          </p:spPr>
        </p:pic>
        <p:sp>
          <p:nvSpPr>
            <p:cNvPr id="13" name="テキスト ボックス 12"/>
            <p:cNvSpPr txBox="1"/>
            <p:nvPr/>
          </p:nvSpPr>
          <p:spPr>
            <a:xfrm>
              <a:off x="7345913" y="4513987"/>
              <a:ext cx="122397" cy="92333"/>
            </a:xfrm>
            <a:prstGeom prst="rect">
              <a:avLst/>
            </a:prstGeom>
            <a:solidFill>
              <a:schemeClr val="bg1">
                <a:lumMod val="95000"/>
              </a:schemeClr>
            </a:solidFill>
          </p:spPr>
          <p:txBody>
            <a:bodyPr wrap="none" lIns="36000" tIns="0" rIns="36000" bIns="0" rtlCol="0">
              <a:spAutoFit/>
            </a:bodyPr>
            <a:lstStyle/>
            <a:p>
              <a:r>
                <a:rPr kumimoji="1" lang="en-US" altLang="ja-JP" sz="600" b="1" dirty="0">
                  <a:latin typeface="+mj-ea"/>
                  <a:ea typeface="+mj-ea"/>
                </a:rPr>
                <a:t>1:</a:t>
              </a:r>
              <a:endParaRPr kumimoji="1" lang="ja-JP" altLang="en-US" sz="600" b="1" dirty="0">
                <a:latin typeface="+mj-ea"/>
                <a:ea typeface="+mj-ea"/>
              </a:endParaRPr>
            </a:p>
          </p:txBody>
        </p:sp>
      </p:grpSp>
      <p:sp>
        <p:nvSpPr>
          <p:cNvPr id="8" name="テキスト ボックス 7">
            <a:extLst>
              <a:ext uri="{FF2B5EF4-FFF2-40B4-BE49-F238E27FC236}">
                <a16:creationId xmlns:a16="http://schemas.microsoft.com/office/drawing/2014/main" id="{A87119C9-7E4E-B72B-2E12-9909576AF800}"/>
              </a:ext>
            </a:extLst>
          </p:cNvPr>
          <p:cNvSpPr txBox="1"/>
          <p:nvPr/>
        </p:nvSpPr>
        <p:spPr>
          <a:xfrm>
            <a:off x="93784" y="665041"/>
            <a:ext cx="8948615" cy="923330"/>
          </a:xfrm>
          <a:prstGeom prst="rect">
            <a:avLst/>
          </a:prstGeom>
          <a:solidFill>
            <a:schemeClr val="bg2">
              <a:lumMod val="90000"/>
            </a:schemeClr>
          </a:solidFill>
          <a:ln w="19050">
            <a:no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ndParaRPr>
          </a:p>
        </p:txBody>
      </p:sp>
      <p:sp>
        <p:nvSpPr>
          <p:cNvPr id="15" name="正方形/長方形 14">
            <a:extLst>
              <a:ext uri="{FF2B5EF4-FFF2-40B4-BE49-F238E27FC236}">
                <a16:creationId xmlns:a16="http://schemas.microsoft.com/office/drawing/2014/main" id="{622BA744-DC0B-83D5-8FD5-0BF90A08C496}"/>
              </a:ext>
            </a:extLst>
          </p:cNvPr>
          <p:cNvSpPr/>
          <p:nvPr/>
        </p:nvSpPr>
        <p:spPr>
          <a:xfrm>
            <a:off x="6347519" y="745350"/>
            <a:ext cx="2538208" cy="76127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6" name="正方形/長方形 15">
            <a:extLst>
              <a:ext uri="{FF2B5EF4-FFF2-40B4-BE49-F238E27FC236}">
                <a16:creationId xmlns:a16="http://schemas.microsoft.com/office/drawing/2014/main" id="{5BF3064F-2705-05E7-E277-1F6C21B396EB}"/>
              </a:ext>
            </a:extLst>
          </p:cNvPr>
          <p:cNvSpPr/>
          <p:nvPr/>
        </p:nvSpPr>
        <p:spPr>
          <a:xfrm>
            <a:off x="3305964" y="733632"/>
            <a:ext cx="2512266" cy="765105"/>
          </a:xfrm>
          <a:prstGeom prst="rect">
            <a:avLst/>
          </a:prstGeom>
          <a:solidFill>
            <a:srgbClr val="6464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17" name="正方形/長方形 16">
            <a:extLst>
              <a:ext uri="{FF2B5EF4-FFF2-40B4-BE49-F238E27FC236}">
                <a16:creationId xmlns:a16="http://schemas.microsoft.com/office/drawing/2014/main" id="{871A57D7-7A99-4F64-7FD6-DB3999E35506}"/>
              </a:ext>
            </a:extLst>
          </p:cNvPr>
          <p:cNvSpPr/>
          <p:nvPr/>
        </p:nvSpPr>
        <p:spPr>
          <a:xfrm>
            <a:off x="245064" y="735631"/>
            <a:ext cx="2538208" cy="7605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8" name="正方形/長方形 17">
            <a:extLst>
              <a:ext uri="{FF2B5EF4-FFF2-40B4-BE49-F238E27FC236}">
                <a16:creationId xmlns:a16="http://schemas.microsoft.com/office/drawing/2014/main" id="{E0C0D30B-016F-86D8-0196-FE76A9377BF2}"/>
              </a:ext>
            </a:extLst>
          </p:cNvPr>
          <p:cNvSpPr/>
          <p:nvPr/>
        </p:nvSpPr>
        <p:spPr>
          <a:xfrm>
            <a:off x="604470" y="1034466"/>
            <a:ext cx="217880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rPr>
              <a:t>1. AI-VMD</a:t>
            </a: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アラーム ➔ </a:t>
            </a:r>
            <a:r>
              <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rPr>
              <a:t>PTZ</a:t>
            </a: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カメラ</a:t>
            </a:r>
          </a:p>
          <a:p>
            <a:pPr marL="92075" marR="0" lvl="0" algn="l"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独自アラーム通知設定</a:t>
            </a:r>
          </a:p>
        </p:txBody>
      </p:sp>
      <p:sp>
        <p:nvSpPr>
          <p:cNvPr id="19" name="正方形/長方形 18">
            <a:extLst>
              <a:ext uri="{FF2B5EF4-FFF2-40B4-BE49-F238E27FC236}">
                <a16:creationId xmlns:a16="http://schemas.microsoft.com/office/drawing/2014/main" id="{4FAF301A-169E-9280-4B28-56BDAB21E529}"/>
              </a:ext>
            </a:extLst>
          </p:cNvPr>
          <p:cNvSpPr>
            <a:spLocks noChangeAspect="1"/>
          </p:cNvSpPr>
          <p:nvPr/>
        </p:nvSpPr>
        <p:spPr>
          <a:xfrm>
            <a:off x="3747022" y="1030952"/>
            <a:ext cx="2065921" cy="461665"/>
          </a:xfrm>
          <a:prstGeom prst="rect">
            <a:avLst/>
          </a:prstGeom>
        </p:spPr>
        <p:txBody>
          <a:bodyPr wrap="square">
            <a:spAutoFit/>
          </a:bodyPr>
          <a:lstStyle/>
          <a:p>
            <a:pPr marL="177800" marR="0" lvl="0" indent="-17780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2. </a:t>
            </a:r>
            <a:r>
              <a:rPr kumimoji="1" lang="ja-JP"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自動ズーム調整および自動追尾起動の設定</a:t>
            </a:r>
          </a:p>
        </p:txBody>
      </p:sp>
      <p:pic>
        <p:nvPicPr>
          <p:cNvPr id="20" name="図 19">
            <a:extLst>
              <a:ext uri="{FF2B5EF4-FFF2-40B4-BE49-F238E27FC236}">
                <a16:creationId xmlns:a16="http://schemas.microsoft.com/office/drawing/2014/main" id="{57EC7B70-7634-3F2F-C49A-982B3D9C4A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880" y="768342"/>
            <a:ext cx="532100" cy="329028"/>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41072517-ED2B-8E37-C606-D5A41AC85E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504" y="752643"/>
            <a:ext cx="343380" cy="521322"/>
          </a:xfrm>
          <a:prstGeom prst="rect">
            <a:avLst/>
          </a:prstGeom>
          <a:effectLst>
            <a:outerShdw blurRad="50800" dist="38100" dir="2700000" algn="tl" rotWithShape="0">
              <a:prstClr val="black">
                <a:alpha val="40000"/>
              </a:prstClr>
            </a:outerShdw>
          </a:effectLst>
        </p:spPr>
      </p:pic>
      <p:sp>
        <p:nvSpPr>
          <p:cNvPr id="22" name="テキスト ボックス 21">
            <a:extLst>
              <a:ext uri="{FF2B5EF4-FFF2-40B4-BE49-F238E27FC236}">
                <a16:creationId xmlns:a16="http://schemas.microsoft.com/office/drawing/2014/main" id="{007C1E1D-5E81-E15E-2A34-6F464BA2B2D7}"/>
              </a:ext>
            </a:extLst>
          </p:cNvPr>
          <p:cNvSpPr txBox="1"/>
          <p:nvPr/>
        </p:nvSpPr>
        <p:spPr>
          <a:xfrm>
            <a:off x="1121211" y="792437"/>
            <a:ext cx="1418043" cy="205022"/>
          </a:xfrm>
          <a:prstGeom prst="rect">
            <a:avLst/>
          </a:prstGeom>
          <a:solidFill>
            <a:schemeClr val="bg1">
              <a:lumMod val="65000"/>
            </a:schemeClr>
          </a:solidFill>
        </p:spPr>
        <p:txBody>
          <a:bodyPr wrap="square" lIns="36000" tIns="36000" rIns="36000" bIns="36000" rtlCol="0" anchor="ctr" anchorCtr="0">
            <a:noAutofit/>
          </a:bodyPr>
          <a:lstStyle/>
          <a:p>
            <a:pPr marL="87313" marR="0" lvl="0" indent="-87313" algn="l"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FFFF"/>
                </a:solidFill>
                <a:effectLst/>
                <a:uLnTx/>
                <a:uFillTx/>
                <a:latin typeface="+mn-ea"/>
                <a:cs typeface="Calibri" panose="020F0502020204030204" pitchFamily="34" charset="0"/>
              </a:rPr>
              <a:t>マルチセンサーカメラ</a:t>
            </a:r>
          </a:p>
        </p:txBody>
      </p:sp>
      <p:sp>
        <p:nvSpPr>
          <p:cNvPr id="23" name="Rectangle 18">
            <a:extLst>
              <a:ext uri="{FF2B5EF4-FFF2-40B4-BE49-F238E27FC236}">
                <a16:creationId xmlns:a16="http://schemas.microsoft.com/office/drawing/2014/main" id="{21F4960A-A10C-437D-7BAB-4DEF86B4A4F2}"/>
              </a:ext>
            </a:extLst>
          </p:cNvPr>
          <p:cNvSpPr>
            <a:spLocks noChangeArrowheads="1"/>
          </p:cNvSpPr>
          <p:nvPr/>
        </p:nvSpPr>
        <p:spPr bwMode="auto">
          <a:xfrm>
            <a:off x="3903423" y="793685"/>
            <a:ext cx="1023283" cy="184666"/>
          </a:xfrm>
          <a:prstGeom prst="rect">
            <a:avLst/>
          </a:prstGeom>
          <a:solidFill>
            <a:schemeClr val="bg1"/>
          </a:solidFill>
          <a:ln>
            <a:noFill/>
          </a:ln>
          <a:effectLst>
            <a:outerShdw blurRad="50800" dist="38100" dir="2700000" algn="tl" rotWithShape="0">
              <a:prstClr val="black">
                <a:alpha val="40000"/>
              </a:prstClr>
            </a:outerShdw>
          </a:effectLst>
        </p:spPr>
        <p:txBody>
          <a:bodyPr wrap="non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PTZ</a:t>
            </a:r>
            <a:r>
              <a:rPr kumimoji="1" lang="ja-JP" altLang="en-US"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カメラ</a:t>
            </a:r>
            <a:r>
              <a:rPr kumimoji="1" lang="en-US" altLang="ja-JP"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 No.1</a:t>
            </a:r>
          </a:p>
        </p:txBody>
      </p:sp>
      <p:pic>
        <p:nvPicPr>
          <p:cNvPr id="24" name="図 23">
            <a:extLst>
              <a:ext uri="{FF2B5EF4-FFF2-40B4-BE49-F238E27FC236}">
                <a16:creationId xmlns:a16="http://schemas.microsoft.com/office/drawing/2014/main" id="{2FA0EA98-0681-C939-4DD3-A7B84DE9D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6305" y="768342"/>
            <a:ext cx="351329" cy="517340"/>
          </a:xfrm>
          <a:prstGeom prst="rect">
            <a:avLst/>
          </a:prstGeom>
          <a:effectLst>
            <a:outerShdw blurRad="50800" dist="38100" dir="2700000" algn="tl" rotWithShape="0">
              <a:prstClr val="black">
                <a:alpha val="40000"/>
              </a:prstClr>
            </a:outerShdw>
          </a:effectLst>
        </p:spPr>
      </p:pic>
      <p:sp>
        <p:nvSpPr>
          <p:cNvPr id="30" name="右矢印 2">
            <a:extLst>
              <a:ext uri="{FF2B5EF4-FFF2-40B4-BE49-F238E27FC236}">
                <a16:creationId xmlns:a16="http://schemas.microsoft.com/office/drawing/2014/main" id="{457F2E08-CB99-FD93-3F08-3E893ED9DAF5}"/>
              </a:ext>
            </a:extLst>
          </p:cNvPr>
          <p:cNvSpPr/>
          <p:nvPr/>
        </p:nvSpPr>
        <p:spPr>
          <a:xfrm>
            <a:off x="2922997" y="939929"/>
            <a:ext cx="309282" cy="363071"/>
          </a:xfrm>
          <a:prstGeom prst="rightArrow">
            <a:avLst/>
          </a:prstGeom>
          <a:solidFill>
            <a:srgbClr val="6464E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31" name="右矢印 52">
            <a:extLst>
              <a:ext uri="{FF2B5EF4-FFF2-40B4-BE49-F238E27FC236}">
                <a16:creationId xmlns:a16="http://schemas.microsoft.com/office/drawing/2014/main" id="{35BBDF79-B8AD-5D0D-7344-6A9095A9D1D6}"/>
              </a:ext>
            </a:extLst>
          </p:cNvPr>
          <p:cNvSpPr/>
          <p:nvPr/>
        </p:nvSpPr>
        <p:spPr>
          <a:xfrm>
            <a:off x="5934956" y="939929"/>
            <a:ext cx="309282" cy="363071"/>
          </a:xfrm>
          <a:prstGeom prst="rightArrow">
            <a:avLst/>
          </a:prstGeom>
          <a:solidFill>
            <a:schemeClr val="accent1">
              <a:lumMod val="20000"/>
              <a:lumOff val="80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32" name="テキスト ボックス 31">
            <a:extLst>
              <a:ext uri="{FF2B5EF4-FFF2-40B4-BE49-F238E27FC236}">
                <a16:creationId xmlns:a16="http://schemas.microsoft.com/office/drawing/2014/main" id="{B2075DD4-DA74-888B-53A6-989931A5DF65}"/>
              </a:ext>
            </a:extLst>
          </p:cNvPr>
          <p:cNvSpPr txBox="1"/>
          <p:nvPr/>
        </p:nvSpPr>
        <p:spPr>
          <a:xfrm>
            <a:off x="6842377" y="1044456"/>
            <a:ext cx="2043350"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6464E6"/>
                </a:solidFill>
                <a:effectLst/>
                <a:uLnTx/>
                <a:uFillTx/>
                <a:latin typeface="+mn-ea"/>
              </a:rPr>
              <a:t>3. </a:t>
            </a:r>
            <a:r>
              <a:rPr kumimoji="1" lang="ja-JP" altLang="en-US" sz="1200" b="1" i="0" u="none" strike="noStrike" kern="1200" cap="none" spc="0" normalizeH="0" baseline="0" noProof="0" dirty="0">
                <a:ln>
                  <a:noFill/>
                </a:ln>
                <a:solidFill>
                  <a:srgbClr val="6464E6"/>
                </a:solidFill>
                <a:effectLst/>
                <a:uLnTx/>
                <a:uFillTx/>
                <a:latin typeface="+mn-ea"/>
              </a:rPr>
              <a:t>自動追尾の引継ぎ</a:t>
            </a:r>
            <a:endParaRPr kumimoji="1" lang="en-US" altLang="ja-JP" sz="1200" b="1" i="0" u="none" strike="noStrike" kern="1200" cap="none" spc="0" normalizeH="0" baseline="0" noProof="0" dirty="0">
              <a:ln>
                <a:noFill/>
              </a:ln>
              <a:solidFill>
                <a:srgbClr val="6464E6"/>
              </a:solidFill>
              <a:effectLst/>
              <a:uLnTx/>
              <a:uFillTx/>
              <a:latin typeface="+mn-ea"/>
            </a:endParaRPr>
          </a:p>
          <a:p>
            <a:pPr marL="177800" marR="0" lvl="0" algn="l" defTabSz="457200" rtl="0" eaLnBrk="1" fontAlgn="base" latinLnBrk="0" hangingPunct="1">
              <a:lnSpc>
                <a:spcPct val="100000"/>
              </a:lnSpc>
              <a:spcBef>
                <a:spcPct val="0"/>
              </a:spcBef>
              <a:spcAft>
                <a:spcPct val="0"/>
              </a:spcAft>
              <a:buClrTx/>
              <a:buSzTx/>
              <a:buFontTx/>
              <a:buNone/>
              <a:tabLst/>
              <a:defRPr/>
            </a:pPr>
            <a:r>
              <a:rPr lang="en-US" altLang="ja-JP" sz="1200" b="1" dirty="0">
                <a:solidFill>
                  <a:srgbClr val="6464E6"/>
                </a:solidFill>
                <a:latin typeface="+mn-ea"/>
              </a:rPr>
              <a:t>PTZ</a:t>
            </a:r>
            <a:r>
              <a:rPr lang="ja-JP" altLang="en-US" sz="1200" b="1" dirty="0">
                <a:solidFill>
                  <a:srgbClr val="6464E6"/>
                </a:solidFill>
                <a:latin typeface="+mn-ea"/>
              </a:rPr>
              <a:t>カメラ </a:t>
            </a:r>
            <a:r>
              <a:rPr lang="en-US" altLang="ja-JP" sz="1200" b="1" dirty="0">
                <a:solidFill>
                  <a:srgbClr val="6464E6"/>
                </a:solidFill>
                <a:latin typeface="+mn-ea"/>
              </a:rPr>
              <a:t>No.1</a:t>
            </a:r>
            <a:r>
              <a:rPr lang="ja-JP" altLang="en-US" sz="1200" b="1" dirty="0">
                <a:solidFill>
                  <a:srgbClr val="6464E6"/>
                </a:solidFill>
                <a:latin typeface="+mn-ea"/>
              </a:rPr>
              <a:t> ⇒</a:t>
            </a:r>
            <a:r>
              <a:rPr lang="en-US" altLang="ja-JP" sz="1200" b="1" dirty="0">
                <a:solidFill>
                  <a:srgbClr val="6464E6"/>
                </a:solidFill>
                <a:latin typeface="+mn-ea"/>
              </a:rPr>
              <a:t>No.2</a:t>
            </a:r>
            <a:endParaRPr kumimoji="1" lang="ja-JP" altLang="en-US" sz="1200" b="1" i="0" u="none" strike="noStrike" kern="1200" cap="none" spc="0" normalizeH="0" baseline="0" noProof="0" dirty="0">
              <a:ln>
                <a:noFill/>
              </a:ln>
              <a:solidFill>
                <a:srgbClr val="6464E6"/>
              </a:solidFill>
              <a:effectLst/>
              <a:uLnTx/>
              <a:uFillTx/>
              <a:latin typeface="+mn-ea"/>
            </a:endParaRPr>
          </a:p>
        </p:txBody>
      </p:sp>
      <p:sp>
        <p:nvSpPr>
          <p:cNvPr id="34" name="Rectangle 18">
            <a:extLst>
              <a:ext uri="{FF2B5EF4-FFF2-40B4-BE49-F238E27FC236}">
                <a16:creationId xmlns:a16="http://schemas.microsoft.com/office/drawing/2014/main" id="{3FD1B639-229A-F1E5-94C1-1676F40E976B}"/>
              </a:ext>
            </a:extLst>
          </p:cNvPr>
          <p:cNvSpPr>
            <a:spLocks noChangeArrowheads="1"/>
          </p:cNvSpPr>
          <p:nvPr/>
        </p:nvSpPr>
        <p:spPr bwMode="auto">
          <a:xfrm>
            <a:off x="6885754" y="777402"/>
            <a:ext cx="1182355" cy="184666"/>
          </a:xfrm>
          <a:prstGeom prst="rect">
            <a:avLst/>
          </a:prstGeom>
          <a:solidFill>
            <a:schemeClr val="bg1">
              <a:lumMod val="65000"/>
            </a:schemeClr>
          </a:solidFill>
          <a:ln>
            <a:noFill/>
          </a:ln>
          <a:effectLst/>
        </p:spPr>
        <p:txBody>
          <a:bodyPr wrap="squar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PTZ</a:t>
            </a:r>
            <a:r>
              <a:rPr kumimoji="1" lang="ja-JP" altLang="en-US"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カメラ</a:t>
            </a: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 No.2</a:t>
            </a:r>
          </a:p>
        </p:txBody>
      </p:sp>
      <p:grpSp>
        <p:nvGrpSpPr>
          <p:cNvPr id="36" name="グループ化 35">
            <a:extLst>
              <a:ext uri="{FF2B5EF4-FFF2-40B4-BE49-F238E27FC236}">
                <a16:creationId xmlns:a16="http://schemas.microsoft.com/office/drawing/2014/main" id="{A6A42699-8894-EC1E-4F67-81AEDA170B40}"/>
              </a:ext>
            </a:extLst>
          </p:cNvPr>
          <p:cNvGrpSpPr/>
          <p:nvPr/>
        </p:nvGrpSpPr>
        <p:grpSpPr>
          <a:xfrm>
            <a:off x="261880" y="1871856"/>
            <a:ext cx="3377110" cy="727787"/>
            <a:chOff x="4621482" y="2500694"/>
            <a:chExt cx="3377110" cy="727787"/>
          </a:xfrm>
        </p:grpSpPr>
        <p:pic>
          <p:nvPicPr>
            <p:cNvPr id="10" name="図 9"/>
            <p:cNvPicPr>
              <a:picLocks noChangeAspect="1"/>
            </p:cNvPicPr>
            <p:nvPr/>
          </p:nvPicPr>
          <p:blipFill rotWithShape="1">
            <a:blip r:embed="rId8"/>
            <a:srcRect l="548" t="36190" r="21734" b="46921"/>
            <a:stretch/>
          </p:blipFill>
          <p:spPr>
            <a:xfrm>
              <a:off x="4621482" y="2500694"/>
              <a:ext cx="3377110" cy="72778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6" name="正方形/長方形 25"/>
            <p:cNvSpPr/>
            <p:nvPr/>
          </p:nvSpPr>
          <p:spPr>
            <a:xfrm>
              <a:off x="5527962" y="2857866"/>
              <a:ext cx="2228013" cy="3089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grpSp>
      <p:cxnSp>
        <p:nvCxnSpPr>
          <p:cNvPr id="54" name="直線矢印コネクタ 53"/>
          <p:cNvCxnSpPr>
            <a:cxnSpLocks/>
            <a:stCxn id="26" idx="3"/>
            <a:endCxn id="50" idx="1"/>
          </p:cNvCxnSpPr>
          <p:nvPr/>
        </p:nvCxnSpPr>
        <p:spPr>
          <a:xfrm flipV="1">
            <a:off x="3396373" y="2383485"/>
            <a:ext cx="1061668"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グループ化 42">
            <a:extLst>
              <a:ext uri="{FF2B5EF4-FFF2-40B4-BE49-F238E27FC236}">
                <a16:creationId xmlns:a16="http://schemas.microsoft.com/office/drawing/2014/main" id="{E2C68F5E-6B1F-8EBA-9797-3ADA4A834379}"/>
              </a:ext>
            </a:extLst>
          </p:cNvPr>
          <p:cNvGrpSpPr/>
          <p:nvPr/>
        </p:nvGrpSpPr>
        <p:grpSpPr>
          <a:xfrm>
            <a:off x="1125091" y="2740658"/>
            <a:ext cx="2513898" cy="556565"/>
            <a:chOff x="4747514" y="2557458"/>
            <a:chExt cx="2513898" cy="556565"/>
          </a:xfrm>
        </p:grpSpPr>
        <p:pic>
          <p:nvPicPr>
            <p:cNvPr id="39" name="図 38"/>
            <p:cNvPicPr>
              <a:picLocks noChangeAspect="1"/>
            </p:cNvPicPr>
            <p:nvPr/>
          </p:nvPicPr>
          <p:blipFill rotWithShape="1">
            <a:blip r:embed="rId9"/>
            <a:srcRect t="63108" r="25265"/>
            <a:stretch/>
          </p:blipFill>
          <p:spPr>
            <a:xfrm>
              <a:off x="4747514" y="2557458"/>
              <a:ext cx="2513898" cy="55656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1" name="正方形/長方形 40">
              <a:extLst>
                <a:ext uri="{FF2B5EF4-FFF2-40B4-BE49-F238E27FC236}">
                  <a16:creationId xmlns:a16="http://schemas.microsoft.com/office/drawing/2014/main" id="{0CBE9A80-E910-B95A-EFF8-9585C968D27A}"/>
                </a:ext>
              </a:extLst>
            </p:cNvPr>
            <p:cNvSpPr/>
            <p:nvPr/>
          </p:nvSpPr>
          <p:spPr>
            <a:xfrm>
              <a:off x="4838362" y="2774581"/>
              <a:ext cx="2325631" cy="3089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grpSp>
      <p:sp>
        <p:nvSpPr>
          <p:cNvPr id="56" name="右矢印 55"/>
          <p:cNvSpPr/>
          <p:nvPr/>
        </p:nvSpPr>
        <p:spPr>
          <a:xfrm rot="5400000">
            <a:off x="2623182" y="3273455"/>
            <a:ext cx="223047" cy="258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sp>
        <p:nvSpPr>
          <p:cNvPr id="44" name="正方形/長方形 43">
            <a:extLst>
              <a:ext uri="{FF2B5EF4-FFF2-40B4-BE49-F238E27FC236}">
                <a16:creationId xmlns:a16="http://schemas.microsoft.com/office/drawing/2014/main" id="{1B87B864-76FD-1295-2060-C94C9402E98C}"/>
              </a:ext>
            </a:extLst>
          </p:cNvPr>
          <p:cNvSpPr/>
          <p:nvPr/>
        </p:nvSpPr>
        <p:spPr>
          <a:xfrm>
            <a:off x="370895" y="3746703"/>
            <a:ext cx="3498193" cy="523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cxnSp>
        <p:nvCxnSpPr>
          <p:cNvPr id="47" name="直線矢印コネクタ 46">
            <a:extLst>
              <a:ext uri="{FF2B5EF4-FFF2-40B4-BE49-F238E27FC236}">
                <a16:creationId xmlns:a16="http://schemas.microsoft.com/office/drawing/2014/main" id="{4B303903-569E-038C-BA3B-BA853F4CCF05}"/>
              </a:ext>
            </a:extLst>
          </p:cNvPr>
          <p:cNvCxnSpPr>
            <a:cxnSpLocks/>
            <a:stCxn id="41" idx="3"/>
            <a:endCxn id="51" idx="1"/>
          </p:cNvCxnSpPr>
          <p:nvPr/>
        </p:nvCxnSpPr>
        <p:spPr>
          <a:xfrm>
            <a:off x="3541570" y="3112239"/>
            <a:ext cx="916471" cy="141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FE3AD53A-BDB2-71C2-6873-3FDC0E541CD3}"/>
              </a:ext>
            </a:extLst>
          </p:cNvPr>
          <p:cNvCxnSpPr>
            <a:cxnSpLocks/>
            <a:stCxn id="44" idx="3"/>
            <a:endCxn id="52" idx="1"/>
          </p:cNvCxnSpPr>
          <p:nvPr/>
        </p:nvCxnSpPr>
        <p:spPr>
          <a:xfrm>
            <a:off x="3869088" y="4008659"/>
            <a:ext cx="586816" cy="6045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5164D430-9801-488C-851A-891437B0CC93}"/>
              </a:ext>
            </a:extLst>
          </p:cNvPr>
          <p:cNvSpPr txBox="1"/>
          <p:nvPr/>
        </p:nvSpPr>
        <p:spPr>
          <a:xfrm>
            <a:off x="4388083" y="1588717"/>
            <a:ext cx="4084924" cy="523220"/>
          </a:xfrm>
          <a:prstGeom prst="rect">
            <a:avLst/>
          </a:prstGeom>
          <a:noFill/>
        </p:spPr>
        <p:txBody>
          <a:bodyPr wrap="square" rtlCol="0">
            <a:spAutoFit/>
          </a:bodyPr>
          <a:lstStyle/>
          <a:p>
            <a:r>
              <a:rPr kumimoji="1" lang="ja-JP" altLang="en-US" sz="1400" b="1" dirty="0">
                <a:latin typeface="+mn-ea"/>
              </a:rPr>
              <a:t>マルチセンサーカメラからの独自アラーム通知を受信する</a:t>
            </a:r>
            <a:endParaRPr kumimoji="1" lang="en-US" altLang="ja-JP" sz="1400" b="1" dirty="0">
              <a:latin typeface="+mn-ea"/>
            </a:endParaRPr>
          </a:p>
          <a:p>
            <a:r>
              <a:rPr kumimoji="1" lang="ja-JP" altLang="en-US" sz="1400" b="1" dirty="0">
                <a:latin typeface="+mn-ea"/>
              </a:rPr>
              <a:t>設定を行ないます。</a:t>
            </a:r>
          </a:p>
        </p:txBody>
      </p:sp>
      <p:sp>
        <p:nvSpPr>
          <p:cNvPr id="74" name="テキスト ボックス 73">
            <a:extLst>
              <a:ext uri="{FF2B5EF4-FFF2-40B4-BE49-F238E27FC236}">
                <a16:creationId xmlns:a16="http://schemas.microsoft.com/office/drawing/2014/main" id="{44BE3DA4-641B-D52B-8E90-B3E7503A5492}"/>
              </a:ext>
            </a:extLst>
          </p:cNvPr>
          <p:cNvSpPr txBox="1"/>
          <p:nvPr/>
        </p:nvSpPr>
        <p:spPr>
          <a:xfrm>
            <a:off x="7025662" y="4566210"/>
            <a:ext cx="2026517" cy="276999"/>
          </a:xfrm>
          <a:prstGeom prst="rect">
            <a:avLst/>
          </a:prstGeom>
          <a:noFill/>
        </p:spPr>
        <p:txBody>
          <a:bodyPr wrap="none" rtlCol="0">
            <a:spAutoFit/>
          </a:bodyPr>
          <a:lstStyle/>
          <a:p>
            <a:r>
              <a:rPr kumimoji="1" lang="ja-JP" altLang="en-US" sz="1200" b="1" dirty="0">
                <a:solidFill>
                  <a:srgbClr val="FF0000"/>
                </a:solidFill>
              </a:rPr>
              <a:t>＊「設定」ボタンを必ずクリック</a:t>
            </a:r>
          </a:p>
        </p:txBody>
      </p:sp>
    </p:spTree>
    <p:extLst>
      <p:ext uri="{BB962C8B-B14F-4D97-AF65-F5344CB8AC3E}">
        <p14:creationId xmlns:p14="http://schemas.microsoft.com/office/powerpoint/2010/main" val="2078975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a:blip r:embed="rId3"/>
          <a:stretch>
            <a:fillRect/>
          </a:stretch>
        </p:blipFill>
        <p:spPr>
          <a:xfrm>
            <a:off x="8405187" y="95548"/>
            <a:ext cx="309190" cy="419887"/>
          </a:xfrm>
          <a:prstGeom prst="rect">
            <a:avLst/>
          </a:prstGeom>
        </p:spPr>
      </p:pic>
      <p:sp>
        <p:nvSpPr>
          <p:cNvPr id="36"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solidFill>
                  <a:srgbClr val="6464E6"/>
                </a:solidFill>
                <a:effectLst/>
                <a:uLnTx/>
                <a:uFillTx/>
                <a:latin typeface="Yu Gothic UI"/>
                <a:ea typeface="Yu Gothic UI"/>
                <a:cs typeface="+mn-cs"/>
              </a:rPr>
              <a:t>AI</a:t>
            </a:r>
            <a:r>
              <a:rPr kumimoji="1" lang="ja-JP" altLang="en-US" sz="2800" b="0" i="0" u="none" strike="noStrike" kern="1200" cap="none" spc="0" normalizeH="0" baseline="0" noProof="0" dirty="0">
                <a:ln>
                  <a:noFill/>
                </a:ln>
                <a:solidFill>
                  <a:srgbClr val="6464E6"/>
                </a:solidFill>
                <a:effectLst/>
                <a:uLnTx/>
                <a:uFillTx/>
                <a:latin typeface="Yu Gothic UI"/>
                <a:ea typeface="Yu Gothic UI"/>
                <a:cs typeface="+mn-cs"/>
              </a:rPr>
              <a:t>マルチセンサーカメラとの自動追尾連動の設定手順</a:t>
            </a:r>
            <a:r>
              <a:rPr kumimoji="1" lang="ja-JP" altLang="en-US" sz="1600" b="0" i="0" u="none" strike="noStrike" kern="1200" cap="none" spc="0" normalizeH="0" baseline="0" noProof="0" dirty="0">
                <a:ln>
                  <a:noFill/>
                </a:ln>
                <a:solidFill>
                  <a:srgbClr val="6464E6"/>
                </a:solidFill>
                <a:effectLst/>
                <a:uLnTx/>
                <a:uFillTx/>
                <a:latin typeface="Yu Gothic UI"/>
                <a:ea typeface="Yu Gothic UI"/>
                <a:cs typeface="+mn-cs"/>
              </a:rPr>
              <a:t>（</a:t>
            </a:r>
            <a:r>
              <a:rPr lang="en-US" altLang="ja-JP" sz="1600" dirty="0">
                <a:solidFill>
                  <a:srgbClr val="6464E6"/>
                </a:solidFill>
                <a:latin typeface="Yu Gothic UI"/>
                <a:ea typeface="Yu Gothic UI"/>
                <a:cs typeface="+mn-cs"/>
              </a:rPr>
              <a:t>3</a:t>
            </a:r>
            <a:r>
              <a:rPr kumimoji="1" lang="en-US" altLang="ja-JP" sz="1600" b="0" i="0" u="none" strike="noStrike" kern="1200" cap="none" spc="0" normalizeH="0" baseline="0" noProof="0" dirty="0">
                <a:ln>
                  <a:noFill/>
                </a:ln>
                <a:solidFill>
                  <a:srgbClr val="6464E6"/>
                </a:solidFill>
                <a:effectLst/>
                <a:uLnTx/>
                <a:uFillTx/>
                <a:latin typeface="Yu Gothic UI"/>
                <a:ea typeface="Yu Gothic UI"/>
                <a:cs typeface="+mn-cs"/>
              </a:rPr>
              <a:t>/5</a:t>
            </a:r>
            <a:r>
              <a:rPr kumimoji="1" lang="ja-JP" altLang="en-US" sz="1600" b="0" i="0" u="none" strike="noStrike" kern="1200" cap="none" spc="0" normalizeH="0" baseline="0" noProof="0" dirty="0">
                <a:ln>
                  <a:noFill/>
                </a:ln>
                <a:solidFill>
                  <a:srgbClr val="6464E6"/>
                </a:solidFill>
                <a:effectLst/>
                <a:uLnTx/>
                <a:uFillTx/>
                <a:latin typeface="Yu Gothic UI"/>
                <a:ea typeface="Yu Gothic UI"/>
                <a:cs typeface="+mn-cs"/>
              </a:rPr>
              <a:t>）</a:t>
            </a:r>
          </a:p>
        </p:txBody>
      </p:sp>
      <p:sp>
        <p:nvSpPr>
          <p:cNvPr id="4" name="テキスト ボックス 3">
            <a:extLst>
              <a:ext uri="{FF2B5EF4-FFF2-40B4-BE49-F238E27FC236}">
                <a16:creationId xmlns:a16="http://schemas.microsoft.com/office/drawing/2014/main" id="{D4A8116A-00CE-182E-EFB4-74583391DF84}"/>
              </a:ext>
            </a:extLst>
          </p:cNvPr>
          <p:cNvSpPr txBox="1"/>
          <p:nvPr/>
        </p:nvSpPr>
        <p:spPr>
          <a:xfrm>
            <a:off x="93784" y="665041"/>
            <a:ext cx="8948615" cy="923330"/>
          </a:xfrm>
          <a:prstGeom prst="rect">
            <a:avLst/>
          </a:prstGeom>
          <a:solidFill>
            <a:schemeClr val="bg2">
              <a:lumMod val="90000"/>
            </a:schemeClr>
          </a:solidFill>
          <a:ln w="19050">
            <a:no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ndParaRPr>
          </a:p>
        </p:txBody>
      </p:sp>
      <p:sp>
        <p:nvSpPr>
          <p:cNvPr id="5" name="正方形/長方形 4">
            <a:extLst>
              <a:ext uri="{FF2B5EF4-FFF2-40B4-BE49-F238E27FC236}">
                <a16:creationId xmlns:a16="http://schemas.microsoft.com/office/drawing/2014/main" id="{4A8EE90E-52A3-7C57-5978-2A58C860E108}"/>
              </a:ext>
            </a:extLst>
          </p:cNvPr>
          <p:cNvSpPr/>
          <p:nvPr/>
        </p:nvSpPr>
        <p:spPr>
          <a:xfrm>
            <a:off x="6347519" y="745350"/>
            <a:ext cx="2538208" cy="76127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6" name="正方形/長方形 5">
            <a:extLst>
              <a:ext uri="{FF2B5EF4-FFF2-40B4-BE49-F238E27FC236}">
                <a16:creationId xmlns:a16="http://schemas.microsoft.com/office/drawing/2014/main" id="{40645191-F635-AB22-A995-930692E01B37}"/>
              </a:ext>
            </a:extLst>
          </p:cNvPr>
          <p:cNvSpPr/>
          <p:nvPr/>
        </p:nvSpPr>
        <p:spPr>
          <a:xfrm>
            <a:off x="3305964" y="733632"/>
            <a:ext cx="2512266" cy="765105"/>
          </a:xfrm>
          <a:prstGeom prst="rect">
            <a:avLst/>
          </a:prstGeom>
          <a:solidFill>
            <a:srgbClr val="6464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9" name="正方形/長方形 8">
            <a:extLst>
              <a:ext uri="{FF2B5EF4-FFF2-40B4-BE49-F238E27FC236}">
                <a16:creationId xmlns:a16="http://schemas.microsoft.com/office/drawing/2014/main" id="{ED089FDE-E326-EE25-8AC6-E31E0608CAAF}"/>
              </a:ext>
            </a:extLst>
          </p:cNvPr>
          <p:cNvSpPr/>
          <p:nvPr/>
        </p:nvSpPr>
        <p:spPr>
          <a:xfrm>
            <a:off x="245064" y="735631"/>
            <a:ext cx="2538208" cy="7605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0" name="正方形/長方形 9">
            <a:extLst>
              <a:ext uri="{FF2B5EF4-FFF2-40B4-BE49-F238E27FC236}">
                <a16:creationId xmlns:a16="http://schemas.microsoft.com/office/drawing/2014/main" id="{F028B837-1978-5903-190B-DB14AB9184F5}"/>
              </a:ext>
            </a:extLst>
          </p:cNvPr>
          <p:cNvSpPr/>
          <p:nvPr/>
        </p:nvSpPr>
        <p:spPr>
          <a:xfrm>
            <a:off x="604470" y="1034466"/>
            <a:ext cx="217880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rPr>
              <a:t>1. AI-VMD</a:t>
            </a: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アラーム ➔ </a:t>
            </a:r>
            <a:r>
              <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rPr>
              <a:t>PTZ</a:t>
            </a: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カメラ</a:t>
            </a:r>
          </a:p>
          <a:p>
            <a:pPr marL="92075" marR="0" lvl="0" algn="l"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独自アラーム通知設定</a:t>
            </a:r>
          </a:p>
        </p:txBody>
      </p:sp>
      <p:sp>
        <p:nvSpPr>
          <p:cNvPr id="11" name="正方形/長方形 10">
            <a:extLst>
              <a:ext uri="{FF2B5EF4-FFF2-40B4-BE49-F238E27FC236}">
                <a16:creationId xmlns:a16="http://schemas.microsoft.com/office/drawing/2014/main" id="{04CA6BBE-47B8-07C6-B8F0-12D913EE6651}"/>
              </a:ext>
            </a:extLst>
          </p:cNvPr>
          <p:cNvSpPr>
            <a:spLocks noChangeAspect="1"/>
          </p:cNvSpPr>
          <p:nvPr/>
        </p:nvSpPr>
        <p:spPr>
          <a:xfrm>
            <a:off x="3747022" y="1030952"/>
            <a:ext cx="2065921" cy="461665"/>
          </a:xfrm>
          <a:prstGeom prst="rect">
            <a:avLst/>
          </a:prstGeom>
        </p:spPr>
        <p:txBody>
          <a:bodyPr wrap="square">
            <a:spAutoFit/>
          </a:bodyPr>
          <a:lstStyle/>
          <a:p>
            <a:pPr marL="177800" marR="0" lvl="0" indent="-17780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2. </a:t>
            </a:r>
            <a:r>
              <a:rPr kumimoji="1" lang="ja-JP"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自動ズーム調整および自動追尾起動の設定</a:t>
            </a:r>
          </a:p>
        </p:txBody>
      </p:sp>
      <p:pic>
        <p:nvPicPr>
          <p:cNvPr id="12" name="図 11">
            <a:extLst>
              <a:ext uri="{FF2B5EF4-FFF2-40B4-BE49-F238E27FC236}">
                <a16:creationId xmlns:a16="http://schemas.microsoft.com/office/drawing/2014/main" id="{90B9CC18-784A-E174-DEDB-7D338B63A8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880" y="768342"/>
            <a:ext cx="532100" cy="329028"/>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2A279661-6BAC-C71D-849C-0089364516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504" y="752643"/>
            <a:ext cx="343380" cy="521322"/>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ECFC8290-7F3C-0ABB-5D96-C3E64877215C}"/>
              </a:ext>
            </a:extLst>
          </p:cNvPr>
          <p:cNvSpPr txBox="1"/>
          <p:nvPr/>
        </p:nvSpPr>
        <p:spPr>
          <a:xfrm>
            <a:off x="1121211" y="792437"/>
            <a:ext cx="1418043" cy="205022"/>
          </a:xfrm>
          <a:prstGeom prst="rect">
            <a:avLst/>
          </a:prstGeom>
          <a:solidFill>
            <a:schemeClr val="bg1">
              <a:lumMod val="65000"/>
            </a:schemeClr>
          </a:solidFill>
        </p:spPr>
        <p:txBody>
          <a:bodyPr wrap="square" lIns="36000" tIns="36000" rIns="36000" bIns="36000" rtlCol="0" anchor="ctr" anchorCtr="0">
            <a:noAutofit/>
          </a:bodyPr>
          <a:lstStyle/>
          <a:p>
            <a:pPr marL="87313" marR="0" lvl="0" indent="-87313" algn="l"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FFFF"/>
                </a:solidFill>
                <a:effectLst/>
                <a:uLnTx/>
                <a:uFillTx/>
                <a:latin typeface="+mn-ea"/>
                <a:cs typeface="Calibri" panose="020F0502020204030204" pitchFamily="34" charset="0"/>
              </a:rPr>
              <a:t>マルチセンサーカメラ</a:t>
            </a:r>
          </a:p>
        </p:txBody>
      </p:sp>
      <p:sp>
        <p:nvSpPr>
          <p:cNvPr id="15" name="Rectangle 18">
            <a:extLst>
              <a:ext uri="{FF2B5EF4-FFF2-40B4-BE49-F238E27FC236}">
                <a16:creationId xmlns:a16="http://schemas.microsoft.com/office/drawing/2014/main" id="{4585EEAB-2D27-D509-3DE8-79CE8E364A2D}"/>
              </a:ext>
            </a:extLst>
          </p:cNvPr>
          <p:cNvSpPr>
            <a:spLocks noChangeArrowheads="1"/>
          </p:cNvSpPr>
          <p:nvPr/>
        </p:nvSpPr>
        <p:spPr bwMode="auto">
          <a:xfrm>
            <a:off x="3903423" y="793685"/>
            <a:ext cx="1023283" cy="184666"/>
          </a:xfrm>
          <a:prstGeom prst="rect">
            <a:avLst/>
          </a:prstGeom>
          <a:solidFill>
            <a:schemeClr val="bg1"/>
          </a:solidFill>
          <a:ln>
            <a:noFill/>
          </a:ln>
          <a:effectLst>
            <a:outerShdw blurRad="50800" dist="38100" dir="2700000" algn="tl" rotWithShape="0">
              <a:prstClr val="black">
                <a:alpha val="40000"/>
              </a:prstClr>
            </a:outerShdw>
          </a:effectLst>
        </p:spPr>
        <p:txBody>
          <a:bodyPr wrap="non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PTZ</a:t>
            </a:r>
            <a:r>
              <a:rPr kumimoji="1" lang="ja-JP" altLang="en-US"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カメラ</a:t>
            </a:r>
            <a:r>
              <a:rPr kumimoji="1" lang="en-US" altLang="ja-JP"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 No.1</a:t>
            </a:r>
          </a:p>
        </p:txBody>
      </p:sp>
      <p:pic>
        <p:nvPicPr>
          <p:cNvPr id="16" name="図 15">
            <a:extLst>
              <a:ext uri="{FF2B5EF4-FFF2-40B4-BE49-F238E27FC236}">
                <a16:creationId xmlns:a16="http://schemas.microsoft.com/office/drawing/2014/main" id="{BEC4ED7C-ABCC-1ADA-AB89-995391363A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6305" y="768342"/>
            <a:ext cx="351329" cy="517340"/>
          </a:xfrm>
          <a:prstGeom prst="rect">
            <a:avLst/>
          </a:prstGeom>
          <a:effectLst>
            <a:outerShdw blurRad="50800" dist="38100" dir="2700000" algn="tl" rotWithShape="0">
              <a:prstClr val="black">
                <a:alpha val="40000"/>
              </a:prstClr>
            </a:outerShdw>
          </a:effectLst>
        </p:spPr>
      </p:pic>
      <p:sp>
        <p:nvSpPr>
          <p:cNvPr id="17" name="右矢印 2">
            <a:extLst>
              <a:ext uri="{FF2B5EF4-FFF2-40B4-BE49-F238E27FC236}">
                <a16:creationId xmlns:a16="http://schemas.microsoft.com/office/drawing/2014/main" id="{F7D9117D-9532-7BB3-B513-173F0EF691A9}"/>
              </a:ext>
            </a:extLst>
          </p:cNvPr>
          <p:cNvSpPr/>
          <p:nvPr/>
        </p:nvSpPr>
        <p:spPr>
          <a:xfrm>
            <a:off x="2922997" y="939929"/>
            <a:ext cx="309282" cy="363071"/>
          </a:xfrm>
          <a:prstGeom prst="rightArrow">
            <a:avLst/>
          </a:prstGeom>
          <a:solidFill>
            <a:srgbClr val="6464E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8" name="右矢印 52">
            <a:extLst>
              <a:ext uri="{FF2B5EF4-FFF2-40B4-BE49-F238E27FC236}">
                <a16:creationId xmlns:a16="http://schemas.microsoft.com/office/drawing/2014/main" id="{EB56279C-D3DC-0CDA-65B0-9A77B30C13B7}"/>
              </a:ext>
            </a:extLst>
          </p:cNvPr>
          <p:cNvSpPr/>
          <p:nvPr/>
        </p:nvSpPr>
        <p:spPr>
          <a:xfrm>
            <a:off x="5934956" y="939929"/>
            <a:ext cx="309282" cy="363071"/>
          </a:xfrm>
          <a:prstGeom prst="rightArrow">
            <a:avLst/>
          </a:prstGeom>
          <a:solidFill>
            <a:schemeClr val="accent1">
              <a:lumMod val="20000"/>
              <a:lumOff val="80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9" name="テキスト ボックス 18">
            <a:extLst>
              <a:ext uri="{FF2B5EF4-FFF2-40B4-BE49-F238E27FC236}">
                <a16:creationId xmlns:a16="http://schemas.microsoft.com/office/drawing/2014/main" id="{FB9BE00B-3E20-2E4A-22A1-C95251816567}"/>
              </a:ext>
            </a:extLst>
          </p:cNvPr>
          <p:cNvSpPr txBox="1"/>
          <p:nvPr/>
        </p:nvSpPr>
        <p:spPr>
          <a:xfrm>
            <a:off x="6842377" y="1044456"/>
            <a:ext cx="2043350"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6464E6"/>
                </a:solidFill>
                <a:effectLst/>
                <a:uLnTx/>
                <a:uFillTx/>
                <a:latin typeface="+mn-ea"/>
              </a:rPr>
              <a:t>3. </a:t>
            </a:r>
            <a:r>
              <a:rPr kumimoji="1" lang="ja-JP" altLang="en-US" sz="1200" b="1" i="0" u="none" strike="noStrike" kern="1200" cap="none" spc="0" normalizeH="0" baseline="0" noProof="0" dirty="0">
                <a:ln>
                  <a:noFill/>
                </a:ln>
                <a:solidFill>
                  <a:srgbClr val="6464E6"/>
                </a:solidFill>
                <a:effectLst/>
                <a:uLnTx/>
                <a:uFillTx/>
                <a:latin typeface="+mn-ea"/>
              </a:rPr>
              <a:t>自動追尾の引継ぎ</a:t>
            </a:r>
            <a:endParaRPr kumimoji="1" lang="en-US" altLang="ja-JP" sz="1200" b="1" i="0" u="none" strike="noStrike" kern="1200" cap="none" spc="0" normalizeH="0" baseline="0" noProof="0" dirty="0">
              <a:ln>
                <a:noFill/>
              </a:ln>
              <a:solidFill>
                <a:srgbClr val="6464E6"/>
              </a:solidFill>
              <a:effectLst/>
              <a:uLnTx/>
              <a:uFillTx/>
              <a:latin typeface="+mn-ea"/>
            </a:endParaRPr>
          </a:p>
          <a:p>
            <a:pPr marL="177800" marR="0" lvl="0" algn="l" defTabSz="457200" rtl="0" eaLnBrk="1" fontAlgn="base" latinLnBrk="0" hangingPunct="1">
              <a:lnSpc>
                <a:spcPct val="100000"/>
              </a:lnSpc>
              <a:spcBef>
                <a:spcPct val="0"/>
              </a:spcBef>
              <a:spcAft>
                <a:spcPct val="0"/>
              </a:spcAft>
              <a:buClrTx/>
              <a:buSzTx/>
              <a:buFontTx/>
              <a:buNone/>
              <a:tabLst/>
              <a:defRPr/>
            </a:pPr>
            <a:r>
              <a:rPr lang="en-US" altLang="ja-JP" sz="1200" b="1" dirty="0">
                <a:solidFill>
                  <a:srgbClr val="6464E6"/>
                </a:solidFill>
                <a:latin typeface="+mn-ea"/>
              </a:rPr>
              <a:t>PTZ</a:t>
            </a:r>
            <a:r>
              <a:rPr lang="ja-JP" altLang="en-US" sz="1200" b="1" dirty="0">
                <a:solidFill>
                  <a:srgbClr val="6464E6"/>
                </a:solidFill>
                <a:latin typeface="+mn-ea"/>
              </a:rPr>
              <a:t>カメラ </a:t>
            </a:r>
            <a:r>
              <a:rPr lang="en-US" altLang="ja-JP" sz="1200" b="1" dirty="0">
                <a:solidFill>
                  <a:srgbClr val="6464E6"/>
                </a:solidFill>
                <a:latin typeface="+mn-ea"/>
              </a:rPr>
              <a:t>No.1</a:t>
            </a:r>
            <a:r>
              <a:rPr lang="ja-JP" altLang="en-US" sz="1200" b="1" dirty="0">
                <a:solidFill>
                  <a:srgbClr val="6464E6"/>
                </a:solidFill>
                <a:latin typeface="+mn-ea"/>
              </a:rPr>
              <a:t> ⇒</a:t>
            </a:r>
            <a:r>
              <a:rPr lang="en-US" altLang="ja-JP" sz="1200" b="1" dirty="0">
                <a:solidFill>
                  <a:srgbClr val="6464E6"/>
                </a:solidFill>
                <a:latin typeface="+mn-ea"/>
              </a:rPr>
              <a:t>No.2</a:t>
            </a:r>
            <a:endParaRPr kumimoji="1" lang="ja-JP" altLang="en-US" sz="1200" b="1" i="0" u="none" strike="noStrike" kern="1200" cap="none" spc="0" normalizeH="0" baseline="0" noProof="0" dirty="0">
              <a:ln>
                <a:noFill/>
              </a:ln>
              <a:solidFill>
                <a:srgbClr val="6464E6"/>
              </a:solidFill>
              <a:effectLst/>
              <a:uLnTx/>
              <a:uFillTx/>
              <a:latin typeface="+mn-ea"/>
            </a:endParaRPr>
          </a:p>
        </p:txBody>
      </p:sp>
      <p:sp>
        <p:nvSpPr>
          <p:cNvPr id="20" name="Rectangle 18">
            <a:extLst>
              <a:ext uri="{FF2B5EF4-FFF2-40B4-BE49-F238E27FC236}">
                <a16:creationId xmlns:a16="http://schemas.microsoft.com/office/drawing/2014/main" id="{45B84701-3880-18BA-031C-52E834DE4BE0}"/>
              </a:ext>
            </a:extLst>
          </p:cNvPr>
          <p:cNvSpPr>
            <a:spLocks noChangeArrowheads="1"/>
          </p:cNvSpPr>
          <p:nvPr/>
        </p:nvSpPr>
        <p:spPr bwMode="auto">
          <a:xfrm>
            <a:off x="6885754" y="777402"/>
            <a:ext cx="1182355" cy="184666"/>
          </a:xfrm>
          <a:prstGeom prst="rect">
            <a:avLst/>
          </a:prstGeom>
          <a:solidFill>
            <a:schemeClr val="bg1">
              <a:lumMod val="65000"/>
            </a:schemeClr>
          </a:solidFill>
          <a:ln>
            <a:noFill/>
          </a:ln>
          <a:effectLst/>
        </p:spPr>
        <p:txBody>
          <a:bodyPr wrap="squar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PTZ</a:t>
            </a:r>
            <a:r>
              <a:rPr kumimoji="1" lang="ja-JP" altLang="en-US"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カメラ</a:t>
            </a: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 No.2</a:t>
            </a:r>
          </a:p>
        </p:txBody>
      </p:sp>
      <p:sp>
        <p:nvSpPr>
          <p:cNvPr id="48" name="テキスト ボックス 47"/>
          <p:cNvSpPr txBox="1"/>
          <p:nvPr/>
        </p:nvSpPr>
        <p:spPr>
          <a:xfrm>
            <a:off x="3559723" y="3448350"/>
            <a:ext cx="4354311" cy="707886"/>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FF"/>
                </a:solidFill>
                <a:effectLst/>
                <a:uLnTx/>
                <a:uFillTx/>
                <a:latin typeface="+mn-ea"/>
              </a:rPr>
              <a:t>【</a:t>
            </a:r>
            <a:r>
              <a:rPr kumimoji="1" lang="ja-JP" altLang="en-US" sz="1000" b="0" i="0" u="none" strike="noStrike" kern="1200" cap="none" spc="0" normalizeH="0" baseline="0" noProof="0" dirty="0">
                <a:ln>
                  <a:noFill/>
                </a:ln>
                <a:solidFill>
                  <a:srgbClr val="0000FF"/>
                </a:solidFill>
                <a:effectLst/>
                <a:uLnTx/>
                <a:uFillTx/>
                <a:latin typeface="+mn-ea"/>
              </a:rPr>
              <a:t>アラームエリア</a:t>
            </a:r>
            <a:r>
              <a:rPr kumimoji="1" lang="en-US" altLang="ja-JP" sz="1000" b="0" i="0" u="none" strike="noStrike" kern="1200" cap="none" spc="0" normalizeH="0" baseline="0" noProof="0" dirty="0">
                <a:ln>
                  <a:noFill/>
                </a:ln>
                <a:solidFill>
                  <a:srgbClr val="0000FF"/>
                </a:solidFill>
                <a:effectLst/>
                <a:uLnTx/>
                <a:uFillTx/>
                <a:latin typeface="+mn-ea"/>
              </a:rPr>
              <a:t>】</a:t>
            </a: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・「エリア選択」：自動追尾を</a:t>
            </a:r>
            <a:r>
              <a:rPr lang="en-US" altLang="ja-JP" sz="1000" dirty="0">
                <a:solidFill>
                  <a:srgbClr val="0000FF"/>
                </a:solidFill>
                <a:latin typeface="+mn-ea"/>
              </a:rPr>
              <a:t>PTZ</a:t>
            </a:r>
            <a:r>
              <a:rPr lang="ja-JP" altLang="en-US" sz="1000" dirty="0">
                <a:solidFill>
                  <a:srgbClr val="0000FF"/>
                </a:solidFill>
                <a:latin typeface="+mn-ea"/>
              </a:rPr>
              <a:t>カメラ</a:t>
            </a:r>
            <a:r>
              <a:rPr lang="en-US" altLang="ja-JP" sz="1000" dirty="0">
                <a:solidFill>
                  <a:srgbClr val="0000FF"/>
                </a:solidFill>
                <a:latin typeface="+mn-ea"/>
              </a:rPr>
              <a:t>No.2</a:t>
            </a:r>
            <a:r>
              <a:rPr lang="ja-JP" altLang="en-US" sz="1000" dirty="0">
                <a:solidFill>
                  <a:srgbClr val="0000FF"/>
                </a:solidFill>
                <a:latin typeface="+mn-ea"/>
              </a:rPr>
              <a:t>に引き継ぐ</a:t>
            </a:r>
            <a:endParaRPr lang="en-US" altLang="ja-JP" sz="1000" dirty="0">
              <a:solidFill>
                <a:srgbClr val="0000FF"/>
              </a:solidFill>
              <a:latin typeface="+mn-ea"/>
            </a:endParaRPr>
          </a:p>
          <a:p>
            <a:pPr marL="895350" marR="0" lvl="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タイミングのエリアを指定（下段にて画角とエリアを設定）</a:t>
            </a:r>
            <a:r>
              <a:rPr lang="ja-JP" altLang="en-US" sz="1000" baseline="30000" dirty="0">
                <a:solidFill>
                  <a:srgbClr val="0000FF"/>
                </a:solidFill>
                <a:latin typeface="+mn-ea"/>
              </a:rPr>
              <a:t>*</a:t>
            </a:r>
            <a:r>
              <a:rPr lang="en-US" altLang="ja-JP" sz="1000" baseline="30000" dirty="0">
                <a:solidFill>
                  <a:srgbClr val="0000FF"/>
                </a:solidFill>
                <a:latin typeface="+mn-ea"/>
              </a:rPr>
              <a:t>1</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・「エリア</a:t>
            </a:r>
            <a:r>
              <a:rPr kumimoji="1" lang="en-US" altLang="ja-JP" sz="1000" b="0" i="0" u="none" strike="noStrike" kern="1200" cap="none" spc="0" normalizeH="0" baseline="0" noProof="0" dirty="0">
                <a:ln>
                  <a:noFill/>
                </a:ln>
                <a:solidFill>
                  <a:srgbClr val="0000FF"/>
                </a:solidFill>
                <a:effectLst/>
                <a:uLnTx/>
                <a:uFillTx/>
                <a:latin typeface="+mn-ea"/>
              </a:rPr>
              <a:t>No</a:t>
            </a:r>
            <a:r>
              <a:rPr kumimoji="1" lang="ja-JP" altLang="en-US" sz="1000" b="0" i="0" u="none" strike="noStrike" kern="1200" cap="none" spc="0" normalizeH="0" baseline="0" noProof="0" dirty="0">
                <a:ln>
                  <a:noFill/>
                </a:ln>
                <a:solidFill>
                  <a:srgbClr val="0000FF"/>
                </a:solidFill>
                <a:effectLst/>
                <a:uLnTx/>
                <a:uFillTx/>
                <a:latin typeface="+mn-ea"/>
              </a:rPr>
              <a:t>通知」：「独自アラーム通知」設定画面にて指定（次ページ参照）</a:t>
            </a:r>
            <a:endParaRPr kumimoji="1" lang="ja-JP" altLang="en-US" sz="1200" b="0" i="0" u="none" strike="noStrike" kern="1200" cap="none" spc="0" normalizeH="0" baseline="0" noProof="0" dirty="0">
              <a:ln>
                <a:noFill/>
              </a:ln>
              <a:solidFill>
                <a:srgbClr val="0000FF"/>
              </a:solidFill>
              <a:effectLst/>
              <a:uLnTx/>
              <a:uFillTx/>
              <a:latin typeface="+mn-ea"/>
            </a:endParaRPr>
          </a:p>
        </p:txBody>
      </p:sp>
      <p:sp>
        <p:nvSpPr>
          <p:cNvPr id="46" name="テキスト ボックス 45"/>
          <p:cNvSpPr txBox="1"/>
          <p:nvPr/>
        </p:nvSpPr>
        <p:spPr>
          <a:xfrm>
            <a:off x="3559723" y="2976997"/>
            <a:ext cx="1710681" cy="400110"/>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「自動追尾アラーム」</a:t>
            </a:r>
            <a:endParaRPr kumimoji="1" lang="en-US" altLang="ja-JP" sz="1000" b="0" i="0" u="none" strike="noStrike" kern="1200" cap="none" spc="0" normalizeH="0" baseline="0" noProof="0" dirty="0">
              <a:ln>
                <a:noFill/>
              </a:ln>
              <a:solidFill>
                <a:srgbClr val="0000FF"/>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a:t>
            </a:r>
            <a:r>
              <a:rPr kumimoji="1" lang="en-US" altLang="ja-JP" sz="1000" b="0" i="0" u="none" strike="noStrike" kern="1200" cap="none" spc="0" normalizeH="0" baseline="0" noProof="0" dirty="0">
                <a:ln>
                  <a:noFill/>
                </a:ln>
                <a:solidFill>
                  <a:srgbClr val="0000FF"/>
                </a:solidFill>
                <a:effectLst/>
                <a:uLnTx/>
                <a:uFillTx/>
                <a:latin typeface="+mn-ea"/>
              </a:rPr>
              <a:t>On(</a:t>
            </a:r>
            <a:r>
              <a:rPr kumimoji="1" lang="ja-JP" altLang="en-US" sz="1000" b="0" i="0" u="none" strike="noStrike" kern="1200" cap="none" spc="0" normalizeH="0" baseline="0" noProof="0" dirty="0">
                <a:ln>
                  <a:noFill/>
                </a:ln>
                <a:solidFill>
                  <a:srgbClr val="0000FF"/>
                </a:solidFill>
                <a:effectLst/>
                <a:uLnTx/>
                <a:uFillTx/>
                <a:latin typeface="+mn-ea"/>
              </a:rPr>
              <a:t>アラームエリア侵入時</a:t>
            </a:r>
            <a:r>
              <a:rPr kumimoji="1" lang="en-US" altLang="ja-JP" sz="1000" b="0" i="0" u="none" strike="noStrike" kern="1200" cap="none" spc="0" normalizeH="0" baseline="0" noProof="0" dirty="0">
                <a:ln>
                  <a:noFill/>
                </a:ln>
                <a:solidFill>
                  <a:srgbClr val="0000FF"/>
                </a:solidFill>
                <a:effectLst/>
                <a:uLnTx/>
                <a:uFillTx/>
                <a:latin typeface="+mn-ea"/>
              </a:rPr>
              <a:t>)”</a:t>
            </a:r>
          </a:p>
        </p:txBody>
      </p:sp>
      <p:grpSp>
        <p:nvGrpSpPr>
          <p:cNvPr id="85" name="グループ化 84">
            <a:extLst>
              <a:ext uri="{FF2B5EF4-FFF2-40B4-BE49-F238E27FC236}">
                <a16:creationId xmlns:a16="http://schemas.microsoft.com/office/drawing/2014/main" id="{FA861F6B-457D-8C04-1470-B030A8E59B17}"/>
              </a:ext>
            </a:extLst>
          </p:cNvPr>
          <p:cNvGrpSpPr/>
          <p:nvPr/>
        </p:nvGrpSpPr>
        <p:grpSpPr>
          <a:xfrm>
            <a:off x="93785" y="1676656"/>
            <a:ext cx="3252742" cy="3104049"/>
            <a:chOff x="93785" y="1676656"/>
            <a:chExt cx="3252742" cy="3104049"/>
          </a:xfrm>
        </p:grpSpPr>
        <p:grpSp>
          <p:nvGrpSpPr>
            <p:cNvPr id="27" name="グループ化 26">
              <a:extLst>
                <a:ext uri="{FF2B5EF4-FFF2-40B4-BE49-F238E27FC236}">
                  <a16:creationId xmlns:a16="http://schemas.microsoft.com/office/drawing/2014/main" id="{7622DADB-8013-C94B-B476-0D7E430B2838}"/>
                </a:ext>
              </a:extLst>
            </p:cNvPr>
            <p:cNvGrpSpPr/>
            <p:nvPr/>
          </p:nvGrpSpPr>
          <p:grpSpPr>
            <a:xfrm>
              <a:off x="93785" y="1676656"/>
              <a:ext cx="3252742" cy="3104049"/>
              <a:chOff x="4434999" y="849277"/>
              <a:chExt cx="3609969" cy="3444946"/>
            </a:xfrm>
          </p:grpSpPr>
          <p:pic>
            <p:nvPicPr>
              <p:cNvPr id="2" name="図 1"/>
              <p:cNvPicPr>
                <a:picLocks noChangeAspect="1"/>
              </p:cNvPicPr>
              <p:nvPr/>
            </p:nvPicPr>
            <p:blipFill rotWithShape="1">
              <a:blip r:embed="rId7"/>
              <a:srcRect t="7402" r="9718" b="6207"/>
              <a:stretch/>
            </p:blipFill>
            <p:spPr>
              <a:xfrm>
                <a:off x="4434999" y="849277"/>
                <a:ext cx="3609969" cy="3444946"/>
              </a:xfrm>
              <a:prstGeom prst="rect">
                <a:avLst/>
              </a:prstGeom>
              <a:effectLst>
                <a:outerShdw blurRad="50800" dist="38100" dir="2700000" algn="tl" rotWithShape="0">
                  <a:prstClr val="black">
                    <a:alpha val="40000"/>
                  </a:prstClr>
                </a:outerShdw>
              </a:effectLst>
            </p:spPr>
          </p:pic>
          <p:sp>
            <p:nvSpPr>
              <p:cNvPr id="38" name="テキスト ボックス 37"/>
              <p:cNvSpPr txBox="1"/>
              <p:nvPr/>
            </p:nvSpPr>
            <p:spPr>
              <a:xfrm>
                <a:off x="5362539" y="2514451"/>
                <a:ext cx="1967254" cy="169277"/>
              </a:xfrm>
              <a:prstGeom prst="rect">
                <a:avLst/>
              </a:prstGeom>
              <a:noFill/>
              <a:ln w="19050">
                <a:solidFill>
                  <a:srgbClr val="FF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500" b="0" i="0" u="none" strike="noStrike" kern="1200" cap="none" spc="0" normalizeH="0" baseline="0" noProof="0" dirty="0">
                  <a:ln>
                    <a:noFill/>
                  </a:ln>
                  <a:solidFill>
                    <a:srgbClr val="000000"/>
                  </a:solidFill>
                  <a:effectLst/>
                  <a:uLnTx/>
                  <a:uFillTx/>
                  <a:latin typeface="Calibri" charset="0"/>
                  <a:ea typeface="ＭＳ Ｐゴシック" charset="0"/>
                </a:endParaRPr>
              </a:p>
            </p:txBody>
          </p:sp>
          <p:sp>
            <p:nvSpPr>
              <p:cNvPr id="41" name="テキスト ボックス 40"/>
              <p:cNvSpPr txBox="1"/>
              <p:nvPr/>
            </p:nvSpPr>
            <p:spPr>
              <a:xfrm>
                <a:off x="5362539" y="2985398"/>
                <a:ext cx="1898554" cy="445921"/>
              </a:xfrm>
              <a:prstGeom prst="rect">
                <a:avLst/>
              </a:prstGeom>
              <a:noFill/>
              <a:ln w="19050">
                <a:solidFill>
                  <a:srgbClr val="FF0000"/>
                </a:solidFill>
              </a:ln>
            </p:spPr>
            <p:txBody>
              <a:bodyPr wrap="square"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dirty="0">
                  <a:ln>
                    <a:noFill/>
                  </a:ln>
                  <a:solidFill>
                    <a:srgbClr val="00000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dirty="0">
                  <a:ln>
                    <a:noFill/>
                  </a:ln>
                  <a:solidFill>
                    <a:srgbClr val="00000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500" b="0" i="0" u="none" strike="noStrike" kern="1200" cap="none" spc="0" normalizeH="0" baseline="0" noProof="0" dirty="0">
                  <a:ln>
                    <a:noFill/>
                  </a:ln>
                  <a:solidFill>
                    <a:srgbClr val="000000"/>
                  </a:solidFill>
                  <a:effectLst/>
                  <a:uLnTx/>
                  <a:uFillTx/>
                  <a:latin typeface="Calibri" charset="0"/>
                  <a:ea typeface="ＭＳ Ｐゴシック" charset="0"/>
                </a:endParaRPr>
              </a:p>
            </p:txBody>
          </p:sp>
          <p:pic>
            <p:nvPicPr>
              <p:cNvPr id="7" name="図 6"/>
              <p:cNvPicPr>
                <a:picLocks noChangeAspect="1"/>
              </p:cNvPicPr>
              <p:nvPr/>
            </p:nvPicPr>
            <p:blipFill rotWithShape="1">
              <a:blip r:embed="rId8"/>
              <a:srcRect l="28375" t="9581" r="6326" b="52331"/>
              <a:stretch/>
            </p:blipFill>
            <p:spPr>
              <a:xfrm>
                <a:off x="5475953" y="1183838"/>
                <a:ext cx="2348697" cy="1302021"/>
              </a:xfrm>
              <a:prstGeom prst="rect">
                <a:avLst/>
              </a:prstGeom>
              <a:ln>
                <a:solidFill>
                  <a:schemeClr val="tx1"/>
                </a:solidFill>
              </a:ln>
            </p:spPr>
          </p:pic>
        </p:grpSp>
        <p:sp>
          <p:nvSpPr>
            <p:cNvPr id="70" name="テキスト ボックス 69">
              <a:extLst>
                <a:ext uri="{FF2B5EF4-FFF2-40B4-BE49-F238E27FC236}">
                  <a16:creationId xmlns:a16="http://schemas.microsoft.com/office/drawing/2014/main" id="{13D30FEF-951D-FAD0-F94E-BD1AEAF293B8}"/>
                </a:ext>
              </a:extLst>
            </p:cNvPr>
            <p:cNvSpPr txBox="1"/>
            <p:nvPr/>
          </p:nvSpPr>
          <p:spPr>
            <a:xfrm>
              <a:off x="914622" y="4275009"/>
              <a:ext cx="2317657" cy="505696"/>
            </a:xfrm>
            <a:prstGeom prst="rect">
              <a:avLst/>
            </a:prstGeom>
            <a:noFill/>
            <a:ln w="19050">
              <a:solidFill>
                <a:srgbClr val="FF0000"/>
              </a:solidFill>
            </a:ln>
          </p:spPr>
          <p:txBody>
            <a:bodyPr wrap="square"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dirty="0">
                <a:ln>
                  <a:noFill/>
                </a:ln>
                <a:solidFill>
                  <a:srgbClr val="00000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dirty="0">
                <a:ln>
                  <a:noFill/>
                </a:ln>
                <a:solidFill>
                  <a:srgbClr val="00000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500" b="0" i="0" u="none" strike="noStrike" kern="1200" cap="none" spc="0" normalizeH="0" baseline="0" noProof="0" dirty="0">
                <a:ln>
                  <a:noFill/>
                </a:ln>
                <a:solidFill>
                  <a:srgbClr val="000000"/>
                </a:solidFill>
                <a:effectLst/>
                <a:uLnTx/>
                <a:uFillTx/>
                <a:latin typeface="Calibri" charset="0"/>
                <a:ea typeface="ＭＳ Ｐゴシック" charset="0"/>
              </a:endParaRPr>
            </a:p>
          </p:txBody>
        </p:sp>
      </p:grpSp>
      <p:sp>
        <p:nvSpPr>
          <p:cNvPr id="73" name="テキスト ボックス 72">
            <a:extLst>
              <a:ext uri="{FF2B5EF4-FFF2-40B4-BE49-F238E27FC236}">
                <a16:creationId xmlns:a16="http://schemas.microsoft.com/office/drawing/2014/main" id="{30F827A8-1BFD-AF2A-940C-9DF5CCF77139}"/>
              </a:ext>
            </a:extLst>
          </p:cNvPr>
          <p:cNvSpPr txBox="1"/>
          <p:nvPr/>
        </p:nvSpPr>
        <p:spPr>
          <a:xfrm>
            <a:off x="3559723" y="4331496"/>
            <a:ext cx="3252743" cy="400110"/>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a:t>
            </a:r>
            <a:r>
              <a:rPr kumimoji="1" lang="en-US" altLang="ja-JP" sz="1000" b="0" i="0" u="none" strike="noStrike" kern="1200" cap="none" spc="0" normalizeH="0" baseline="0" noProof="0" dirty="0">
                <a:ln>
                  <a:noFill/>
                </a:ln>
                <a:solidFill>
                  <a:srgbClr val="0000FF"/>
                </a:solidFill>
                <a:effectLst/>
                <a:uLnTx/>
                <a:uFillTx/>
                <a:latin typeface="+mn-ea"/>
              </a:rPr>
              <a:t>1</a:t>
            </a:r>
            <a:r>
              <a:rPr kumimoji="1" lang="ja-JP" altLang="en-US" sz="1000" b="0" i="0" u="none" strike="noStrike" kern="1200" cap="none" spc="0" normalizeH="0" baseline="0" noProof="0" dirty="0">
                <a:ln>
                  <a:noFill/>
                </a:ln>
                <a:solidFill>
                  <a:srgbClr val="0000FF"/>
                </a:solidFill>
                <a:effectLst/>
                <a:uLnTx/>
                <a:uFillTx/>
                <a:latin typeface="+mn-ea"/>
              </a:rPr>
              <a:t>：エリア設定</a:t>
            </a:r>
            <a:endParaRPr kumimoji="1" lang="en-US" altLang="ja-JP" sz="1000" b="0" i="0" u="none" strike="noStrike" kern="1200" cap="none" spc="0" normalizeH="0" baseline="0" noProof="0" dirty="0">
              <a:ln>
                <a:noFill/>
              </a:ln>
              <a:solidFill>
                <a:srgbClr val="0000FF"/>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　　下段のコントロールパネルを使用し、画角とエリアを設定</a:t>
            </a:r>
            <a:endParaRPr kumimoji="1" lang="en-US" altLang="ja-JP" sz="1000" b="0" i="0" u="none" strike="noStrike" kern="1200" cap="none" spc="0" normalizeH="0" baseline="0" noProof="0" dirty="0">
              <a:ln>
                <a:noFill/>
              </a:ln>
              <a:solidFill>
                <a:srgbClr val="0000FF"/>
              </a:solidFill>
              <a:effectLst/>
              <a:uLnTx/>
              <a:uFillTx/>
              <a:latin typeface="+mn-ea"/>
            </a:endParaRPr>
          </a:p>
        </p:txBody>
      </p:sp>
      <p:cxnSp>
        <p:nvCxnSpPr>
          <p:cNvPr id="74" name="直線矢印コネクタ 73">
            <a:extLst>
              <a:ext uri="{FF2B5EF4-FFF2-40B4-BE49-F238E27FC236}">
                <a16:creationId xmlns:a16="http://schemas.microsoft.com/office/drawing/2014/main" id="{B3E45775-CD65-4F2E-EAAB-8A59064E4BE6}"/>
              </a:ext>
            </a:extLst>
          </p:cNvPr>
          <p:cNvCxnSpPr>
            <a:cxnSpLocks/>
            <a:stCxn id="70" idx="3"/>
            <a:endCxn id="73" idx="1"/>
          </p:cNvCxnSpPr>
          <p:nvPr/>
        </p:nvCxnSpPr>
        <p:spPr>
          <a:xfrm>
            <a:off x="3232279" y="4527857"/>
            <a:ext cx="327444" cy="369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cxnSpLocks/>
            <a:stCxn id="38" idx="3"/>
            <a:endCxn id="46" idx="1"/>
          </p:cNvCxnSpPr>
          <p:nvPr/>
        </p:nvCxnSpPr>
        <p:spPr>
          <a:xfrm flipV="1">
            <a:off x="2702123" y="3177052"/>
            <a:ext cx="857600" cy="7626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cxnSpLocks/>
            <a:stCxn id="41" idx="3"/>
            <a:endCxn id="48" idx="1"/>
          </p:cNvCxnSpPr>
          <p:nvPr/>
        </p:nvCxnSpPr>
        <p:spPr>
          <a:xfrm flipV="1">
            <a:off x="2640221" y="3802293"/>
            <a:ext cx="919502"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DF5BF29D-7436-9817-412C-9E467E8CBFC3}"/>
              </a:ext>
            </a:extLst>
          </p:cNvPr>
          <p:cNvSpPr txBox="1"/>
          <p:nvPr/>
        </p:nvSpPr>
        <p:spPr>
          <a:xfrm>
            <a:off x="3514993" y="1600701"/>
            <a:ext cx="5527405" cy="954107"/>
          </a:xfrm>
          <a:prstGeom prst="rect">
            <a:avLst/>
          </a:prstGeom>
          <a:noFill/>
        </p:spPr>
        <p:txBody>
          <a:bodyPr wrap="square" rtlCol="0">
            <a:spAutoFit/>
          </a:bodyPr>
          <a:lstStyle/>
          <a:p>
            <a:r>
              <a:rPr lang="en-US" altLang="ja-JP" sz="1400" b="1" dirty="0">
                <a:latin typeface="+mn-ea"/>
              </a:rPr>
              <a:t>PTZ</a:t>
            </a:r>
            <a:r>
              <a:rPr lang="ja-JP" altLang="en-US" sz="1400" b="1" dirty="0">
                <a:latin typeface="+mn-ea"/>
              </a:rPr>
              <a:t>カメラの</a:t>
            </a:r>
            <a:r>
              <a:rPr lang="en-US" altLang="ja-JP" sz="1400" b="1" dirty="0">
                <a:latin typeface="+mn-ea"/>
              </a:rPr>
              <a:t>No.1</a:t>
            </a:r>
            <a:r>
              <a:rPr lang="ja-JP" altLang="en-US" sz="1400" b="1" dirty="0">
                <a:latin typeface="+mn-ea"/>
              </a:rPr>
              <a:t>⇒</a:t>
            </a:r>
            <a:r>
              <a:rPr lang="en-US" altLang="ja-JP" sz="1400" b="1" dirty="0">
                <a:latin typeface="+mn-ea"/>
              </a:rPr>
              <a:t>No.2</a:t>
            </a:r>
            <a:r>
              <a:rPr lang="ja-JP" altLang="en-US" sz="1400" b="1" dirty="0">
                <a:latin typeface="+mn-ea"/>
              </a:rPr>
              <a:t>へ自動追尾を引き継ぐ設定を行ないます。</a:t>
            </a:r>
            <a:endParaRPr lang="en-US" altLang="ja-JP" sz="1400" b="1" dirty="0">
              <a:latin typeface="+mn-ea"/>
            </a:endParaRPr>
          </a:p>
          <a:p>
            <a:r>
              <a:rPr kumimoji="1" lang="en-US" altLang="ja-JP" sz="1400" b="1" dirty="0">
                <a:latin typeface="+mn-ea"/>
              </a:rPr>
              <a:t>PTZ</a:t>
            </a:r>
            <a:r>
              <a:rPr kumimoji="1" lang="ja-JP" altLang="en-US" sz="1400" b="1" dirty="0">
                <a:latin typeface="+mn-ea"/>
              </a:rPr>
              <a:t>カメラ</a:t>
            </a:r>
            <a:r>
              <a:rPr kumimoji="1" lang="en-US" altLang="ja-JP" sz="1400" b="1" dirty="0">
                <a:latin typeface="+mn-ea"/>
              </a:rPr>
              <a:t>No.1</a:t>
            </a:r>
            <a:r>
              <a:rPr kumimoji="1" lang="ja-JP" altLang="en-US" sz="1400" b="1" dirty="0">
                <a:latin typeface="+mn-ea"/>
              </a:rPr>
              <a:t>の画角が死角となり自動追尾が停止する前のエリアに差し掛かった時に、</a:t>
            </a:r>
            <a:r>
              <a:rPr kumimoji="1" lang="en-US" altLang="ja-JP" sz="1400" b="1" dirty="0">
                <a:latin typeface="+mn-ea"/>
              </a:rPr>
              <a:t>PTZ</a:t>
            </a:r>
            <a:r>
              <a:rPr kumimoji="1" lang="ja-JP" altLang="en-US" sz="1400" b="1" dirty="0">
                <a:latin typeface="+mn-ea"/>
              </a:rPr>
              <a:t>カメラ</a:t>
            </a:r>
            <a:r>
              <a:rPr kumimoji="1" lang="en-US" altLang="ja-JP" sz="1400" b="1" dirty="0">
                <a:latin typeface="+mn-ea"/>
              </a:rPr>
              <a:t>No.2</a:t>
            </a:r>
            <a:r>
              <a:rPr kumimoji="1" lang="ja-JP" altLang="en-US" sz="1400" b="1" dirty="0">
                <a:latin typeface="+mn-ea"/>
              </a:rPr>
              <a:t>へ独自アラームを通知、自動追尾を引き継ぐように設定します。</a:t>
            </a:r>
          </a:p>
        </p:txBody>
      </p:sp>
      <p:sp>
        <p:nvSpPr>
          <p:cNvPr id="91" name="テキスト ボックス 90">
            <a:extLst>
              <a:ext uri="{FF2B5EF4-FFF2-40B4-BE49-F238E27FC236}">
                <a16:creationId xmlns:a16="http://schemas.microsoft.com/office/drawing/2014/main" id="{CD7D1ECE-1E8C-76DF-7BEE-A185C579E119}"/>
              </a:ext>
            </a:extLst>
          </p:cNvPr>
          <p:cNvSpPr txBox="1"/>
          <p:nvPr/>
        </p:nvSpPr>
        <p:spPr>
          <a:xfrm>
            <a:off x="7025662" y="4566210"/>
            <a:ext cx="2026517" cy="276999"/>
          </a:xfrm>
          <a:prstGeom prst="rect">
            <a:avLst/>
          </a:prstGeom>
          <a:noFill/>
        </p:spPr>
        <p:txBody>
          <a:bodyPr wrap="none" rtlCol="0">
            <a:spAutoFit/>
          </a:bodyPr>
          <a:lstStyle/>
          <a:p>
            <a:r>
              <a:rPr kumimoji="1" lang="ja-JP" altLang="en-US" sz="1200" b="1" dirty="0">
                <a:solidFill>
                  <a:srgbClr val="FF0000"/>
                </a:solidFill>
              </a:rPr>
              <a:t>＊「設定」ボタンを必ずクリック</a:t>
            </a:r>
          </a:p>
        </p:txBody>
      </p:sp>
      <p:sp>
        <p:nvSpPr>
          <p:cNvPr id="96" name="正方形/長方形 95">
            <a:extLst>
              <a:ext uri="{FF2B5EF4-FFF2-40B4-BE49-F238E27FC236}">
                <a16:creationId xmlns:a16="http://schemas.microsoft.com/office/drawing/2014/main" id="{16D0BAEF-65BB-92EA-9F67-E699853EAE85}"/>
              </a:ext>
            </a:extLst>
          </p:cNvPr>
          <p:cNvSpPr/>
          <p:nvPr/>
        </p:nvSpPr>
        <p:spPr>
          <a:xfrm>
            <a:off x="1487272" y="4082815"/>
            <a:ext cx="462550" cy="1664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Calibri"/>
                <a:ea typeface="Yu Gothic UI"/>
                <a:cs typeface="+mn-cs"/>
              </a:rPr>
              <a:t>＊</a:t>
            </a:r>
          </a:p>
        </p:txBody>
      </p:sp>
      <p:sp>
        <p:nvSpPr>
          <p:cNvPr id="97" name="正方形/長方形 96">
            <a:extLst>
              <a:ext uri="{FF2B5EF4-FFF2-40B4-BE49-F238E27FC236}">
                <a16:creationId xmlns:a16="http://schemas.microsoft.com/office/drawing/2014/main" id="{212B2157-7E91-E0FC-7C0E-B677EA78C5D5}"/>
              </a:ext>
            </a:extLst>
          </p:cNvPr>
          <p:cNvSpPr/>
          <p:nvPr/>
        </p:nvSpPr>
        <p:spPr>
          <a:xfrm>
            <a:off x="1784880" y="3417254"/>
            <a:ext cx="462550" cy="1664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Calibri"/>
                <a:ea typeface="Yu Gothic UI"/>
                <a:cs typeface="+mn-cs"/>
              </a:rPr>
              <a:t>＊</a:t>
            </a:r>
          </a:p>
        </p:txBody>
      </p:sp>
    </p:spTree>
    <p:extLst>
      <p:ext uri="{BB962C8B-B14F-4D97-AF65-F5344CB8AC3E}">
        <p14:creationId xmlns:p14="http://schemas.microsoft.com/office/powerpoint/2010/main" val="1019837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a:blip r:embed="rId3"/>
          <a:stretch>
            <a:fillRect/>
          </a:stretch>
        </p:blipFill>
        <p:spPr>
          <a:xfrm>
            <a:off x="8405187" y="95548"/>
            <a:ext cx="309190" cy="419887"/>
          </a:xfrm>
          <a:prstGeom prst="rect">
            <a:avLst/>
          </a:prstGeom>
        </p:spPr>
      </p:pic>
      <p:sp>
        <p:nvSpPr>
          <p:cNvPr id="47" name="テキスト ボックス 46"/>
          <p:cNvSpPr txBox="1"/>
          <p:nvPr/>
        </p:nvSpPr>
        <p:spPr>
          <a:xfrm>
            <a:off x="4135955" y="2319792"/>
            <a:ext cx="3672626" cy="707886"/>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FF"/>
                </a:solidFill>
                <a:effectLst/>
                <a:uLnTx/>
                <a:uFillTx/>
                <a:latin typeface="+mn-ea"/>
              </a:rPr>
              <a:t>【</a:t>
            </a:r>
            <a:r>
              <a:rPr kumimoji="1" lang="ja-JP" altLang="en-US" sz="1000" b="0" i="0" u="none" strike="noStrike" kern="1200" cap="none" spc="0" normalizeH="0" baseline="0" noProof="0" dirty="0">
                <a:ln>
                  <a:noFill/>
                </a:ln>
                <a:solidFill>
                  <a:srgbClr val="0000FF"/>
                </a:solidFill>
                <a:effectLst/>
                <a:uLnTx/>
                <a:uFillTx/>
                <a:latin typeface="+mn-ea"/>
              </a:rPr>
              <a:t>独自アラーム通知設定</a:t>
            </a:r>
            <a:r>
              <a:rPr kumimoji="1" lang="en-US" altLang="ja-JP" sz="1000" b="0" i="0" u="none" strike="noStrike" kern="1200" cap="none" spc="0" normalizeH="0" baseline="0" noProof="0" dirty="0">
                <a:ln>
                  <a:noFill/>
                </a:ln>
                <a:solidFill>
                  <a:srgbClr val="0000FF"/>
                </a:solidFill>
                <a:effectLst/>
                <a:uLnTx/>
                <a:uFillTx/>
                <a:latin typeface="+mn-ea"/>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・「独自アラーム通知」：”</a:t>
            </a:r>
            <a:r>
              <a:rPr kumimoji="1" lang="en-US" altLang="ja-JP" sz="1000" b="0" i="0" u="none" strike="noStrike" kern="1200" cap="none" spc="0" normalizeH="0" baseline="0" noProof="0" dirty="0">
                <a:ln>
                  <a:noFill/>
                </a:ln>
                <a:solidFill>
                  <a:srgbClr val="0000FF"/>
                </a:solidFill>
                <a:effectLst/>
                <a:uLnTx/>
                <a:uFillTx/>
                <a:latin typeface="+mn-ea"/>
              </a:rPr>
              <a:t>On</a:t>
            </a:r>
            <a:r>
              <a:rPr kumimoji="1" lang="ja-JP" altLang="en-US" sz="1000" b="0" i="0" u="none" strike="noStrike" kern="1200" cap="none" spc="0" normalizeH="0" baseline="0" noProof="0" dirty="0">
                <a:ln>
                  <a:noFill/>
                </a:ln>
                <a:solidFill>
                  <a:srgbClr val="0000FF"/>
                </a:solidFill>
                <a:effectLst/>
                <a:uLnTx/>
                <a:uFillTx/>
                <a:latin typeface="+mn-ea"/>
              </a:rPr>
              <a:t>”</a:t>
            </a:r>
            <a:endParaRPr kumimoji="1" lang="en-US" altLang="ja-JP" sz="1000" b="0" i="0" u="none" strike="noStrike" kern="1200" cap="none" spc="0" normalizeH="0" baseline="0" noProof="0" dirty="0">
              <a:ln>
                <a:noFill/>
              </a:ln>
              <a:solidFill>
                <a:srgbClr val="0000FF"/>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・「アラーム拡張情報付加」：”</a:t>
            </a:r>
            <a:r>
              <a:rPr lang="en-US" altLang="ja-JP" sz="1000" dirty="0">
                <a:solidFill>
                  <a:srgbClr val="0000FF"/>
                </a:solidFill>
                <a:latin typeface="+mn-ea"/>
              </a:rPr>
              <a:t>On</a:t>
            </a:r>
            <a:r>
              <a:rPr lang="ja-JP" altLang="en-US" sz="1000" dirty="0">
                <a:solidFill>
                  <a:srgbClr val="0000FF"/>
                </a:solidFill>
                <a:latin typeface="+mn-ea"/>
              </a:rPr>
              <a:t>”</a:t>
            </a:r>
            <a:endParaRPr lang="en-US" altLang="ja-JP" sz="1000" dirty="0">
              <a:solidFill>
                <a:srgbClr val="0000FF"/>
              </a:solidFill>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・「通知先ポート番号」：</a:t>
            </a:r>
            <a:r>
              <a:rPr kumimoji="1" lang="en-US" altLang="ja-JP" sz="1000" b="0" i="0" u="none" strike="noStrike" kern="1200" cap="none" spc="0" normalizeH="0" baseline="0" noProof="0" dirty="0">
                <a:ln>
                  <a:noFill/>
                </a:ln>
                <a:solidFill>
                  <a:srgbClr val="0000FF"/>
                </a:solidFill>
                <a:effectLst/>
                <a:uLnTx/>
                <a:uFillTx/>
                <a:latin typeface="+mn-ea"/>
              </a:rPr>
              <a:t>PTZ</a:t>
            </a:r>
            <a:r>
              <a:rPr kumimoji="1" lang="ja-JP" altLang="en-US" sz="1000" b="0" i="0" u="none" strike="noStrike" kern="1200" cap="none" spc="0" normalizeH="0" baseline="0" noProof="0" dirty="0">
                <a:ln>
                  <a:noFill/>
                </a:ln>
                <a:solidFill>
                  <a:srgbClr val="0000FF"/>
                </a:solidFill>
                <a:effectLst/>
                <a:uLnTx/>
                <a:uFillTx/>
                <a:latin typeface="+mn-ea"/>
              </a:rPr>
              <a:t>カメラ</a:t>
            </a:r>
            <a:r>
              <a:rPr kumimoji="1" lang="en-US" altLang="ja-JP" sz="1000" b="0" i="0" u="none" strike="noStrike" kern="1200" cap="none" spc="0" normalizeH="0" baseline="0" noProof="0" dirty="0">
                <a:ln>
                  <a:noFill/>
                </a:ln>
                <a:solidFill>
                  <a:srgbClr val="0000FF"/>
                </a:solidFill>
                <a:effectLst/>
                <a:uLnTx/>
                <a:uFillTx/>
                <a:latin typeface="+mn-ea"/>
              </a:rPr>
              <a:t>No.2</a:t>
            </a:r>
            <a:r>
              <a:rPr kumimoji="1" lang="ja-JP" altLang="en-US" sz="1000" b="0" i="0" u="none" strike="noStrike" kern="1200" cap="none" spc="0" normalizeH="0" baseline="0" noProof="0" dirty="0">
                <a:ln>
                  <a:noFill/>
                </a:ln>
                <a:solidFill>
                  <a:srgbClr val="0000FF"/>
                </a:solidFill>
                <a:effectLst/>
                <a:uLnTx/>
                <a:uFillTx/>
                <a:latin typeface="+mn-ea"/>
              </a:rPr>
              <a:t>と同じ番号を指定</a:t>
            </a:r>
            <a:endParaRPr kumimoji="1" lang="ja-JP" altLang="en-US" sz="1200" b="0" i="0" u="none" strike="noStrike" kern="1200" cap="none" spc="0" normalizeH="0" baseline="0" noProof="0" dirty="0">
              <a:ln>
                <a:noFill/>
              </a:ln>
              <a:solidFill>
                <a:srgbClr val="0000FF"/>
              </a:solidFill>
              <a:effectLst/>
              <a:uLnTx/>
              <a:uFillTx/>
              <a:latin typeface="+mn-ea"/>
            </a:endParaRPr>
          </a:p>
        </p:txBody>
      </p:sp>
      <p:sp>
        <p:nvSpPr>
          <p:cNvPr id="49" name="テキスト ボックス 48"/>
          <p:cNvSpPr txBox="1"/>
          <p:nvPr/>
        </p:nvSpPr>
        <p:spPr>
          <a:xfrm>
            <a:off x="4135954" y="3140713"/>
            <a:ext cx="3672627" cy="553998"/>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FF"/>
                </a:solidFill>
                <a:effectLst/>
                <a:uLnTx/>
                <a:uFillTx/>
                <a:latin typeface="+mn-ea"/>
              </a:rPr>
              <a:t>【</a:t>
            </a:r>
            <a:r>
              <a:rPr kumimoji="1" lang="ja-JP" altLang="en-US" sz="1000" b="0" i="0" u="none" strike="noStrike" kern="1200" cap="none" spc="0" normalizeH="0" baseline="0" noProof="0" dirty="0">
                <a:ln>
                  <a:noFill/>
                </a:ln>
                <a:solidFill>
                  <a:srgbClr val="0000FF"/>
                </a:solidFill>
                <a:effectLst/>
                <a:uLnTx/>
                <a:uFillTx/>
                <a:latin typeface="+mn-ea"/>
              </a:rPr>
              <a:t>独自アラーム通知先</a:t>
            </a:r>
            <a:r>
              <a:rPr kumimoji="1" lang="en-US" altLang="ja-JP" sz="1000" b="0" i="0" u="none" strike="noStrike" kern="1200" cap="none" spc="0" normalizeH="0" baseline="0" noProof="0" dirty="0">
                <a:ln>
                  <a:noFill/>
                </a:ln>
                <a:solidFill>
                  <a:srgbClr val="0000FF"/>
                </a:solidFill>
                <a:effectLst/>
                <a:uLnTx/>
                <a:uFillTx/>
                <a:latin typeface="+mn-ea"/>
              </a:rPr>
              <a:t>】</a:t>
            </a: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・「アラーム」：チェック</a:t>
            </a:r>
            <a:endParaRPr lang="en-US" altLang="ja-JP" sz="1000" dirty="0">
              <a:solidFill>
                <a:srgbClr val="0000FF"/>
              </a:solidFill>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・「通知先アドレス」：</a:t>
            </a:r>
            <a:r>
              <a:rPr kumimoji="1" lang="en-US" altLang="ja-JP" sz="1000" b="0" i="0" u="none" strike="noStrike" kern="1200" cap="none" spc="0" normalizeH="0" baseline="0" noProof="0" dirty="0">
                <a:ln>
                  <a:noFill/>
                </a:ln>
                <a:solidFill>
                  <a:srgbClr val="0000FF"/>
                </a:solidFill>
                <a:effectLst/>
                <a:uLnTx/>
                <a:uFillTx/>
                <a:latin typeface="+mn-ea"/>
              </a:rPr>
              <a:t>PTZ</a:t>
            </a:r>
            <a:r>
              <a:rPr kumimoji="1" lang="ja-JP" altLang="en-US" sz="1000" b="0" i="0" u="none" strike="noStrike" kern="1200" cap="none" spc="0" normalizeH="0" baseline="0" noProof="0" dirty="0">
                <a:ln>
                  <a:noFill/>
                </a:ln>
                <a:solidFill>
                  <a:srgbClr val="0000FF"/>
                </a:solidFill>
                <a:effectLst/>
                <a:uLnTx/>
                <a:uFillTx/>
                <a:latin typeface="+mn-ea"/>
              </a:rPr>
              <a:t>カメラ</a:t>
            </a:r>
            <a:r>
              <a:rPr kumimoji="1" lang="en-US" altLang="ja-JP" sz="1000" b="0" i="0" u="none" strike="noStrike" kern="1200" cap="none" spc="0" normalizeH="0" baseline="0" noProof="0" dirty="0">
                <a:ln>
                  <a:noFill/>
                </a:ln>
                <a:solidFill>
                  <a:srgbClr val="0000FF"/>
                </a:solidFill>
                <a:effectLst/>
                <a:uLnTx/>
                <a:uFillTx/>
                <a:latin typeface="+mn-ea"/>
              </a:rPr>
              <a:t>No.2</a:t>
            </a:r>
            <a:r>
              <a:rPr kumimoji="1" lang="ja-JP" altLang="en-US" sz="1000" b="0" i="0" u="none" strike="noStrike" kern="1200" cap="none" spc="0" normalizeH="0" baseline="0" noProof="0" dirty="0">
                <a:ln>
                  <a:noFill/>
                </a:ln>
                <a:solidFill>
                  <a:srgbClr val="0000FF"/>
                </a:solidFill>
                <a:effectLst/>
                <a:uLnTx/>
                <a:uFillTx/>
                <a:latin typeface="+mn-ea"/>
              </a:rPr>
              <a:t>の</a:t>
            </a:r>
            <a:r>
              <a:rPr kumimoji="1" lang="en-US" altLang="ja-JP" sz="1000" b="0" i="0" u="none" strike="noStrike" kern="1200" cap="none" spc="0" normalizeH="0" baseline="0" noProof="0" dirty="0">
                <a:ln>
                  <a:noFill/>
                </a:ln>
                <a:solidFill>
                  <a:srgbClr val="0000FF"/>
                </a:solidFill>
                <a:effectLst/>
                <a:uLnTx/>
                <a:uFillTx/>
                <a:latin typeface="+mn-ea"/>
              </a:rPr>
              <a:t>IP</a:t>
            </a:r>
            <a:r>
              <a:rPr kumimoji="1" lang="ja-JP" altLang="en-US" sz="1000" b="0" i="0" u="none" strike="noStrike" kern="1200" cap="none" spc="0" normalizeH="0" baseline="0" noProof="0" dirty="0">
                <a:ln>
                  <a:noFill/>
                </a:ln>
                <a:solidFill>
                  <a:srgbClr val="0000FF"/>
                </a:solidFill>
                <a:effectLst/>
                <a:uLnTx/>
                <a:uFillTx/>
                <a:latin typeface="+mn-ea"/>
              </a:rPr>
              <a:t>アドレスを指定</a:t>
            </a:r>
            <a:endParaRPr kumimoji="1" lang="ja-JP" altLang="en-US" sz="1200" b="0" i="0" u="none" strike="noStrike" kern="1200" cap="none" spc="0" normalizeH="0" baseline="0" noProof="0" dirty="0">
              <a:ln>
                <a:noFill/>
              </a:ln>
              <a:solidFill>
                <a:srgbClr val="0000FF"/>
              </a:solidFill>
              <a:effectLst/>
              <a:uLnTx/>
              <a:uFillTx/>
              <a:latin typeface="+mn-ea"/>
            </a:endParaRPr>
          </a:p>
        </p:txBody>
      </p:sp>
      <p:sp>
        <p:nvSpPr>
          <p:cNvPr id="50" name="テキスト ボックス 49"/>
          <p:cNvSpPr txBox="1"/>
          <p:nvPr/>
        </p:nvSpPr>
        <p:spPr>
          <a:xfrm>
            <a:off x="4135954" y="3807746"/>
            <a:ext cx="3672627" cy="400110"/>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「自動追尾連携設定」</a:t>
            </a:r>
            <a:r>
              <a:rPr lang="ja-JP" altLang="en-US" sz="1000" dirty="0">
                <a:solidFill>
                  <a:srgbClr val="0000FF"/>
                </a:solidFill>
                <a:latin typeface="+mn-ea"/>
              </a:rPr>
              <a:t>：</a:t>
            </a:r>
            <a:r>
              <a:rPr kumimoji="1" lang="en-US" altLang="ja-JP" sz="1000" b="0" i="0" u="none" strike="noStrike" kern="1200" cap="none" spc="0" normalizeH="0" baseline="0" noProof="0" dirty="0">
                <a:ln>
                  <a:noFill/>
                </a:ln>
                <a:solidFill>
                  <a:srgbClr val="0000FF"/>
                </a:solidFill>
                <a:effectLst/>
                <a:uLnTx/>
                <a:uFillTx/>
                <a:latin typeface="+mn-ea"/>
              </a:rPr>
              <a:t> “On” </a:t>
            </a: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「アラームエリア</a:t>
            </a:r>
            <a:r>
              <a:rPr lang="en-US" altLang="ja-JP" sz="1000" dirty="0">
                <a:solidFill>
                  <a:srgbClr val="0000FF"/>
                </a:solidFill>
                <a:latin typeface="+mn-ea"/>
              </a:rPr>
              <a:t>No</a:t>
            </a:r>
            <a:r>
              <a:rPr lang="ja-JP" altLang="en-US" sz="1000" dirty="0">
                <a:solidFill>
                  <a:srgbClr val="0000FF"/>
                </a:solidFill>
                <a:latin typeface="+mn-ea"/>
              </a:rPr>
              <a:t>」：前ページで設定したアラームエリアの番号を指定</a:t>
            </a:r>
            <a:endParaRPr kumimoji="1" lang="ja-JP" altLang="en-US" sz="1200" b="0" i="0" u="none" strike="noStrike" kern="1200" cap="none" spc="0" normalizeH="0" baseline="0" noProof="0" dirty="0">
              <a:ln>
                <a:noFill/>
              </a:ln>
              <a:solidFill>
                <a:srgbClr val="0000FF"/>
              </a:solidFill>
              <a:effectLst/>
              <a:uLnTx/>
              <a:uFillTx/>
              <a:latin typeface="+mn-ea"/>
            </a:endParaRPr>
          </a:p>
        </p:txBody>
      </p:sp>
      <p:sp>
        <p:nvSpPr>
          <p:cNvPr id="36"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solidFill>
                  <a:srgbClr val="6464E6"/>
                </a:solidFill>
                <a:effectLst/>
                <a:uLnTx/>
                <a:uFillTx/>
                <a:latin typeface="Yu Gothic UI"/>
                <a:ea typeface="Yu Gothic UI"/>
                <a:cs typeface="+mn-cs"/>
              </a:rPr>
              <a:t>AI</a:t>
            </a:r>
            <a:r>
              <a:rPr kumimoji="1" lang="ja-JP" altLang="en-US" sz="2800" b="0" i="0" u="none" strike="noStrike" kern="1200" cap="none" spc="0" normalizeH="0" baseline="0" noProof="0" dirty="0">
                <a:ln>
                  <a:noFill/>
                </a:ln>
                <a:solidFill>
                  <a:srgbClr val="6464E6"/>
                </a:solidFill>
                <a:effectLst/>
                <a:uLnTx/>
                <a:uFillTx/>
                <a:latin typeface="Yu Gothic UI"/>
                <a:ea typeface="Yu Gothic UI"/>
                <a:cs typeface="+mn-cs"/>
              </a:rPr>
              <a:t>マルチセンサーカメラとの自動追尾連動の設定手順</a:t>
            </a:r>
            <a:r>
              <a:rPr kumimoji="1" lang="ja-JP" altLang="en-US" sz="1600" b="0" i="0" u="none" strike="noStrike" kern="1200" cap="none" spc="0" normalizeH="0" baseline="0" noProof="0" dirty="0">
                <a:ln>
                  <a:noFill/>
                </a:ln>
                <a:solidFill>
                  <a:srgbClr val="6464E6"/>
                </a:solidFill>
                <a:effectLst/>
                <a:uLnTx/>
                <a:uFillTx/>
                <a:latin typeface="Yu Gothic UI"/>
                <a:ea typeface="Yu Gothic UI"/>
                <a:cs typeface="+mn-cs"/>
              </a:rPr>
              <a:t>（</a:t>
            </a:r>
            <a:r>
              <a:rPr kumimoji="1" lang="en-US" altLang="ja-JP" sz="1600" b="0" i="0" u="none" strike="noStrike" kern="1200" cap="none" spc="0" normalizeH="0" baseline="0" noProof="0" dirty="0">
                <a:ln>
                  <a:noFill/>
                </a:ln>
                <a:solidFill>
                  <a:srgbClr val="6464E6"/>
                </a:solidFill>
                <a:effectLst/>
                <a:uLnTx/>
                <a:uFillTx/>
                <a:latin typeface="Yu Gothic UI"/>
                <a:ea typeface="Yu Gothic UI"/>
                <a:cs typeface="+mn-cs"/>
              </a:rPr>
              <a:t>4/5</a:t>
            </a:r>
            <a:r>
              <a:rPr kumimoji="1" lang="ja-JP" altLang="en-US" sz="1600" b="0" i="0" u="none" strike="noStrike" kern="1200" cap="none" spc="0" normalizeH="0" baseline="0" noProof="0" dirty="0">
                <a:ln>
                  <a:noFill/>
                </a:ln>
                <a:solidFill>
                  <a:srgbClr val="6464E6"/>
                </a:solidFill>
                <a:effectLst/>
                <a:uLnTx/>
                <a:uFillTx/>
                <a:latin typeface="Yu Gothic UI"/>
                <a:ea typeface="Yu Gothic UI"/>
                <a:cs typeface="+mn-cs"/>
              </a:rPr>
              <a:t>）</a:t>
            </a:r>
          </a:p>
        </p:txBody>
      </p:sp>
      <p:pic>
        <p:nvPicPr>
          <p:cNvPr id="3" name="図 2"/>
          <p:cNvPicPr>
            <a:picLocks noChangeAspect="1"/>
          </p:cNvPicPr>
          <p:nvPr/>
        </p:nvPicPr>
        <p:blipFill rotWithShape="1">
          <a:blip r:embed="rId4"/>
          <a:srcRect l="20043" t="18020" r="9417" b="1"/>
          <a:stretch/>
        </p:blipFill>
        <p:spPr>
          <a:xfrm>
            <a:off x="200026" y="1913251"/>
            <a:ext cx="3534867" cy="2437812"/>
          </a:xfrm>
          <a:prstGeom prst="rect">
            <a:avLst/>
          </a:prstGeom>
          <a:ln>
            <a:solidFill>
              <a:schemeClr val="tx1"/>
            </a:solidFill>
          </a:ln>
          <a:effectLst>
            <a:outerShdw blurRad="50800" dist="38100" dir="2700000" algn="tl" rotWithShape="0">
              <a:prstClr val="black">
                <a:alpha val="40000"/>
              </a:prstClr>
            </a:outerShdw>
          </a:effectLst>
        </p:spPr>
      </p:pic>
      <p:sp>
        <p:nvSpPr>
          <p:cNvPr id="4" name="テキスト ボックス 3">
            <a:extLst>
              <a:ext uri="{FF2B5EF4-FFF2-40B4-BE49-F238E27FC236}">
                <a16:creationId xmlns:a16="http://schemas.microsoft.com/office/drawing/2014/main" id="{D4A8116A-00CE-182E-EFB4-74583391DF84}"/>
              </a:ext>
            </a:extLst>
          </p:cNvPr>
          <p:cNvSpPr txBox="1"/>
          <p:nvPr/>
        </p:nvSpPr>
        <p:spPr>
          <a:xfrm>
            <a:off x="93784" y="665041"/>
            <a:ext cx="8948615" cy="923330"/>
          </a:xfrm>
          <a:prstGeom prst="rect">
            <a:avLst/>
          </a:prstGeom>
          <a:solidFill>
            <a:schemeClr val="bg2">
              <a:lumMod val="90000"/>
            </a:schemeClr>
          </a:solidFill>
          <a:ln w="19050">
            <a:no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ndParaRPr>
          </a:p>
        </p:txBody>
      </p:sp>
      <p:sp>
        <p:nvSpPr>
          <p:cNvPr id="5" name="正方形/長方形 4">
            <a:extLst>
              <a:ext uri="{FF2B5EF4-FFF2-40B4-BE49-F238E27FC236}">
                <a16:creationId xmlns:a16="http://schemas.microsoft.com/office/drawing/2014/main" id="{4A8EE90E-52A3-7C57-5978-2A58C860E108}"/>
              </a:ext>
            </a:extLst>
          </p:cNvPr>
          <p:cNvSpPr/>
          <p:nvPr/>
        </p:nvSpPr>
        <p:spPr>
          <a:xfrm>
            <a:off x="6347519" y="745350"/>
            <a:ext cx="2538208" cy="76127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6" name="正方形/長方形 5">
            <a:extLst>
              <a:ext uri="{FF2B5EF4-FFF2-40B4-BE49-F238E27FC236}">
                <a16:creationId xmlns:a16="http://schemas.microsoft.com/office/drawing/2014/main" id="{40645191-F635-AB22-A995-930692E01B37}"/>
              </a:ext>
            </a:extLst>
          </p:cNvPr>
          <p:cNvSpPr/>
          <p:nvPr/>
        </p:nvSpPr>
        <p:spPr>
          <a:xfrm>
            <a:off x="3305964" y="733632"/>
            <a:ext cx="2512266" cy="765105"/>
          </a:xfrm>
          <a:prstGeom prst="rect">
            <a:avLst/>
          </a:prstGeom>
          <a:solidFill>
            <a:srgbClr val="6464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9" name="正方形/長方形 8">
            <a:extLst>
              <a:ext uri="{FF2B5EF4-FFF2-40B4-BE49-F238E27FC236}">
                <a16:creationId xmlns:a16="http://schemas.microsoft.com/office/drawing/2014/main" id="{ED089FDE-E326-EE25-8AC6-E31E0608CAAF}"/>
              </a:ext>
            </a:extLst>
          </p:cNvPr>
          <p:cNvSpPr/>
          <p:nvPr/>
        </p:nvSpPr>
        <p:spPr>
          <a:xfrm>
            <a:off x="245064" y="735631"/>
            <a:ext cx="2538208" cy="7605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0" name="正方形/長方形 9">
            <a:extLst>
              <a:ext uri="{FF2B5EF4-FFF2-40B4-BE49-F238E27FC236}">
                <a16:creationId xmlns:a16="http://schemas.microsoft.com/office/drawing/2014/main" id="{F028B837-1978-5903-190B-DB14AB9184F5}"/>
              </a:ext>
            </a:extLst>
          </p:cNvPr>
          <p:cNvSpPr/>
          <p:nvPr/>
        </p:nvSpPr>
        <p:spPr>
          <a:xfrm>
            <a:off x="604470" y="1034466"/>
            <a:ext cx="217880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rPr>
              <a:t>1. AI-VMD</a:t>
            </a: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アラーム ➔ </a:t>
            </a:r>
            <a:r>
              <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rPr>
              <a:t>PTZ</a:t>
            </a: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カメラ</a:t>
            </a:r>
          </a:p>
          <a:p>
            <a:pPr marL="92075" marR="0" lvl="0" algn="l"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独自アラーム通知設定</a:t>
            </a:r>
          </a:p>
        </p:txBody>
      </p:sp>
      <p:sp>
        <p:nvSpPr>
          <p:cNvPr id="11" name="正方形/長方形 10">
            <a:extLst>
              <a:ext uri="{FF2B5EF4-FFF2-40B4-BE49-F238E27FC236}">
                <a16:creationId xmlns:a16="http://schemas.microsoft.com/office/drawing/2014/main" id="{04CA6BBE-47B8-07C6-B8F0-12D913EE6651}"/>
              </a:ext>
            </a:extLst>
          </p:cNvPr>
          <p:cNvSpPr>
            <a:spLocks noChangeAspect="1"/>
          </p:cNvSpPr>
          <p:nvPr/>
        </p:nvSpPr>
        <p:spPr>
          <a:xfrm>
            <a:off x="3747022" y="1030952"/>
            <a:ext cx="2065921" cy="461665"/>
          </a:xfrm>
          <a:prstGeom prst="rect">
            <a:avLst/>
          </a:prstGeom>
        </p:spPr>
        <p:txBody>
          <a:bodyPr wrap="square">
            <a:spAutoFit/>
          </a:bodyPr>
          <a:lstStyle/>
          <a:p>
            <a:pPr marL="177800" marR="0" lvl="0" indent="-17780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2. </a:t>
            </a:r>
            <a:r>
              <a:rPr kumimoji="1" lang="ja-JP"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cs typeface="Calibri" panose="020F0502020204030204" pitchFamily="34" charset="0"/>
              </a:rPr>
              <a:t>自動ズーム調整および自動追尾起動の設定</a:t>
            </a:r>
          </a:p>
        </p:txBody>
      </p:sp>
      <p:pic>
        <p:nvPicPr>
          <p:cNvPr id="12" name="図 11">
            <a:extLst>
              <a:ext uri="{FF2B5EF4-FFF2-40B4-BE49-F238E27FC236}">
                <a16:creationId xmlns:a16="http://schemas.microsoft.com/office/drawing/2014/main" id="{90B9CC18-784A-E174-DEDB-7D338B63A8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880" y="768342"/>
            <a:ext cx="532100" cy="329028"/>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2A279661-6BAC-C71D-849C-0089364516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504" y="752643"/>
            <a:ext cx="343380" cy="521322"/>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ECFC8290-7F3C-0ABB-5D96-C3E64877215C}"/>
              </a:ext>
            </a:extLst>
          </p:cNvPr>
          <p:cNvSpPr txBox="1"/>
          <p:nvPr/>
        </p:nvSpPr>
        <p:spPr>
          <a:xfrm>
            <a:off x="1121211" y="792437"/>
            <a:ext cx="1418043" cy="205022"/>
          </a:xfrm>
          <a:prstGeom prst="rect">
            <a:avLst/>
          </a:prstGeom>
          <a:solidFill>
            <a:schemeClr val="bg1">
              <a:lumMod val="65000"/>
            </a:schemeClr>
          </a:solidFill>
        </p:spPr>
        <p:txBody>
          <a:bodyPr wrap="square" lIns="36000" tIns="36000" rIns="36000" bIns="36000" rtlCol="0" anchor="ctr" anchorCtr="0">
            <a:noAutofit/>
          </a:bodyPr>
          <a:lstStyle/>
          <a:p>
            <a:pPr marL="87313" marR="0" lvl="0" indent="-87313" algn="l"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FFFF"/>
                </a:solidFill>
                <a:effectLst/>
                <a:uLnTx/>
                <a:uFillTx/>
                <a:latin typeface="+mn-ea"/>
                <a:cs typeface="Calibri" panose="020F0502020204030204" pitchFamily="34" charset="0"/>
              </a:rPr>
              <a:t>マルチセンサーカメラ</a:t>
            </a:r>
          </a:p>
        </p:txBody>
      </p:sp>
      <p:sp>
        <p:nvSpPr>
          <p:cNvPr id="15" name="Rectangle 18">
            <a:extLst>
              <a:ext uri="{FF2B5EF4-FFF2-40B4-BE49-F238E27FC236}">
                <a16:creationId xmlns:a16="http://schemas.microsoft.com/office/drawing/2014/main" id="{4585EEAB-2D27-D509-3DE8-79CE8E364A2D}"/>
              </a:ext>
            </a:extLst>
          </p:cNvPr>
          <p:cNvSpPr>
            <a:spLocks noChangeArrowheads="1"/>
          </p:cNvSpPr>
          <p:nvPr/>
        </p:nvSpPr>
        <p:spPr bwMode="auto">
          <a:xfrm>
            <a:off x="3903423" y="793685"/>
            <a:ext cx="1023283" cy="184666"/>
          </a:xfrm>
          <a:prstGeom prst="rect">
            <a:avLst/>
          </a:prstGeom>
          <a:solidFill>
            <a:schemeClr val="bg1"/>
          </a:solidFill>
          <a:ln>
            <a:noFill/>
          </a:ln>
          <a:effectLst>
            <a:outerShdw blurRad="50800" dist="38100" dir="2700000" algn="tl" rotWithShape="0">
              <a:prstClr val="black">
                <a:alpha val="40000"/>
              </a:prstClr>
            </a:outerShdw>
          </a:effectLst>
        </p:spPr>
        <p:txBody>
          <a:bodyPr wrap="non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PTZ</a:t>
            </a:r>
            <a:r>
              <a:rPr kumimoji="1" lang="ja-JP" altLang="en-US"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カメラ</a:t>
            </a:r>
            <a:r>
              <a:rPr kumimoji="1" lang="en-US" altLang="ja-JP"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 No.1</a:t>
            </a:r>
          </a:p>
        </p:txBody>
      </p:sp>
      <p:pic>
        <p:nvPicPr>
          <p:cNvPr id="16" name="図 15">
            <a:extLst>
              <a:ext uri="{FF2B5EF4-FFF2-40B4-BE49-F238E27FC236}">
                <a16:creationId xmlns:a16="http://schemas.microsoft.com/office/drawing/2014/main" id="{BEC4ED7C-ABCC-1ADA-AB89-995391363A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6305" y="768342"/>
            <a:ext cx="351329" cy="517340"/>
          </a:xfrm>
          <a:prstGeom prst="rect">
            <a:avLst/>
          </a:prstGeom>
          <a:effectLst>
            <a:outerShdw blurRad="50800" dist="38100" dir="2700000" algn="tl" rotWithShape="0">
              <a:prstClr val="black">
                <a:alpha val="40000"/>
              </a:prstClr>
            </a:outerShdw>
          </a:effectLst>
        </p:spPr>
      </p:pic>
      <p:sp>
        <p:nvSpPr>
          <p:cNvPr id="17" name="右矢印 2">
            <a:extLst>
              <a:ext uri="{FF2B5EF4-FFF2-40B4-BE49-F238E27FC236}">
                <a16:creationId xmlns:a16="http://schemas.microsoft.com/office/drawing/2014/main" id="{F7D9117D-9532-7BB3-B513-173F0EF691A9}"/>
              </a:ext>
            </a:extLst>
          </p:cNvPr>
          <p:cNvSpPr/>
          <p:nvPr/>
        </p:nvSpPr>
        <p:spPr>
          <a:xfrm>
            <a:off x="2922997" y="939929"/>
            <a:ext cx="309282" cy="363071"/>
          </a:xfrm>
          <a:prstGeom prst="rightArrow">
            <a:avLst/>
          </a:prstGeom>
          <a:solidFill>
            <a:srgbClr val="6464E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8" name="右矢印 52">
            <a:extLst>
              <a:ext uri="{FF2B5EF4-FFF2-40B4-BE49-F238E27FC236}">
                <a16:creationId xmlns:a16="http://schemas.microsoft.com/office/drawing/2014/main" id="{EB56279C-D3DC-0CDA-65B0-9A77B30C13B7}"/>
              </a:ext>
            </a:extLst>
          </p:cNvPr>
          <p:cNvSpPr/>
          <p:nvPr/>
        </p:nvSpPr>
        <p:spPr>
          <a:xfrm>
            <a:off x="5934956" y="939929"/>
            <a:ext cx="309282" cy="363071"/>
          </a:xfrm>
          <a:prstGeom prst="rightArrow">
            <a:avLst/>
          </a:prstGeom>
          <a:solidFill>
            <a:schemeClr val="accent1">
              <a:lumMod val="20000"/>
              <a:lumOff val="80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9" name="テキスト ボックス 18">
            <a:extLst>
              <a:ext uri="{FF2B5EF4-FFF2-40B4-BE49-F238E27FC236}">
                <a16:creationId xmlns:a16="http://schemas.microsoft.com/office/drawing/2014/main" id="{FB9BE00B-3E20-2E4A-22A1-C95251816567}"/>
              </a:ext>
            </a:extLst>
          </p:cNvPr>
          <p:cNvSpPr txBox="1"/>
          <p:nvPr/>
        </p:nvSpPr>
        <p:spPr>
          <a:xfrm>
            <a:off x="6842377" y="1044456"/>
            <a:ext cx="2043350"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6464E6"/>
                </a:solidFill>
                <a:effectLst/>
                <a:uLnTx/>
                <a:uFillTx/>
                <a:latin typeface="+mn-ea"/>
              </a:rPr>
              <a:t>3. </a:t>
            </a:r>
            <a:r>
              <a:rPr kumimoji="1" lang="ja-JP" altLang="en-US" sz="1200" b="1" i="0" u="none" strike="noStrike" kern="1200" cap="none" spc="0" normalizeH="0" baseline="0" noProof="0" dirty="0">
                <a:ln>
                  <a:noFill/>
                </a:ln>
                <a:solidFill>
                  <a:srgbClr val="6464E6"/>
                </a:solidFill>
                <a:effectLst/>
                <a:uLnTx/>
                <a:uFillTx/>
                <a:latin typeface="+mn-ea"/>
              </a:rPr>
              <a:t>自動追尾の引継ぎ</a:t>
            </a:r>
            <a:endParaRPr kumimoji="1" lang="en-US" altLang="ja-JP" sz="1200" b="1" i="0" u="none" strike="noStrike" kern="1200" cap="none" spc="0" normalizeH="0" baseline="0" noProof="0" dirty="0">
              <a:ln>
                <a:noFill/>
              </a:ln>
              <a:solidFill>
                <a:srgbClr val="6464E6"/>
              </a:solidFill>
              <a:effectLst/>
              <a:uLnTx/>
              <a:uFillTx/>
              <a:latin typeface="+mn-ea"/>
            </a:endParaRPr>
          </a:p>
          <a:p>
            <a:pPr marL="177800" marR="0" lvl="0" algn="l" defTabSz="457200" rtl="0" eaLnBrk="1" fontAlgn="base" latinLnBrk="0" hangingPunct="1">
              <a:lnSpc>
                <a:spcPct val="100000"/>
              </a:lnSpc>
              <a:spcBef>
                <a:spcPct val="0"/>
              </a:spcBef>
              <a:spcAft>
                <a:spcPct val="0"/>
              </a:spcAft>
              <a:buClrTx/>
              <a:buSzTx/>
              <a:buFontTx/>
              <a:buNone/>
              <a:tabLst/>
              <a:defRPr/>
            </a:pPr>
            <a:r>
              <a:rPr lang="en-US" altLang="ja-JP" sz="1200" b="1" dirty="0">
                <a:solidFill>
                  <a:srgbClr val="6464E6"/>
                </a:solidFill>
                <a:latin typeface="+mn-ea"/>
              </a:rPr>
              <a:t>PTZ</a:t>
            </a:r>
            <a:r>
              <a:rPr lang="ja-JP" altLang="en-US" sz="1200" b="1" dirty="0">
                <a:solidFill>
                  <a:srgbClr val="6464E6"/>
                </a:solidFill>
                <a:latin typeface="+mn-ea"/>
              </a:rPr>
              <a:t>カメラ </a:t>
            </a:r>
            <a:r>
              <a:rPr lang="en-US" altLang="ja-JP" sz="1200" b="1" dirty="0">
                <a:solidFill>
                  <a:srgbClr val="6464E6"/>
                </a:solidFill>
                <a:latin typeface="+mn-ea"/>
              </a:rPr>
              <a:t>No.1</a:t>
            </a:r>
            <a:r>
              <a:rPr lang="ja-JP" altLang="en-US" sz="1200" b="1" dirty="0">
                <a:solidFill>
                  <a:srgbClr val="6464E6"/>
                </a:solidFill>
                <a:latin typeface="+mn-ea"/>
              </a:rPr>
              <a:t> ⇒</a:t>
            </a:r>
            <a:r>
              <a:rPr lang="en-US" altLang="ja-JP" sz="1200" b="1" dirty="0">
                <a:solidFill>
                  <a:srgbClr val="6464E6"/>
                </a:solidFill>
                <a:latin typeface="+mn-ea"/>
              </a:rPr>
              <a:t>No.2</a:t>
            </a:r>
            <a:endParaRPr kumimoji="1" lang="ja-JP" altLang="en-US" sz="1200" b="1" i="0" u="none" strike="noStrike" kern="1200" cap="none" spc="0" normalizeH="0" baseline="0" noProof="0" dirty="0">
              <a:ln>
                <a:noFill/>
              </a:ln>
              <a:solidFill>
                <a:srgbClr val="6464E6"/>
              </a:solidFill>
              <a:effectLst/>
              <a:uLnTx/>
              <a:uFillTx/>
              <a:latin typeface="+mn-ea"/>
            </a:endParaRPr>
          </a:p>
        </p:txBody>
      </p:sp>
      <p:sp>
        <p:nvSpPr>
          <p:cNvPr id="20" name="Rectangle 18">
            <a:extLst>
              <a:ext uri="{FF2B5EF4-FFF2-40B4-BE49-F238E27FC236}">
                <a16:creationId xmlns:a16="http://schemas.microsoft.com/office/drawing/2014/main" id="{45B84701-3880-18BA-031C-52E834DE4BE0}"/>
              </a:ext>
            </a:extLst>
          </p:cNvPr>
          <p:cNvSpPr>
            <a:spLocks noChangeArrowheads="1"/>
          </p:cNvSpPr>
          <p:nvPr/>
        </p:nvSpPr>
        <p:spPr bwMode="auto">
          <a:xfrm>
            <a:off x="6885754" y="777402"/>
            <a:ext cx="1182355" cy="184666"/>
          </a:xfrm>
          <a:prstGeom prst="rect">
            <a:avLst/>
          </a:prstGeom>
          <a:solidFill>
            <a:schemeClr val="bg1">
              <a:lumMod val="65000"/>
            </a:schemeClr>
          </a:solidFill>
          <a:ln>
            <a:noFill/>
          </a:ln>
          <a:effectLst/>
        </p:spPr>
        <p:txBody>
          <a:bodyPr wrap="squar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PTZ</a:t>
            </a:r>
            <a:r>
              <a:rPr kumimoji="1" lang="ja-JP" altLang="en-US"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カメラ</a:t>
            </a: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 No.2</a:t>
            </a:r>
          </a:p>
        </p:txBody>
      </p:sp>
      <p:sp>
        <p:nvSpPr>
          <p:cNvPr id="21" name="正方形/長方形 20">
            <a:extLst>
              <a:ext uri="{FF2B5EF4-FFF2-40B4-BE49-F238E27FC236}">
                <a16:creationId xmlns:a16="http://schemas.microsoft.com/office/drawing/2014/main" id="{086F102C-2FDA-2309-1963-4742569E3061}"/>
              </a:ext>
            </a:extLst>
          </p:cNvPr>
          <p:cNvSpPr/>
          <p:nvPr/>
        </p:nvSpPr>
        <p:spPr>
          <a:xfrm>
            <a:off x="1462596" y="4162040"/>
            <a:ext cx="857022" cy="1890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Calibri"/>
                <a:ea typeface="Yu Gothic UI"/>
                <a:cs typeface="+mn-cs"/>
              </a:rPr>
              <a:t>＊</a:t>
            </a:r>
          </a:p>
        </p:txBody>
      </p:sp>
      <p:sp>
        <p:nvSpPr>
          <p:cNvPr id="22" name="テキスト ボックス 21">
            <a:extLst>
              <a:ext uri="{FF2B5EF4-FFF2-40B4-BE49-F238E27FC236}">
                <a16:creationId xmlns:a16="http://schemas.microsoft.com/office/drawing/2014/main" id="{468E3446-84DA-81F6-D1EB-660DFA6456A7}"/>
              </a:ext>
            </a:extLst>
          </p:cNvPr>
          <p:cNvSpPr txBox="1"/>
          <p:nvPr/>
        </p:nvSpPr>
        <p:spPr>
          <a:xfrm>
            <a:off x="7025662" y="4566210"/>
            <a:ext cx="2026517" cy="276999"/>
          </a:xfrm>
          <a:prstGeom prst="rect">
            <a:avLst/>
          </a:prstGeom>
          <a:noFill/>
        </p:spPr>
        <p:txBody>
          <a:bodyPr wrap="none" rtlCol="0">
            <a:spAutoFit/>
          </a:bodyPr>
          <a:lstStyle/>
          <a:p>
            <a:r>
              <a:rPr kumimoji="1" lang="ja-JP" altLang="en-US" sz="1200" b="1" dirty="0">
                <a:solidFill>
                  <a:srgbClr val="FF0000"/>
                </a:solidFill>
              </a:rPr>
              <a:t>＊「設定」ボタンを必ずクリック</a:t>
            </a:r>
          </a:p>
        </p:txBody>
      </p:sp>
      <p:sp>
        <p:nvSpPr>
          <p:cNvPr id="28" name="テキスト ボックス 27"/>
          <p:cNvSpPr txBox="1"/>
          <p:nvPr/>
        </p:nvSpPr>
        <p:spPr>
          <a:xfrm>
            <a:off x="264901" y="2412233"/>
            <a:ext cx="2395390" cy="507831"/>
          </a:xfrm>
          <a:prstGeom prst="rect">
            <a:avLst/>
          </a:prstGeom>
          <a:noFill/>
          <a:ln w="19050">
            <a:solidFill>
              <a:srgbClr val="FF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Calibri" charset="0"/>
                <a:ea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Calibri" charset="0"/>
              <a:ea typeface="ＭＳ Ｐゴシック" charset="0"/>
            </a:endParaRPr>
          </a:p>
        </p:txBody>
      </p:sp>
      <p:sp>
        <p:nvSpPr>
          <p:cNvPr id="30" name="正方形/長方形 29"/>
          <p:cNvSpPr/>
          <p:nvPr/>
        </p:nvSpPr>
        <p:spPr>
          <a:xfrm>
            <a:off x="295315" y="3219596"/>
            <a:ext cx="2888639" cy="3962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sp>
        <p:nvSpPr>
          <p:cNvPr id="31" name="正方形/長方形 30"/>
          <p:cNvSpPr/>
          <p:nvPr/>
        </p:nvSpPr>
        <p:spPr>
          <a:xfrm>
            <a:off x="361158" y="3630757"/>
            <a:ext cx="3161541" cy="1320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cxnSp>
        <p:nvCxnSpPr>
          <p:cNvPr id="52" name="直線矢印コネクタ 51"/>
          <p:cNvCxnSpPr>
            <a:cxnSpLocks/>
            <a:stCxn id="28" idx="3"/>
            <a:endCxn id="47" idx="1"/>
          </p:cNvCxnSpPr>
          <p:nvPr/>
        </p:nvCxnSpPr>
        <p:spPr>
          <a:xfrm>
            <a:off x="2660291" y="2666149"/>
            <a:ext cx="1475664" cy="758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cxnSpLocks/>
            <a:stCxn id="30" idx="3"/>
            <a:endCxn id="49" idx="1"/>
          </p:cNvCxnSpPr>
          <p:nvPr/>
        </p:nvCxnSpPr>
        <p:spPr>
          <a:xfrm flipV="1">
            <a:off x="3183954" y="3417712"/>
            <a:ext cx="952000"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cxnSpLocks/>
            <a:stCxn id="31" idx="3"/>
            <a:endCxn id="50" idx="1"/>
          </p:cNvCxnSpPr>
          <p:nvPr/>
        </p:nvCxnSpPr>
        <p:spPr>
          <a:xfrm>
            <a:off x="3522699" y="3696806"/>
            <a:ext cx="613255" cy="31099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9B65DB96-0666-DC28-15F6-EF4B721CEC23}"/>
              </a:ext>
            </a:extLst>
          </p:cNvPr>
          <p:cNvSpPr txBox="1"/>
          <p:nvPr/>
        </p:nvSpPr>
        <p:spPr>
          <a:xfrm>
            <a:off x="4135955" y="1600701"/>
            <a:ext cx="4906443" cy="523220"/>
          </a:xfrm>
          <a:prstGeom prst="rect">
            <a:avLst/>
          </a:prstGeom>
          <a:noFill/>
        </p:spPr>
        <p:txBody>
          <a:bodyPr wrap="square" rtlCol="0">
            <a:spAutoFit/>
          </a:bodyPr>
          <a:lstStyle/>
          <a:p>
            <a:r>
              <a:rPr lang="en-US" altLang="ja-JP" sz="1400" b="1" dirty="0">
                <a:latin typeface="+mn-ea"/>
              </a:rPr>
              <a:t>PTZ</a:t>
            </a:r>
            <a:r>
              <a:rPr lang="ja-JP" altLang="en-US" sz="1400" b="1" dirty="0">
                <a:latin typeface="+mn-ea"/>
              </a:rPr>
              <a:t>カメラの</a:t>
            </a:r>
            <a:r>
              <a:rPr lang="en-US" altLang="ja-JP" sz="1400" b="1" dirty="0">
                <a:latin typeface="+mn-ea"/>
              </a:rPr>
              <a:t>No.1</a:t>
            </a:r>
            <a:r>
              <a:rPr lang="ja-JP" altLang="en-US" sz="1400" b="1" dirty="0">
                <a:latin typeface="+mn-ea"/>
              </a:rPr>
              <a:t>⇒</a:t>
            </a:r>
            <a:r>
              <a:rPr lang="en-US" altLang="ja-JP" sz="1400" b="1" dirty="0">
                <a:latin typeface="+mn-ea"/>
              </a:rPr>
              <a:t>No.2</a:t>
            </a:r>
            <a:r>
              <a:rPr lang="ja-JP" altLang="en-US" sz="1400" b="1" dirty="0">
                <a:latin typeface="+mn-ea"/>
              </a:rPr>
              <a:t>へ自動追尾を引き継ぐための</a:t>
            </a:r>
            <a:endParaRPr lang="en-US" altLang="ja-JP" sz="1400" b="1" dirty="0">
              <a:latin typeface="+mn-ea"/>
            </a:endParaRPr>
          </a:p>
          <a:p>
            <a:r>
              <a:rPr lang="ja-JP" altLang="en-US" sz="1400" b="1" dirty="0">
                <a:latin typeface="+mn-ea"/>
              </a:rPr>
              <a:t>独自アラーム通知設定を行ないます。</a:t>
            </a:r>
            <a:endParaRPr lang="en-US" altLang="ja-JP" sz="1400" b="1" dirty="0">
              <a:latin typeface="+mn-ea"/>
            </a:endParaRPr>
          </a:p>
        </p:txBody>
      </p:sp>
    </p:spTree>
    <p:extLst>
      <p:ext uri="{BB962C8B-B14F-4D97-AF65-F5344CB8AC3E}">
        <p14:creationId xmlns:p14="http://schemas.microsoft.com/office/powerpoint/2010/main" val="1668425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a:blip r:embed="rId3"/>
          <a:stretch>
            <a:fillRect/>
          </a:stretch>
        </p:blipFill>
        <p:spPr>
          <a:xfrm>
            <a:off x="8405187" y="95548"/>
            <a:ext cx="309190" cy="419887"/>
          </a:xfrm>
          <a:prstGeom prst="rect">
            <a:avLst/>
          </a:prstGeom>
        </p:spPr>
      </p:pic>
      <p:sp>
        <p:nvSpPr>
          <p:cNvPr id="52" name="テキスト ボックス 51"/>
          <p:cNvSpPr txBox="1"/>
          <p:nvPr/>
        </p:nvSpPr>
        <p:spPr>
          <a:xfrm>
            <a:off x="93784" y="665041"/>
            <a:ext cx="8948615" cy="923330"/>
          </a:xfrm>
          <a:prstGeom prst="rect">
            <a:avLst/>
          </a:prstGeom>
          <a:solidFill>
            <a:schemeClr val="bg2">
              <a:lumMod val="90000"/>
            </a:schemeClr>
          </a:solidFill>
          <a:ln w="19050">
            <a:no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Calibri" charset="0"/>
              <a:ea typeface="ＭＳ Ｐゴシック" charset="0"/>
            </a:endParaRPr>
          </a:p>
        </p:txBody>
      </p:sp>
      <p:sp>
        <p:nvSpPr>
          <p:cNvPr id="54" name="正方形/長方形 53"/>
          <p:cNvSpPr/>
          <p:nvPr/>
        </p:nvSpPr>
        <p:spPr>
          <a:xfrm>
            <a:off x="6347519" y="745350"/>
            <a:ext cx="2538208" cy="761276"/>
          </a:xfrm>
          <a:prstGeom prst="rect">
            <a:avLst/>
          </a:prstGeom>
          <a:solidFill>
            <a:srgbClr val="6464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57" name="テキスト ボックス 56"/>
          <p:cNvSpPr txBox="1"/>
          <p:nvPr/>
        </p:nvSpPr>
        <p:spPr>
          <a:xfrm>
            <a:off x="6788504" y="1042377"/>
            <a:ext cx="208751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rPr>
              <a:t>3. </a:t>
            </a:r>
            <a:r>
              <a:rPr kumimoji="1" lang="ja-JP"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rPr>
              <a:t>自動追尾の引継ぎ</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rPr>
              <a:t>PTZ</a:t>
            </a:r>
            <a:r>
              <a:rPr kumimoji="1" lang="ja-JP"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rPr>
              <a:t>カメラ </a:t>
            </a:r>
            <a:r>
              <a:rPr kumimoji="1" lang="en-US" altLang="ja-JP"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rPr>
              <a:t>No.1 ⇒No.2</a:t>
            </a:r>
            <a:endParaRPr kumimoji="1" lang="ja-JP"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endParaRPr>
          </a:p>
        </p:txBody>
      </p:sp>
      <p:sp>
        <p:nvSpPr>
          <p:cNvPr id="69" name="Rectangle 18"/>
          <p:cNvSpPr>
            <a:spLocks noChangeArrowheads="1"/>
          </p:cNvSpPr>
          <p:nvPr/>
        </p:nvSpPr>
        <p:spPr bwMode="auto">
          <a:xfrm>
            <a:off x="6905637" y="790341"/>
            <a:ext cx="1182355" cy="184666"/>
          </a:xfrm>
          <a:prstGeom prst="rect">
            <a:avLst/>
          </a:prstGeom>
          <a:solidFill>
            <a:schemeClr val="bg1"/>
          </a:solidFill>
          <a:ln>
            <a:noFill/>
          </a:ln>
          <a:effectLst>
            <a:outerShdw blurRad="50800" dist="38100" dir="2700000" algn="tl" rotWithShape="0">
              <a:prstClr val="black">
                <a:alpha val="40000"/>
              </a:prstClr>
            </a:outerShdw>
          </a:effectLst>
        </p:spPr>
        <p:txBody>
          <a:bodyPr wrap="squar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PTZ</a:t>
            </a:r>
            <a:r>
              <a:rPr kumimoji="1" lang="ja-JP" altLang="en-US"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カメラ</a:t>
            </a:r>
            <a:r>
              <a:rPr kumimoji="1" lang="en-US" altLang="ja-JP" sz="1200" b="1" i="0" u="none" strike="noStrike" kern="1200" cap="none" spc="0" normalizeH="0" baseline="0" noProof="0" dirty="0">
                <a:ln>
                  <a:noFill/>
                </a:ln>
                <a:solidFill>
                  <a:srgbClr val="FFFFFF">
                    <a:lumMod val="50000"/>
                  </a:srgbClr>
                </a:solidFill>
                <a:effectLst/>
                <a:uLnTx/>
                <a:uFillTx/>
                <a:latin typeface="+mn-ea"/>
                <a:ea typeface="+mn-ea"/>
                <a:cs typeface="Calibri" panose="020F0502020204030204" pitchFamily="34" charset="0"/>
              </a:rPr>
              <a:t> No.2</a:t>
            </a:r>
          </a:p>
        </p:txBody>
      </p:sp>
      <p:pic>
        <p:nvPicPr>
          <p:cNvPr id="71" name="図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6305" y="768342"/>
            <a:ext cx="351329" cy="517340"/>
          </a:xfrm>
          <a:prstGeom prst="rect">
            <a:avLst/>
          </a:prstGeom>
        </p:spPr>
      </p:pic>
      <p:sp>
        <p:nvSpPr>
          <p:cNvPr id="72" name="右矢印 71"/>
          <p:cNvSpPr/>
          <p:nvPr/>
        </p:nvSpPr>
        <p:spPr>
          <a:xfrm>
            <a:off x="2922997" y="939929"/>
            <a:ext cx="309282" cy="363071"/>
          </a:xfrm>
          <a:prstGeom prst="rightArrow">
            <a:avLst/>
          </a:prstGeom>
          <a:solidFill>
            <a:schemeClr val="accent1">
              <a:lumMod val="20000"/>
              <a:lumOff val="80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sp>
        <p:nvSpPr>
          <p:cNvPr id="74" name="右矢印 73"/>
          <p:cNvSpPr/>
          <p:nvPr/>
        </p:nvSpPr>
        <p:spPr>
          <a:xfrm>
            <a:off x="5934956" y="939929"/>
            <a:ext cx="309282" cy="363071"/>
          </a:xfrm>
          <a:prstGeom prst="rightArrow">
            <a:avLst/>
          </a:prstGeom>
          <a:solidFill>
            <a:srgbClr val="6464E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sp>
        <p:nvSpPr>
          <p:cNvPr id="37"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solidFill>
                  <a:srgbClr val="6464E6"/>
                </a:solidFill>
                <a:effectLst/>
                <a:uLnTx/>
                <a:uFillTx/>
                <a:latin typeface="Yu Gothic UI"/>
                <a:ea typeface="Yu Gothic UI"/>
                <a:cs typeface="+mn-cs"/>
              </a:rPr>
              <a:t>AI</a:t>
            </a:r>
            <a:r>
              <a:rPr kumimoji="1" lang="ja-JP" altLang="en-US" sz="2800" b="0" i="0" u="none" strike="noStrike" kern="1200" cap="none" spc="0" normalizeH="0" baseline="0" noProof="0" dirty="0">
                <a:ln>
                  <a:noFill/>
                </a:ln>
                <a:solidFill>
                  <a:srgbClr val="6464E6"/>
                </a:solidFill>
                <a:effectLst/>
                <a:uLnTx/>
                <a:uFillTx/>
                <a:latin typeface="Yu Gothic UI"/>
                <a:ea typeface="Yu Gothic UI"/>
                <a:cs typeface="+mn-cs"/>
              </a:rPr>
              <a:t>マルチセンサーカメラとの自動追尾連動の設定手順</a:t>
            </a:r>
            <a:r>
              <a:rPr kumimoji="1" lang="ja-JP" altLang="en-US" sz="1600" b="0" i="0" u="none" strike="noStrike" kern="1200" cap="none" spc="0" normalizeH="0" baseline="0" noProof="0" dirty="0">
                <a:ln>
                  <a:noFill/>
                </a:ln>
                <a:solidFill>
                  <a:srgbClr val="6464E6"/>
                </a:solidFill>
                <a:effectLst/>
                <a:uLnTx/>
                <a:uFillTx/>
                <a:latin typeface="Yu Gothic UI"/>
                <a:ea typeface="Yu Gothic UI"/>
                <a:cs typeface="+mn-cs"/>
              </a:rPr>
              <a:t>（</a:t>
            </a:r>
            <a:r>
              <a:rPr kumimoji="1" lang="en-US" altLang="ja-JP" sz="1600" b="0" i="0" u="none" strike="noStrike" kern="1200" cap="none" spc="0" normalizeH="0" baseline="0" noProof="0" dirty="0">
                <a:ln>
                  <a:noFill/>
                </a:ln>
                <a:solidFill>
                  <a:srgbClr val="6464E6"/>
                </a:solidFill>
                <a:effectLst/>
                <a:uLnTx/>
                <a:uFillTx/>
                <a:latin typeface="Yu Gothic UI"/>
                <a:ea typeface="Yu Gothic UI"/>
                <a:cs typeface="+mn-cs"/>
              </a:rPr>
              <a:t>5/5</a:t>
            </a:r>
            <a:r>
              <a:rPr kumimoji="1" lang="ja-JP" altLang="en-US" sz="1600" b="0" i="0" u="none" strike="noStrike" kern="1200" cap="none" spc="0" normalizeH="0" baseline="0" noProof="0" dirty="0">
                <a:ln>
                  <a:noFill/>
                </a:ln>
                <a:solidFill>
                  <a:srgbClr val="6464E6"/>
                </a:solidFill>
                <a:effectLst/>
                <a:uLnTx/>
                <a:uFillTx/>
                <a:latin typeface="Yu Gothic UI"/>
                <a:ea typeface="Yu Gothic UI"/>
                <a:cs typeface="+mn-cs"/>
              </a:rPr>
              <a:t>）</a:t>
            </a:r>
          </a:p>
        </p:txBody>
      </p:sp>
      <p:sp>
        <p:nvSpPr>
          <p:cNvPr id="12" name="正方形/長方形 11">
            <a:extLst>
              <a:ext uri="{FF2B5EF4-FFF2-40B4-BE49-F238E27FC236}">
                <a16:creationId xmlns:a16="http://schemas.microsoft.com/office/drawing/2014/main" id="{C1B8F4A4-F902-528C-3C37-61857ABAFB2F}"/>
              </a:ext>
            </a:extLst>
          </p:cNvPr>
          <p:cNvSpPr/>
          <p:nvPr/>
        </p:nvSpPr>
        <p:spPr>
          <a:xfrm>
            <a:off x="245064" y="735631"/>
            <a:ext cx="2538208" cy="7605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3" name="正方形/長方形 12">
            <a:extLst>
              <a:ext uri="{FF2B5EF4-FFF2-40B4-BE49-F238E27FC236}">
                <a16:creationId xmlns:a16="http://schemas.microsoft.com/office/drawing/2014/main" id="{1BE59371-F208-FD17-0D09-23035C718E30}"/>
              </a:ext>
            </a:extLst>
          </p:cNvPr>
          <p:cNvSpPr/>
          <p:nvPr/>
        </p:nvSpPr>
        <p:spPr>
          <a:xfrm>
            <a:off x="604470" y="1034466"/>
            <a:ext cx="217880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rPr>
              <a:t>1. AI-VMD</a:t>
            </a: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アラーム ➔ </a:t>
            </a:r>
            <a:r>
              <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rPr>
              <a:t>PTZ</a:t>
            </a: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カメラ</a:t>
            </a:r>
          </a:p>
          <a:p>
            <a:pPr marL="92075" marR="0" lvl="0" algn="l"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独自アラーム通知設定</a:t>
            </a:r>
          </a:p>
        </p:txBody>
      </p:sp>
      <p:pic>
        <p:nvPicPr>
          <p:cNvPr id="14" name="図 13">
            <a:extLst>
              <a:ext uri="{FF2B5EF4-FFF2-40B4-BE49-F238E27FC236}">
                <a16:creationId xmlns:a16="http://schemas.microsoft.com/office/drawing/2014/main" id="{4F0663C9-ED6A-24BF-AA5B-6D90B69109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880" y="768342"/>
            <a:ext cx="532100" cy="329028"/>
          </a:xfrm>
          <a:prstGeom prst="rect">
            <a:avLst/>
          </a:prstGeom>
          <a:effectLst>
            <a:outerShdw blurRad="50800" dist="38100" dir="2700000" algn="tl" rotWithShape="0">
              <a:prstClr val="black">
                <a:alpha val="40000"/>
              </a:prstClr>
            </a:outerShdw>
          </a:effectLst>
        </p:spPr>
      </p:pic>
      <p:sp>
        <p:nvSpPr>
          <p:cNvPr id="15" name="テキスト ボックス 14">
            <a:extLst>
              <a:ext uri="{FF2B5EF4-FFF2-40B4-BE49-F238E27FC236}">
                <a16:creationId xmlns:a16="http://schemas.microsoft.com/office/drawing/2014/main" id="{707385B5-126D-827A-DCC3-C6DE8BFB8318}"/>
              </a:ext>
            </a:extLst>
          </p:cNvPr>
          <p:cNvSpPr txBox="1"/>
          <p:nvPr/>
        </p:nvSpPr>
        <p:spPr>
          <a:xfrm>
            <a:off x="1121211" y="792437"/>
            <a:ext cx="1418043" cy="205022"/>
          </a:xfrm>
          <a:prstGeom prst="rect">
            <a:avLst/>
          </a:prstGeom>
          <a:solidFill>
            <a:schemeClr val="bg1">
              <a:lumMod val="65000"/>
            </a:schemeClr>
          </a:solidFill>
        </p:spPr>
        <p:txBody>
          <a:bodyPr wrap="square" lIns="36000" tIns="36000" rIns="36000" bIns="36000" rtlCol="0" anchor="ctr" anchorCtr="0">
            <a:noAutofit/>
          </a:bodyPr>
          <a:lstStyle/>
          <a:p>
            <a:pPr marL="87313" marR="0" lvl="0" indent="-87313" algn="l"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FFFF"/>
                </a:solidFill>
                <a:effectLst/>
                <a:uLnTx/>
                <a:uFillTx/>
                <a:latin typeface="+mn-ea"/>
                <a:cs typeface="Calibri" panose="020F0502020204030204" pitchFamily="34" charset="0"/>
              </a:rPr>
              <a:t>マルチセンサーカメラ</a:t>
            </a:r>
          </a:p>
        </p:txBody>
      </p:sp>
      <p:sp>
        <p:nvSpPr>
          <p:cNvPr id="16" name="正方形/長方形 15">
            <a:extLst>
              <a:ext uri="{FF2B5EF4-FFF2-40B4-BE49-F238E27FC236}">
                <a16:creationId xmlns:a16="http://schemas.microsoft.com/office/drawing/2014/main" id="{B1A8418A-EDD8-61A7-8A18-0E25F719D4DD}"/>
              </a:ext>
            </a:extLst>
          </p:cNvPr>
          <p:cNvSpPr/>
          <p:nvPr/>
        </p:nvSpPr>
        <p:spPr>
          <a:xfrm>
            <a:off x="3305964" y="733632"/>
            <a:ext cx="2512266" cy="76510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18" name="正方形/長方形 17">
            <a:extLst>
              <a:ext uri="{FF2B5EF4-FFF2-40B4-BE49-F238E27FC236}">
                <a16:creationId xmlns:a16="http://schemas.microsoft.com/office/drawing/2014/main" id="{FC92771C-05A7-9AD2-2FDE-95A8F5FA2DFD}"/>
              </a:ext>
            </a:extLst>
          </p:cNvPr>
          <p:cNvSpPr>
            <a:spLocks noChangeAspect="1"/>
          </p:cNvSpPr>
          <p:nvPr/>
        </p:nvSpPr>
        <p:spPr>
          <a:xfrm>
            <a:off x="3743512" y="1030510"/>
            <a:ext cx="2065921" cy="461665"/>
          </a:xfrm>
          <a:prstGeom prst="rect">
            <a:avLst/>
          </a:prstGeom>
        </p:spPr>
        <p:txBody>
          <a:bodyPr wrap="square">
            <a:spAutoFit/>
          </a:bodyPr>
          <a:lstStyle/>
          <a:p>
            <a:pPr marL="177800" marR="0" lvl="0" indent="-177800" algn="l"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rPr>
              <a:t>2. </a:t>
            </a:r>
            <a:r>
              <a:rPr kumimoji="1" lang="ja-JP" altLang="en-US" sz="1200" b="1" i="0" u="none" strike="noStrike" kern="1200" cap="none" spc="0" normalizeH="0" baseline="0" noProof="0" dirty="0">
                <a:ln>
                  <a:noFill/>
                </a:ln>
                <a:solidFill>
                  <a:srgbClr val="6464E6"/>
                </a:solidFill>
                <a:effectLst/>
                <a:uLnTx/>
                <a:uFillTx/>
                <a:latin typeface="+mn-ea"/>
                <a:cs typeface="Calibri" panose="020F0502020204030204" pitchFamily="34" charset="0"/>
              </a:rPr>
              <a:t>自動ズーム調整および自動追尾起動の設定</a:t>
            </a:r>
            <a:endParaRPr kumimoji="1" lang="en-US" altLang="ja-JP" sz="1200" b="1" i="0" u="none" strike="noStrike" kern="1200" cap="none" spc="0" normalizeH="0" baseline="0" noProof="0" dirty="0">
              <a:ln>
                <a:noFill/>
              </a:ln>
              <a:solidFill>
                <a:srgbClr val="6464E6"/>
              </a:solidFill>
              <a:effectLst/>
              <a:uLnTx/>
              <a:uFillTx/>
              <a:latin typeface="+mn-ea"/>
              <a:cs typeface="Calibri" panose="020F0502020204030204" pitchFamily="34" charset="0"/>
            </a:endParaRPr>
          </a:p>
        </p:txBody>
      </p:sp>
      <p:pic>
        <p:nvPicPr>
          <p:cNvPr id="19" name="図 18">
            <a:extLst>
              <a:ext uri="{FF2B5EF4-FFF2-40B4-BE49-F238E27FC236}">
                <a16:creationId xmlns:a16="http://schemas.microsoft.com/office/drawing/2014/main" id="{20A2503D-ED2B-C59A-D073-C1CC55373C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504" y="752643"/>
            <a:ext cx="343380" cy="521322"/>
          </a:xfrm>
          <a:prstGeom prst="rect">
            <a:avLst/>
          </a:prstGeom>
          <a:effectLst>
            <a:outerShdw blurRad="50800" dist="38100" dir="2700000" algn="tl" rotWithShape="0">
              <a:prstClr val="black">
                <a:alpha val="40000"/>
              </a:prstClr>
            </a:outerShdw>
          </a:effectLst>
        </p:spPr>
      </p:pic>
      <p:sp>
        <p:nvSpPr>
          <p:cNvPr id="20" name="Rectangle 18">
            <a:extLst>
              <a:ext uri="{FF2B5EF4-FFF2-40B4-BE49-F238E27FC236}">
                <a16:creationId xmlns:a16="http://schemas.microsoft.com/office/drawing/2014/main" id="{AA0A69B2-16B5-2BA1-9327-BE53CE914B33}"/>
              </a:ext>
            </a:extLst>
          </p:cNvPr>
          <p:cNvSpPr>
            <a:spLocks noChangeArrowheads="1"/>
          </p:cNvSpPr>
          <p:nvPr/>
        </p:nvSpPr>
        <p:spPr bwMode="auto">
          <a:xfrm>
            <a:off x="3935616" y="789738"/>
            <a:ext cx="1023283" cy="184666"/>
          </a:xfrm>
          <a:prstGeom prst="rect">
            <a:avLst/>
          </a:prstGeom>
          <a:solidFill>
            <a:schemeClr val="bg1">
              <a:lumMod val="65000"/>
            </a:schemeClr>
          </a:solidFill>
          <a:ln>
            <a:noFill/>
          </a:ln>
          <a:effectLst/>
        </p:spPr>
        <p:txBody>
          <a:bodyPr wrap="non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PTZ</a:t>
            </a:r>
            <a:r>
              <a:rPr kumimoji="1" lang="ja-JP" altLang="en-US"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カメラ</a:t>
            </a:r>
            <a:r>
              <a:rPr kumimoji="1" lang="en-US" altLang="ja-JP" sz="1200" b="1" i="0" u="none" strike="noStrike" kern="1200" cap="none" spc="0" normalizeH="0" baseline="0" noProof="0" dirty="0">
                <a:ln>
                  <a:noFill/>
                </a:ln>
                <a:solidFill>
                  <a:srgbClr val="FFFFFF"/>
                </a:solidFill>
                <a:effectLst/>
                <a:uLnTx/>
                <a:uFillTx/>
                <a:latin typeface="+mn-ea"/>
                <a:ea typeface="+mn-ea"/>
                <a:cs typeface="Calibri" panose="020F0502020204030204" pitchFamily="34" charset="0"/>
              </a:rPr>
              <a:t> No.1</a:t>
            </a:r>
          </a:p>
        </p:txBody>
      </p:sp>
      <p:sp>
        <p:nvSpPr>
          <p:cNvPr id="21" name="テキスト ボックス 20">
            <a:extLst>
              <a:ext uri="{FF2B5EF4-FFF2-40B4-BE49-F238E27FC236}">
                <a16:creationId xmlns:a16="http://schemas.microsoft.com/office/drawing/2014/main" id="{A88C6049-6047-D845-89E1-D5E69DD40181}"/>
              </a:ext>
            </a:extLst>
          </p:cNvPr>
          <p:cNvSpPr txBox="1"/>
          <p:nvPr/>
        </p:nvSpPr>
        <p:spPr>
          <a:xfrm>
            <a:off x="4455904" y="3502079"/>
            <a:ext cx="3949283" cy="1015663"/>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FF"/>
                </a:solidFill>
                <a:effectLst/>
                <a:uLnTx/>
                <a:uFillTx/>
                <a:latin typeface="+mn-ea"/>
              </a:rPr>
              <a:t>【</a:t>
            </a:r>
            <a:r>
              <a:rPr kumimoji="1" lang="ja-JP" altLang="en-US" sz="1000" b="0" i="0" u="none" strike="noStrike" kern="1200" cap="none" spc="0" normalizeH="0" baseline="0" noProof="0" dirty="0">
                <a:ln>
                  <a:noFill/>
                </a:ln>
                <a:solidFill>
                  <a:srgbClr val="0000FF"/>
                </a:solidFill>
                <a:effectLst/>
                <a:uLnTx/>
                <a:uFillTx/>
                <a:latin typeface="+mn-ea"/>
              </a:rPr>
              <a:t>送信元別プリセットポジション</a:t>
            </a:r>
            <a:r>
              <a:rPr kumimoji="1" lang="en-US" altLang="ja-JP" sz="1000" b="0" i="0" u="none" strike="noStrike" kern="1200" cap="none" spc="0" normalizeH="0" baseline="0" noProof="0" dirty="0">
                <a:ln>
                  <a:noFill/>
                </a:ln>
                <a:solidFill>
                  <a:srgbClr val="0000FF"/>
                </a:solidFill>
                <a:effectLst/>
                <a:uLnTx/>
                <a:uFillTx/>
                <a:latin typeface="+mn-ea"/>
              </a:rPr>
              <a:t>】</a:t>
            </a: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・「送信元アドレス１」：</a:t>
            </a:r>
            <a:r>
              <a:rPr lang="en-US" altLang="ja-JP" sz="1000" dirty="0">
                <a:solidFill>
                  <a:srgbClr val="0000FF"/>
                </a:solidFill>
                <a:latin typeface="+mn-ea"/>
              </a:rPr>
              <a:t>PTZ</a:t>
            </a:r>
            <a:r>
              <a:rPr lang="ja-JP" altLang="en-US" sz="1000" dirty="0">
                <a:solidFill>
                  <a:srgbClr val="0000FF"/>
                </a:solidFill>
                <a:latin typeface="+mn-ea"/>
              </a:rPr>
              <a:t>カメラ</a:t>
            </a:r>
            <a:r>
              <a:rPr lang="en-US" altLang="ja-JP" sz="1000" dirty="0">
                <a:solidFill>
                  <a:srgbClr val="0000FF"/>
                </a:solidFill>
                <a:latin typeface="+mn-ea"/>
              </a:rPr>
              <a:t>No.1</a:t>
            </a:r>
            <a:r>
              <a:rPr lang="ja-JP" altLang="en-US" sz="1000" dirty="0">
                <a:solidFill>
                  <a:srgbClr val="0000FF"/>
                </a:solidFill>
                <a:latin typeface="+mn-ea"/>
              </a:rPr>
              <a:t>の</a:t>
            </a:r>
            <a:r>
              <a:rPr lang="en-US" altLang="ja-JP" sz="1000" dirty="0">
                <a:solidFill>
                  <a:srgbClr val="0000FF"/>
                </a:solidFill>
                <a:latin typeface="+mn-ea"/>
              </a:rPr>
              <a:t>IP</a:t>
            </a:r>
            <a:r>
              <a:rPr lang="ja-JP" altLang="en-US" sz="1000" dirty="0">
                <a:solidFill>
                  <a:srgbClr val="0000FF"/>
                </a:solidFill>
                <a:latin typeface="+mn-ea"/>
              </a:rPr>
              <a:t>アドレス</a:t>
            </a:r>
            <a:endParaRPr lang="en-US" altLang="ja-JP" sz="1000" dirty="0">
              <a:solidFill>
                <a:srgbClr val="0000FF"/>
              </a:solidFill>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　＊右のボックスに、独自アラーム受信時のプリセットポジション番号を指定</a:t>
            </a:r>
            <a:endParaRPr lang="en-US" altLang="ja-JP" sz="1000" dirty="0">
              <a:solidFill>
                <a:srgbClr val="0000FF"/>
              </a:solidFill>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・「カメラ別受信設定」：”</a:t>
            </a:r>
            <a:r>
              <a:rPr lang="en-US" altLang="ja-JP" sz="1000" dirty="0">
                <a:solidFill>
                  <a:srgbClr val="0000FF"/>
                </a:solidFill>
                <a:latin typeface="+mn-ea"/>
              </a:rPr>
              <a:t>1</a:t>
            </a:r>
            <a:r>
              <a:rPr lang="ja-JP" altLang="en-US" sz="1000" dirty="0">
                <a:solidFill>
                  <a:srgbClr val="0000FF"/>
                </a:solidFill>
                <a:latin typeface="+mn-ea"/>
              </a:rPr>
              <a:t>”を指定（マルチセンサーカメラ以外は”</a:t>
            </a:r>
            <a:r>
              <a:rPr lang="en-US" altLang="ja-JP" sz="1000" dirty="0">
                <a:solidFill>
                  <a:srgbClr val="0000FF"/>
                </a:solidFill>
                <a:latin typeface="+mn-ea"/>
              </a:rPr>
              <a:t>1</a:t>
            </a:r>
            <a:r>
              <a:rPr lang="ja-JP" altLang="en-US" sz="1000" dirty="0">
                <a:solidFill>
                  <a:srgbClr val="0000FF"/>
                </a:solidFill>
                <a:latin typeface="+mn-ea"/>
              </a:rPr>
              <a:t>”）</a:t>
            </a:r>
            <a:endParaRPr lang="en-US" altLang="ja-JP" sz="1000" dirty="0">
              <a:solidFill>
                <a:srgbClr val="0000FF"/>
              </a:solidFill>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・「アラームエリア</a:t>
            </a:r>
            <a:r>
              <a:rPr lang="en-US" altLang="ja-JP" sz="1000" dirty="0">
                <a:solidFill>
                  <a:srgbClr val="0000FF"/>
                </a:solidFill>
                <a:latin typeface="+mn-ea"/>
              </a:rPr>
              <a:t>No</a:t>
            </a:r>
            <a:r>
              <a:rPr lang="ja-JP" altLang="en-US" sz="1000" dirty="0">
                <a:solidFill>
                  <a:srgbClr val="0000FF"/>
                </a:solidFill>
                <a:latin typeface="+mn-ea"/>
              </a:rPr>
              <a:t>」：”</a:t>
            </a:r>
            <a:r>
              <a:rPr lang="en-US" altLang="ja-JP" sz="1000" dirty="0">
                <a:solidFill>
                  <a:srgbClr val="0000FF"/>
                </a:solidFill>
                <a:latin typeface="+mn-ea"/>
              </a:rPr>
              <a:t>On</a:t>
            </a:r>
            <a:r>
              <a:rPr lang="ja-JP" altLang="en-US" sz="1000" dirty="0">
                <a:solidFill>
                  <a:srgbClr val="0000FF"/>
                </a:solidFill>
                <a:latin typeface="+mn-ea"/>
              </a:rPr>
              <a:t>”</a:t>
            </a:r>
            <a:endParaRPr lang="en-US" altLang="ja-JP" sz="1000" dirty="0">
              <a:solidFill>
                <a:srgbClr val="0000FF"/>
              </a:solidFill>
              <a:latin typeface="+mn-ea"/>
            </a:endParaRPr>
          </a:p>
          <a:p>
            <a:pPr marL="0" marR="0" lvl="0" indent="0"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　＊</a:t>
            </a:r>
            <a:r>
              <a:rPr kumimoji="1" lang="en-US" altLang="ja-JP" sz="1000" b="0" i="0" u="none" strike="noStrike" kern="1200" cap="none" spc="0" normalizeH="0" baseline="0" noProof="0" dirty="0">
                <a:ln>
                  <a:noFill/>
                </a:ln>
                <a:solidFill>
                  <a:srgbClr val="0000FF"/>
                </a:solidFill>
                <a:effectLst/>
                <a:uLnTx/>
                <a:uFillTx/>
                <a:latin typeface="+mn-ea"/>
              </a:rPr>
              <a:t>PTZ</a:t>
            </a:r>
            <a:r>
              <a:rPr kumimoji="1" lang="ja-JP" altLang="en-US" sz="1000" b="0" i="0" u="none" strike="noStrike" kern="1200" cap="none" spc="0" normalizeH="0" baseline="0" noProof="0" dirty="0">
                <a:ln>
                  <a:noFill/>
                </a:ln>
                <a:solidFill>
                  <a:srgbClr val="0000FF"/>
                </a:solidFill>
                <a:effectLst/>
                <a:uLnTx/>
                <a:uFillTx/>
                <a:latin typeface="+mn-ea"/>
              </a:rPr>
              <a:t>カメラ</a:t>
            </a:r>
            <a:r>
              <a:rPr kumimoji="1" lang="en-US" altLang="ja-JP" sz="1000" b="0" i="0" u="none" strike="noStrike" kern="1200" cap="none" spc="0" normalizeH="0" baseline="0" noProof="0" dirty="0">
                <a:ln>
                  <a:noFill/>
                </a:ln>
                <a:solidFill>
                  <a:srgbClr val="0000FF"/>
                </a:solidFill>
                <a:effectLst/>
                <a:uLnTx/>
                <a:uFillTx/>
                <a:latin typeface="+mn-ea"/>
              </a:rPr>
              <a:t>No.1</a:t>
            </a:r>
            <a:r>
              <a:rPr kumimoji="1" lang="ja-JP" altLang="en-US" sz="1000" b="0" i="0" u="none" strike="noStrike" kern="1200" cap="none" spc="0" normalizeH="0" baseline="0" noProof="0" dirty="0">
                <a:ln>
                  <a:noFill/>
                </a:ln>
                <a:solidFill>
                  <a:srgbClr val="0000FF"/>
                </a:solidFill>
                <a:effectLst/>
                <a:uLnTx/>
                <a:uFillTx/>
                <a:latin typeface="+mn-ea"/>
              </a:rPr>
              <a:t>の</a:t>
            </a:r>
            <a:r>
              <a:rPr lang="ja-JP" altLang="en-US" sz="1000" dirty="0">
                <a:solidFill>
                  <a:srgbClr val="0000FF"/>
                </a:solidFill>
                <a:latin typeface="+mn-ea"/>
              </a:rPr>
              <a:t>アラームエリア</a:t>
            </a:r>
            <a:r>
              <a:rPr lang="en-US" altLang="ja-JP" sz="1000" dirty="0">
                <a:solidFill>
                  <a:srgbClr val="0000FF"/>
                </a:solidFill>
                <a:latin typeface="+mn-ea"/>
              </a:rPr>
              <a:t>No</a:t>
            </a:r>
            <a:r>
              <a:rPr lang="ja-JP" altLang="en-US" sz="1000" dirty="0">
                <a:solidFill>
                  <a:srgbClr val="0000FF"/>
                </a:solidFill>
                <a:latin typeface="+mn-ea"/>
              </a:rPr>
              <a:t>を指定</a:t>
            </a:r>
            <a:endParaRPr kumimoji="1" lang="en-US" altLang="ja-JP" sz="1000" b="0" i="0" u="none" strike="noStrike" kern="1200" cap="none" spc="0" normalizeH="0" baseline="0" noProof="0" dirty="0">
              <a:ln>
                <a:noFill/>
              </a:ln>
              <a:solidFill>
                <a:srgbClr val="0000FF"/>
              </a:solidFill>
              <a:effectLst/>
              <a:uLnTx/>
              <a:uFillTx/>
              <a:latin typeface="+mn-ea"/>
            </a:endParaRPr>
          </a:p>
        </p:txBody>
      </p:sp>
      <p:sp>
        <p:nvSpPr>
          <p:cNvPr id="22" name="テキスト ボックス 21">
            <a:extLst>
              <a:ext uri="{FF2B5EF4-FFF2-40B4-BE49-F238E27FC236}">
                <a16:creationId xmlns:a16="http://schemas.microsoft.com/office/drawing/2014/main" id="{7EE41179-5584-031F-AF8A-52333B5B4161}"/>
              </a:ext>
            </a:extLst>
          </p:cNvPr>
          <p:cNvSpPr txBox="1"/>
          <p:nvPr/>
        </p:nvSpPr>
        <p:spPr>
          <a:xfrm>
            <a:off x="4458041" y="2106486"/>
            <a:ext cx="3947146" cy="553998"/>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R="0" lvl="0" algn="l" defTabSz="457200" rtl="0" eaLnBrk="1" fontAlgn="base" latinLnBrk="0" hangingPunct="1">
              <a:lnSpc>
                <a:spcPct val="100000"/>
              </a:lnSpc>
              <a:spcBef>
                <a:spcPct val="0"/>
              </a:spcBef>
              <a:spcAft>
                <a:spcPct val="0"/>
              </a:spcAft>
              <a:buClrTx/>
              <a:buSzTx/>
              <a:tabLst/>
              <a:defRPr/>
            </a:pPr>
            <a:r>
              <a:rPr kumimoji="1" lang="en-US" altLang="ja-JP" sz="1000" b="0" i="0" u="none" strike="noStrike" kern="1200" cap="none" spc="0" normalizeH="0" baseline="0" noProof="0" dirty="0">
                <a:ln>
                  <a:noFill/>
                </a:ln>
                <a:solidFill>
                  <a:srgbClr val="0000FF"/>
                </a:solidFill>
                <a:effectLst/>
                <a:uLnTx/>
                <a:uFillTx/>
                <a:latin typeface="+mn-ea"/>
              </a:rPr>
              <a:t>【</a:t>
            </a:r>
            <a:r>
              <a:rPr kumimoji="1" lang="ja-JP" altLang="en-US" sz="1000" b="0" i="0" u="none" strike="noStrike" kern="1200" cap="none" spc="0" normalizeH="0" baseline="0" noProof="0" dirty="0">
                <a:ln>
                  <a:noFill/>
                </a:ln>
                <a:solidFill>
                  <a:srgbClr val="0000FF"/>
                </a:solidFill>
                <a:effectLst/>
                <a:uLnTx/>
                <a:uFillTx/>
                <a:latin typeface="+mn-ea"/>
              </a:rPr>
              <a:t>アラーム設定</a:t>
            </a:r>
            <a:r>
              <a:rPr kumimoji="1" lang="en-US" altLang="ja-JP" sz="1000" b="0" i="0" u="none" strike="noStrike" kern="1200" cap="none" spc="0" normalizeH="0" baseline="0" noProof="0" dirty="0">
                <a:ln>
                  <a:noFill/>
                </a:ln>
                <a:solidFill>
                  <a:srgbClr val="0000FF"/>
                </a:solidFill>
                <a:effectLst/>
                <a:uLnTx/>
                <a:uFillTx/>
                <a:latin typeface="+mn-ea"/>
              </a:rPr>
              <a:t>】</a:t>
            </a:r>
          </a:p>
          <a:p>
            <a:pPr marR="0" lvl="0" algn="l" defTabSz="457200" rtl="0" eaLnBrk="1" fontAlgn="base" latinLnBrk="0" hangingPunct="1">
              <a:lnSpc>
                <a:spcPct val="100000"/>
              </a:lnSpc>
              <a:spcBef>
                <a:spcPct val="0"/>
              </a:spcBef>
              <a:spcAft>
                <a:spcPct val="0"/>
              </a:spcAft>
              <a:buClrTx/>
              <a:buSzTx/>
              <a:tabLst/>
              <a:defRPr/>
            </a:pPr>
            <a:r>
              <a:rPr kumimoji="1" lang="ja-JP" altLang="en-US" sz="1000" b="0" i="0" u="none" strike="noStrike" kern="1200" cap="none" spc="0" normalizeH="0" baseline="0" noProof="0" dirty="0">
                <a:ln>
                  <a:noFill/>
                </a:ln>
                <a:solidFill>
                  <a:srgbClr val="0000FF"/>
                </a:solidFill>
                <a:effectLst/>
                <a:uLnTx/>
                <a:uFillTx/>
                <a:latin typeface="+mn-ea"/>
              </a:rPr>
              <a:t>・「コマンドアラーム」：”</a:t>
            </a:r>
            <a:r>
              <a:rPr kumimoji="1" lang="en-US" altLang="ja-JP" sz="1000" b="0" i="0" u="none" strike="noStrike" kern="1200" cap="none" spc="0" normalizeH="0" baseline="0" noProof="0" dirty="0">
                <a:ln>
                  <a:noFill/>
                </a:ln>
                <a:solidFill>
                  <a:srgbClr val="0000FF"/>
                </a:solidFill>
                <a:effectLst/>
                <a:uLnTx/>
                <a:uFillTx/>
                <a:latin typeface="+mn-ea"/>
              </a:rPr>
              <a:t>On</a:t>
            </a:r>
            <a:r>
              <a:rPr kumimoji="1" lang="ja-JP" altLang="en-US" sz="1000" b="0" i="0" u="none" strike="noStrike" kern="1200" cap="none" spc="0" normalizeH="0" baseline="0" noProof="0" dirty="0">
                <a:ln>
                  <a:noFill/>
                </a:ln>
                <a:solidFill>
                  <a:srgbClr val="0000FF"/>
                </a:solidFill>
                <a:effectLst/>
                <a:uLnTx/>
                <a:uFillTx/>
                <a:latin typeface="+mn-ea"/>
              </a:rPr>
              <a:t>”</a:t>
            </a:r>
            <a:endParaRPr kumimoji="1" lang="en-US" altLang="ja-JP" sz="1000" b="0" i="0" u="none" strike="noStrike" kern="1200" cap="none" spc="0" normalizeH="0" baseline="0" noProof="0" dirty="0">
              <a:ln>
                <a:noFill/>
              </a:ln>
              <a:solidFill>
                <a:srgbClr val="0000FF"/>
              </a:solidFill>
              <a:effectLst/>
              <a:uLnTx/>
              <a:uFillTx/>
              <a:latin typeface="+mn-ea"/>
            </a:endParaRPr>
          </a:p>
          <a:p>
            <a:pPr marR="0" lvl="0" algn="l" defTabSz="457200" rtl="0" eaLnBrk="1" fontAlgn="base" latinLnBrk="0" hangingPunct="1">
              <a:lnSpc>
                <a:spcPct val="100000"/>
              </a:lnSpc>
              <a:spcBef>
                <a:spcPct val="0"/>
              </a:spcBef>
              <a:spcAft>
                <a:spcPct val="0"/>
              </a:spcAft>
              <a:buClrTx/>
              <a:buSzTx/>
              <a:tabLst/>
              <a:defRPr/>
            </a:pPr>
            <a:r>
              <a:rPr lang="ja-JP" altLang="en-US" sz="1000" dirty="0">
                <a:solidFill>
                  <a:srgbClr val="0000FF"/>
                </a:solidFill>
                <a:latin typeface="+mn-ea"/>
              </a:rPr>
              <a:t>・「受信ポート番号」：</a:t>
            </a:r>
            <a:r>
              <a:rPr lang="en-US" altLang="ja-JP" sz="1000" dirty="0">
                <a:solidFill>
                  <a:srgbClr val="0000FF"/>
                </a:solidFill>
                <a:latin typeface="+mn-ea"/>
              </a:rPr>
              <a:t>PTZ</a:t>
            </a:r>
            <a:r>
              <a:rPr lang="ja-JP" altLang="en-US" sz="1000" dirty="0">
                <a:solidFill>
                  <a:srgbClr val="0000FF"/>
                </a:solidFill>
                <a:latin typeface="+mn-ea"/>
              </a:rPr>
              <a:t>カメラ</a:t>
            </a:r>
            <a:r>
              <a:rPr lang="en-US" altLang="ja-JP" sz="1000" dirty="0">
                <a:solidFill>
                  <a:srgbClr val="0000FF"/>
                </a:solidFill>
                <a:latin typeface="+mn-ea"/>
              </a:rPr>
              <a:t>No.1</a:t>
            </a:r>
            <a:r>
              <a:rPr lang="ja-JP" altLang="en-US" sz="1000" dirty="0">
                <a:solidFill>
                  <a:srgbClr val="0000FF"/>
                </a:solidFill>
                <a:latin typeface="+mn-ea"/>
              </a:rPr>
              <a:t>と同じ番号を指定</a:t>
            </a:r>
            <a:endParaRPr kumimoji="1" lang="en-US" altLang="ja-JP" sz="1000" b="0" i="0" u="none" strike="noStrike" kern="1200" cap="none" spc="0" normalizeH="0" baseline="0" noProof="0" dirty="0">
              <a:ln>
                <a:noFill/>
              </a:ln>
              <a:solidFill>
                <a:srgbClr val="0000FF"/>
              </a:solidFill>
              <a:effectLst/>
              <a:uLnTx/>
              <a:uFillTx/>
              <a:latin typeface="+mn-ea"/>
            </a:endParaRPr>
          </a:p>
        </p:txBody>
      </p:sp>
      <p:sp>
        <p:nvSpPr>
          <p:cNvPr id="23" name="テキスト ボックス 22">
            <a:extLst>
              <a:ext uri="{FF2B5EF4-FFF2-40B4-BE49-F238E27FC236}">
                <a16:creationId xmlns:a16="http://schemas.microsoft.com/office/drawing/2014/main" id="{FBC69284-E3F1-25C8-58AC-2C0E0AFCF535}"/>
              </a:ext>
            </a:extLst>
          </p:cNvPr>
          <p:cNvSpPr txBox="1"/>
          <p:nvPr/>
        </p:nvSpPr>
        <p:spPr>
          <a:xfrm>
            <a:off x="4458041" y="2836654"/>
            <a:ext cx="3947146" cy="553998"/>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FF"/>
                </a:solidFill>
                <a:effectLst/>
                <a:uLnTx/>
                <a:uFillTx/>
                <a:latin typeface="+mn-ea"/>
              </a:rPr>
              <a:t>【</a:t>
            </a:r>
            <a:r>
              <a:rPr kumimoji="1" lang="ja-JP" altLang="en-US" sz="1000" b="0" i="0" u="none" strike="noStrike" kern="1200" cap="none" spc="0" normalizeH="0" baseline="0" noProof="0" dirty="0">
                <a:ln>
                  <a:noFill/>
                </a:ln>
                <a:solidFill>
                  <a:srgbClr val="0000FF"/>
                </a:solidFill>
                <a:effectLst/>
                <a:uLnTx/>
                <a:uFillTx/>
                <a:latin typeface="+mn-ea"/>
              </a:rPr>
              <a:t>アラーム連動設定</a:t>
            </a:r>
            <a:r>
              <a:rPr kumimoji="1" lang="en-US" altLang="ja-JP" sz="1000" b="0" i="0" u="none" strike="noStrike" kern="1200" cap="none" spc="0" normalizeH="0" baseline="0" noProof="0" dirty="0">
                <a:ln>
                  <a:noFill/>
                </a:ln>
                <a:solidFill>
                  <a:srgbClr val="0000FF"/>
                </a:solidFill>
                <a:effectLst/>
                <a:uLnTx/>
                <a:uFillTx/>
                <a:latin typeface="+mn-ea"/>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FF"/>
                </a:solidFill>
                <a:effectLst/>
                <a:uLnTx/>
                <a:uFillTx/>
                <a:latin typeface="+mn-ea"/>
              </a:rPr>
              <a:t>・「コマンドアラーム」：”送信元別プリセットポジション”</a:t>
            </a:r>
            <a:endParaRPr kumimoji="1" lang="en-US" altLang="ja-JP" sz="1000" b="0" i="0" u="none" strike="noStrike" kern="1200" cap="none" spc="0" normalizeH="0" baseline="0" noProof="0" dirty="0">
              <a:ln>
                <a:noFill/>
              </a:ln>
              <a:solidFill>
                <a:srgbClr val="0000FF"/>
              </a:solidFill>
              <a:effectLst/>
              <a:uLnTx/>
              <a:uFillTx/>
              <a:latin typeface="+mn-ea"/>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1000" dirty="0">
                <a:solidFill>
                  <a:srgbClr val="0000FF"/>
                </a:solidFill>
                <a:latin typeface="+mn-ea"/>
              </a:rPr>
              <a:t>　</a:t>
            </a:r>
            <a:r>
              <a:rPr kumimoji="1" lang="ja-JP" altLang="en-US" sz="1000" b="0" i="0" u="none" strike="noStrike" kern="1200" cap="none" spc="0" normalizeH="0" baseline="0" noProof="0" dirty="0">
                <a:ln>
                  <a:noFill/>
                </a:ln>
                <a:solidFill>
                  <a:srgbClr val="0000FF"/>
                </a:solidFill>
                <a:effectLst/>
                <a:uLnTx/>
                <a:uFillTx/>
                <a:latin typeface="+mn-ea"/>
              </a:rPr>
              <a:t>⇒「送信元別プリセットポジション設定へ」をクリック</a:t>
            </a:r>
            <a:endParaRPr kumimoji="1" lang="ja-JP" altLang="en-US" sz="1200" b="0" i="0" u="none" strike="noStrike" kern="1200" cap="none" spc="0" normalizeH="0" baseline="0" noProof="0" dirty="0">
              <a:ln>
                <a:noFill/>
              </a:ln>
              <a:solidFill>
                <a:srgbClr val="0000FF"/>
              </a:solidFill>
              <a:effectLst/>
              <a:uLnTx/>
              <a:uFillTx/>
              <a:latin typeface="+mn-ea"/>
            </a:endParaRPr>
          </a:p>
        </p:txBody>
      </p:sp>
      <p:grpSp>
        <p:nvGrpSpPr>
          <p:cNvPr id="34" name="グループ化 33">
            <a:extLst>
              <a:ext uri="{FF2B5EF4-FFF2-40B4-BE49-F238E27FC236}">
                <a16:creationId xmlns:a16="http://schemas.microsoft.com/office/drawing/2014/main" id="{93534812-8773-3780-E8FF-980076DBE0BA}"/>
              </a:ext>
            </a:extLst>
          </p:cNvPr>
          <p:cNvGrpSpPr/>
          <p:nvPr/>
        </p:nvGrpSpPr>
        <p:grpSpPr>
          <a:xfrm>
            <a:off x="261880" y="1871856"/>
            <a:ext cx="3377110" cy="727787"/>
            <a:chOff x="4621482" y="2500694"/>
            <a:chExt cx="3377110" cy="727787"/>
          </a:xfrm>
        </p:grpSpPr>
        <p:pic>
          <p:nvPicPr>
            <p:cNvPr id="36" name="図 35">
              <a:extLst>
                <a:ext uri="{FF2B5EF4-FFF2-40B4-BE49-F238E27FC236}">
                  <a16:creationId xmlns:a16="http://schemas.microsoft.com/office/drawing/2014/main" id="{86819B85-5A12-84A2-F458-3704256FE9BA}"/>
                </a:ext>
              </a:extLst>
            </p:cNvPr>
            <p:cNvPicPr>
              <a:picLocks noChangeAspect="1"/>
            </p:cNvPicPr>
            <p:nvPr/>
          </p:nvPicPr>
          <p:blipFill rotWithShape="1">
            <a:blip r:embed="rId7"/>
            <a:srcRect l="548" t="36190" r="21734" b="46921"/>
            <a:stretch/>
          </p:blipFill>
          <p:spPr>
            <a:xfrm>
              <a:off x="4621482" y="2500694"/>
              <a:ext cx="3377110" cy="72778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7" name="正方形/長方形 46">
              <a:extLst>
                <a:ext uri="{FF2B5EF4-FFF2-40B4-BE49-F238E27FC236}">
                  <a16:creationId xmlns:a16="http://schemas.microsoft.com/office/drawing/2014/main" id="{6567CAFD-DADF-DA42-24BA-06B321C757D2}"/>
                </a:ext>
              </a:extLst>
            </p:cNvPr>
            <p:cNvSpPr/>
            <p:nvPr/>
          </p:nvSpPr>
          <p:spPr>
            <a:xfrm>
              <a:off x="5527962" y="2857866"/>
              <a:ext cx="2228013" cy="3089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grpSp>
      <p:cxnSp>
        <p:nvCxnSpPr>
          <p:cNvPr id="48" name="直線矢印コネクタ 47">
            <a:extLst>
              <a:ext uri="{FF2B5EF4-FFF2-40B4-BE49-F238E27FC236}">
                <a16:creationId xmlns:a16="http://schemas.microsoft.com/office/drawing/2014/main" id="{7C81507F-27A6-D675-8484-89FAE91577DA}"/>
              </a:ext>
            </a:extLst>
          </p:cNvPr>
          <p:cNvCxnSpPr>
            <a:cxnSpLocks/>
            <a:stCxn id="47" idx="3"/>
            <a:endCxn id="22" idx="1"/>
          </p:cNvCxnSpPr>
          <p:nvPr/>
        </p:nvCxnSpPr>
        <p:spPr>
          <a:xfrm flipV="1">
            <a:off x="3396373" y="2383485"/>
            <a:ext cx="1061668"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グループ化 48">
            <a:extLst>
              <a:ext uri="{FF2B5EF4-FFF2-40B4-BE49-F238E27FC236}">
                <a16:creationId xmlns:a16="http://schemas.microsoft.com/office/drawing/2014/main" id="{50AD3A29-036D-BBD0-0C2F-FBFA10A6E45C}"/>
              </a:ext>
            </a:extLst>
          </p:cNvPr>
          <p:cNvGrpSpPr/>
          <p:nvPr/>
        </p:nvGrpSpPr>
        <p:grpSpPr>
          <a:xfrm>
            <a:off x="1125091" y="2740658"/>
            <a:ext cx="2513898" cy="556565"/>
            <a:chOff x="4747514" y="2557458"/>
            <a:chExt cx="2513898" cy="556565"/>
          </a:xfrm>
        </p:grpSpPr>
        <p:pic>
          <p:nvPicPr>
            <p:cNvPr id="51" name="図 50">
              <a:extLst>
                <a:ext uri="{FF2B5EF4-FFF2-40B4-BE49-F238E27FC236}">
                  <a16:creationId xmlns:a16="http://schemas.microsoft.com/office/drawing/2014/main" id="{FDCE39C3-DFFC-3DB1-F66F-631EE8E94E68}"/>
                </a:ext>
              </a:extLst>
            </p:cNvPr>
            <p:cNvPicPr>
              <a:picLocks noChangeAspect="1"/>
            </p:cNvPicPr>
            <p:nvPr/>
          </p:nvPicPr>
          <p:blipFill rotWithShape="1">
            <a:blip r:embed="rId8"/>
            <a:srcRect t="63108" r="25265"/>
            <a:stretch/>
          </p:blipFill>
          <p:spPr>
            <a:xfrm>
              <a:off x="4747514" y="2557458"/>
              <a:ext cx="2513898" cy="55656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53" name="正方形/長方形 52">
              <a:extLst>
                <a:ext uri="{FF2B5EF4-FFF2-40B4-BE49-F238E27FC236}">
                  <a16:creationId xmlns:a16="http://schemas.microsoft.com/office/drawing/2014/main" id="{F7D125C1-4D79-A7CB-A081-F23125BA69DA}"/>
                </a:ext>
              </a:extLst>
            </p:cNvPr>
            <p:cNvSpPr/>
            <p:nvPr/>
          </p:nvSpPr>
          <p:spPr>
            <a:xfrm>
              <a:off x="4838362" y="2774581"/>
              <a:ext cx="2325631" cy="3089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grpSp>
      <p:sp>
        <p:nvSpPr>
          <p:cNvPr id="58" name="右矢印 55">
            <a:extLst>
              <a:ext uri="{FF2B5EF4-FFF2-40B4-BE49-F238E27FC236}">
                <a16:creationId xmlns:a16="http://schemas.microsoft.com/office/drawing/2014/main" id="{B1911D9A-0A64-465B-301F-A9E056C822A4}"/>
              </a:ext>
            </a:extLst>
          </p:cNvPr>
          <p:cNvSpPr/>
          <p:nvPr/>
        </p:nvSpPr>
        <p:spPr>
          <a:xfrm rot="5400000">
            <a:off x="2623182" y="3273455"/>
            <a:ext cx="223047" cy="258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cxnSp>
        <p:nvCxnSpPr>
          <p:cNvPr id="61" name="直線矢印コネクタ 60">
            <a:extLst>
              <a:ext uri="{FF2B5EF4-FFF2-40B4-BE49-F238E27FC236}">
                <a16:creationId xmlns:a16="http://schemas.microsoft.com/office/drawing/2014/main" id="{204F99EB-5BC7-3FF2-AA36-8765057D4A5C}"/>
              </a:ext>
            </a:extLst>
          </p:cNvPr>
          <p:cNvCxnSpPr>
            <a:cxnSpLocks/>
            <a:stCxn id="53" idx="3"/>
            <a:endCxn id="23" idx="1"/>
          </p:cNvCxnSpPr>
          <p:nvPr/>
        </p:nvCxnSpPr>
        <p:spPr>
          <a:xfrm>
            <a:off x="3541570" y="3112239"/>
            <a:ext cx="916471" cy="141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AC5854E8-B931-D16F-3274-0BECE53A1DF7}"/>
              </a:ext>
            </a:extLst>
          </p:cNvPr>
          <p:cNvCxnSpPr>
            <a:cxnSpLocks/>
            <a:stCxn id="59" idx="3"/>
            <a:endCxn id="21" idx="1"/>
          </p:cNvCxnSpPr>
          <p:nvPr/>
        </p:nvCxnSpPr>
        <p:spPr>
          <a:xfrm>
            <a:off x="3869088" y="4008659"/>
            <a:ext cx="586816" cy="125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C273F9C5-A984-B599-1B9D-B898ECA99554}"/>
              </a:ext>
            </a:extLst>
          </p:cNvPr>
          <p:cNvSpPr txBox="1"/>
          <p:nvPr/>
        </p:nvSpPr>
        <p:spPr>
          <a:xfrm>
            <a:off x="4388083" y="1588717"/>
            <a:ext cx="4084924" cy="523220"/>
          </a:xfrm>
          <a:prstGeom prst="rect">
            <a:avLst/>
          </a:prstGeom>
          <a:noFill/>
        </p:spPr>
        <p:txBody>
          <a:bodyPr wrap="square" rtlCol="0">
            <a:spAutoFit/>
          </a:bodyPr>
          <a:lstStyle/>
          <a:p>
            <a:r>
              <a:rPr kumimoji="1" lang="en-US" altLang="ja-JP" sz="1400" b="1" dirty="0">
                <a:latin typeface="+mn-ea"/>
              </a:rPr>
              <a:t>PTZ</a:t>
            </a:r>
            <a:r>
              <a:rPr kumimoji="1" lang="ja-JP" altLang="en-US" sz="1400" b="1" dirty="0">
                <a:latin typeface="+mn-ea"/>
              </a:rPr>
              <a:t>カメラ</a:t>
            </a:r>
            <a:r>
              <a:rPr kumimoji="1" lang="en-US" altLang="ja-JP" sz="1400" b="1" dirty="0">
                <a:latin typeface="+mn-ea"/>
              </a:rPr>
              <a:t>No.1</a:t>
            </a:r>
            <a:r>
              <a:rPr kumimoji="1" lang="ja-JP" altLang="en-US" sz="1400" b="1" dirty="0">
                <a:latin typeface="+mn-ea"/>
              </a:rPr>
              <a:t>からの独自アラーム通知を受信する</a:t>
            </a:r>
            <a:endParaRPr kumimoji="1" lang="en-US" altLang="ja-JP" sz="1400" b="1" dirty="0">
              <a:latin typeface="+mn-ea"/>
            </a:endParaRPr>
          </a:p>
          <a:p>
            <a:r>
              <a:rPr kumimoji="1" lang="ja-JP" altLang="en-US" sz="1400" b="1" dirty="0">
                <a:latin typeface="+mn-ea"/>
              </a:rPr>
              <a:t>設定を行ないます。</a:t>
            </a:r>
          </a:p>
        </p:txBody>
      </p:sp>
      <p:sp>
        <p:nvSpPr>
          <p:cNvPr id="70" name="テキスト ボックス 69">
            <a:extLst>
              <a:ext uri="{FF2B5EF4-FFF2-40B4-BE49-F238E27FC236}">
                <a16:creationId xmlns:a16="http://schemas.microsoft.com/office/drawing/2014/main" id="{66ADAC84-2BEE-45CD-C474-07117468C47F}"/>
              </a:ext>
            </a:extLst>
          </p:cNvPr>
          <p:cNvSpPr txBox="1"/>
          <p:nvPr/>
        </p:nvSpPr>
        <p:spPr>
          <a:xfrm>
            <a:off x="7025662" y="4566210"/>
            <a:ext cx="2026517" cy="276999"/>
          </a:xfrm>
          <a:prstGeom prst="rect">
            <a:avLst/>
          </a:prstGeom>
          <a:noFill/>
        </p:spPr>
        <p:txBody>
          <a:bodyPr wrap="none" rtlCol="0">
            <a:spAutoFit/>
          </a:bodyPr>
          <a:lstStyle/>
          <a:p>
            <a:r>
              <a:rPr kumimoji="1" lang="ja-JP" altLang="en-US" sz="1200" b="1" dirty="0">
                <a:solidFill>
                  <a:srgbClr val="FF0000"/>
                </a:solidFill>
              </a:rPr>
              <a:t>＊「設定」ボタンを必ずクリック</a:t>
            </a:r>
          </a:p>
        </p:txBody>
      </p:sp>
      <p:grpSp>
        <p:nvGrpSpPr>
          <p:cNvPr id="76" name="グループ化 75">
            <a:extLst>
              <a:ext uri="{FF2B5EF4-FFF2-40B4-BE49-F238E27FC236}">
                <a16:creationId xmlns:a16="http://schemas.microsoft.com/office/drawing/2014/main" id="{8BB95720-0D51-96A7-0A6F-D9DA0ED6BCF0}"/>
              </a:ext>
            </a:extLst>
          </p:cNvPr>
          <p:cNvGrpSpPr/>
          <p:nvPr/>
        </p:nvGrpSpPr>
        <p:grpSpPr>
          <a:xfrm>
            <a:off x="351534" y="3561281"/>
            <a:ext cx="3547496" cy="797303"/>
            <a:chOff x="351534" y="3561281"/>
            <a:chExt cx="3547496" cy="797303"/>
          </a:xfrm>
        </p:grpSpPr>
        <p:grpSp>
          <p:nvGrpSpPr>
            <p:cNvPr id="24" name="グループ化 23">
              <a:extLst>
                <a:ext uri="{FF2B5EF4-FFF2-40B4-BE49-F238E27FC236}">
                  <a16:creationId xmlns:a16="http://schemas.microsoft.com/office/drawing/2014/main" id="{2BDAA502-04E4-4045-DFD5-65734D7C8268}"/>
                </a:ext>
              </a:extLst>
            </p:cNvPr>
            <p:cNvGrpSpPr/>
            <p:nvPr/>
          </p:nvGrpSpPr>
          <p:grpSpPr>
            <a:xfrm>
              <a:off x="351534" y="3561281"/>
              <a:ext cx="3547496" cy="797303"/>
              <a:chOff x="5112006" y="4266440"/>
              <a:chExt cx="3547496" cy="797303"/>
            </a:xfrm>
          </p:grpSpPr>
          <p:pic>
            <p:nvPicPr>
              <p:cNvPr id="28" name="図 27">
                <a:extLst>
                  <a:ext uri="{FF2B5EF4-FFF2-40B4-BE49-F238E27FC236}">
                    <a16:creationId xmlns:a16="http://schemas.microsoft.com/office/drawing/2014/main" id="{52A72651-7AF0-8FA8-15E0-DDF29ACBCEC0}"/>
                  </a:ext>
                </a:extLst>
              </p:cNvPr>
              <p:cNvPicPr>
                <a:picLocks noChangeAspect="1"/>
              </p:cNvPicPr>
              <p:nvPr/>
            </p:nvPicPr>
            <p:blipFill>
              <a:blip r:embed="rId9"/>
              <a:stretch>
                <a:fillRect/>
              </a:stretch>
            </p:blipFill>
            <p:spPr>
              <a:xfrm>
                <a:off x="5112006" y="4266440"/>
                <a:ext cx="3547496" cy="797303"/>
              </a:xfrm>
              <a:prstGeom prst="rect">
                <a:avLst/>
              </a:prstGeom>
              <a:ln>
                <a:solidFill>
                  <a:schemeClr val="tx1"/>
                </a:solidFill>
              </a:ln>
              <a:effectLst>
                <a:outerShdw blurRad="50800" dist="38100" dir="2700000" algn="tl" rotWithShape="0">
                  <a:prstClr val="black">
                    <a:alpha val="40000"/>
                  </a:prstClr>
                </a:outerShdw>
              </a:effectLst>
            </p:spPr>
          </p:pic>
          <p:sp>
            <p:nvSpPr>
              <p:cNvPr id="33" name="テキスト ボックス 32">
                <a:extLst>
                  <a:ext uri="{FF2B5EF4-FFF2-40B4-BE49-F238E27FC236}">
                    <a16:creationId xmlns:a16="http://schemas.microsoft.com/office/drawing/2014/main" id="{2DC751DF-53FE-614D-F652-939E990567E1}"/>
                  </a:ext>
                </a:extLst>
              </p:cNvPr>
              <p:cNvSpPr txBox="1"/>
              <p:nvPr/>
            </p:nvSpPr>
            <p:spPr>
              <a:xfrm>
                <a:off x="7345913" y="4513987"/>
                <a:ext cx="122397" cy="92333"/>
              </a:xfrm>
              <a:prstGeom prst="rect">
                <a:avLst/>
              </a:prstGeom>
              <a:solidFill>
                <a:schemeClr val="bg1">
                  <a:lumMod val="95000"/>
                </a:schemeClr>
              </a:solidFill>
            </p:spPr>
            <p:txBody>
              <a:bodyPr wrap="none" lIns="36000" tIns="0" rIns="36000" bIns="0" rtlCol="0">
                <a:spAutoFit/>
              </a:bodyPr>
              <a:lstStyle/>
              <a:p>
                <a:r>
                  <a:rPr kumimoji="1" lang="en-US" altLang="ja-JP" sz="600" b="1" dirty="0">
                    <a:latin typeface="+mj-ea"/>
                    <a:ea typeface="+mj-ea"/>
                  </a:rPr>
                  <a:t>1:</a:t>
                </a:r>
                <a:endParaRPr kumimoji="1" lang="ja-JP" altLang="en-US" sz="600" b="1" dirty="0">
                  <a:latin typeface="+mj-ea"/>
                  <a:ea typeface="+mj-ea"/>
                </a:endParaRPr>
              </a:p>
            </p:txBody>
          </p:sp>
        </p:grpSp>
        <p:sp>
          <p:nvSpPr>
            <p:cNvPr id="59" name="正方形/長方形 58">
              <a:extLst>
                <a:ext uri="{FF2B5EF4-FFF2-40B4-BE49-F238E27FC236}">
                  <a16:creationId xmlns:a16="http://schemas.microsoft.com/office/drawing/2014/main" id="{71196D2C-DB4E-5E7C-0484-173C633BC963}"/>
                </a:ext>
              </a:extLst>
            </p:cNvPr>
            <p:cNvSpPr/>
            <p:nvPr/>
          </p:nvSpPr>
          <p:spPr>
            <a:xfrm>
              <a:off x="370895" y="3746703"/>
              <a:ext cx="3498193" cy="523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Yu Gothic UI"/>
                <a:cs typeface="+mn-cs"/>
              </a:endParaRPr>
            </a:p>
          </p:txBody>
        </p:sp>
        <p:sp>
          <p:nvSpPr>
            <p:cNvPr id="75" name="テキスト ボックス 74">
              <a:extLst>
                <a:ext uri="{FF2B5EF4-FFF2-40B4-BE49-F238E27FC236}">
                  <a16:creationId xmlns:a16="http://schemas.microsoft.com/office/drawing/2014/main" id="{A5452220-4799-B9E4-E21A-0182A7F0F038}"/>
                </a:ext>
              </a:extLst>
            </p:cNvPr>
            <p:cNvSpPr txBox="1"/>
            <p:nvPr/>
          </p:nvSpPr>
          <p:spPr>
            <a:xfrm>
              <a:off x="1995377" y="3805200"/>
              <a:ext cx="41678" cy="92333"/>
            </a:xfrm>
            <a:prstGeom prst="rect">
              <a:avLst/>
            </a:prstGeom>
            <a:solidFill>
              <a:schemeClr val="bg1">
                <a:lumMod val="95000"/>
              </a:schemeClr>
            </a:solidFill>
          </p:spPr>
          <p:txBody>
            <a:bodyPr wrap="none" lIns="0" tIns="0" rIns="0" bIns="0" rtlCol="0" anchor="ctr" anchorCtr="1">
              <a:noAutofit/>
            </a:bodyPr>
            <a:lstStyle/>
            <a:p>
              <a:r>
                <a:rPr kumimoji="1" lang="en-US" altLang="ja-JP" sz="500" dirty="0">
                  <a:latin typeface="+mn-ea"/>
                </a:rPr>
                <a:t>0</a:t>
              </a:r>
              <a:endParaRPr kumimoji="1" lang="ja-JP" altLang="en-US" sz="500" dirty="0">
                <a:latin typeface="+mn-ea"/>
              </a:endParaRPr>
            </a:p>
          </p:txBody>
        </p:sp>
      </p:grpSp>
    </p:spTree>
    <p:extLst>
      <p:ext uri="{BB962C8B-B14F-4D97-AF65-F5344CB8AC3E}">
        <p14:creationId xmlns:p14="http://schemas.microsoft.com/office/powerpoint/2010/main" val="1346765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更新履歴</a:t>
            </a:r>
          </a:p>
        </p:txBody>
      </p:sp>
    </p:spTree>
    <p:extLst>
      <p:ext uri="{BB962C8B-B14F-4D97-AF65-F5344CB8AC3E}">
        <p14:creationId xmlns:p14="http://schemas.microsoft.com/office/powerpoint/2010/main" val="2357129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1159942016"/>
              </p:ext>
            </p:extLst>
          </p:nvPr>
        </p:nvGraphicFramePr>
        <p:xfrm>
          <a:off x="82836" y="618260"/>
          <a:ext cx="8952388" cy="407525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38891">
                  <a:extLst>
                    <a:ext uri="{9D8B030D-6E8A-4147-A177-3AD203B41FA5}">
                      <a16:colId xmlns:a16="http://schemas.microsoft.com/office/drawing/2014/main" val="20000"/>
                    </a:ext>
                  </a:extLst>
                </a:gridCol>
                <a:gridCol w="4667981">
                  <a:extLst>
                    <a:ext uri="{9D8B030D-6E8A-4147-A177-3AD203B41FA5}">
                      <a16:colId xmlns:a16="http://schemas.microsoft.com/office/drawing/2014/main" val="20001"/>
                    </a:ext>
                  </a:extLst>
                </a:gridCol>
                <a:gridCol w="1595336">
                  <a:extLst>
                    <a:ext uri="{9D8B030D-6E8A-4147-A177-3AD203B41FA5}">
                      <a16:colId xmlns:a16="http://schemas.microsoft.com/office/drawing/2014/main" val="20002"/>
                    </a:ext>
                  </a:extLst>
                </a:gridCol>
                <a:gridCol w="987743">
                  <a:extLst>
                    <a:ext uri="{9D8B030D-6E8A-4147-A177-3AD203B41FA5}">
                      <a16:colId xmlns:a16="http://schemas.microsoft.com/office/drawing/2014/main" val="20003"/>
                    </a:ext>
                  </a:extLst>
                </a:gridCol>
                <a:gridCol w="962437">
                  <a:extLst>
                    <a:ext uri="{9D8B030D-6E8A-4147-A177-3AD203B41FA5}">
                      <a16:colId xmlns:a16="http://schemas.microsoft.com/office/drawing/2014/main" val="20005"/>
                    </a:ext>
                  </a:extLst>
                </a:gridCol>
              </a:tblGrid>
              <a:tr h="212921">
                <a:tc>
                  <a:txBody>
                    <a:bodyPr/>
                    <a:lstStyle/>
                    <a:p>
                      <a:pPr algn="ctr"/>
                      <a:r>
                        <a:rPr kumimoji="1" lang="en-US" altLang="ja-JP" sz="1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No</a:t>
                      </a:r>
                      <a:endParaRPr kumimoji="1" lang="ja-JP" altLang="en-US" sz="1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r>
                        <a:rPr kumimoji="1" lang="ja-JP" altLang="en-US" sz="12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更新内容</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対象ページ</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バージョン</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更新日</a:t>
                      </a:r>
                    </a:p>
                  </a:txBody>
                  <a:tcPr anchor="ctr"/>
                </a:tc>
                <a:extLst>
                  <a:ext uri="{0D108BD9-81ED-4DB2-BD59-A6C34878D82A}">
                    <a16:rowId xmlns:a16="http://schemas.microsoft.com/office/drawing/2014/main" val="10000"/>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a:t>
                      </a:r>
                    </a:p>
                  </a:txBody>
                  <a:tcPr anchor="ctr"/>
                </a:tc>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初版</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 -</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2022/10/31</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1"/>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2</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2"/>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3</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3"/>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4</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4"/>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5</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5"/>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6</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6"/>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7</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7"/>
                  </a:ext>
                </a:extLst>
              </a:tr>
              <a:tr h="19340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8</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8"/>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9</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9"/>
                  </a:ext>
                </a:extLst>
              </a:tr>
              <a:tr h="230815">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10 </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0"/>
                  </a:ext>
                </a:extLst>
              </a:tr>
              <a:tr h="194009">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11</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9552963"/>
                  </a:ext>
                </a:extLst>
              </a:tr>
              <a:tr h="164664">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12</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7124967"/>
                  </a:ext>
                </a:extLst>
              </a:tr>
              <a:tr h="255731">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13</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509143"/>
                  </a:ext>
                </a:extLst>
              </a:tr>
              <a:tr h="242165">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14</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195039"/>
                  </a:ext>
                </a:extLst>
              </a:tr>
              <a:tr h="242165">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15</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9619629"/>
                  </a:ext>
                </a:extLst>
              </a:tr>
            </a:tbl>
          </a:graphicData>
        </a:graphic>
      </p:graphicFrame>
      <p:sp>
        <p:nvSpPr>
          <p:cNvPr id="2" name="タイトル 1"/>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更新履歴</a:t>
            </a:r>
          </a:p>
        </p:txBody>
      </p:sp>
    </p:spTree>
    <p:extLst>
      <p:ext uri="{BB962C8B-B14F-4D97-AF65-F5344CB8AC3E}">
        <p14:creationId xmlns:p14="http://schemas.microsoft.com/office/powerpoint/2010/main" val="3311694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422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Yu Gothic UI" panose="020B0500000000000000" pitchFamily="50" charset="-128"/>
                <a:ea typeface="Yu Gothic UI" panose="020B0500000000000000" pitchFamily="50" charset="-128"/>
              </a:rPr>
              <a:t>1-2. </a:t>
            </a:r>
            <a:r>
              <a:rPr kumimoji="1" lang="ja-JP" altLang="en-US" dirty="0">
                <a:latin typeface="Yu Gothic UI" panose="020B0500000000000000" pitchFamily="50" charset="-128"/>
                <a:ea typeface="Yu Gothic UI" panose="020B0500000000000000" pitchFamily="50" charset="-128"/>
              </a:rPr>
              <a:t>カメララインアップとリリースタイミング</a:t>
            </a:r>
          </a:p>
        </p:txBody>
      </p:sp>
      <p:sp>
        <p:nvSpPr>
          <p:cNvPr id="73" name="テキスト ボックス 72"/>
          <p:cNvSpPr txBox="1"/>
          <p:nvPr/>
        </p:nvSpPr>
        <p:spPr>
          <a:xfrm>
            <a:off x="6442142" y="1073533"/>
            <a:ext cx="2301912" cy="246221"/>
          </a:xfrm>
          <a:prstGeom prst="rect">
            <a:avLst/>
          </a:prstGeom>
          <a:noFill/>
        </p:spPr>
        <p:txBody>
          <a:bodyPr wrap="none" lIns="0" rIns="0" rtlCol="0">
            <a:spAutoFit/>
          </a:bodyPr>
          <a:lstStyle/>
          <a:p>
            <a:pPr defTabSz="457200" fontAlgn="base">
              <a:spcBef>
                <a:spcPct val="0"/>
              </a:spcBef>
              <a:spcAft>
                <a:spcPct val="0"/>
              </a:spcAft>
              <a:defRPr/>
            </a:pPr>
            <a:r>
              <a:rPr lang="ja-JP" altLang="en-US" sz="10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a:t>
            </a:r>
            <a:r>
              <a:rPr lang="en-US" altLang="ja-JP" sz="10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1</a:t>
            </a:r>
            <a:r>
              <a:rPr lang="ja-JP" altLang="en-US" sz="10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a:t>
            </a:r>
            <a:r>
              <a:rPr lang="en-US" altLang="ja-JP" sz="10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WV-S65340-Zx</a:t>
            </a:r>
            <a:r>
              <a:rPr lang="en-US" altLang="ja-JP" sz="10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K</a:t>
            </a:r>
            <a:r>
              <a:rPr lang="en-US" altLang="ja-JP" sz="1000" b="1"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J</a:t>
            </a:r>
            <a:r>
              <a:rPr lang="ja-JP" altLang="en-US" sz="10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：重塩害対策モデル</a:t>
            </a:r>
          </a:p>
        </p:txBody>
      </p:sp>
      <p:graphicFrame>
        <p:nvGraphicFramePr>
          <p:cNvPr id="74" name="表 73"/>
          <p:cNvGraphicFramePr>
            <a:graphicFrameLocks noGrp="1"/>
          </p:cNvGraphicFramePr>
          <p:nvPr>
            <p:extLst>
              <p:ext uri="{D42A27DB-BD31-4B8C-83A1-F6EECF244321}">
                <p14:modId xmlns:p14="http://schemas.microsoft.com/office/powerpoint/2010/main" val="1509844736"/>
              </p:ext>
            </p:extLst>
          </p:nvPr>
        </p:nvGraphicFramePr>
        <p:xfrm>
          <a:off x="440750" y="1300822"/>
          <a:ext cx="8174390" cy="3358295"/>
        </p:xfrm>
        <a:graphic>
          <a:graphicData uri="http://schemas.openxmlformats.org/drawingml/2006/table">
            <a:tbl>
              <a:tblPr firstRow="1" bandRow="1">
                <a:effectLst>
                  <a:outerShdw blurRad="50800" dist="38100" dir="2700000" algn="tl" rotWithShape="0">
                    <a:prstClr val="black">
                      <a:alpha val="40000"/>
                    </a:prstClr>
                  </a:outerShdw>
                </a:effectLst>
              </a:tblPr>
              <a:tblGrid>
                <a:gridCol w="736783">
                  <a:extLst>
                    <a:ext uri="{9D8B030D-6E8A-4147-A177-3AD203B41FA5}">
                      <a16:colId xmlns:a16="http://schemas.microsoft.com/office/drawing/2014/main" val="1650007151"/>
                    </a:ext>
                  </a:extLst>
                </a:gridCol>
                <a:gridCol w="2043826">
                  <a:extLst>
                    <a:ext uri="{9D8B030D-6E8A-4147-A177-3AD203B41FA5}">
                      <a16:colId xmlns:a16="http://schemas.microsoft.com/office/drawing/2014/main" val="2062550981"/>
                    </a:ext>
                  </a:extLst>
                </a:gridCol>
                <a:gridCol w="1797927">
                  <a:extLst>
                    <a:ext uri="{9D8B030D-6E8A-4147-A177-3AD203B41FA5}">
                      <a16:colId xmlns:a16="http://schemas.microsoft.com/office/drawing/2014/main" val="4150753195"/>
                    </a:ext>
                  </a:extLst>
                </a:gridCol>
                <a:gridCol w="1797927">
                  <a:extLst>
                    <a:ext uri="{9D8B030D-6E8A-4147-A177-3AD203B41FA5}">
                      <a16:colId xmlns:a16="http://schemas.microsoft.com/office/drawing/2014/main" val="1436088569"/>
                    </a:ext>
                  </a:extLst>
                </a:gridCol>
                <a:gridCol w="1797927">
                  <a:extLst>
                    <a:ext uri="{9D8B030D-6E8A-4147-A177-3AD203B41FA5}">
                      <a16:colId xmlns:a16="http://schemas.microsoft.com/office/drawing/2014/main" val="708509459"/>
                    </a:ext>
                  </a:extLst>
                </a:gridCol>
              </a:tblGrid>
              <a:tr h="511415">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200" b="0" dirty="0">
                        <a:latin typeface="Yu Gothic UI" panose="020B0500000000000000" pitchFamily="50" charset="-128"/>
                        <a:ea typeface="Yu Gothic UI" panose="020B0500000000000000" pitchFamily="50" charset="-128"/>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gridSpan="2">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endParaRPr kumimoji="1" lang="ja-JP" altLang="en-US" sz="1200" b="0" dirty="0">
                        <a:latin typeface="Yu Gothic UI" panose="020B0500000000000000" pitchFamily="50" charset="-128"/>
                        <a:ea typeface="Yu Gothic UI" panose="020B0500000000000000" pitchFamily="50" charset="-128"/>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hMerge="1">
                  <a:txBody>
                    <a:bodyPr/>
                    <a:lstStyle/>
                    <a:p>
                      <a:endParaRPr kumimoji="1" lang="ja-JP" altLang="en-US" dirty="0"/>
                    </a:p>
                  </a:txBody>
                  <a:tcPr/>
                </a:tc>
                <a:tc gridSpan="2">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endParaRPr kumimoji="1" lang="ja-JP" altLang="en-US" sz="1200" b="0" dirty="0">
                        <a:latin typeface="Yu Gothic UI" panose="020B0500000000000000" pitchFamily="50" charset="-128"/>
                        <a:ea typeface="Yu Gothic UI" panose="020B0500000000000000" pitchFamily="50" charset="-128"/>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hMerge="1">
                  <a:txBody>
                    <a:bodyPr/>
                    <a:lstStyle/>
                    <a:p>
                      <a:endParaRPr kumimoji="1" lang="ja-JP" altLang="en-US" dirty="0"/>
                    </a:p>
                  </a:txBody>
                  <a:tcPr/>
                </a:tc>
                <a:extLst>
                  <a:ext uri="{0D108BD9-81ED-4DB2-BD59-A6C34878D82A}">
                    <a16:rowId xmlns:a16="http://schemas.microsoft.com/office/drawing/2014/main" val="57471060"/>
                  </a:ext>
                </a:extLst>
              </a:tr>
              <a:tr h="244873">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ja-JP" altLang="en-US" sz="1200" dirty="0">
                          <a:latin typeface="Yu Gothic UI" panose="020B0500000000000000" pitchFamily="50" charset="-128"/>
                          <a:ea typeface="Yu Gothic UI" panose="020B0500000000000000" pitchFamily="50" charset="-128"/>
                        </a:rPr>
                        <a:t>ズーム</a:t>
                      </a:r>
                      <a:endParaRPr kumimoji="1" lang="ja-JP" altLang="en-US" sz="1200" b="0" dirty="0">
                        <a:latin typeface="Yu Gothic UI" panose="020B0500000000000000" pitchFamily="50" charset="-128"/>
                        <a:ea typeface="Yu Gothic UI" panose="020B0500000000000000" pitchFamily="50" charset="-128"/>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DC0BF">
                        <a:lumMod val="40000"/>
                        <a:lumOff val="60000"/>
                      </a:srgbClr>
                    </a:solidFill>
                  </a:tcPr>
                </a:tc>
                <a:tc>
                  <a:txBody>
                    <a:bodyPr/>
                    <a:lstStyle>
                      <a:lvl1pPr marL="0" algn="l" defTabSz="685800" rtl="0" eaLnBrk="1" latinLnBrk="0" hangingPunct="1">
                        <a:defRPr kumimoji="1" sz="1350" kern="1200">
                          <a:solidFill>
                            <a:schemeClr val="tx1"/>
                          </a:solidFill>
                          <a:latin typeface="游ゴシック" panose="020F0502020204030204"/>
                          <a:ea typeface="Yu Gothic UI"/>
                        </a:defRPr>
                      </a:lvl1pPr>
                      <a:lvl2pPr marL="342900" algn="l" defTabSz="685800" rtl="0" eaLnBrk="1" latinLnBrk="0" hangingPunct="1">
                        <a:defRPr kumimoji="1" sz="1350" kern="1200">
                          <a:solidFill>
                            <a:schemeClr val="tx1"/>
                          </a:solidFill>
                          <a:latin typeface="游ゴシック" panose="020F0502020204030204"/>
                          <a:ea typeface="Yu Gothic UI"/>
                        </a:defRPr>
                      </a:lvl2pPr>
                      <a:lvl3pPr marL="685800" algn="l" defTabSz="685800" rtl="0" eaLnBrk="1" latinLnBrk="0" hangingPunct="1">
                        <a:defRPr kumimoji="1" sz="1350" kern="1200">
                          <a:solidFill>
                            <a:schemeClr val="tx1"/>
                          </a:solidFill>
                          <a:latin typeface="游ゴシック" panose="020F0502020204030204"/>
                          <a:ea typeface="Yu Gothic UI"/>
                        </a:defRPr>
                      </a:lvl3pPr>
                      <a:lvl4pPr marL="1028700" algn="l" defTabSz="685800" rtl="0" eaLnBrk="1" latinLnBrk="0" hangingPunct="1">
                        <a:defRPr kumimoji="1" sz="1350" kern="1200">
                          <a:solidFill>
                            <a:schemeClr val="tx1"/>
                          </a:solidFill>
                          <a:latin typeface="游ゴシック" panose="020F0502020204030204"/>
                          <a:ea typeface="Yu Gothic UI"/>
                        </a:defRPr>
                      </a:lvl4pPr>
                      <a:lvl5pPr marL="1371600" algn="l" defTabSz="685800" rtl="0" eaLnBrk="1" latinLnBrk="0" hangingPunct="1">
                        <a:defRPr kumimoji="1" sz="1350" kern="1200">
                          <a:solidFill>
                            <a:schemeClr val="tx1"/>
                          </a:solidFill>
                          <a:latin typeface="游ゴシック" panose="020F0502020204030204"/>
                          <a:ea typeface="Yu Gothic UI"/>
                        </a:defRPr>
                      </a:lvl5pPr>
                      <a:lvl6pPr marL="1714500" algn="l" defTabSz="685800" rtl="0" eaLnBrk="1" latinLnBrk="0" hangingPunct="1">
                        <a:defRPr kumimoji="1" sz="1350" kern="1200">
                          <a:solidFill>
                            <a:schemeClr val="tx1"/>
                          </a:solidFill>
                          <a:latin typeface="游ゴシック" panose="020F0502020204030204"/>
                          <a:ea typeface="Yu Gothic UI"/>
                        </a:defRPr>
                      </a:lvl6pPr>
                      <a:lvl7pPr marL="2057400" algn="l" defTabSz="685800" rtl="0" eaLnBrk="1" latinLnBrk="0" hangingPunct="1">
                        <a:defRPr kumimoji="1" sz="1350" kern="1200">
                          <a:solidFill>
                            <a:schemeClr val="tx1"/>
                          </a:solidFill>
                          <a:latin typeface="游ゴシック" panose="020F0502020204030204"/>
                          <a:ea typeface="Yu Gothic UI"/>
                        </a:defRPr>
                      </a:lvl7pPr>
                      <a:lvl8pPr marL="2400300" algn="l" defTabSz="685800" rtl="0" eaLnBrk="1" latinLnBrk="0" hangingPunct="1">
                        <a:defRPr kumimoji="1" sz="1350" kern="1200">
                          <a:solidFill>
                            <a:schemeClr val="tx1"/>
                          </a:solidFill>
                          <a:latin typeface="游ゴシック" panose="020F0502020204030204"/>
                          <a:ea typeface="Yu Gothic UI"/>
                        </a:defRPr>
                      </a:lvl8pPr>
                      <a:lvl9pPr marL="2743200" algn="l" defTabSz="685800" rtl="0" eaLnBrk="1" latinLnBrk="0" hangingPunct="1">
                        <a:defRPr kumimoji="1" sz="1350" kern="1200">
                          <a:solidFill>
                            <a:schemeClr val="tx1"/>
                          </a:solidFill>
                          <a:latin typeface="游ゴシック" panose="020F0502020204030204"/>
                          <a:ea typeface="Yu Gothic UI"/>
                        </a:defRPr>
                      </a:lvl9pPr>
                    </a:lstStyle>
                    <a:p>
                      <a:pPr algn="ctr"/>
                      <a:r>
                        <a:rPr kumimoji="1" lang="ja-JP" altLang="en-US" sz="1200" dirty="0">
                          <a:latin typeface="Yu Gothic UI" panose="020B0500000000000000" pitchFamily="50" charset="-128"/>
                          <a:ea typeface="Yu Gothic UI" panose="020B0500000000000000" pitchFamily="50" charset="-128"/>
                        </a:rPr>
                        <a:t>屋外</a:t>
                      </a:r>
                      <a:endParaRPr kumimoji="1" lang="ja-JP" altLang="en-US" sz="1200" b="0" dirty="0">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DC0BF">
                        <a:lumMod val="40000"/>
                        <a:lumOff val="60000"/>
                      </a:srgbClr>
                    </a:solidFill>
                  </a:tcPr>
                </a:tc>
                <a:tc>
                  <a:txBody>
                    <a:bodyPr/>
                    <a:lstStyle>
                      <a:lvl1pPr marL="0" algn="l" defTabSz="685800" rtl="0" eaLnBrk="1" latinLnBrk="0" hangingPunct="1">
                        <a:defRPr kumimoji="1" sz="1350" kern="1200">
                          <a:solidFill>
                            <a:schemeClr val="tx1"/>
                          </a:solidFill>
                          <a:latin typeface="游ゴシック" panose="020F0502020204030204"/>
                          <a:ea typeface="Yu Gothic UI"/>
                        </a:defRPr>
                      </a:lvl1pPr>
                      <a:lvl2pPr marL="342900" algn="l" defTabSz="685800" rtl="0" eaLnBrk="1" latinLnBrk="0" hangingPunct="1">
                        <a:defRPr kumimoji="1" sz="1350" kern="1200">
                          <a:solidFill>
                            <a:schemeClr val="tx1"/>
                          </a:solidFill>
                          <a:latin typeface="游ゴシック" panose="020F0502020204030204"/>
                          <a:ea typeface="Yu Gothic UI"/>
                        </a:defRPr>
                      </a:lvl2pPr>
                      <a:lvl3pPr marL="685800" algn="l" defTabSz="685800" rtl="0" eaLnBrk="1" latinLnBrk="0" hangingPunct="1">
                        <a:defRPr kumimoji="1" sz="1350" kern="1200">
                          <a:solidFill>
                            <a:schemeClr val="tx1"/>
                          </a:solidFill>
                          <a:latin typeface="游ゴシック" panose="020F0502020204030204"/>
                          <a:ea typeface="Yu Gothic UI"/>
                        </a:defRPr>
                      </a:lvl3pPr>
                      <a:lvl4pPr marL="1028700" algn="l" defTabSz="685800" rtl="0" eaLnBrk="1" latinLnBrk="0" hangingPunct="1">
                        <a:defRPr kumimoji="1" sz="1350" kern="1200">
                          <a:solidFill>
                            <a:schemeClr val="tx1"/>
                          </a:solidFill>
                          <a:latin typeface="游ゴシック" panose="020F0502020204030204"/>
                          <a:ea typeface="Yu Gothic UI"/>
                        </a:defRPr>
                      </a:lvl4pPr>
                      <a:lvl5pPr marL="1371600" algn="l" defTabSz="685800" rtl="0" eaLnBrk="1" latinLnBrk="0" hangingPunct="1">
                        <a:defRPr kumimoji="1" sz="1350" kern="1200">
                          <a:solidFill>
                            <a:schemeClr val="tx1"/>
                          </a:solidFill>
                          <a:latin typeface="游ゴシック" panose="020F0502020204030204"/>
                          <a:ea typeface="Yu Gothic UI"/>
                        </a:defRPr>
                      </a:lvl5pPr>
                      <a:lvl6pPr marL="1714500" algn="l" defTabSz="685800" rtl="0" eaLnBrk="1" latinLnBrk="0" hangingPunct="1">
                        <a:defRPr kumimoji="1" sz="1350" kern="1200">
                          <a:solidFill>
                            <a:schemeClr val="tx1"/>
                          </a:solidFill>
                          <a:latin typeface="游ゴシック" panose="020F0502020204030204"/>
                          <a:ea typeface="Yu Gothic UI"/>
                        </a:defRPr>
                      </a:lvl6pPr>
                      <a:lvl7pPr marL="2057400" algn="l" defTabSz="685800" rtl="0" eaLnBrk="1" latinLnBrk="0" hangingPunct="1">
                        <a:defRPr kumimoji="1" sz="1350" kern="1200">
                          <a:solidFill>
                            <a:schemeClr val="tx1"/>
                          </a:solidFill>
                          <a:latin typeface="游ゴシック" panose="020F0502020204030204"/>
                          <a:ea typeface="Yu Gothic UI"/>
                        </a:defRPr>
                      </a:lvl7pPr>
                      <a:lvl8pPr marL="2400300" algn="l" defTabSz="685800" rtl="0" eaLnBrk="1" latinLnBrk="0" hangingPunct="1">
                        <a:defRPr kumimoji="1" sz="1350" kern="1200">
                          <a:solidFill>
                            <a:schemeClr val="tx1"/>
                          </a:solidFill>
                          <a:latin typeface="游ゴシック" panose="020F0502020204030204"/>
                          <a:ea typeface="Yu Gothic UI"/>
                        </a:defRPr>
                      </a:lvl8pPr>
                      <a:lvl9pPr marL="2743200" algn="l" defTabSz="685800" rtl="0" eaLnBrk="1" latinLnBrk="0" hangingPunct="1">
                        <a:defRPr kumimoji="1" sz="1350" kern="1200">
                          <a:solidFill>
                            <a:schemeClr val="tx1"/>
                          </a:solidFill>
                          <a:latin typeface="游ゴシック" panose="020F0502020204030204"/>
                          <a:ea typeface="Yu Gothic UI"/>
                        </a:defRPr>
                      </a:lvl9pPr>
                    </a:lstStyle>
                    <a:p>
                      <a:pPr algn="ctr"/>
                      <a:r>
                        <a:rPr kumimoji="1" lang="ja-JP" altLang="en-US" sz="1200" dirty="0">
                          <a:latin typeface="Yu Gothic UI" panose="020B0500000000000000" pitchFamily="50" charset="-128"/>
                          <a:ea typeface="Yu Gothic UI" panose="020B0500000000000000" pitchFamily="50" charset="-128"/>
                        </a:rPr>
                        <a:t>屋内</a:t>
                      </a:r>
                      <a:endParaRPr kumimoji="1" lang="ja-JP" altLang="en-US" sz="1200" b="0" dirty="0">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DC0BF">
                        <a:lumMod val="40000"/>
                        <a:lumOff val="60000"/>
                      </a:srgbClr>
                    </a:solidFill>
                  </a:tcPr>
                </a:tc>
                <a:tc>
                  <a:txBody>
                    <a:bodyPr/>
                    <a:lstStyle>
                      <a:lvl1pPr marL="0" algn="l" defTabSz="685800" rtl="0" eaLnBrk="1" latinLnBrk="0" hangingPunct="1">
                        <a:defRPr kumimoji="1" sz="1350" kern="1200">
                          <a:solidFill>
                            <a:schemeClr val="tx1"/>
                          </a:solidFill>
                          <a:latin typeface="游ゴシック" panose="020F0502020204030204"/>
                          <a:ea typeface="Yu Gothic UI"/>
                        </a:defRPr>
                      </a:lvl1pPr>
                      <a:lvl2pPr marL="342900" algn="l" defTabSz="685800" rtl="0" eaLnBrk="1" latinLnBrk="0" hangingPunct="1">
                        <a:defRPr kumimoji="1" sz="1350" kern="1200">
                          <a:solidFill>
                            <a:schemeClr val="tx1"/>
                          </a:solidFill>
                          <a:latin typeface="游ゴシック" panose="020F0502020204030204"/>
                          <a:ea typeface="Yu Gothic UI"/>
                        </a:defRPr>
                      </a:lvl2pPr>
                      <a:lvl3pPr marL="685800" algn="l" defTabSz="685800" rtl="0" eaLnBrk="1" latinLnBrk="0" hangingPunct="1">
                        <a:defRPr kumimoji="1" sz="1350" kern="1200">
                          <a:solidFill>
                            <a:schemeClr val="tx1"/>
                          </a:solidFill>
                          <a:latin typeface="游ゴシック" panose="020F0502020204030204"/>
                          <a:ea typeface="Yu Gothic UI"/>
                        </a:defRPr>
                      </a:lvl3pPr>
                      <a:lvl4pPr marL="1028700" algn="l" defTabSz="685800" rtl="0" eaLnBrk="1" latinLnBrk="0" hangingPunct="1">
                        <a:defRPr kumimoji="1" sz="1350" kern="1200">
                          <a:solidFill>
                            <a:schemeClr val="tx1"/>
                          </a:solidFill>
                          <a:latin typeface="游ゴシック" panose="020F0502020204030204"/>
                          <a:ea typeface="Yu Gothic UI"/>
                        </a:defRPr>
                      </a:lvl4pPr>
                      <a:lvl5pPr marL="1371600" algn="l" defTabSz="685800" rtl="0" eaLnBrk="1" latinLnBrk="0" hangingPunct="1">
                        <a:defRPr kumimoji="1" sz="1350" kern="1200">
                          <a:solidFill>
                            <a:schemeClr val="tx1"/>
                          </a:solidFill>
                          <a:latin typeface="游ゴシック" panose="020F0502020204030204"/>
                          <a:ea typeface="Yu Gothic UI"/>
                        </a:defRPr>
                      </a:lvl5pPr>
                      <a:lvl6pPr marL="1714500" algn="l" defTabSz="685800" rtl="0" eaLnBrk="1" latinLnBrk="0" hangingPunct="1">
                        <a:defRPr kumimoji="1" sz="1350" kern="1200">
                          <a:solidFill>
                            <a:schemeClr val="tx1"/>
                          </a:solidFill>
                          <a:latin typeface="游ゴシック" panose="020F0502020204030204"/>
                          <a:ea typeface="Yu Gothic UI"/>
                        </a:defRPr>
                      </a:lvl6pPr>
                      <a:lvl7pPr marL="2057400" algn="l" defTabSz="685800" rtl="0" eaLnBrk="1" latinLnBrk="0" hangingPunct="1">
                        <a:defRPr kumimoji="1" sz="1350" kern="1200">
                          <a:solidFill>
                            <a:schemeClr val="tx1"/>
                          </a:solidFill>
                          <a:latin typeface="游ゴシック" panose="020F0502020204030204"/>
                          <a:ea typeface="Yu Gothic UI"/>
                        </a:defRPr>
                      </a:lvl7pPr>
                      <a:lvl8pPr marL="2400300" algn="l" defTabSz="685800" rtl="0" eaLnBrk="1" latinLnBrk="0" hangingPunct="1">
                        <a:defRPr kumimoji="1" sz="1350" kern="1200">
                          <a:solidFill>
                            <a:schemeClr val="tx1"/>
                          </a:solidFill>
                          <a:latin typeface="游ゴシック" panose="020F0502020204030204"/>
                          <a:ea typeface="Yu Gothic UI"/>
                        </a:defRPr>
                      </a:lvl8pPr>
                      <a:lvl9pPr marL="2743200" algn="l" defTabSz="685800" rtl="0" eaLnBrk="1" latinLnBrk="0" hangingPunct="1">
                        <a:defRPr kumimoji="1" sz="1350" kern="1200">
                          <a:solidFill>
                            <a:schemeClr val="tx1"/>
                          </a:solidFill>
                          <a:latin typeface="游ゴシック" panose="020F0502020204030204"/>
                          <a:ea typeface="Yu Gothic UI"/>
                        </a:defRPr>
                      </a:lvl9pPr>
                    </a:lstStyle>
                    <a:p>
                      <a:pPr algn="ctr"/>
                      <a:r>
                        <a:rPr kumimoji="1" lang="ja-JP" altLang="en-US" sz="1200" dirty="0">
                          <a:latin typeface="Yu Gothic UI" panose="020B0500000000000000" pitchFamily="50" charset="-128"/>
                          <a:ea typeface="Yu Gothic UI" panose="020B0500000000000000" pitchFamily="50" charset="-128"/>
                        </a:rPr>
                        <a:t>屋外</a:t>
                      </a:r>
                      <a:endParaRPr kumimoji="1" lang="ja-JP" altLang="en-US" sz="1200" b="0" dirty="0">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DC0BF">
                        <a:lumMod val="40000"/>
                        <a:lumOff val="60000"/>
                      </a:srgbClr>
                    </a:solidFill>
                  </a:tcPr>
                </a:tc>
                <a:tc>
                  <a:txBody>
                    <a:bodyPr/>
                    <a:lstStyle>
                      <a:lvl1pPr marL="0" algn="l" defTabSz="685800" rtl="0" eaLnBrk="1" latinLnBrk="0" hangingPunct="1">
                        <a:defRPr kumimoji="1" sz="1350" kern="1200">
                          <a:solidFill>
                            <a:schemeClr val="tx1"/>
                          </a:solidFill>
                          <a:latin typeface="游ゴシック" panose="020F0502020204030204"/>
                          <a:ea typeface="Yu Gothic UI"/>
                        </a:defRPr>
                      </a:lvl1pPr>
                      <a:lvl2pPr marL="342900" algn="l" defTabSz="685800" rtl="0" eaLnBrk="1" latinLnBrk="0" hangingPunct="1">
                        <a:defRPr kumimoji="1" sz="1350" kern="1200">
                          <a:solidFill>
                            <a:schemeClr val="tx1"/>
                          </a:solidFill>
                          <a:latin typeface="游ゴシック" panose="020F0502020204030204"/>
                          <a:ea typeface="Yu Gothic UI"/>
                        </a:defRPr>
                      </a:lvl2pPr>
                      <a:lvl3pPr marL="685800" algn="l" defTabSz="685800" rtl="0" eaLnBrk="1" latinLnBrk="0" hangingPunct="1">
                        <a:defRPr kumimoji="1" sz="1350" kern="1200">
                          <a:solidFill>
                            <a:schemeClr val="tx1"/>
                          </a:solidFill>
                          <a:latin typeface="游ゴシック" panose="020F0502020204030204"/>
                          <a:ea typeface="Yu Gothic UI"/>
                        </a:defRPr>
                      </a:lvl3pPr>
                      <a:lvl4pPr marL="1028700" algn="l" defTabSz="685800" rtl="0" eaLnBrk="1" latinLnBrk="0" hangingPunct="1">
                        <a:defRPr kumimoji="1" sz="1350" kern="1200">
                          <a:solidFill>
                            <a:schemeClr val="tx1"/>
                          </a:solidFill>
                          <a:latin typeface="游ゴシック" panose="020F0502020204030204"/>
                          <a:ea typeface="Yu Gothic UI"/>
                        </a:defRPr>
                      </a:lvl4pPr>
                      <a:lvl5pPr marL="1371600" algn="l" defTabSz="685800" rtl="0" eaLnBrk="1" latinLnBrk="0" hangingPunct="1">
                        <a:defRPr kumimoji="1" sz="1350" kern="1200">
                          <a:solidFill>
                            <a:schemeClr val="tx1"/>
                          </a:solidFill>
                          <a:latin typeface="游ゴシック" panose="020F0502020204030204"/>
                          <a:ea typeface="Yu Gothic UI"/>
                        </a:defRPr>
                      </a:lvl5pPr>
                      <a:lvl6pPr marL="1714500" algn="l" defTabSz="685800" rtl="0" eaLnBrk="1" latinLnBrk="0" hangingPunct="1">
                        <a:defRPr kumimoji="1" sz="1350" kern="1200">
                          <a:solidFill>
                            <a:schemeClr val="tx1"/>
                          </a:solidFill>
                          <a:latin typeface="游ゴシック" panose="020F0502020204030204"/>
                          <a:ea typeface="Yu Gothic UI"/>
                        </a:defRPr>
                      </a:lvl6pPr>
                      <a:lvl7pPr marL="2057400" algn="l" defTabSz="685800" rtl="0" eaLnBrk="1" latinLnBrk="0" hangingPunct="1">
                        <a:defRPr kumimoji="1" sz="1350" kern="1200">
                          <a:solidFill>
                            <a:schemeClr val="tx1"/>
                          </a:solidFill>
                          <a:latin typeface="游ゴシック" panose="020F0502020204030204"/>
                          <a:ea typeface="Yu Gothic UI"/>
                        </a:defRPr>
                      </a:lvl7pPr>
                      <a:lvl8pPr marL="2400300" algn="l" defTabSz="685800" rtl="0" eaLnBrk="1" latinLnBrk="0" hangingPunct="1">
                        <a:defRPr kumimoji="1" sz="1350" kern="1200">
                          <a:solidFill>
                            <a:schemeClr val="tx1"/>
                          </a:solidFill>
                          <a:latin typeface="游ゴシック" panose="020F0502020204030204"/>
                          <a:ea typeface="Yu Gothic UI"/>
                        </a:defRPr>
                      </a:lvl8pPr>
                      <a:lvl9pPr marL="2743200" algn="l" defTabSz="685800" rtl="0" eaLnBrk="1" latinLnBrk="0" hangingPunct="1">
                        <a:defRPr kumimoji="1" sz="1350" kern="1200">
                          <a:solidFill>
                            <a:schemeClr val="tx1"/>
                          </a:solidFill>
                          <a:latin typeface="游ゴシック" panose="020F0502020204030204"/>
                          <a:ea typeface="Yu Gothic UI"/>
                        </a:defRPr>
                      </a:lvl9pPr>
                    </a:lstStyle>
                    <a:p>
                      <a:pPr algn="ctr"/>
                      <a:r>
                        <a:rPr kumimoji="1" lang="ja-JP" altLang="en-US" sz="1200" dirty="0">
                          <a:latin typeface="Yu Gothic UI" panose="020B0500000000000000" pitchFamily="50" charset="-128"/>
                          <a:ea typeface="Yu Gothic UI" panose="020B0500000000000000" pitchFamily="50" charset="-128"/>
                        </a:rPr>
                        <a:t>屋内</a:t>
                      </a:r>
                      <a:endParaRPr kumimoji="1" lang="ja-JP" altLang="en-US" sz="1200" b="0" dirty="0">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DC0BF">
                        <a:lumMod val="40000"/>
                        <a:lumOff val="60000"/>
                      </a:srgbClr>
                    </a:solidFill>
                  </a:tcPr>
                </a:tc>
                <a:extLst>
                  <a:ext uri="{0D108BD9-81ED-4DB2-BD59-A6C34878D82A}">
                    <a16:rowId xmlns:a16="http://schemas.microsoft.com/office/drawing/2014/main" val="4176351229"/>
                  </a:ext>
                </a:extLst>
              </a:tr>
              <a:tr h="648000">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kumimoji="1" lang="en-US" altLang="ja-JP" sz="1200" dirty="0">
                          <a:latin typeface="Yu Gothic UI" panose="020B0500000000000000" pitchFamily="50" charset="-128"/>
                          <a:ea typeface="Yu Gothic UI" panose="020B0500000000000000" pitchFamily="50" charset="-128"/>
                        </a:rPr>
                        <a:t>X40</a:t>
                      </a:r>
                      <a:endParaRPr kumimoji="1" lang="ja-JP" altLang="en-US" sz="1200" dirty="0">
                        <a:latin typeface="Yu Gothic UI" panose="020B0500000000000000" pitchFamily="50" charset="-128"/>
                        <a:ea typeface="Yu Gothic UI" panose="020B0500000000000000" pitchFamily="50" charset="-128"/>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200" u="none" strike="noStrike" dirty="0">
                          <a:effectLst/>
                          <a:latin typeface="Yu Gothic UI" panose="020B0500000000000000" pitchFamily="50" charset="-128"/>
                          <a:ea typeface="Yu Gothic UI" panose="020B0500000000000000" pitchFamily="50" charset="-128"/>
                        </a:rPr>
                        <a:t>WV-S65340-Z4NJ</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200" u="none" strike="noStrike" dirty="0">
                          <a:effectLst/>
                          <a:latin typeface="Yu Gothic UI" panose="020B0500000000000000" pitchFamily="50" charset="-128"/>
                          <a:ea typeface="Yu Gothic UI" panose="020B0500000000000000" pitchFamily="50" charset="-128"/>
                        </a:rPr>
                        <a:t>WV-S65340-Z4KJ</a:t>
                      </a:r>
                      <a:r>
                        <a:rPr kumimoji="1" lang="ja-JP" altLang="en-US" sz="1200" b="0" i="0" u="none" strike="noStrike" kern="1200" cap="none" spc="0" normalizeH="0" baseline="3000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 *</a:t>
                      </a:r>
                      <a:r>
                        <a:rPr kumimoji="1" lang="en-US" altLang="ja-JP" sz="1200" b="0" i="0" u="none" strike="noStrike" kern="1200" cap="none" spc="0" normalizeH="0" baseline="3000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1</a:t>
                      </a:r>
                      <a:endParaRPr kumimoji="1" lang="ja-JP" altLang="en-US" sz="1200" dirty="0">
                        <a:latin typeface="Yu Gothic UI" panose="020B0500000000000000" pitchFamily="50" charset="-128"/>
                        <a:ea typeface="Yu Gothic UI" panose="020B0500000000000000" pitchFamily="50" charset="-128"/>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60000"/>
                        <a:lumOff val="40000"/>
                      </a:schemeClr>
                    </a:solidFill>
                  </a:tcPr>
                </a:tc>
                <a:tc>
                  <a:txBody>
                    <a:bodyPr/>
                    <a:lstStyle>
                      <a:lvl1pPr marL="0" algn="l" defTabSz="685800" rtl="0" eaLnBrk="1" latinLnBrk="0" hangingPunct="1">
                        <a:defRPr kumimoji="1" sz="1350" kern="1200">
                          <a:solidFill>
                            <a:schemeClr val="dk1"/>
                          </a:solidFill>
                          <a:latin typeface="游ゴシック" panose="020F0502020204030204"/>
                          <a:ea typeface="Yu Gothic UI"/>
                        </a:defRPr>
                      </a:lvl1pPr>
                      <a:lvl2pPr marL="342900" algn="l" defTabSz="685800" rtl="0" eaLnBrk="1" latinLnBrk="0" hangingPunct="1">
                        <a:defRPr kumimoji="1" sz="1350" kern="1200">
                          <a:solidFill>
                            <a:schemeClr val="dk1"/>
                          </a:solidFill>
                          <a:latin typeface="游ゴシック" panose="020F0502020204030204"/>
                          <a:ea typeface="Yu Gothic UI"/>
                        </a:defRPr>
                      </a:lvl2pPr>
                      <a:lvl3pPr marL="685800" algn="l" defTabSz="685800" rtl="0" eaLnBrk="1" latinLnBrk="0" hangingPunct="1">
                        <a:defRPr kumimoji="1" sz="1350" kern="1200">
                          <a:solidFill>
                            <a:schemeClr val="dk1"/>
                          </a:solidFill>
                          <a:latin typeface="游ゴシック" panose="020F0502020204030204"/>
                          <a:ea typeface="Yu Gothic UI"/>
                        </a:defRPr>
                      </a:lvl3pPr>
                      <a:lvl4pPr marL="1028700" algn="l" defTabSz="685800" rtl="0" eaLnBrk="1" latinLnBrk="0" hangingPunct="1">
                        <a:defRPr kumimoji="1" sz="1350" kern="1200">
                          <a:solidFill>
                            <a:schemeClr val="dk1"/>
                          </a:solidFill>
                          <a:latin typeface="游ゴシック" panose="020F0502020204030204"/>
                          <a:ea typeface="Yu Gothic UI"/>
                        </a:defRPr>
                      </a:lvl4pPr>
                      <a:lvl5pPr marL="1371600" algn="l" defTabSz="685800" rtl="0" eaLnBrk="1" latinLnBrk="0" hangingPunct="1">
                        <a:defRPr kumimoji="1" sz="1350" kern="1200">
                          <a:solidFill>
                            <a:schemeClr val="dk1"/>
                          </a:solidFill>
                          <a:latin typeface="游ゴシック" panose="020F0502020204030204"/>
                          <a:ea typeface="Yu Gothic UI"/>
                        </a:defRPr>
                      </a:lvl5pPr>
                      <a:lvl6pPr marL="1714500" algn="l" defTabSz="685800" rtl="0" eaLnBrk="1" latinLnBrk="0" hangingPunct="1">
                        <a:defRPr kumimoji="1" sz="1350" kern="1200">
                          <a:solidFill>
                            <a:schemeClr val="dk1"/>
                          </a:solidFill>
                          <a:latin typeface="游ゴシック" panose="020F0502020204030204"/>
                          <a:ea typeface="Yu Gothic UI"/>
                        </a:defRPr>
                      </a:lvl6pPr>
                      <a:lvl7pPr marL="2057400" algn="l" defTabSz="685800" rtl="0" eaLnBrk="1" latinLnBrk="0" hangingPunct="1">
                        <a:defRPr kumimoji="1" sz="1350" kern="1200">
                          <a:solidFill>
                            <a:schemeClr val="dk1"/>
                          </a:solidFill>
                          <a:latin typeface="游ゴシック" panose="020F0502020204030204"/>
                          <a:ea typeface="Yu Gothic UI"/>
                        </a:defRPr>
                      </a:lvl7pPr>
                      <a:lvl8pPr marL="2400300" algn="l" defTabSz="685800" rtl="0" eaLnBrk="1" latinLnBrk="0" hangingPunct="1">
                        <a:defRPr kumimoji="1" sz="1350" kern="1200">
                          <a:solidFill>
                            <a:schemeClr val="dk1"/>
                          </a:solidFill>
                          <a:latin typeface="游ゴシック" panose="020F0502020204030204"/>
                          <a:ea typeface="Yu Gothic UI"/>
                        </a:defRPr>
                      </a:lvl8pPr>
                      <a:lvl9pPr marL="2743200" algn="l" defTabSz="685800" rtl="0" eaLnBrk="1" latinLnBrk="0" hangingPunct="1">
                        <a:defRPr kumimoji="1" sz="1350" kern="1200">
                          <a:solidFill>
                            <a:schemeClr val="dk1"/>
                          </a:solidFill>
                          <a:latin typeface="游ゴシック" panose="020F0502020204030204"/>
                          <a:ea typeface="Yu Gothic UI"/>
                        </a:defRPr>
                      </a:lvl9pPr>
                    </a:lstStyle>
                    <a:p>
                      <a:pPr algn="l" fontAlgn="ctr"/>
                      <a:r>
                        <a:rPr lang="en-US" altLang="ja-JP" sz="1200" u="none" strike="noStrike" dirty="0">
                          <a:effectLst/>
                          <a:latin typeface="Yu Gothic UI" panose="020B0500000000000000" pitchFamily="50" charset="-128"/>
                          <a:ea typeface="Yu Gothic UI" panose="020B0500000000000000" pitchFamily="50" charset="-128"/>
                        </a:rPr>
                        <a:t>WV-</a:t>
                      </a:r>
                      <a:r>
                        <a:rPr lang="en-US" sz="1200" u="none" strike="noStrike" dirty="0">
                          <a:effectLst/>
                          <a:latin typeface="Yu Gothic UI" panose="020B0500000000000000" pitchFamily="50" charset="-128"/>
                          <a:ea typeface="Yu Gothic UI" panose="020B0500000000000000" pitchFamily="50" charset="-128"/>
                        </a:rPr>
                        <a:t>S613</a:t>
                      </a:r>
                      <a:r>
                        <a:rPr lang="en-US" altLang="ja-JP" sz="1200" u="none" strike="noStrike" dirty="0">
                          <a:effectLst/>
                          <a:latin typeface="Yu Gothic UI" panose="020B0500000000000000" pitchFamily="50" charset="-128"/>
                          <a:ea typeface="Yu Gothic UI" panose="020B0500000000000000" pitchFamily="50" charset="-128"/>
                        </a:rPr>
                        <a:t>02-Z4J</a:t>
                      </a:r>
                      <a:endParaRPr lang="en-US"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60000"/>
                        <a:lumOff val="40000"/>
                      </a:scheme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kumimoji="1" lang="ja-JP" altLang="en-US" sz="1200" dirty="0">
                          <a:latin typeface="Yu Gothic UI" panose="020B0500000000000000" pitchFamily="50" charset="-128"/>
                          <a:ea typeface="Yu Gothic UI" panose="020B0500000000000000" pitchFamily="50" charset="-128"/>
                        </a:rPr>
                        <a:t>ー</a:t>
                      </a: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kumimoji="1" lang="ja-JP" altLang="en-US" sz="1200" dirty="0">
                          <a:latin typeface="Yu Gothic UI" panose="020B0500000000000000" pitchFamily="50" charset="-128"/>
                          <a:ea typeface="Yu Gothic UI" panose="020B0500000000000000" pitchFamily="50" charset="-128"/>
                        </a:rPr>
                        <a:t>ー</a:t>
                      </a: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lumMod val="20000"/>
                        <a:lumOff val="80000"/>
                      </a:srgbClr>
                    </a:solidFill>
                  </a:tcPr>
                </a:tc>
                <a:extLst>
                  <a:ext uri="{0D108BD9-81ED-4DB2-BD59-A6C34878D82A}">
                    <a16:rowId xmlns:a16="http://schemas.microsoft.com/office/drawing/2014/main" val="855105272"/>
                  </a:ext>
                </a:extLst>
              </a:tr>
              <a:tr h="648000">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kumimoji="1" lang="en-US" altLang="ja-JP" sz="1200" dirty="0">
                          <a:latin typeface="Yu Gothic UI" panose="020B0500000000000000" pitchFamily="50" charset="-128"/>
                          <a:ea typeface="Yu Gothic UI" panose="020B0500000000000000" pitchFamily="50" charset="-128"/>
                        </a:rPr>
                        <a:t>X21</a:t>
                      </a:r>
                      <a:endParaRPr kumimoji="1" lang="ja-JP" altLang="en-US" sz="1200" dirty="0">
                        <a:latin typeface="Yu Gothic UI" panose="020B0500000000000000" pitchFamily="50" charset="-128"/>
                        <a:ea typeface="Yu Gothic UI" panose="020B0500000000000000" pitchFamily="50" charset="-128"/>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lumMod val="40000"/>
                        <a:lumOff val="6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200" u="none" strike="noStrike" dirty="0">
                          <a:effectLst/>
                          <a:latin typeface="Yu Gothic UI" panose="020B0500000000000000" pitchFamily="50" charset="-128"/>
                          <a:ea typeface="Yu Gothic UI" panose="020B0500000000000000" pitchFamily="50" charset="-128"/>
                        </a:rPr>
                        <a:t>WV-S65340-Z2NJ</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200" u="none" strike="noStrike" dirty="0">
                          <a:effectLst/>
                          <a:latin typeface="Yu Gothic UI" panose="020B0500000000000000" pitchFamily="50" charset="-128"/>
                          <a:ea typeface="Yu Gothic UI" panose="020B0500000000000000" pitchFamily="50" charset="-128"/>
                        </a:rPr>
                        <a:t>WV-S65340-Z2KJ</a:t>
                      </a:r>
                      <a:r>
                        <a:rPr lang="ja-JP" altLang="en-US" sz="1200" u="none" strike="noStrike" baseline="30000" dirty="0">
                          <a:effectLst/>
                          <a:latin typeface="Yu Gothic UI" panose="020B0500000000000000" pitchFamily="50" charset="-128"/>
                          <a:ea typeface="Yu Gothic UI" panose="020B0500000000000000" pitchFamily="50" charset="-128"/>
                        </a:rPr>
                        <a:t> *</a:t>
                      </a:r>
                      <a:r>
                        <a:rPr lang="en-US" altLang="ja-JP" sz="1200" u="none" strike="noStrike" baseline="30000" dirty="0">
                          <a:effectLst/>
                          <a:latin typeface="Yu Gothic UI" panose="020B0500000000000000" pitchFamily="50" charset="-128"/>
                          <a:ea typeface="Yu Gothic UI" panose="020B0500000000000000" pitchFamily="50" charset="-128"/>
                        </a:rPr>
                        <a:t>1</a:t>
                      </a:r>
                      <a:endParaRPr kumimoji="1" lang="ja-JP" altLang="en-US" sz="1200" baseline="30000" dirty="0">
                        <a:latin typeface="Yu Gothic UI" panose="020B0500000000000000" pitchFamily="50" charset="-128"/>
                        <a:ea typeface="Yu Gothic UI" panose="020B0500000000000000" pitchFamily="50" charset="-128"/>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60000"/>
                        <a:lumOff val="40000"/>
                      </a:schemeClr>
                    </a:solidFill>
                  </a:tcPr>
                </a:tc>
                <a:tc>
                  <a:txBody>
                    <a:bodyPr/>
                    <a:lstStyle>
                      <a:lvl1pPr marL="0" algn="l" defTabSz="685800" rtl="0" eaLnBrk="1" latinLnBrk="0" hangingPunct="1">
                        <a:defRPr kumimoji="1" sz="1350" kern="1200">
                          <a:solidFill>
                            <a:schemeClr val="dk1"/>
                          </a:solidFill>
                          <a:latin typeface="游ゴシック" panose="020F0502020204030204"/>
                          <a:ea typeface="Yu Gothic UI"/>
                        </a:defRPr>
                      </a:lvl1pPr>
                      <a:lvl2pPr marL="342900" algn="l" defTabSz="685800" rtl="0" eaLnBrk="1" latinLnBrk="0" hangingPunct="1">
                        <a:defRPr kumimoji="1" sz="1350" kern="1200">
                          <a:solidFill>
                            <a:schemeClr val="dk1"/>
                          </a:solidFill>
                          <a:latin typeface="游ゴシック" panose="020F0502020204030204"/>
                          <a:ea typeface="Yu Gothic UI"/>
                        </a:defRPr>
                      </a:lvl2pPr>
                      <a:lvl3pPr marL="685800" algn="l" defTabSz="685800" rtl="0" eaLnBrk="1" latinLnBrk="0" hangingPunct="1">
                        <a:defRPr kumimoji="1" sz="1350" kern="1200">
                          <a:solidFill>
                            <a:schemeClr val="dk1"/>
                          </a:solidFill>
                          <a:latin typeface="游ゴシック" panose="020F0502020204030204"/>
                          <a:ea typeface="Yu Gothic UI"/>
                        </a:defRPr>
                      </a:lvl3pPr>
                      <a:lvl4pPr marL="1028700" algn="l" defTabSz="685800" rtl="0" eaLnBrk="1" latinLnBrk="0" hangingPunct="1">
                        <a:defRPr kumimoji="1" sz="1350" kern="1200">
                          <a:solidFill>
                            <a:schemeClr val="dk1"/>
                          </a:solidFill>
                          <a:latin typeface="游ゴシック" panose="020F0502020204030204"/>
                          <a:ea typeface="Yu Gothic UI"/>
                        </a:defRPr>
                      </a:lvl4pPr>
                      <a:lvl5pPr marL="1371600" algn="l" defTabSz="685800" rtl="0" eaLnBrk="1" latinLnBrk="0" hangingPunct="1">
                        <a:defRPr kumimoji="1" sz="1350" kern="1200">
                          <a:solidFill>
                            <a:schemeClr val="dk1"/>
                          </a:solidFill>
                          <a:latin typeface="游ゴシック" panose="020F0502020204030204"/>
                          <a:ea typeface="Yu Gothic UI"/>
                        </a:defRPr>
                      </a:lvl5pPr>
                      <a:lvl6pPr marL="1714500" algn="l" defTabSz="685800" rtl="0" eaLnBrk="1" latinLnBrk="0" hangingPunct="1">
                        <a:defRPr kumimoji="1" sz="1350" kern="1200">
                          <a:solidFill>
                            <a:schemeClr val="dk1"/>
                          </a:solidFill>
                          <a:latin typeface="游ゴシック" panose="020F0502020204030204"/>
                          <a:ea typeface="Yu Gothic UI"/>
                        </a:defRPr>
                      </a:lvl6pPr>
                      <a:lvl7pPr marL="2057400" algn="l" defTabSz="685800" rtl="0" eaLnBrk="1" latinLnBrk="0" hangingPunct="1">
                        <a:defRPr kumimoji="1" sz="1350" kern="1200">
                          <a:solidFill>
                            <a:schemeClr val="dk1"/>
                          </a:solidFill>
                          <a:latin typeface="游ゴシック" panose="020F0502020204030204"/>
                          <a:ea typeface="Yu Gothic UI"/>
                        </a:defRPr>
                      </a:lvl7pPr>
                      <a:lvl8pPr marL="2400300" algn="l" defTabSz="685800" rtl="0" eaLnBrk="1" latinLnBrk="0" hangingPunct="1">
                        <a:defRPr kumimoji="1" sz="1350" kern="1200">
                          <a:solidFill>
                            <a:schemeClr val="dk1"/>
                          </a:solidFill>
                          <a:latin typeface="游ゴシック" panose="020F0502020204030204"/>
                          <a:ea typeface="Yu Gothic UI"/>
                        </a:defRPr>
                      </a:lvl8pPr>
                      <a:lvl9pPr marL="2743200" algn="l" defTabSz="685800" rtl="0" eaLnBrk="1" latinLnBrk="0" hangingPunct="1">
                        <a:defRPr kumimoji="1" sz="1350" kern="1200">
                          <a:solidFill>
                            <a:schemeClr val="dk1"/>
                          </a:solidFill>
                          <a:latin typeface="游ゴシック" panose="020F0502020204030204"/>
                          <a:ea typeface="Yu Gothic UI"/>
                        </a:defRPr>
                      </a:lvl9pPr>
                    </a:lstStyle>
                    <a:p>
                      <a:pPr algn="l" fontAlgn="ctr"/>
                      <a:r>
                        <a:rPr lang="en-US" altLang="ja-JP" sz="1200" u="none" strike="noStrike" dirty="0">
                          <a:effectLst/>
                          <a:latin typeface="Yu Gothic UI" panose="020B0500000000000000" pitchFamily="50" charset="-128"/>
                          <a:ea typeface="Yu Gothic UI" panose="020B0500000000000000" pitchFamily="50" charset="-128"/>
                        </a:rPr>
                        <a:t>WV-S61301-Z2J</a:t>
                      </a:r>
                      <a:endParaRPr lang="en-US"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36163">
                        <a:lumMod val="40000"/>
                        <a:lumOff val="60000"/>
                      </a:srgbClr>
                    </a:solidFill>
                  </a:tcPr>
                </a:tc>
                <a:tc>
                  <a:txBody>
                    <a:bodyPr/>
                    <a:lstStyle>
                      <a:lvl1pPr marL="0" algn="l" defTabSz="685800" rtl="0" eaLnBrk="1" latinLnBrk="0" hangingPunct="1">
                        <a:defRPr kumimoji="1" sz="1350" kern="1200">
                          <a:solidFill>
                            <a:schemeClr val="dk1"/>
                          </a:solidFill>
                          <a:latin typeface="游ゴシック" panose="020F0502020204030204"/>
                          <a:ea typeface="Yu Gothic UI"/>
                        </a:defRPr>
                      </a:lvl1pPr>
                      <a:lvl2pPr marL="342900" algn="l" defTabSz="685800" rtl="0" eaLnBrk="1" latinLnBrk="0" hangingPunct="1">
                        <a:defRPr kumimoji="1" sz="1350" kern="1200">
                          <a:solidFill>
                            <a:schemeClr val="dk1"/>
                          </a:solidFill>
                          <a:latin typeface="游ゴシック" panose="020F0502020204030204"/>
                          <a:ea typeface="Yu Gothic UI"/>
                        </a:defRPr>
                      </a:lvl2pPr>
                      <a:lvl3pPr marL="685800" algn="l" defTabSz="685800" rtl="0" eaLnBrk="1" latinLnBrk="0" hangingPunct="1">
                        <a:defRPr kumimoji="1" sz="1350" kern="1200">
                          <a:solidFill>
                            <a:schemeClr val="dk1"/>
                          </a:solidFill>
                          <a:latin typeface="游ゴシック" panose="020F0502020204030204"/>
                          <a:ea typeface="Yu Gothic UI"/>
                        </a:defRPr>
                      </a:lvl3pPr>
                      <a:lvl4pPr marL="1028700" algn="l" defTabSz="685800" rtl="0" eaLnBrk="1" latinLnBrk="0" hangingPunct="1">
                        <a:defRPr kumimoji="1" sz="1350" kern="1200">
                          <a:solidFill>
                            <a:schemeClr val="dk1"/>
                          </a:solidFill>
                          <a:latin typeface="游ゴシック" panose="020F0502020204030204"/>
                          <a:ea typeface="Yu Gothic UI"/>
                        </a:defRPr>
                      </a:lvl4pPr>
                      <a:lvl5pPr marL="1371600" algn="l" defTabSz="685800" rtl="0" eaLnBrk="1" latinLnBrk="0" hangingPunct="1">
                        <a:defRPr kumimoji="1" sz="1350" kern="1200">
                          <a:solidFill>
                            <a:schemeClr val="dk1"/>
                          </a:solidFill>
                          <a:latin typeface="游ゴシック" panose="020F0502020204030204"/>
                          <a:ea typeface="Yu Gothic UI"/>
                        </a:defRPr>
                      </a:lvl5pPr>
                      <a:lvl6pPr marL="1714500" algn="l" defTabSz="685800" rtl="0" eaLnBrk="1" latinLnBrk="0" hangingPunct="1">
                        <a:defRPr kumimoji="1" sz="1350" kern="1200">
                          <a:solidFill>
                            <a:schemeClr val="dk1"/>
                          </a:solidFill>
                          <a:latin typeface="游ゴシック" panose="020F0502020204030204"/>
                          <a:ea typeface="Yu Gothic UI"/>
                        </a:defRPr>
                      </a:lvl6pPr>
                      <a:lvl7pPr marL="2057400" algn="l" defTabSz="685800" rtl="0" eaLnBrk="1" latinLnBrk="0" hangingPunct="1">
                        <a:defRPr kumimoji="1" sz="1350" kern="1200">
                          <a:solidFill>
                            <a:schemeClr val="dk1"/>
                          </a:solidFill>
                          <a:latin typeface="游ゴシック" panose="020F0502020204030204"/>
                          <a:ea typeface="Yu Gothic UI"/>
                        </a:defRPr>
                      </a:lvl7pPr>
                      <a:lvl8pPr marL="2400300" algn="l" defTabSz="685800" rtl="0" eaLnBrk="1" latinLnBrk="0" hangingPunct="1">
                        <a:defRPr kumimoji="1" sz="1350" kern="1200">
                          <a:solidFill>
                            <a:schemeClr val="dk1"/>
                          </a:solidFill>
                          <a:latin typeface="游ゴシック" panose="020F0502020204030204"/>
                          <a:ea typeface="Yu Gothic UI"/>
                        </a:defRPr>
                      </a:lvl8pPr>
                      <a:lvl9pPr marL="2743200" algn="l" defTabSz="685800" rtl="0" eaLnBrk="1" latinLnBrk="0" hangingPunct="1">
                        <a:defRPr kumimoji="1" sz="1350" kern="1200">
                          <a:solidFill>
                            <a:schemeClr val="dk1"/>
                          </a:solidFill>
                          <a:latin typeface="游ゴシック" panose="020F0502020204030204"/>
                          <a:ea typeface="Yu Gothic UI"/>
                        </a:defRPr>
                      </a:lvl9pPr>
                    </a:lstStyle>
                    <a:p>
                      <a:pPr marL="0" marR="0" lvl="0" indent="0" algn="l" defTabSz="685783" rtl="0" eaLnBrk="1" fontAlgn="ctr" latinLnBrk="0" hangingPunct="1">
                        <a:lnSpc>
                          <a:spcPct val="100000"/>
                        </a:lnSpc>
                        <a:spcBef>
                          <a:spcPts val="0"/>
                        </a:spcBef>
                        <a:spcAft>
                          <a:spcPts val="0"/>
                        </a:spcAft>
                        <a:buClrTx/>
                        <a:buSzTx/>
                        <a:buFontTx/>
                        <a:buNone/>
                        <a:tabLst/>
                        <a:defRPr/>
                      </a:pPr>
                      <a:r>
                        <a:rPr lang="en-US" altLang="ja-JP" sz="1200" u="none" strike="noStrike" dirty="0">
                          <a:effectLst/>
                          <a:latin typeface="Yu Gothic UI" panose="020B0500000000000000" pitchFamily="50" charset="-128"/>
                          <a:ea typeface="Yu Gothic UI" panose="020B0500000000000000" pitchFamily="50" charset="-128"/>
                        </a:rPr>
                        <a:t>WV-B65302-Z2</a:t>
                      </a: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36163">
                        <a:lumMod val="40000"/>
                        <a:lumOff val="60000"/>
                      </a:srgbClr>
                    </a:solidFill>
                  </a:tcPr>
                </a:tc>
                <a:tc>
                  <a:txBody>
                    <a:bodyPr/>
                    <a:lstStyle>
                      <a:lvl1pPr marL="0" algn="l" defTabSz="685800" rtl="0" eaLnBrk="1" latinLnBrk="0" hangingPunct="1">
                        <a:defRPr kumimoji="1" sz="1350" kern="1200">
                          <a:solidFill>
                            <a:schemeClr val="dk1"/>
                          </a:solidFill>
                          <a:latin typeface="游ゴシック" panose="020F0502020204030204"/>
                          <a:ea typeface="Yu Gothic UI"/>
                        </a:defRPr>
                      </a:lvl1pPr>
                      <a:lvl2pPr marL="342900" algn="l" defTabSz="685800" rtl="0" eaLnBrk="1" latinLnBrk="0" hangingPunct="1">
                        <a:defRPr kumimoji="1" sz="1350" kern="1200">
                          <a:solidFill>
                            <a:schemeClr val="dk1"/>
                          </a:solidFill>
                          <a:latin typeface="游ゴシック" panose="020F0502020204030204"/>
                          <a:ea typeface="Yu Gothic UI"/>
                        </a:defRPr>
                      </a:lvl2pPr>
                      <a:lvl3pPr marL="685800" algn="l" defTabSz="685800" rtl="0" eaLnBrk="1" latinLnBrk="0" hangingPunct="1">
                        <a:defRPr kumimoji="1" sz="1350" kern="1200">
                          <a:solidFill>
                            <a:schemeClr val="dk1"/>
                          </a:solidFill>
                          <a:latin typeface="游ゴシック" panose="020F0502020204030204"/>
                          <a:ea typeface="Yu Gothic UI"/>
                        </a:defRPr>
                      </a:lvl3pPr>
                      <a:lvl4pPr marL="1028700" algn="l" defTabSz="685800" rtl="0" eaLnBrk="1" latinLnBrk="0" hangingPunct="1">
                        <a:defRPr kumimoji="1" sz="1350" kern="1200">
                          <a:solidFill>
                            <a:schemeClr val="dk1"/>
                          </a:solidFill>
                          <a:latin typeface="游ゴシック" panose="020F0502020204030204"/>
                          <a:ea typeface="Yu Gothic UI"/>
                        </a:defRPr>
                      </a:lvl4pPr>
                      <a:lvl5pPr marL="1371600" algn="l" defTabSz="685800" rtl="0" eaLnBrk="1" latinLnBrk="0" hangingPunct="1">
                        <a:defRPr kumimoji="1" sz="1350" kern="1200">
                          <a:solidFill>
                            <a:schemeClr val="dk1"/>
                          </a:solidFill>
                          <a:latin typeface="游ゴシック" panose="020F0502020204030204"/>
                          <a:ea typeface="Yu Gothic UI"/>
                        </a:defRPr>
                      </a:lvl5pPr>
                      <a:lvl6pPr marL="1714500" algn="l" defTabSz="685800" rtl="0" eaLnBrk="1" latinLnBrk="0" hangingPunct="1">
                        <a:defRPr kumimoji="1" sz="1350" kern="1200">
                          <a:solidFill>
                            <a:schemeClr val="dk1"/>
                          </a:solidFill>
                          <a:latin typeface="游ゴシック" panose="020F0502020204030204"/>
                          <a:ea typeface="Yu Gothic UI"/>
                        </a:defRPr>
                      </a:lvl6pPr>
                      <a:lvl7pPr marL="2057400" algn="l" defTabSz="685800" rtl="0" eaLnBrk="1" latinLnBrk="0" hangingPunct="1">
                        <a:defRPr kumimoji="1" sz="1350" kern="1200">
                          <a:solidFill>
                            <a:schemeClr val="dk1"/>
                          </a:solidFill>
                          <a:latin typeface="游ゴシック" panose="020F0502020204030204"/>
                          <a:ea typeface="Yu Gothic UI"/>
                        </a:defRPr>
                      </a:lvl7pPr>
                      <a:lvl8pPr marL="2400300" algn="l" defTabSz="685800" rtl="0" eaLnBrk="1" latinLnBrk="0" hangingPunct="1">
                        <a:defRPr kumimoji="1" sz="1350" kern="1200">
                          <a:solidFill>
                            <a:schemeClr val="dk1"/>
                          </a:solidFill>
                          <a:latin typeface="游ゴシック" panose="020F0502020204030204"/>
                          <a:ea typeface="Yu Gothic UI"/>
                        </a:defRPr>
                      </a:lvl8pPr>
                      <a:lvl9pPr marL="2743200" algn="l" defTabSz="685800" rtl="0" eaLnBrk="1" latinLnBrk="0" hangingPunct="1">
                        <a:defRPr kumimoji="1" sz="1350" kern="1200">
                          <a:solidFill>
                            <a:schemeClr val="dk1"/>
                          </a:solidFill>
                          <a:latin typeface="游ゴシック" panose="020F0502020204030204"/>
                          <a:ea typeface="Yu Gothic UI"/>
                        </a:defRPr>
                      </a:lvl9pPr>
                    </a:lstStyle>
                    <a:p>
                      <a:pPr marL="0" marR="0" lvl="0" indent="0" algn="l" defTabSz="685783" rtl="0" eaLnBrk="1" fontAlgn="ctr" latinLnBrk="0" hangingPunct="1">
                        <a:lnSpc>
                          <a:spcPct val="100000"/>
                        </a:lnSpc>
                        <a:spcBef>
                          <a:spcPts val="0"/>
                        </a:spcBef>
                        <a:spcAft>
                          <a:spcPts val="0"/>
                        </a:spcAft>
                        <a:buClrTx/>
                        <a:buSzTx/>
                        <a:buFontTx/>
                        <a:buNone/>
                        <a:tabLst/>
                        <a:defRPr/>
                      </a:pPr>
                      <a:r>
                        <a:rPr lang="en-US" altLang="ja-JP" sz="1200" u="none" strike="noStrike" dirty="0">
                          <a:effectLst/>
                          <a:latin typeface="Yu Gothic UI" panose="020B0500000000000000" pitchFamily="50" charset="-128"/>
                          <a:ea typeface="Yu Gothic UI" panose="020B0500000000000000" pitchFamily="50" charset="-128"/>
                        </a:rPr>
                        <a:t>WV-B61301-Z2</a:t>
                      </a:r>
                      <a:endParaRPr lang="en-US" altLang="ja-JP"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36163">
                        <a:lumMod val="40000"/>
                        <a:lumOff val="60000"/>
                      </a:srgbClr>
                    </a:solidFill>
                  </a:tcPr>
                </a:tc>
                <a:extLst>
                  <a:ext uri="{0D108BD9-81ED-4DB2-BD59-A6C34878D82A}">
                    <a16:rowId xmlns:a16="http://schemas.microsoft.com/office/drawing/2014/main" val="1061579099"/>
                  </a:ext>
                </a:extLst>
              </a:tr>
              <a:tr h="648000">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kumimoji="1" lang="en-US" altLang="ja-JP" sz="1200" dirty="0">
                          <a:latin typeface="Yu Gothic UI" panose="020B0500000000000000" pitchFamily="50" charset="-128"/>
                          <a:ea typeface="Yu Gothic UI" panose="020B0500000000000000" pitchFamily="50" charset="-128"/>
                        </a:rPr>
                        <a:t>x10</a:t>
                      </a:r>
                      <a:endParaRPr kumimoji="1" lang="ja-JP" altLang="en-US" sz="1200" dirty="0">
                        <a:latin typeface="Yu Gothic UI" panose="020B0500000000000000" pitchFamily="50" charset="-128"/>
                        <a:ea typeface="Yu Gothic UI" panose="020B0500000000000000" pitchFamily="50" charset="-128"/>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kumimoji="1" lang="en-US" altLang="ja-JP" sz="1200" dirty="0">
                          <a:latin typeface="Yu Gothic UI" panose="020B0500000000000000" pitchFamily="50" charset="-128"/>
                          <a:ea typeface="Yu Gothic UI" panose="020B0500000000000000" pitchFamily="50" charset="-128"/>
                        </a:rPr>
                        <a:t>WV-S65301-Z1</a:t>
                      </a:r>
                      <a:endParaRPr kumimoji="1" lang="ja-JP" altLang="en-US" sz="1200" dirty="0">
                        <a:latin typeface="Yu Gothic UI" panose="020B0500000000000000" pitchFamily="50" charset="-128"/>
                        <a:ea typeface="Yu Gothic UI" panose="020B0500000000000000" pitchFamily="50" charset="-128"/>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kumimoji="1" lang="en-US" altLang="ja-JP" sz="1200" dirty="0">
                          <a:latin typeface="Yu Gothic UI" panose="020B0500000000000000" pitchFamily="50" charset="-128"/>
                          <a:ea typeface="Yu Gothic UI" panose="020B0500000000000000" pitchFamily="50" charset="-128"/>
                        </a:rPr>
                        <a:t>WV-S61301-Z1</a:t>
                      </a:r>
                      <a:endParaRPr kumimoji="1" lang="ja-JP" altLang="en-US" sz="1200" dirty="0">
                        <a:latin typeface="Yu Gothic UI" panose="020B0500000000000000" pitchFamily="50" charset="-128"/>
                        <a:ea typeface="Yu Gothic UI" panose="020B0500000000000000" pitchFamily="50" charset="-128"/>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685800" rtl="0" eaLnBrk="1" latinLnBrk="0" hangingPunct="1">
                        <a:defRPr kumimoji="1" sz="1350" kern="1200">
                          <a:solidFill>
                            <a:schemeClr val="dk1"/>
                          </a:solidFill>
                          <a:latin typeface="游ゴシック" panose="020F0502020204030204"/>
                          <a:ea typeface="Yu Gothic UI"/>
                        </a:defRPr>
                      </a:lvl1pPr>
                      <a:lvl2pPr marL="342900" algn="l" defTabSz="685800" rtl="0" eaLnBrk="1" latinLnBrk="0" hangingPunct="1">
                        <a:defRPr kumimoji="1" sz="1350" kern="1200">
                          <a:solidFill>
                            <a:schemeClr val="dk1"/>
                          </a:solidFill>
                          <a:latin typeface="游ゴシック" panose="020F0502020204030204"/>
                          <a:ea typeface="Yu Gothic UI"/>
                        </a:defRPr>
                      </a:lvl2pPr>
                      <a:lvl3pPr marL="685800" algn="l" defTabSz="685800" rtl="0" eaLnBrk="1" latinLnBrk="0" hangingPunct="1">
                        <a:defRPr kumimoji="1" sz="1350" kern="1200">
                          <a:solidFill>
                            <a:schemeClr val="dk1"/>
                          </a:solidFill>
                          <a:latin typeface="游ゴシック" panose="020F0502020204030204"/>
                          <a:ea typeface="Yu Gothic UI"/>
                        </a:defRPr>
                      </a:lvl3pPr>
                      <a:lvl4pPr marL="1028700" algn="l" defTabSz="685800" rtl="0" eaLnBrk="1" latinLnBrk="0" hangingPunct="1">
                        <a:defRPr kumimoji="1" sz="1350" kern="1200">
                          <a:solidFill>
                            <a:schemeClr val="dk1"/>
                          </a:solidFill>
                          <a:latin typeface="游ゴシック" panose="020F0502020204030204"/>
                          <a:ea typeface="Yu Gothic UI"/>
                        </a:defRPr>
                      </a:lvl4pPr>
                      <a:lvl5pPr marL="1371600" algn="l" defTabSz="685800" rtl="0" eaLnBrk="1" latinLnBrk="0" hangingPunct="1">
                        <a:defRPr kumimoji="1" sz="1350" kern="1200">
                          <a:solidFill>
                            <a:schemeClr val="dk1"/>
                          </a:solidFill>
                          <a:latin typeface="游ゴシック" panose="020F0502020204030204"/>
                          <a:ea typeface="Yu Gothic UI"/>
                        </a:defRPr>
                      </a:lvl5pPr>
                      <a:lvl6pPr marL="1714500" algn="l" defTabSz="685800" rtl="0" eaLnBrk="1" latinLnBrk="0" hangingPunct="1">
                        <a:defRPr kumimoji="1" sz="1350" kern="1200">
                          <a:solidFill>
                            <a:schemeClr val="dk1"/>
                          </a:solidFill>
                          <a:latin typeface="游ゴシック" panose="020F0502020204030204"/>
                          <a:ea typeface="Yu Gothic UI"/>
                        </a:defRPr>
                      </a:lvl6pPr>
                      <a:lvl7pPr marL="2057400" algn="l" defTabSz="685800" rtl="0" eaLnBrk="1" latinLnBrk="0" hangingPunct="1">
                        <a:defRPr kumimoji="1" sz="1350" kern="1200">
                          <a:solidFill>
                            <a:schemeClr val="dk1"/>
                          </a:solidFill>
                          <a:latin typeface="游ゴシック" panose="020F0502020204030204"/>
                          <a:ea typeface="Yu Gothic UI"/>
                        </a:defRPr>
                      </a:lvl7pPr>
                      <a:lvl8pPr marL="2400300" algn="l" defTabSz="685800" rtl="0" eaLnBrk="1" latinLnBrk="0" hangingPunct="1">
                        <a:defRPr kumimoji="1" sz="1350" kern="1200">
                          <a:solidFill>
                            <a:schemeClr val="dk1"/>
                          </a:solidFill>
                          <a:latin typeface="游ゴシック" panose="020F0502020204030204"/>
                          <a:ea typeface="Yu Gothic UI"/>
                        </a:defRPr>
                      </a:lvl8pPr>
                      <a:lvl9pPr marL="2743200" algn="l" defTabSz="685800" rtl="0" eaLnBrk="1" latinLnBrk="0" hangingPunct="1">
                        <a:defRPr kumimoji="1" sz="1350" kern="1200">
                          <a:solidFill>
                            <a:schemeClr val="dk1"/>
                          </a:solidFill>
                          <a:latin typeface="游ゴシック" panose="020F0502020204030204"/>
                          <a:ea typeface="Yu Gothic UI"/>
                        </a:defRPr>
                      </a:lvl9pPr>
                    </a:lstStyle>
                    <a:p>
                      <a:pPr algn="l" fontAlgn="ctr"/>
                      <a:r>
                        <a:rPr lang="en-US" altLang="ja-JP" sz="1200" u="none" strike="noStrike" dirty="0">
                          <a:effectLst/>
                          <a:latin typeface="Yu Gothic UI" panose="020B0500000000000000" pitchFamily="50" charset="-128"/>
                          <a:ea typeface="Yu Gothic UI" panose="020B0500000000000000" pitchFamily="50" charset="-128"/>
                        </a:rPr>
                        <a:t>WV-B65301-Z1</a:t>
                      </a: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36163">
                        <a:lumMod val="40000"/>
                        <a:lumOff val="60000"/>
                      </a:srgbClr>
                    </a:solidFill>
                  </a:tcPr>
                </a:tc>
                <a:tc>
                  <a:txBody>
                    <a:bodyPr/>
                    <a:lstStyle>
                      <a:lvl1pPr marL="0" algn="l" defTabSz="685800" rtl="0" eaLnBrk="1" latinLnBrk="0" hangingPunct="1">
                        <a:defRPr kumimoji="1" sz="1350" kern="1200">
                          <a:solidFill>
                            <a:schemeClr val="dk1"/>
                          </a:solidFill>
                          <a:latin typeface="游ゴシック" panose="020F0502020204030204"/>
                          <a:ea typeface="Yu Gothic UI"/>
                        </a:defRPr>
                      </a:lvl1pPr>
                      <a:lvl2pPr marL="342900" algn="l" defTabSz="685800" rtl="0" eaLnBrk="1" latinLnBrk="0" hangingPunct="1">
                        <a:defRPr kumimoji="1" sz="1350" kern="1200">
                          <a:solidFill>
                            <a:schemeClr val="dk1"/>
                          </a:solidFill>
                          <a:latin typeface="游ゴシック" panose="020F0502020204030204"/>
                          <a:ea typeface="Yu Gothic UI"/>
                        </a:defRPr>
                      </a:lvl2pPr>
                      <a:lvl3pPr marL="685800" algn="l" defTabSz="685800" rtl="0" eaLnBrk="1" latinLnBrk="0" hangingPunct="1">
                        <a:defRPr kumimoji="1" sz="1350" kern="1200">
                          <a:solidFill>
                            <a:schemeClr val="dk1"/>
                          </a:solidFill>
                          <a:latin typeface="游ゴシック" panose="020F0502020204030204"/>
                          <a:ea typeface="Yu Gothic UI"/>
                        </a:defRPr>
                      </a:lvl3pPr>
                      <a:lvl4pPr marL="1028700" algn="l" defTabSz="685800" rtl="0" eaLnBrk="1" latinLnBrk="0" hangingPunct="1">
                        <a:defRPr kumimoji="1" sz="1350" kern="1200">
                          <a:solidFill>
                            <a:schemeClr val="dk1"/>
                          </a:solidFill>
                          <a:latin typeface="游ゴシック" panose="020F0502020204030204"/>
                          <a:ea typeface="Yu Gothic UI"/>
                        </a:defRPr>
                      </a:lvl4pPr>
                      <a:lvl5pPr marL="1371600" algn="l" defTabSz="685800" rtl="0" eaLnBrk="1" latinLnBrk="0" hangingPunct="1">
                        <a:defRPr kumimoji="1" sz="1350" kern="1200">
                          <a:solidFill>
                            <a:schemeClr val="dk1"/>
                          </a:solidFill>
                          <a:latin typeface="游ゴシック" panose="020F0502020204030204"/>
                          <a:ea typeface="Yu Gothic UI"/>
                        </a:defRPr>
                      </a:lvl5pPr>
                      <a:lvl6pPr marL="1714500" algn="l" defTabSz="685800" rtl="0" eaLnBrk="1" latinLnBrk="0" hangingPunct="1">
                        <a:defRPr kumimoji="1" sz="1350" kern="1200">
                          <a:solidFill>
                            <a:schemeClr val="dk1"/>
                          </a:solidFill>
                          <a:latin typeface="游ゴシック" panose="020F0502020204030204"/>
                          <a:ea typeface="Yu Gothic UI"/>
                        </a:defRPr>
                      </a:lvl6pPr>
                      <a:lvl7pPr marL="2057400" algn="l" defTabSz="685800" rtl="0" eaLnBrk="1" latinLnBrk="0" hangingPunct="1">
                        <a:defRPr kumimoji="1" sz="1350" kern="1200">
                          <a:solidFill>
                            <a:schemeClr val="dk1"/>
                          </a:solidFill>
                          <a:latin typeface="游ゴシック" panose="020F0502020204030204"/>
                          <a:ea typeface="Yu Gothic UI"/>
                        </a:defRPr>
                      </a:lvl7pPr>
                      <a:lvl8pPr marL="2400300" algn="l" defTabSz="685800" rtl="0" eaLnBrk="1" latinLnBrk="0" hangingPunct="1">
                        <a:defRPr kumimoji="1" sz="1350" kern="1200">
                          <a:solidFill>
                            <a:schemeClr val="dk1"/>
                          </a:solidFill>
                          <a:latin typeface="游ゴシック" panose="020F0502020204030204"/>
                          <a:ea typeface="Yu Gothic UI"/>
                        </a:defRPr>
                      </a:lvl8pPr>
                      <a:lvl9pPr marL="2743200" algn="l" defTabSz="685800" rtl="0" eaLnBrk="1" latinLnBrk="0" hangingPunct="1">
                        <a:defRPr kumimoji="1" sz="1350" kern="1200">
                          <a:solidFill>
                            <a:schemeClr val="dk1"/>
                          </a:solidFill>
                          <a:latin typeface="游ゴシック" panose="020F0502020204030204"/>
                          <a:ea typeface="Yu Gothic UI"/>
                        </a:defRPr>
                      </a:lvl9pPr>
                    </a:lstStyle>
                    <a:p>
                      <a:pPr algn="l" fontAlgn="ctr"/>
                      <a:r>
                        <a:rPr lang="en-US" altLang="ja-JP" sz="1200" u="none" strike="noStrike" dirty="0">
                          <a:effectLst/>
                          <a:latin typeface="Yu Gothic UI" panose="020B0500000000000000" pitchFamily="50" charset="-128"/>
                          <a:ea typeface="Yu Gothic UI" panose="020B0500000000000000" pitchFamily="50" charset="-128"/>
                        </a:rPr>
                        <a:t>WV-B61301-Z1</a:t>
                      </a:r>
                      <a:endParaRPr lang="en-US" altLang="ja-JP"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36163">
                        <a:lumMod val="40000"/>
                        <a:lumOff val="60000"/>
                      </a:srgbClr>
                    </a:solidFill>
                  </a:tcPr>
                </a:tc>
                <a:extLst>
                  <a:ext uri="{0D108BD9-81ED-4DB2-BD59-A6C34878D82A}">
                    <a16:rowId xmlns:a16="http://schemas.microsoft.com/office/drawing/2014/main" val="378358842"/>
                  </a:ext>
                </a:extLst>
              </a:tr>
              <a:tr h="648000">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kumimoji="1" lang="en-US" altLang="ja-JP" sz="1200" dirty="0">
                          <a:latin typeface="Yu Gothic UI" panose="020B0500000000000000" pitchFamily="50" charset="-128"/>
                          <a:ea typeface="Yu Gothic UI" panose="020B0500000000000000" pitchFamily="50" charset="-128"/>
                        </a:rPr>
                        <a:t>X3.1</a:t>
                      </a:r>
                      <a:endParaRPr kumimoji="1" lang="ja-JP" altLang="en-US" sz="1200" dirty="0">
                        <a:latin typeface="Yu Gothic UI" panose="020B0500000000000000" pitchFamily="50" charset="-128"/>
                        <a:ea typeface="Yu Gothic UI" panose="020B0500000000000000" pitchFamily="50" charset="-128"/>
                      </a:endParaRPr>
                    </a:p>
                  </a:txBody>
                  <a:tcPr marL="72000" marR="72000" marT="72000" marB="720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lumMod val="40000"/>
                        <a:lumOff val="60000"/>
                      </a:srgbClr>
                    </a:solidFill>
                  </a:tcPr>
                </a:tc>
                <a:tc>
                  <a:txBody>
                    <a:bodyPr/>
                    <a:lstStyle>
                      <a:lvl1pPr marL="0" algn="l" defTabSz="685800" rtl="0" eaLnBrk="1" latinLnBrk="0" hangingPunct="1">
                        <a:defRPr kumimoji="1" sz="1350" kern="1200">
                          <a:solidFill>
                            <a:schemeClr val="dk1"/>
                          </a:solidFill>
                          <a:latin typeface="游ゴシック" panose="020F0502020204030204"/>
                          <a:ea typeface="Yu Gothic UI"/>
                        </a:defRPr>
                      </a:lvl1pPr>
                      <a:lvl2pPr marL="342900" algn="l" defTabSz="685800" rtl="0" eaLnBrk="1" latinLnBrk="0" hangingPunct="1">
                        <a:defRPr kumimoji="1" sz="1350" kern="1200">
                          <a:solidFill>
                            <a:schemeClr val="dk1"/>
                          </a:solidFill>
                          <a:latin typeface="游ゴシック" panose="020F0502020204030204"/>
                          <a:ea typeface="Yu Gothic UI"/>
                        </a:defRPr>
                      </a:lvl2pPr>
                      <a:lvl3pPr marL="685800" algn="l" defTabSz="685800" rtl="0" eaLnBrk="1" latinLnBrk="0" hangingPunct="1">
                        <a:defRPr kumimoji="1" sz="1350" kern="1200">
                          <a:solidFill>
                            <a:schemeClr val="dk1"/>
                          </a:solidFill>
                          <a:latin typeface="游ゴシック" panose="020F0502020204030204"/>
                          <a:ea typeface="Yu Gothic UI"/>
                        </a:defRPr>
                      </a:lvl3pPr>
                      <a:lvl4pPr marL="1028700" algn="l" defTabSz="685800" rtl="0" eaLnBrk="1" latinLnBrk="0" hangingPunct="1">
                        <a:defRPr kumimoji="1" sz="1350" kern="1200">
                          <a:solidFill>
                            <a:schemeClr val="dk1"/>
                          </a:solidFill>
                          <a:latin typeface="游ゴシック" panose="020F0502020204030204"/>
                          <a:ea typeface="Yu Gothic UI"/>
                        </a:defRPr>
                      </a:lvl4pPr>
                      <a:lvl5pPr marL="1371600" algn="l" defTabSz="685800" rtl="0" eaLnBrk="1" latinLnBrk="0" hangingPunct="1">
                        <a:defRPr kumimoji="1" sz="1350" kern="1200">
                          <a:solidFill>
                            <a:schemeClr val="dk1"/>
                          </a:solidFill>
                          <a:latin typeface="游ゴシック" panose="020F0502020204030204"/>
                          <a:ea typeface="Yu Gothic UI"/>
                        </a:defRPr>
                      </a:lvl5pPr>
                      <a:lvl6pPr marL="1714500" algn="l" defTabSz="685800" rtl="0" eaLnBrk="1" latinLnBrk="0" hangingPunct="1">
                        <a:defRPr kumimoji="1" sz="1350" kern="1200">
                          <a:solidFill>
                            <a:schemeClr val="dk1"/>
                          </a:solidFill>
                          <a:latin typeface="游ゴシック" panose="020F0502020204030204"/>
                          <a:ea typeface="Yu Gothic UI"/>
                        </a:defRPr>
                      </a:lvl6pPr>
                      <a:lvl7pPr marL="2057400" algn="l" defTabSz="685800" rtl="0" eaLnBrk="1" latinLnBrk="0" hangingPunct="1">
                        <a:defRPr kumimoji="1" sz="1350" kern="1200">
                          <a:solidFill>
                            <a:schemeClr val="dk1"/>
                          </a:solidFill>
                          <a:latin typeface="游ゴシック" panose="020F0502020204030204"/>
                          <a:ea typeface="Yu Gothic UI"/>
                        </a:defRPr>
                      </a:lvl7pPr>
                      <a:lvl8pPr marL="2400300" algn="l" defTabSz="685800" rtl="0" eaLnBrk="1" latinLnBrk="0" hangingPunct="1">
                        <a:defRPr kumimoji="1" sz="1350" kern="1200">
                          <a:solidFill>
                            <a:schemeClr val="dk1"/>
                          </a:solidFill>
                          <a:latin typeface="游ゴシック" panose="020F0502020204030204"/>
                          <a:ea typeface="Yu Gothic UI"/>
                        </a:defRPr>
                      </a:lvl8pPr>
                      <a:lvl9pPr marL="2743200" algn="l" defTabSz="685800" rtl="0" eaLnBrk="1" latinLnBrk="0" hangingPunct="1">
                        <a:defRPr kumimoji="1" sz="1350" kern="1200">
                          <a:solidFill>
                            <a:schemeClr val="dk1"/>
                          </a:solidFill>
                          <a:latin typeface="游ゴシック" panose="020F0502020204030204"/>
                          <a:ea typeface="Yu Gothic UI"/>
                        </a:defRPr>
                      </a:lvl9pPr>
                    </a:lstStyle>
                    <a:p>
                      <a:pPr marL="0" marR="0" lvl="0" indent="0" algn="l" defTabSz="685783" rtl="0" eaLnBrk="1" fontAlgn="ctr" latinLnBrk="0" hangingPunct="1">
                        <a:lnSpc>
                          <a:spcPct val="100000"/>
                        </a:lnSpc>
                        <a:spcBef>
                          <a:spcPts val="0"/>
                        </a:spcBef>
                        <a:spcAft>
                          <a:spcPts val="0"/>
                        </a:spcAft>
                        <a:buClrTx/>
                        <a:buSzTx/>
                        <a:buFontTx/>
                        <a:buNone/>
                        <a:tabLst/>
                        <a:defRPr/>
                      </a:pPr>
                      <a:r>
                        <a:rPr lang="en-US" altLang="ja-JP" sz="1200" u="none" strike="noStrike" dirty="0">
                          <a:effectLst/>
                          <a:latin typeface="Yu Gothic UI" panose="020B0500000000000000" pitchFamily="50" charset="-128"/>
                          <a:ea typeface="Yu Gothic UI" panose="020B0500000000000000" pitchFamily="50" charset="-128"/>
                        </a:rPr>
                        <a:t>WV-S65300-ZY</a:t>
                      </a:r>
                      <a:endParaRPr lang="en-US" altLang="ja-JP"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685800" rtl="0" eaLnBrk="1" latinLnBrk="0" hangingPunct="1">
                        <a:defRPr kumimoji="1" sz="1350" kern="1200">
                          <a:solidFill>
                            <a:schemeClr val="dk1"/>
                          </a:solidFill>
                          <a:latin typeface="游ゴシック" panose="020F0502020204030204"/>
                          <a:ea typeface="Yu Gothic UI"/>
                        </a:defRPr>
                      </a:lvl1pPr>
                      <a:lvl2pPr marL="342900" algn="l" defTabSz="685800" rtl="0" eaLnBrk="1" latinLnBrk="0" hangingPunct="1">
                        <a:defRPr kumimoji="1" sz="1350" kern="1200">
                          <a:solidFill>
                            <a:schemeClr val="dk1"/>
                          </a:solidFill>
                          <a:latin typeface="游ゴシック" panose="020F0502020204030204"/>
                          <a:ea typeface="Yu Gothic UI"/>
                        </a:defRPr>
                      </a:lvl2pPr>
                      <a:lvl3pPr marL="685800" algn="l" defTabSz="685800" rtl="0" eaLnBrk="1" latinLnBrk="0" hangingPunct="1">
                        <a:defRPr kumimoji="1" sz="1350" kern="1200">
                          <a:solidFill>
                            <a:schemeClr val="dk1"/>
                          </a:solidFill>
                          <a:latin typeface="游ゴシック" panose="020F0502020204030204"/>
                          <a:ea typeface="Yu Gothic UI"/>
                        </a:defRPr>
                      </a:lvl3pPr>
                      <a:lvl4pPr marL="1028700" algn="l" defTabSz="685800" rtl="0" eaLnBrk="1" latinLnBrk="0" hangingPunct="1">
                        <a:defRPr kumimoji="1" sz="1350" kern="1200">
                          <a:solidFill>
                            <a:schemeClr val="dk1"/>
                          </a:solidFill>
                          <a:latin typeface="游ゴシック" panose="020F0502020204030204"/>
                          <a:ea typeface="Yu Gothic UI"/>
                        </a:defRPr>
                      </a:lvl4pPr>
                      <a:lvl5pPr marL="1371600" algn="l" defTabSz="685800" rtl="0" eaLnBrk="1" latinLnBrk="0" hangingPunct="1">
                        <a:defRPr kumimoji="1" sz="1350" kern="1200">
                          <a:solidFill>
                            <a:schemeClr val="dk1"/>
                          </a:solidFill>
                          <a:latin typeface="游ゴシック" panose="020F0502020204030204"/>
                          <a:ea typeface="Yu Gothic UI"/>
                        </a:defRPr>
                      </a:lvl5pPr>
                      <a:lvl6pPr marL="1714500" algn="l" defTabSz="685800" rtl="0" eaLnBrk="1" latinLnBrk="0" hangingPunct="1">
                        <a:defRPr kumimoji="1" sz="1350" kern="1200">
                          <a:solidFill>
                            <a:schemeClr val="dk1"/>
                          </a:solidFill>
                          <a:latin typeface="游ゴシック" panose="020F0502020204030204"/>
                          <a:ea typeface="Yu Gothic UI"/>
                        </a:defRPr>
                      </a:lvl6pPr>
                      <a:lvl7pPr marL="2057400" algn="l" defTabSz="685800" rtl="0" eaLnBrk="1" latinLnBrk="0" hangingPunct="1">
                        <a:defRPr kumimoji="1" sz="1350" kern="1200">
                          <a:solidFill>
                            <a:schemeClr val="dk1"/>
                          </a:solidFill>
                          <a:latin typeface="游ゴシック" panose="020F0502020204030204"/>
                          <a:ea typeface="Yu Gothic UI"/>
                        </a:defRPr>
                      </a:lvl7pPr>
                      <a:lvl8pPr marL="2400300" algn="l" defTabSz="685800" rtl="0" eaLnBrk="1" latinLnBrk="0" hangingPunct="1">
                        <a:defRPr kumimoji="1" sz="1350" kern="1200">
                          <a:solidFill>
                            <a:schemeClr val="dk1"/>
                          </a:solidFill>
                          <a:latin typeface="游ゴシック" panose="020F0502020204030204"/>
                          <a:ea typeface="Yu Gothic UI"/>
                        </a:defRPr>
                      </a:lvl8pPr>
                      <a:lvl9pPr marL="2743200" algn="l" defTabSz="685800" rtl="0" eaLnBrk="1" latinLnBrk="0" hangingPunct="1">
                        <a:defRPr kumimoji="1" sz="1350" kern="1200">
                          <a:solidFill>
                            <a:schemeClr val="dk1"/>
                          </a:solidFill>
                          <a:latin typeface="游ゴシック" panose="020F0502020204030204"/>
                          <a:ea typeface="Yu Gothic UI"/>
                        </a:defRPr>
                      </a:lvl9pPr>
                    </a:lstStyle>
                    <a:p>
                      <a:pPr marL="0" marR="0" lvl="0" indent="0" algn="l" defTabSz="685783" rtl="0" eaLnBrk="1" fontAlgn="ctr" latinLnBrk="0" hangingPunct="1">
                        <a:lnSpc>
                          <a:spcPct val="100000"/>
                        </a:lnSpc>
                        <a:spcBef>
                          <a:spcPts val="0"/>
                        </a:spcBef>
                        <a:spcAft>
                          <a:spcPts val="0"/>
                        </a:spcAft>
                        <a:buClrTx/>
                        <a:buSzTx/>
                        <a:buFontTx/>
                        <a:buNone/>
                        <a:tabLst/>
                        <a:defRPr/>
                      </a:pPr>
                      <a:r>
                        <a:rPr lang="en-US" altLang="ja-JP" sz="1200" u="none" strike="noStrike" dirty="0">
                          <a:effectLst/>
                          <a:latin typeface="Yu Gothic UI" panose="020B0500000000000000" pitchFamily="50" charset="-128"/>
                          <a:ea typeface="Yu Gothic UI" panose="020B0500000000000000" pitchFamily="50" charset="-128"/>
                        </a:rPr>
                        <a:t>WV-S61300-ZY</a:t>
                      </a: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685800" rtl="0" eaLnBrk="1" latinLnBrk="0" hangingPunct="1">
                        <a:defRPr kumimoji="1" sz="1350" kern="1200">
                          <a:solidFill>
                            <a:schemeClr val="dk1"/>
                          </a:solidFill>
                          <a:latin typeface="游ゴシック" panose="020F0502020204030204"/>
                          <a:ea typeface="Yu Gothic UI"/>
                        </a:defRPr>
                      </a:lvl1pPr>
                      <a:lvl2pPr marL="342900" algn="l" defTabSz="685800" rtl="0" eaLnBrk="1" latinLnBrk="0" hangingPunct="1">
                        <a:defRPr kumimoji="1" sz="1350" kern="1200">
                          <a:solidFill>
                            <a:schemeClr val="dk1"/>
                          </a:solidFill>
                          <a:latin typeface="游ゴシック" panose="020F0502020204030204"/>
                          <a:ea typeface="Yu Gothic UI"/>
                        </a:defRPr>
                      </a:lvl2pPr>
                      <a:lvl3pPr marL="685800" algn="l" defTabSz="685800" rtl="0" eaLnBrk="1" latinLnBrk="0" hangingPunct="1">
                        <a:defRPr kumimoji="1" sz="1350" kern="1200">
                          <a:solidFill>
                            <a:schemeClr val="dk1"/>
                          </a:solidFill>
                          <a:latin typeface="游ゴシック" panose="020F0502020204030204"/>
                          <a:ea typeface="Yu Gothic UI"/>
                        </a:defRPr>
                      </a:lvl3pPr>
                      <a:lvl4pPr marL="1028700" algn="l" defTabSz="685800" rtl="0" eaLnBrk="1" latinLnBrk="0" hangingPunct="1">
                        <a:defRPr kumimoji="1" sz="1350" kern="1200">
                          <a:solidFill>
                            <a:schemeClr val="dk1"/>
                          </a:solidFill>
                          <a:latin typeface="游ゴシック" panose="020F0502020204030204"/>
                          <a:ea typeface="Yu Gothic UI"/>
                        </a:defRPr>
                      </a:lvl4pPr>
                      <a:lvl5pPr marL="1371600" algn="l" defTabSz="685800" rtl="0" eaLnBrk="1" latinLnBrk="0" hangingPunct="1">
                        <a:defRPr kumimoji="1" sz="1350" kern="1200">
                          <a:solidFill>
                            <a:schemeClr val="dk1"/>
                          </a:solidFill>
                          <a:latin typeface="游ゴシック" panose="020F0502020204030204"/>
                          <a:ea typeface="Yu Gothic UI"/>
                        </a:defRPr>
                      </a:lvl5pPr>
                      <a:lvl6pPr marL="1714500" algn="l" defTabSz="685800" rtl="0" eaLnBrk="1" latinLnBrk="0" hangingPunct="1">
                        <a:defRPr kumimoji="1" sz="1350" kern="1200">
                          <a:solidFill>
                            <a:schemeClr val="dk1"/>
                          </a:solidFill>
                          <a:latin typeface="游ゴシック" panose="020F0502020204030204"/>
                          <a:ea typeface="Yu Gothic UI"/>
                        </a:defRPr>
                      </a:lvl6pPr>
                      <a:lvl7pPr marL="2057400" algn="l" defTabSz="685800" rtl="0" eaLnBrk="1" latinLnBrk="0" hangingPunct="1">
                        <a:defRPr kumimoji="1" sz="1350" kern="1200">
                          <a:solidFill>
                            <a:schemeClr val="dk1"/>
                          </a:solidFill>
                          <a:latin typeface="游ゴシック" panose="020F0502020204030204"/>
                          <a:ea typeface="Yu Gothic UI"/>
                        </a:defRPr>
                      </a:lvl7pPr>
                      <a:lvl8pPr marL="2400300" algn="l" defTabSz="685800" rtl="0" eaLnBrk="1" latinLnBrk="0" hangingPunct="1">
                        <a:defRPr kumimoji="1" sz="1350" kern="1200">
                          <a:solidFill>
                            <a:schemeClr val="dk1"/>
                          </a:solidFill>
                          <a:latin typeface="游ゴシック" panose="020F0502020204030204"/>
                          <a:ea typeface="Yu Gothic UI"/>
                        </a:defRPr>
                      </a:lvl8pPr>
                      <a:lvl9pPr marL="2743200" algn="l" defTabSz="685800" rtl="0" eaLnBrk="1" latinLnBrk="0" hangingPunct="1">
                        <a:defRPr kumimoji="1" sz="1350" kern="1200">
                          <a:solidFill>
                            <a:schemeClr val="dk1"/>
                          </a:solidFill>
                          <a:latin typeface="游ゴシック" panose="020F0502020204030204"/>
                          <a:ea typeface="Yu Gothic UI"/>
                        </a:defRPr>
                      </a:lvl9pPr>
                    </a:lstStyle>
                    <a:p>
                      <a:pPr marL="0" marR="0" lvl="0" indent="0" algn="l" defTabSz="685783" rtl="0" eaLnBrk="1" fontAlgn="ctr" latinLnBrk="0" hangingPunct="1">
                        <a:lnSpc>
                          <a:spcPct val="100000"/>
                        </a:lnSpc>
                        <a:spcBef>
                          <a:spcPts val="0"/>
                        </a:spcBef>
                        <a:spcAft>
                          <a:spcPts val="0"/>
                        </a:spcAft>
                        <a:buClrTx/>
                        <a:buSzTx/>
                        <a:buFontTx/>
                        <a:buNone/>
                        <a:tabLst/>
                        <a:defRPr/>
                      </a:pPr>
                      <a:r>
                        <a:rPr lang="en-US" altLang="ja-JP" sz="1200" u="none" strike="noStrike" dirty="0">
                          <a:effectLst/>
                          <a:latin typeface="Yu Gothic UI" panose="020B0500000000000000" pitchFamily="50" charset="-128"/>
                          <a:ea typeface="Yu Gothic UI" panose="020B0500000000000000" pitchFamily="50" charset="-128"/>
                        </a:rPr>
                        <a:t>WV-B65300-ZY</a:t>
                      </a:r>
                      <a:endParaRPr lang="en-US" altLang="ja-JP"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2000" marR="72000" marT="72000" marB="7200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685800" rtl="0" eaLnBrk="1" latinLnBrk="0" hangingPunct="1">
                        <a:defRPr kumimoji="1" sz="1350" kern="1200">
                          <a:solidFill>
                            <a:schemeClr val="dk1"/>
                          </a:solidFill>
                          <a:latin typeface="游ゴシック" panose="020F0502020204030204"/>
                          <a:ea typeface="Yu Gothic UI"/>
                        </a:defRPr>
                      </a:lvl1pPr>
                      <a:lvl2pPr marL="342900" algn="l" defTabSz="685800" rtl="0" eaLnBrk="1" latinLnBrk="0" hangingPunct="1">
                        <a:defRPr kumimoji="1" sz="1350" kern="1200">
                          <a:solidFill>
                            <a:schemeClr val="dk1"/>
                          </a:solidFill>
                          <a:latin typeface="游ゴシック" panose="020F0502020204030204"/>
                          <a:ea typeface="Yu Gothic UI"/>
                        </a:defRPr>
                      </a:lvl2pPr>
                      <a:lvl3pPr marL="685800" algn="l" defTabSz="685800" rtl="0" eaLnBrk="1" latinLnBrk="0" hangingPunct="1">
                        <a:defRPr kumimoji="1" sz="1350" kern="1200">
                          <a:solidFill>
                            <a:schemeClr val="dk1"/>
                          </a:solidFill>
                          <a:latin typeface="游ゴシック" panose="020F0502020204030204"/>
                          <a:ea typeface="Yu Gothic UI"/>
                        </a:defRPr>
                      </a:lvl3pPr>
                      <a:lvl4pPr marL="1028700" algn="l" defTabSz="685800" rtl="0" eaLnBrk="1" latinLnBrk="0" hangingPunct="1">
                        <a:defRPr kumimoji="1" sz="1350" kern="1200">
                          <a:solidFill>
                            <a:schemeClr val="dk1"/>
                          </a:solidFill>
                          <a:latin typeface="游ゴシック" panose="020F0502020204030204"/>
                          <a:ea typeface="Yu Gothic UI"/>
                        </a:defRPr>
                      </a:lvl4pPr>
                      <a:lvl5pPr marL="1371600" algn="l" defTabSz="685800" rtl="0" eaLnBrk="1" latinLnBrk="0" hangingPunct="1">
                        <a:defRPr kumimoji="1" sz="1350" kern="1200">
                          <a:solidFill>
                            <a:schemeClr val="dk1"/>
                          </a:solidFill>
                          <a:latin typeface="游ゴシック" panose="020F0502020204030204"/>
                          <a:ea typeface="Yu Gothic UI"/>
                        </a:defRPr>
                      </a:lvl5pPr>
                      <a:lvl6pPr marL="1714500" algn="l" defTabSz="685800" rtl="0" eaLnBrk="1" latinLnBrk="0" hangingPunct="1">
                        <a:defRPr kumimoji="1" sz="1350" kern="1200">
                          <a:solidFill>
                            <a:schemeClr val="dk1"/>
                          </a:solidFill>
                          <a:latin typeface="游ゴシック" panose="020F0502020204030204"/>
                          <a:ea typeface="Yu Gothic UI"/>
                        </a:defRPr>
                      </a:lvl6pPr>
                      <a:lvl7pPr marL="2057400" algn="l" defTabSz="685800" rtl="0" eaLnBrk="1" latinLnBrk="0" hangingPunct="1">
                        <a:defRPr kumimoji="1" sz="1350" kern="1200">
                          <a:solidFill>
                            <a:schemeClr val="dk1"/>
                          </a:solidFill>
                          <a:latin typeface="游ゴシック" panose="020F0502020204030204"/>
                          <a:ea typeface="Yu Gothic UI"/>
                        </a:defRPr>
                      </a:lvl7pPr>
                      <a:lvl8pPr marL="2400300" algn="l" defTabSz="685800" rtl="0" eaLnBrk="1" latinLnBrk="0" hangingPunct="1">
                        <a:defRPr kumimoji="1" sz="1350" kern="1200">
                          <a:solidFill>
                            <a:schemeClr val="dk1"/>
                          </a:solidFill>
                          <a:latin typeface="游ゴシック" panose="020F0502020204030204"/>
                          <a:ea typeface="Yu Gothic UI"/>
                        </a:defRPr>
                      </a:lvl8pPr>
                      <a:lvl9pPr marL="2743200" algn="l" defTabSz="685800" rtl="0" eaLnBrk="1" latinLnBrk="0" hangingPunct="1">
                        <a:defRPr kumimoji="1" sz="1350" kern="1200">
                          <a:solidFill>
                            <a:schemeClr val="dk1"/>
                          </a:solidFill>
                          <a:latin typeface="游ゴシック" panose="020F0502020204030204"/>
                          <a:ea typeface="Yu Gothic UI"/>
                        </a:defRPr>
                      </a:lvl9pPr>
                    </a:lstStyle>
                    <a:p>
                      <a:pPr marL="0" marR="0" lvl="0" indent="0" algn="l" defTabSz="685783" rtl="0" eaLnBrk="1" fontAlgn="ctr" latinLnBrk="0" hangingPunct="1">
                        <a:lnSpc>
                          <a:spcPct val="100000"/>
                        </a:lnSpc>
                        <a:spcBef>
                          <a:spcPts val="0"/>
                        </a:spcBef>
                        <a:spcAft>
                          <a:spcPts val="0"/>
                        </a:spcAft>
                        <a:buClrTx/>
                        <a:buSzTx/>
                        <a:buFontTx/>
                        <a:buNone/>
                        <a:tabLst/>
                        <a:defRPr/>
                      </a:pPr>
                      <a:r>
                        <a:rPr lang="en-US" altLang="ja-JP" sz="1200" u="none" strike="noStrike" dirty="0">
                          <a:effectLst/>
                          <a:latin typeface="Yu Gothic UI" panose="020B0500000000000000" pitchFamily="50" charset="-128"/>
                          <a:ea typeface="Yu Gothic UI" panose="020B0500000000000000" pitchFamily="50" charset="-128"/>
                        </a:rPr>
                        <a:t>WV-B61300-ZY</a:t>
                      </a:r>
                    </a:p>
                  </a:txBody>
                  <a:tcPr marL="72000" marR="72000" marT="72000" marB="72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028890200"/>
                  </a:ext>
                </a:extLst>
              </a:tr>
            </a:tbl>
          </a:graphicData>
        </a:graphic>
      </p:graphicFrame>
      <p:pic>
        <p:nvPicPr>
          <p:cNvPr id="76" name="図 75"/>
          <p:cNvPicPr>
            <a:picLocks noChangeAspect="1"/>
          </p:cNvPicPr>
          <p:nvPr/>
        </p:nvPicPr>
        <p:blipFill>
          <a:blip r:embed="rId2"/>
          <a:stretch>
            <a:fillRect/>
          </a:stretch>
        </p:blipFill>
        <p:spPr>
          <a:xfrm>
            <a:off x="3006428" y="1349814"/>
            <a:ext cx="302799" cy="411207"/>
          </a:xfrm>
          <a:prstGeom prst="rect">
            <a:avLst/>
          </a:prstGeom>
          <a:effectLst>
            <a:outerShdw blurRad="50800" dist="38100" dir="2700000" algn="tl" rotWithShape="0">
              <a:prstClr val="black">
                <a:alpha val="40000"/>
              </a:prstClr>
            </a:outerShdw>
          </a:effectLst>
        </p:spPr>
      </p:pic>
      <p:pic>
        <p:nvPicPr>
          <p:cNvPr id="77"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0288" y="1532423"/>
            <a:ext cx="244350" cy="2321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794" y="2153756"/>
            <a:ext cx="389102" cy="502110"/>
          </a:xfrm>
          <a:prstGeom prst="rect">
            <a:avLst/>
          </a:prstGeom>
        </p:spPr>
      </p:pic>
      <p:pic>
        <p:nvPicPr>
          <p:cNvPr id="85" name="図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799" y="2103181"/>
            <a:ext cx="493728" cy="603260"/>
          </a:xfrm>
          <a:prstGeom prst="rect">
            <a:avLst/>
          </a:prstGeom>
        </p:spPr>
      </p:pic>
      <p:pic>
        <p:nvPicPr>
          <p:cNvPr id="86" name="図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799" y="2747912"/>
            <a:ext cx="493728" cy="603260"/>
          </a:xfrm>
          <a:prstGeom prst="rect">
            <a:avLst/>
          </a:prstGeom>
        </p:spPr>
      </p:pic>
      <p:grpSp>
        <p:nvGrpSpPr>
          <p:cNvPr id="90" name="グループ化 89"/>
          <p:cNvGrpSpPr/>
          <p:nvPr/>
        </p:nvGrpSpPr>
        <p:grpSpPr>
          <a:xfrm>
            <a:off x="6696031" y="1284095"/>
            <a:ext cx="273631" cy="448420"/>
            <a:chOff x="218474" y="3927966"/>
            <a:chExt cx="273631" cy="463272"/>
          </a:xfrm>
          <a:effectLst>
            <a:outerShdw blurRad="50800" dist="38100" dir="2700000" algn="tl" rotWithShape="0">
              <a:prstClr val="black">
                <a:alpha val="40000"/>
              </a:prstClr>
            </a:outerShdw>
          </a:effectLst>
        </p:grpSpPr>
        <p:sp>
          <p:nvSpPr>
            <p:cNvPr id="91" name="正方形/長方形 90"/>
            <p:cNvSpPr/>
            <p:nvPr/>
          </p:nvSpPr>
          <p:spPr>
            <a:xfrm>
              <a:off x="218474" y="3984010"/>
              <a:ext cx="273631" cy="407228"/>
            </a:xfrm>
            <a:prstGeom prst="rect">
              <a:avLst/>
            </a:prstGeom>
            <a:solidFill>
              <a:sysClr val="window" lastClr="FFFFFF"/>
            </a:solidFill>
            <a:ln w="3175" cap="flat" cmpd="sng" algn="ctr">
              <a:solidFill>
                <a:srgbClr val="F79646">
                  <a:lumMod val="75000"/>
                </a:srgbClr>
              </a:solidFill>
              <a:prstDash val="solid"/>
            </a:ln>
            <a:effectLst/>
          </p:spPr>
          <p:txBody>
            <a:bodyPr lIns="72000" tIns="36000" rIns="36000" bIns="36000" rtlCol="0" anchor="t" anchorCtr="0"/>
            <a:lstStyle/>
            <a:p>
              <a:pPr algn="ctr" defTabSz="914400">
                <a:defRPr/>
              </a:pPr>
              <a:endParaRPr kumimoji="0" lang="ja-JP" altLang="en-US" b="1" kern="0" dirty="0">
                <a:solidFill>
                  <a:srgbClr val="C00000"/>
                </a:solidFill>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92" name="正方形/長方形 91"/>
            <p:cNvSpPr/>
            <p:nvPr/>
          </p:nvSpPr>
          <p:spPr>
            <a:xfrm>
              <a:off x="218474" y="4285264"/>
              <a:ext cx="273631" cy="99175"/>
            </a:xfrm>
            <a:prstGeom prst="rect">
              <a:avLst/>
            </a:prstGeom>
            <a:solidFill>
              <a:srgbClr val="F79646">
                <a:lumMod val="75000"/>
              </a:srgbClr>
            </a:solidFill>
            <a:ln w="9525" cap="flat" cmpd="sng" algn="ctr">
              <a:solidFill>
                <a:srgbClr val="F79646">
                  <a:lumMod val="75000"/>
                </a:srgbClr>
              </a:solidFill>
              <a:prstDash val="solid"/>
            </a:ln>
            <a:effectLst/>
          </p:spPr>
          <p:txBody>
            <a:bodyPr lIns="0" tIns="0" rIns="0" bIns="0" rtlCol="0" anchor="ctr" anchorCtr="0"/>
            <a:lstStyle/>
            <a:p>
              <a:pPr algn="ctr" defTabSz="914400">
                <a:defRPr/>
              </a:pPr>
              <a:r>
                <a:rPr kumimoji="0" lang="en-US" altLang="ja-JP" sz="700" b="1" kern="0" dirty="0">
                  <a:solidFill>
                    <a:prstClr val="white"/>
                  </a:solidFill>
                  <a:latin typeface="Yu Gothic UI" panose="020B0500000000000000" pitchFamily="50" charset="-128"/>
                  <a:ea typeface="Yu Gothic UI" panose="020B0500000000000000" pitchFamily="50" charset="-128"/>
                  <a:cs typeface="Meiryo UI" panose="020B0604030504040204" pitchFamily="50" charset="-128"/>
                </a:rPr>
                <a:t>series</a:t>
              </a:r>
              <a:endParaRPr kumimoji="0" lang="ja-JP" altLang="en-US" sz="700" b="1" kern="0" dirty="0">
                <a:solidFill>
                  <a:prstClr val="white"/>
                </a:solidFill>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93" name="テキスト ボックス 92"/>
            <p:cNvSpPr txBox="1"/>
            <p:nvPr/>
          </p:nvSpPr>
          <p:spPr>
            <a:xfrm>
              <a:off x="239448" y="3927966"/>
              <a:ext cx="208931" cy="413362"/>
            </a:xfrm>
            <a:prstGeom prst="rect">
              <a:avLst/>
            </a:prstGeom>
            <a:noFill/>
          </p:spPr>
          <p:txBody>
            <a:bodyPr wrap="square" lIns="0" tIns="0" rIns="0" bIns="0" rtlCol="0">
              <a:spAutoFit/>
            </a:bodyPr>
            <a:lstStyle/>
            <a:p>
              <a:pPr marL="87313" indent="-87313" defTabSz="914400">
                <a:defRPr/>
              </a:pPr>
              <a:r>
                <a:rPr kumimoji="0" lang="en-US" altLang="ja-JP" sz="2600" b="1" kern="0" dirty="0">
                  <a:solidFill>
                    <a:srgbClr val="F79646">
                      <a:lumMod val="75000"/>
                    </a:srgbClr>
                  </a:solidFill>
                  <a:latin typeface="Yu Gothic UI" panose="020B0500000000000000" pitchFamily="50" charset="-128"/>
                  <a:ea typeface="Yu Gothic UI" panose="020B0500000000000000" pitchFamily="50" charset="-128"/>
                  <a:cs typeface="Meiryo UI" panose="020B0604030504040204" pitchFamily="50" charset="-128"/>
                </a:rPr>
                <a:t>B</a:t>
              </a:r>
              <a:endParaRPr kumimoji="0" lang="ja-JP" altLang="en-US" sz="2600" b="1" kern="0" dirty="0">
                <a:solidFill>
                  <a:srgbClr val="F79646">
                    <a:lumMod val="75000"/>
                  </a:srgbClr>
                </a:solidFill>
                <a:latin typeface="Yu Gothic UI" panose="020B0500000000000000" pitchFamily="50" charset="-128"/>
                <a:ea typeface="Yu Gothic UI" panose="020B0500000000000000" pitchFamily="50" charset="-128"/>
                <a:cs typeface="Meiryo UI" panose="020B0604030504040204" pitchFamily="50" charset="-128"/>
              </a:endParaRPr>
            </a:p>
          </p:txBody>
        </p:sp>
      </p:grpSp>
      <p:sp>
        <p:nvSpPr>
          <p:cNvPr id="25" name="テキスト ボックス 24"/>
          <p:cNvSpPr txBox="1"/>
          <p:nvPr/>
        </p:nvSpPr>
        <p:spPr>
          <a:xfrm>
            <a:off x="0" y="627004"/>
            <a:ext cx="9143999" cy="369332"/>
          </a:xfrm>
          <a:prstGeom prst="rect">
            <a:avLst/>
          </a:prstGeom>
          <a:solidFill>
            <a:schemeClr val="bg1">
              <a:lumMod val="95000"/>
            </a:schemeClr>
          </a:solidFill>
        </p:spPr>
        <p:txBody>
          <a:bodyPr wrap="square" rtlCol="0">
            <a:spAutoFit/>
          </a:bodyPr>
          <a:lstStyle/>
          <a:p>
            <a:pPr lvl="0" defTabSz="457200" fontAlgn="base">
              <a:spcBef>
                <a:spcPct val="0"/>
              </a:spcBef>
              <a:spcAft>
                <a:spcPct val="0"/>
              </a:spcAft>
              <a:defRPr/>
            </a:pPr>
            <a:r>
              <a:rPr lang="ja-JP" altLang="en-US" sz="1800" b="1" dirty="0">
                <a:solidFill>
                  <a:srgbClr val="6464E6"/>
                </a:solidFill>
                <a:latin typeface="Yu Gothic UI" panose="020B0500000000000000" pitchFamily="50" charset="-128"/>
                <a:ea typeface="Yu Gothic UI" panose="020B0500000000000000" pitchFamily="50" charset="-128"/>
              </a:rPr>
              <a:t>ベース</a:t>
            </a:r>
            <a:r>
              <a:rPr lang="en-US" altLang="ja-JP" sz="1800" b="1" dirty="0">
                <a:solidFill>
                  <a:srgbClr val="6464E6"/>
                </a:solidFill>
                <a:latin typeface="Yu Gothic UI" panose="020B0500000000000000" pitchFamily="50" charset="-128"/>
                <a:ea typeface="Yu Gothic UI" panose="020B0500000000000000" pitchFamily="50" charset="-128"/>
              </a:rPr>
              <a:t>10</a:t>
            </a:r>
            <a:r>
              <a:rPr lang="ja-JP" altLang="en-US" sz="1800" b="1" dirty="0">
                <a:solidFill>
                  <a:srgbClr val="6464E6"/>
                </a:solidFill>
                <a:latin typeface="Yu Gothic UI" panose="020B0500000000000000" pitchFamily="50" charset="-128"/>
                <a:ea typeface="Yu Gothic UI" panose="020B0500000000000000" pitchFamily="50" charset="-128"/>
              </a:rPr>
              <a:t>機種 国内</a:t>
            </a:r>
            <a:r>
              <a:rPr lang="en-US" altLang="ja-JP" sz="1800" b="1" dirty="0">
                <a:solidFill>
                  <a:srgbClr val="6464E6"/>
                </a:solidFill>
                <a:latin typeface="Yu Gothic UI" panose="020B0500000000000000" pitchFamily="50" charset="-128"/>
                <a:ea typeface="Yu Gothic UI" panose="020B0500000000000000" pitchFamily="50" charset="-128"/>
              </a:rPr>
              <a:t>12</a:t>
            </a:r>
            <a:r>
              <a:rPr lang="ja-JP" altLang="en-US" sz="1800" b="1" dirty="0">
                <a:solidFill>
                  <a:srgbClr val="6464E6"/>
                </a:solidFill>
                <a:latin typeface="Yu Gothic UI" panose="020B0500000000000000" pitchFamily="50" charset="-128"/>
                <a:ea typeface="Yu Gothic UI" panose="020B0500000000000000" pitchFamily="50" charset="-128"/>
              </a:rPr>
              <a:t>モデル展開</a:t>
            </a:r>
          </a:p>
        </p:txBody>
      </p:sp>
      <p:sp>
        <p:nvSpPr>
          <p:cNvPr id="3" name="正方形/長方形 2">
            <a:extLst>
              <a:ext uri="{FF2B5EF4-FFF2-40B4-BE49-F238E27FC236}">
                <a16:creationId xmlns:a16="http://schemas.microsoft.com/office/drawing/2014/main" id="{ED52BADE-BA3C-75EC-6DF5-36AF80DBE276}"/>
              </a:ext>
            </a:extLst>
          </p:cNvPr>
          <p:cNvSpPr/>
          <p:nvPr/>
        </p:nvSpPr>
        <p:spPr>
          <a:xfrm>
            <a:off x="919662" y="1038591"/>
            <a:ext cx="208931" cy="219191"/>
          </a:xfrm>
          <a:prstGeom prst="rect">
            <a:avLst/>
          </a:prstGeom>
          <a:solidFill>
            <a:srgbClr val="EDC0C1"/>
          </a:solidFill>
          <a:ln w="12700">
            <a:no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3E3D393-1E00-C532-F194-601351F5B3D3}"/>
              </a:ext>
            </a:extLst>
          </p:cNvPr>
          <p:cNvSpPr txBox="1"/>
          <p:nvPr/>
        </p:nvSpPr>
        <p:spPr>
          <a:xfrm>
            <a:off x="1149567" y="1033497"/>
            <a:ext cx="1444626" cy="261610"/>
          </a:xfrm>
          <a:prstGeom prst="rect">
            <a:avLst/>
          </a:prstGeom>
          <a:noFill/>
        </p:spPr>
        <p:txBody>
          <a:bodyPr wrap="none" rtlCol="0">
            <a:spAutoFit/>
          </a:bodyPr>
          <a:lstStyle/>
          <a:p>
            <a:r>
              <a:rPr kumimoji="1" lang="ja-JP" altLang="en-US" sz="1100" b="1" dirty="0">
                <a:latin typeface="Yu Gothic UI" panose="020B0500000000000000" pitchFamily="50" charset="-128"/>
                <a:ea typeface="Yu Gothic UI" panose="020B0500000000000000" pitchFamily="50" charset="-128"/>
              </a:rPr>
              <a:t>：</a:t>
            </a:r>
            <a:r>
              <a:rPr kumimoji="1" lang="en-US" altLang="ja-JP" sz="1100" b="1" dirty="0">
                <a:latin typeface="Yu Gothic UI" panose="020B0500000000000000" pitchFamily="50" charset="-128"/>
                <a:ea typeface="Yu Gothic UI" panose="020B0500000000000000" pitchFamily="50" charset="-128"/>
              </a:rPr>
              <a:t>2022</a:t>
            </a:r>
            <a:r>
              <a:rPr kumimoji="1" lang="ja-JP" altLang="en-US" sz="1100" b="1" dirty="0">
                <a:latin typeface="Yu Gothic UI" panose="020B0500000000000000" pitchFamily="50" charset="-128"/>
                <a:ea typeface="Yu Gothic UI" panose="020B0500000000000000" pitchFamily="50" charset="-128"/>
              </a:rPr>
              <a:t>年 </a:t>
            </a:r>
            <a:r>
              <a:rPr kumimoji="1" lang="en-US" altLang="ja-JP" sz="1100" b="1" dirty="0">
                <a:latin typeface="Yu Gothic UI" panose="020B0500000000000000" pitchFamily="50" charset="-128"/>
                <a:ea typeface="Yu Gothic UI" panose="020B0500000000000000" pitchFamily="50" charset="-128"/>
              </a:rPr>
              <a:t>8</a:t>
            </a:r>
            <a:r>
              <a:rPr kumimoji="1" lang="ja-JP" altLang="en-US" sz="1100" b="1" dirty="0">
                <a:latin typeface="Yu Gothic UI" panose="020B0500000000000000" pitchFamily="50" charset="-128"/>
                <a:ea typeface="Yu Gothic UI" panose="020B0500000000000000" pitchFamily="50" charset="-128"/>
              </a:rPr>
              <a:t>月リリース</a:t>
            </a:r>
          </a:p>
        </p:txBody>
      </p:sp>
      <p:sp>
        <p:nvSpPr>
          <p:cNvPr id="5" name="正方形/長方形 4">
            <a:extLst>
              <a:ext uri="{FF2B5EF4-FFF2-40B4-BE49-F238E27FC236}">
                <a16:creationId xmlns:a16="http://schemas.microsoft.com/office/drawing/2014/main" id="{6AA7384A-4A2F-0D8B-6D45-F4AE6A0DFDA4}"/>
              </a:ext>
            </a:extLst>
          </p:cNvPr>
          <p:cNvSpPr/>
          <p:nvPr/>
        </p:nvSpPr>
        <p:spPr>
          <a:xfrm>
            <a:off x="2721073" y="1044562"/>
            <a:ext cx="208931" cy="219191"/>
          </a:xfrm>
          <a:prstGeom prst="rect">
            <a:avLst/>
          </a:prstGeom>
          <a:solidFill>
            <a:schemeClr val="accent1">
              <a:lumMod val="60000"/>
              <a:lumOff val="40000"/>
            </a:schemeClr>
          </a:solidFill>
          <a:ln w="12700">
            <a:no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0F72BE6-AD94-5C1B-FF58-3C9F5BBFBEE7}"/>
              </a:ext>
            </a:extLst>
          </p:cNvPr>
          <p:cNvSpPr txBox="1"/>
          <p:nvPr/>
        </p:nvSpPr>
        <p:spPr>
          <a:xfrm>
            <a:off x="2930165" y="1032348"/>
            <a:ext cx="1444626" cy="261610"/>
          </a:xfrm>
          <a:prstGeom prst="rect">
            <a:avLst/>
          </a:prstGeom>
          <a:noFill/>
        </p:spPr>
        <p:txBody>
          <a:bodyPr wrap="none" rtlCol="0">
            <a:spAutoFit/>
          </a:bodyPr>
          <a:lstStyle/>
          <a:p>
            <a:r>
              <a:rPr kumimoji="1" lang="ja-JP" altLang="en-US" sz="1100" b="1" dirty="0">
                <a:latin typeface="Yu Gothic UI" panose="020B0500000000000000" pitchFamily="50" charset="-128"/>
                <a:ea typeface="Yu Gothic UI" panose="020B0500000000000000" pitchFamily="50" charset="-128"/>
              </a:rPr>
              <a:t>：</a:t>
            </a:r>
            <a:r>
              <a:rPr kumimoji="1" lang="en-US" altLang="ja-JP" sz="1100" b="1" dirty="0">
                <a:latin typeface="Yu Gothic UI" panose="020B0500000000000000" pitchFamily="50" charset="-128"/>
                <a:ea typeface="Yu Gothic UI" panose="020B0500000000000000" pitchFamily="50" charset="-128"/>
              </a:rPr>
              <a:t>2022</a:t>
            </a:r>
            <a:r>
              <a:rPr kumimoji="1" lang="ja-JP" altLang="en-US" sz="1100" b="1" dirty="0">
                <a:latin typeface="Yu Gothic UI" panose="020B0500000000000000" pitchFamily="50" charset="-128"/>
                <a:ea typeface="Yu Gothic UI" panose="020B0500000000000000" pitchFamily="50" charset="-128"/>
              </a:rPr>
              <a:t>年 </a:t>
            </a:r>
            <a:r>
              <a:rPr lang="en-US" altLang="ja-JP" sz="1100" b="1" dirty="0">
                <a:latin typeface="Yu Gothic UI" panose="020B0500000000000000" pitchFamily="50" charset="-128"/>
                <a:ea typeface="Yu Gothic UI" panose="020B0500000000000000" pitchFamily="50" charset="-128"/>
              </a:rPr>
              <a:t>9</a:t>
            </a:r>
            <a:r>
              <a:rPr kumimoji="1" lang="ja-JP" altLang="en-US" sz="1100" b="1" dirty="0">
                <a:latin typeface="Yu Gothic UI" panose="020B0500000000000000" pitchFamily="50" charset="-128"/>
                <a:ea typeface="Yu Gothic UI" panose="020B0500000000000000" pitchFamily="50" charset="-128"/>
              </a:rPr>
              <a:t>月リリース</a:t>
            </a:r>
          </a:p>
        </p:txBody>
      </p:sp>
      <p:pic>
        <p:nvPicPr>
          <p:cNvPr id="10" name="図 9">
            <a:extLst>
              <a:ext uri="{FF2B5EF4-FFF2-40B4-BE49-F238E27FC236}">
                <a16:creationId xmlns:a16="http://schemas.microsoft.com/office/drawing/2014/main" id="{F2B2E29A-619C-22F9-1C28-14C25E438B14}"/>
              </a:ext>
            </a:extLst>
          </p:cNvPr>
          <p:cNvPicPr>
            <a:picLocks noChangeAspect="1"/>
          </p:cNvPicPr>
          <p:nvPr/>
        </p:nvPicPr>
        <p:blipFill rotWithShape="1">
          <a:blip r:embed="rId6"/>
          <a:srcRect l="18800" t="15155" r="19499" b="15656"/>
          <a:stretch/>
        </p:blipFill>
        <p:spPr>
          <a:xfrm>
            <a:off x="6339913" y="2832316"/>
            <a:ext cx="387434" cy="434451"/>
          </a:xfrm>
          <a:prstGeom prst="rect">
            <a:avLst/>
          </a:prstGeom>
        </p:spPr>
      </p:pic>
      <p:pic>
        <p:nvPicPr>
          <p:cNvPr id="12" name="図 11">
            <a:extLst>
              <a:ext uri="{FF2B5EF4-FFF2-40B4-BE49-F238E27FC236}">
                <a16:creationId xmlns:a16="http://schemas.microsoft.com/office/drawing/2014/main" id="{5F79A946-5DC7-41ED-ED4D-D8C58B24AB16}"/>
              </a:ext>
            </a:extLst>
          </p:cNvPr>
          <p:cNvPicPr>
            <a:picLocks noChangeAspect="1"/>
          </p:cNvPicPr>
          <p:nvPr/>
        </p:nvPicPr>
        <p:blipFill rotWithShape="1">
          <a:blip r:embed="rId7"/>
          <a:srcRect l="17274" t="17954" r="17029" b="15159"/>
          <a:stretch/>
        </p:blipFill>
        <p:spPr>
          <a:xfrm>
            <a:off x="6337579" y="3514433"/>
            <a:ext cx="379426" cy="386297"/>
          </a:xfrm>
          <a:prstGeom prst="rect">
            <a:avLst/>
          </a:prstGeom>
        </p:spPr>
      </p:pic>
      <p:pic>
        <p:nvPicPr>
          <p:cNvPr id="14" name="図 13">
            <a:extLst>
              <a:ext uri="{FF2B5EF4-FFF2-40B4-BE49-F238E27FC236}">
                <a16:creationId xmlns:a16="http://schemas.microsoft.com/office/drawing/2014/main" id="{5DE56414-A69A-FDA6-37FC-6F362FD50305}"/>
              </a:ext>
            </a:extLst>
          </p:cNvPr>
          <p:cNvPicPr>
            <a:picLocks noChangeAspect="1"/>
          </p:cNvPicPr>
          <p:nvPr/>
        </p:nvPicPr>
        <p:blipFill rotWithShape="1">
          <a:blip r:embed="rId8"/>
          <a:srcRect l="17274" t="17602" r="17029" b="15160"/>
          <a:stretch/>
        </p:blipFill>
        <p:spPr>
          <a:xfrm>
            <a:off x="6328526" y="4148396"/>
            <a:ext cx="401779" cy="411208"/>
          </a:xfrm>
          <a:prstGeom prst="rect">
            <a:avLst/>
          </a:prstGeom>
        </p:spPr>
      </p:pic>
      <p:pic>
        <p:nvPicPr>
          <p:cNvPr id="16" name="図 15">
            <a:extLst>
              <a:ext uri="{FF2B5EF4-FFF2-40B4-BE49-F238E27FC236}">
                <a16:creationId xmlns:a16="http://schemas.microsoft.com/office/drawing/2014/main" id="{E25D57C8-9CCB-75BC-48A1-2DCD8E0BAB6C}"/>
              </a:ext>
            </a:extLst>
          </p:cNvPr>
          <p:cNvPicPr>
            <a:picLocks noChangeAspect="1"/>
          </p:cNvPicPr>
          <p:nvPr/>
        </p:nvPicPr>
        <p:blipFill rotWithShape="1">
          <a:blip r:embed="rId9"/>
          <a:srcRect l="13551" t="13238" r="15017" b="13186"/>
          <a:stretch/>
        </p:blipFill>
        <p:spPr>
          <a:xfrm>
            <a:off x="8062918" y="2858533"/>
            <a:ext cx="396345" cy="408234"/>
          </a:xfrm>
          <a:prstGeom prst="rect">
            <a:avLst/>
          </a:prstGeom>
        </p:spPr>
      </p:pic>
      <p:pic>
        <p:nvPicPr>
          <p:cNvPr id="17" name="図 16">
            <a:extLst>
              <a:ext uri="{FF2B5EF4-FFF2-40B4-BE49-F238E27FC236}">
                <a16:creationId xmlns:a16="http://schemas.microsoft.com/office/drawing/2014/main" id="{DD536013-3403-0813-DE80-11939F354C8D}"/>
              </a:ext>
            </a:extLst>
          </p:cNvPr>
          <p:cNvPicPr>
            <a:picLocks noChangeAspect="1"/>
          </p:cNvPicPr>
          <p:nvPr/>
        </p:nvPicPr>
        <p:blipFill rotWithShape="1">
          <a:blip r:embed="rId9"/>
          <a:srcRect l="13551" t="13238" r="15017" b="13186"/>
          <a:stretch/>
        </p:blipFill>
        <p:spPr>
          <a:xfrm>
            <a:off x="8074225" y="3508487"/>
            <a:ext cx="396345" cy="408234"/>
          </a:xfrm>
          <a:prstGeom prst="rect">
            <a:avLst/>
          </a:prstGeom>
        </p:spPr>
      </p:pic>
      <p:pic>
        <p:nvPicPr>
          <p:cNvPr id="18" name="図 17">
            <a:extLst>
              <a:ext uri="{FF2B5EF4-FFF2-40B4-BE49-F238E27FC236}">
                <a16:creationId xmlns:a16="http://schemas.microsoft.com/office/drawing/2014/main" id="{53236EAC-9C79-13AC-E017-021FC7D34A03}"/>
              </a:ext>
            </a:extLst>
          </p:cNvPr>
          <p:cNvPicPr>
            <a:picLocks noChangeAspect="1"/>
          </p:cNvPicPr>
          <p:nvPr/>
        </p:nvPicPr>
        <p:blipFill rotWithShape="1">
          <a:blip r:embed="rId9"/>
          <a:srcRect l="13551" t="13238" r="15017" b="13186"/>
          <a:stretch/>
        </p:blipFill>
        <p:spPr>
          <a:xfrm>
            <a:off x="4461173" y="2858766"/>
            <a:ext cx="396345" cy="408234"/>
          </a:xfrm>
          <a:prstGeom prst="rect">
            <a:avLst/>
          </a:prstGeom>
        </p:spPr>
      </p:pic>
      <p:pic>
        <p:nvPicPr>
          <p:cNvPr id="20" name="図 19">
            <a:extLst>
              <a:ext uri="{FF2B5EF4-FFF2-40B4-BE49-F238E27FC236}">
                <a16:creationId xmlns:a16="http://schemas.microsoft.com/office/drawing/2014/main" id="{7FC43F6A-EA10-999F-3F56-A9E2AD700E58}"/>
              </a:ext>
            </a:extLst>
          </p:cNvPr>
          <p:cNvPicPr>
            <a:picLocks noChangeAspect="1"/>
          </p:cNvPicPr>
          <p:nvPr/>
        </p:nvPicPr>
        <p:blipFill rotWithShape="1">
          <a:blip r:embed="rId10"/>
          <a:srcRect l="17154" t="16193" r="19013" b="11352"/>
          <a:stretch/>
        </p:blipFill>
        <p:spPr>
          <a:xfrm>
            <a:off x="8097176" y="4169607"/>
            <a:ext cx="351567" cy="399050"/>
          </a:xfrm>
          <a:prstGeom prst="rect">
            <a:avLst/>
          </a:prstGeom>
        </p:spPr>
      </p:pic>
      <p:sp>
        <p:nvSpPr>
          <p:cNvPr id="21" name="正方形/長方形 20">
            <a:extLst>
              <a:ext uri="{FF2B5EF4-FFF2-40B4-BE49-F238E27FC236}">
                <a16:creationId xmlns:a16="http://schemas.microsoft.com/office/drawing/2014/main" id="{433DD816-5E91-F5F3-22BA-21D4E6491A08}"/>
              </a:ext>
            </a:extLst>
          </p:cNvPr>
          <p:cNvSpPr/>
          <p:nvPr/>
        </p:nvSpPr>
        <p:spPr>
          <a:xfrm>
            <a:off x="4545990" y="1053557"/>
            <a:ext cx="208931" cy="219191"/>
          </a:xfrm>
          <a:prstGeom prst="rect">
            <a:avLst/>
          </a:prstGeom>
          <a:solidFill>
            <a:schemeClr val="accent6">
              <a:lumMod val="60000"/>
              <a:lumOff val="40000"/>
            </a:schemeClr>
          </a:solidFill>
          <a:ln w="12700">
            <a:no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CE9FE718-E839-9D72-8DC3-CDBCC8F564B2}"/>
              </a:ext>
            </a:extLst>
          </p:cNvPr>
          <p:cNvSpPr txBox="1"/>
          <p:nvPr/>
        </p:nvSpPr>
        <p:spPr>
          <a:xfrm>
            <a:off x="4754921" y="1032348"/>
            <a:ext cx="1478290" cy="261610"/>
          </a:xfrm>
          <a:prstGeom prst="rect">
            <a:avLst/>
          </a:prstGeom>
          <a:noFill/>
        </p:spPr>
        <p:txBody>
          <a:bodyPr wrap="none" rtlCol="0">
            <a:spAutoFit/>
          </a:bodyPr>
          <a:lstStyle/>
          <a:p>
            <a:r>
              <a:rPr kumimoji="1" lang="ja-JP" altLang="en-US" sz="1100" b="1" dirty="0">
                <a:latin typeface="Yu Gothic UI" panose="020B0500000000000000" pitchFamily="50" charset="-128"/>
                <a:ea typeface="Yu Gothic UI" panose="020B0500000000000000" pitchFamily="50" charset="-128"/>
              </a:rPr>
              <a:t>：</a:t>
            </a:r>
            <a:r>
              <a:rPr kumimoji="1" lang="en-US" altLang="ja-JP" sz="1100" b="1" dirty="0">
                <a:latin typeface="Yu Gothic UI" panose="020B0500000000000000" pitchFamily="50" charset="-128"/>
                <a:ea typeface="Yu Gothic UI" panose="020B0500000000000000" pitchFamily="50" charset="-128"/>
              </a:rPr>
              <a:t>2022</a:t>
            </a:r>
            <a:r>
              <a:rPr kumimoji="1" lang="ja-JP" altLang="en-US" sz="1100" b="1" dirty="0">
                <a:latin typeface="Yu Gothic UI" panose="020B0500000000000000" pitchFamily="50" charset="-128"/>
                <a:ea typeface="Yu Gothic UI" panose="020B0500000000000000" pitchFamily="50" charset="-128"/>
              </a:rPr>
              <a:t>年 </a:t>
            </a:r>
            <a:r>
              <a:rPr kumimoji="1" lang="en-US" altLang="ja-JP" sz="1100" b="1" dirty="0">
                <a:latin typeface="Yu Gothic UI" panose="020B0500000000000000" pitchFamily="50" charset="-128"/>
                <a:ea typeface="Yu Gothic UI" panose="020B0500000000000000" pitchFamily="50" charset="-128"/>
              </a:rPr>
              <a:t>11</a:t>
            </a:r>
            <a:r>
              <a:rPr kumimoji="1" lang="ja-JP" altLang="en-US" sz="1100" b="1" dirty="0">
                <a:latin typeface="Yu Gothic UI" panose="020B0500000000000000" pitchFamily="50" charset="-128"/>
                <a:ea typeface="Yu Gothic UI" panose="020B0500000000000000" pitchFamily="50" charset="-128"/>
              </a:rPr>
              <a:t>月リリース</a:t>
            </a:r>
          </a:p>
        </p:txBody>
      </p:sp>
      <p:pic>
        <p:nvPicPr>
          <p:cNvPr id="24" name="図 23">
            <a:extLst>
              <a:ext uri="{FF2B5EF4-FFF2-40B4-BE49-F238E27FC236}">
                <a16:creationId xmlns:a16="http://schemas.microsoft.com/office/drawing/2014/main" id="{82A87C1B-4E76-3A47-84EC-6BC1EEEA7CDB}"/>
              </a:ext>
            </a:extLst>
          </p:cNvPr>
          <p:cNvPicPr>
            <a:picLocks noChangeAspect="1"/>
          </p:cNvPicPr>
          <p:nvPr/>
        </p:nvPicPr>
        <p:blipFill rotWithShape="1">
          <a:blip r:embed="rId7"/>
          <a:srcRect l="16892" t="17602" r="16876" b="14984"/>
          <a:stretch/>
        </p:blipFill>
        <p:spPr>
          <a:xfrm>
            <a:off x="2702663" y="3508487"/>
            <a:ext cx="403999" cy="411208"/>
          </a:xfrm>
          <a:prstGeom prst="rect">
            <a:avLst/>
          </a:prstGeom>
        </p:spPr>
      </p:pic>
      <p:pic>
        <p:nvPicPr>
          <p:cNvPr id="26" name="図 25">
            <a:extLst>
              <a:ext uri="{FF2B5EF4-FFF2-40B4-BE49-F238E27FC236}">
                <a16:creationId xmlns:a16="http://schemas.microsoft.com/office/drawing/2014/main" id="{085AFDA6-8418-E45F-B3D1-B0DE5D94A733}"/>
              </a:ext>
            </a:extLst>
          </p:cNvPr>
          <p:cNvPicPr>
            <a:picLocks noChangeAspect="1"/>
          </p:cNvPicPr>
          <p:nvPr/>
        </p:nvPicPr>
        <p:blipFill rotWithShape="1">
          <a:blip r:embed="rId9"/>
          <a:srcRect l="13551" t="13238" r="15017" b="13186"/>
          <a:stretch/>
        </p:blipFill>
        <p:spPr>
          <a:xfrm>
            <a:off x="4457551" y="3492496"/>
            <a:ext cx="396345" cy="408234"/>
          </a:xfrm>
          <a:prstGeom prst="rect">
            <a:avLst/>
          </a:prstGeom>
        </p:spPr>
      </p:pic>
      <p:pic>
        <p:nvPicPr>
          <p:cNvPr id="28" name="図 27">
            <a:extLst>
              <a:ext uri="{FF2B5EF4-FFF2-40B4-BE49-F238E27FC236}">
                <a16:creationId xmlns:a16="http://schemas.microsoft.com/office/drawing/2014/main" id="{3BA52214-57B6-F520-3052-6AE8ADCD9A79}"/>
              </a:ext>
            </a:extLst>
          </p:cNvPr>
          <p:cNvPicPr>
            <a:picLocks noChangeAspect="1"/>
          </p:cNvPicPr>
          <p:nvPr/>
        </p:nvPicPr>
        <p:blipFill rotWithShape="1">
          <a:blip r:embed="rId8"/>
          <a:srcRect l="18484" t="17249" r="18180" b="14632"/>
          <a:stretch/>
        </p:blipFill>
        <p:spPr>
          <a:xfrm>
            <a:off x="2720007" y="4155401"/>
            <a:ext cx="369310" cy="397198"/>
          </a:xfrm>
          <a:prstGeom prst="rect">
            <a:avLst/>
          </a:prstGeom>
        </p:spPr>
      </p:pic>
      <p:pic>
        <p:nvPicPr>
          <p:cNvPr id="32" name="図 31">
            <a:extLst>
              <a:ext uri="{FF2B5EF4-FFF2-40B4-BE49-F238E27FC236}">
                <a16:creationId xmlns:a16="http://schemas.microsoft.com/office/drawing/2014/main" id="{BE3D6F5A-D7E5-3DF4-3842-6482BA343945}"/>
              </a:ext>
            </a:extLst>
          </p:cNvPr>
          <p:cNvPicPr>
            <a:picLocks noChangeAspect="1"/>
          </p:cNvPicPr>
          <p:nvPr/>
        </p:nvPicPr>
        <p:blipFill rotWithShape="1">
          <a:blip r:embed="rId10"/>
          <a:srcRect l="16854" t="16193" r="19085" b="11176"/>
          <a:stretch/>
        </p:blipFill>
        <p:spPr>
          <a:xfrm>
            <a:off x="4483359" y="4160554"/>
            <a:ext cx="351971" cy="399050"/>
          </a:xfrm>
          <a:prstGeom prst="rect">
            <a:avLst/>
          </a:prstGeom>
        </p:spPr>
      </p:pic>
    </p:spTree>
    <p:extLst>
      <p:ext uri="{BB962C8B-B14F-4D97-AF65-F5344CB8AC3E}">
        <p14:creationId xmlns:p14="http://schemas.microsoft.com/office/powerpoint/2010/main" val="241490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latin typeface="Yu Gothic UI" panose="020B0500000000000000" pitchFamily="50" charset="-128"/>
                <a:ea typeface="Yu Gothic UI" panose="020B0500000000000000" pitchFamily="50" charset="-128"/>
              </a:rPr>
              <a:t>２．</a:t>
            </a:r>
            <a:r>
              <a:rPr kumimoji="1" lang="ja-JP" altLang="en-US" dirty="0">
                <a:latin typeface="Yu Gothic UI" panose="020B0500000000000000" pitchFamily="50" charset="-128"/>
                <a:ea typeface="Yu Gothic UI" panose="020B0500000000000000" pitchFamily="50" charset="-128"/>
              </a:rPr>
              <a:t>主な特徴</a:t>
            </a:r>
          </a:p>
        </p:txBody>
      </p:sp>
      <p:sp>
        <p:nvSpPr>
          <p:cNvPr id="3" name="正方形/長方形 2"/>
          <p:cNvSpPr/>
          <p:nvPr/>
        </p:nvSpPr>
        <p:spPr>
          <a:xfrm>
            <a:off x="1189705" y="2917065"/>
            <a:ext cx="6466785" cy="1569660"/>
          </a:xfrm>
          <a:prstGeom prst="rect">
            <a:avLst/>
          </a:prstGeom>
        </p:spPr>
        <p:txBody>
          <a:bodyPr wrap="squar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Tahoma" panose="020B0604030504040204" pitchFamily="34" charset="0"/>
              </a:rPr>
              <a:t>2-1. AI</a:t>
            </a:r>
            <a:r>
              <a:rPr kumimoji="1" lang="ja-JP" altLang="en-US" sz="2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Tahoma" panose="020B0604030504040204" pitchFamily="34" charset="0"/>
              </a:rPr>
              <a:t>自動追尾</a:t>
            </a:r>
            <a:endParaRPr kumimoji="1" lang="en-US" altLang="ja-JP" sz="2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2-2.</a:t>
            </a:r>
            <a:r>
              <a:rPr lang="ja-JP" altLang="en-US"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rPr>
              <a:t> 高性能</a:t>
            </a:r>
            <a:r>
              <a:rPr lang="en-US" altLang="ja-JP"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rPr>
              <a:t>PTZ</a:t>
            </a:r>
            <a:r>
              <a:rPr lang="ja-JP" altLang="en-US" sz="2400" b="1" dirty="0">
                <a:solidFill>
                  <a:prstClr val="white">
                    <a:lumMod val="75000"/>
                  </a:prstClr>
                </a:solidFill>
                <a:latin typeface="Yu Gothic UI" panose="020B0500000000000000" pitchFamily="50" charset="-128"/>
                <a:ea typeface="Yu Gothic UI" panose="020B0500000000000000" pitchFamily="50" charset="-128"/>
                <a:cs typeface="Tahoma" panose="020B0604030504040204" pitchFamily="34" charset="0"/>
              </a:rPr>
              <a:t>駆動</a:t>
            </a:r>
            <a:endPar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2-3. </a:t>
            </a:r>
            <a:r>
              <a:rPr kumimoji="1" lang="ja-JP" altLang="en-US"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コンパクト</a:t>
            </a:r>
            <a:endPar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2-4. </a:t>
            </a:r>
            <a:r>
              <a:rPr kumimoji="1" lang="ja-JP" altLang="en-US"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rPr>
              <a:t>高いセキュリティ</a:t>
            </a:r>
            <a:endParaRPr kumimoji="1" lang="en-US" altLang="ja-JP" sz="2400" b="1" i="0" u="none" strike="noStrike" kern="1200" cap="none" spc="0" normalizeH="0" baseline="0" noProof="0" dirty="0">
              <a:ln>
                <a:noFill/>
              </a:ln>
              <a:solidFill>
                <a:prstClr val="white">
                  <a:lumMod val="75000"/>
                </a:prstClr>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p:txBody>
      </p:sp>
    </p:spTree>
    <p:extLst>
      <p:ext uri="{BB962C8B-B14F-4D97-AF65-F5344CB8AC3E}">
        <p14:creationId xmlns:p14="http://schemas.microsoft.com/office/powerpoint/2010/main" val="475306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2-1. AI </a:t>
            </a:r>
            <a:r>
              <a:rPr kumimoji="1" lang="ja-JP" altLang="en-US"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自動追尾</a:t>
            </a:r>
            <a:endParaRPr kumimoji="1" lang="en-US" altLang="ja-JP"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endParaRPr>
          </a:p>
        </p:txBody>
      </p:sp>
      <p:sp>
        <p:nvSpPr>
          <p:cNvPr id="20" name="テキスト ボックス 19"/>
          <p:cNvSpPr txBox="1"/>
          <p:nvPr/>
        </p:nvSpPr>
        <p:spPr>
          <a:xfrm>
            <a:off x="0" y="616758"/>
            <a:ext cx="9143999" cy="369332"/>
          </a:xfrm>
          <a:prstGeom prst="rect">
            <a:avLst/>
          </a:prstGeom>
          <a:solidFill>
            <a:schemeClr val="bg1">
              <a:lumMod val="95000"/>
            </a:schemeClr>
          </a:solidFill>
        </p:spPr>
        <p:txBody>
          <a:bodyPr wrap="square" rtlCol="0">
            <a:spAutoFit/>
          </a:bodyPr>
          <a:lstStyle/>
          <a:p>
            <a:pPr marL="92075" marR="0" lvl="0" algn="l" defTabSz="4572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AI</a:t>
            </a:r>
            <a:r>
              <a:rPr kumimoji="1" lang="ja-JP" altLang="en-US"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により追尾精度が向上、コントローラなどでの手動追尾操作が不要に</a:t>
            </a:r>
            <a:r>
              <a:rPr kumimoji="1" lang="ja-JP" altLang="en-US" sz="1800" b="1" i="0" u="none" strike="noStrike" kern="1200" cap="none" spc="0" normalizeH="0" baseline="30000" noProof="0" dirty="0">
                <a:ln>
                  <a:noFill/>
                </a:ln>
                <a:solidFill>
                  <a:srgbClr val="6464E6"/>
                </a:solidFill>
                <a:effectLst/>
                <a:uLnTx/>
                <a:uFillTx/>
                <a:latin typeface="Yu Gothic UI" panose="020B0500000000000000" pitchFamily="50" charset="-128"/>
                <a:ea typeface="Yu Gothic UI" panose="020B0500000000000000" pitchFamily="50" charset="-128"/>
              </a:rPr>
              <a:t> *</a:t>
            </a:r>
            <a:r>
              <a:rPr kumimoji="1" lang="en-US" altLang="ja-JP" sz="1800" b="1" i="0" u="none" strike="noStrike" kern="1200" cap="none" spc="0" normalizeH="0" baseline="30000" noProof="0" dirty="0">
                <a:ln>
                  <a:noFill/>
                </a:ln>
                <a:solidFill>
                  <a:srgbClr val="6464E6"/>
                </a:solidFill>
                <a:effectLst/>
                <a:uLnTx/>
                <a:uFillTx/>
                <a:latin typeface="Yu Gothic UI" panose="020B0500000000000000" pitchFamily="50" charset="-128"/>
                <a:ea typeface="Yu Gothic UI" panose="020B0500000000000000" pitchFamily="50" charset="-128"/>
              </a:rPr>
              <a:t>1</a:t>
            </a:r>
          </a:p>
        </p:txBody>
      </p:sp>
      <p:pic>
        <p:nvPicPr>
          <p:cNvPr id="21" name="図 20"/>
          <p:cNvPicPr>
            <a:picLocks noChangeAspect="1"/>
          </p:cNvPicPr>
          <p:nvPr/>
        </p:nvPicPr>
        <p:blipFill>
          <a:blip r:embed="rId3"/>
          <a:stretch>
            <a:fillRect/>
          </a:stretch>
        </p:blipFill>
        <p:spPr>
          <a:xfrm>
            <a:off x="8405187" y="95548"/>
            <a:ext cx="309190" cy="419887"/>
          </a:xfrm>
          <a:prstGeom prst="rect">
            <a:avLst/>
          </a:prstGeom>
        </p:spPr>
      </p:pic>
      <p:sp>
        <p:nvSpPr>
          <p:cNvPr id="2" name="タイトル 1"/>
          <p:cNvSpPr>
            <a:spLocks noGrp="1"/>
          </p:cNvSpPr>
          <p:nvPr>
            <p:ph type="title"/>
          </p:nvPr>
        </p:nvSpPr>
        <p:spPr/>
        <p:txBody>
          <a:bodyPr/>
          <a:lstStyle/>
          <a:p>
            <a:r>
              <a:rPr kumimoji="1" lang="en-US" altLang="ja-JP" dirty="0">
                <a:latin typeface="Yu Gothic UI" panose="020B0500000000000000" pitchFamily="50" charset="-128"/>
                <a:ea typeface="Yu Gothic UI" panose="020B0500000000000000" pitchFamily="50" charset="-128"/>
              </a:rPr>
              <a:t>2-1. AI</a:t>
            </a:r>
            <a:r>
              <a:rPr kumimoji="1" lang="ja-JP" altLang="en-US" dirty="0">
                <a:latin typeface="Yu Gothic UI" panose="020B0500000000000000" pitchFamily="50" charset="-128"/>
                <a:ea typeface="Yu Gothic UI" panose="020B0500000000000000" pitchFamily="50" charset="-128"/>
              </a:rPr>
              <a:t>自動</a:t>
            </a:r>
            <a:r>
              <a:rPr lang="ja-JP" altLang="en-US" dirty="0">
                <a:latin typeface="Yu Gothic UI" panose="020B0500000000000000" pitchFamily="50" charset="-128"/>
                <a:ea typeface="Yu Gothic UI" panose="020B0500000000000000" pitchFamily="50" charset="-128"/>
              </a:rPr>
              <a:t>追尾</a:t>
            </a:r>
            <a:endParaRPr kumimoji="1" lang="ja-JP" altLang="en-US" dirty="0">
              <a:latin typeface="Yu Gothic UI" panose="020B0500000000000000" pitchFamily="50" charset="-128"/>
              <a:ea typeface="Yu Gothic UI" panose="020B0500000000000000"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592934149"/>
              </p:ext>
            </p:extLst>
          </p:nvPr>
        </p:nvGraphicFramePr>
        <p:xfrm>
          <a:off x="293090" y="3322663"/>
          <a:ext cx="8208180" cy="1389480"/>
        </p:xfrm>
        <a:graphic>
          <a:graphicData uri="http://schemas.openxmlformats.org/drawingml/2006/table">
            <a:tbl>
              <a:tblPr firstRow="1" bandRow="1">
                <a:effectLst>
                  <a:outerShdw blurRad="50800" dist="38100" dir="2700000" algn="tl" rotWithShape="0">
                    <a:prstClr val="black">
                      <a:alpha val="40000"/>
                    </a:prstClr>
                  </a:outerShdw>
                </a:effectLst>
              </a:tblPr>
              <a:tblGrid>
                <a:gridCol w="657876">
                  <a:extLst>
                    <a:ext uri="{9D8B030D-6E8A-4147-A177-3AD203B41FA5}">
                      <a16:colId xmlns:a16="http://schemas.microsoft.com/office/drawing/2014/main" val="4098487681"/>
                    </a:ext>
                  </a:extLst>
                </a:gridCol>
                <a:gridCol w="1133467">
                  <a:extLst>
                    <a:ext uri="{9D8B030D-6E8A-4147-A177-3AD203B41FA5}">
                      <a16:colId xmlns:a16="http://schemas.microsoft.com/office/drawing/2014/main" val="458886361"/>
                    </a:ext>
                  </a:extLst>
                </a:gridCol>
                <a:gridCol w="695324">
                  <a:extLst>
                    <a:ext uri="{9D8B030D-6E8A-4147-A177-3AD203B41FA5}">
                      <a16:colId xmlns:a16="http://schemas.microsoft.com/office/drawing/2014/main" val="2925929522"/>
                    </a:ext>
                  </a:extLst>
                </a:gridCol>
                <a:gridCol w="987419">
                  <a:extLst>
                    <a:ext uri="{9D8B030D-6E8A-4147-A177-3AD203B41FA5}">
                      <a16:colId xmlns:a16="http://schemas.microsoft.com/office/drawing/2014/main" val="2885951132"/>
                    </a:ext>
                  </a:extLst>
                </a:gridCol>
                <a:gridCol w="4734094">
                  <a:extLst>
                    <a:ext uri="{9D8B030D-6E8A-4147-A177-3AD203B41FA5}">
                      <a16:colId xmlns:a16="http://schemas.microsoft.com/office/drawing/2014/main" val="2362235371"/>
                    </a:ext>
                  </a:extLst>
                </a:gridCol>
              </a:tblGrid>
              <a:tr h="174837">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endParaRPr lang="ja-JP" altLang="en-US" sz="11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ja-JP" altLang="en-US" sz="1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対象物</a:t>
                      </a:r>
                    </a:p>
                  </a:txBody>
                  <a:tcPr marL="36000" marR="36000" marT="18000" marB="18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en-US" altLang="ja-JP" sz="1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AI</a:t>
                      </a:r>
                      <a:endParaRPr lang="en-US" sz="1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ja-JP" altLang="en-US" sz="1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現行</a:t>
                      </a:r>
                      <a:endParaRPr lang="ja-JP" altLang="en-US" sz="1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ja-JP" altLang="en-US" sz="1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説明</a:t>
                      </a:r>
                      <a:endParaRPr lang="ja-JP" altLang="en-US" sz="1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extLst>
                  <a:ext uri="{0D108BD9-81ED-4DB2-BD59-A6C34878D82A}">
                    <a16:rowId xmlns:a16="http://schemas.microsoft.com/office/drawing/2014/main" val="4084447033"/>
                  </a:ext>
                </a:extLst>
              </a:tr>
              <a:tr h="0">
                <a:tc rowSpan="3">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100" b="1" dirty="0">
                          <a:latin typeface="Yu Gothic UI" panose="020B0500000000000000" pitchFamily="50" charset="-128"/>
                          <a:ea typeface="Yu Gothic UI" panose="020B0500000000000000" pitchFamily="50" charset="-128"/>
                        </a:rPr>
                        <a:t>検知</a:t>
                      </a:r>
                      <a:endParaRPr lang="ja-JP" altLang="en-US" sz="1100" b="1"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100" dirty="0">
                          <a:latin typeface="Yu Gothic UI" panose="020B0500000000000000" pitchFamily="50" charset="-128"/>
                          <a:ea typeface="Yu Gothic UI" panose="020B0500000000000000" pitchFamily="50" charset="-128"/>
                          <a:cs typeface="+mn-cs"/>
                        </a:rPr>
                        <a:t>人</a:t>
                      </a:r>
                      <a:endParaRPr lang="ja-JP" altLang="en-US" sz="11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100" dirty="0">
                          <a:solidFill>
                            <a:srgbClr val="6666FF"/>
                          </a:solidFill>
                          <a:latin typeface="Yu Gothic UI" panose="020B0500000000000000" pitchFamily="50" charset="-128"/>
                          <a:ea typeface="Yu Gothic UI" panose="020B0500000000000000" pitchFamily="50" charset="-128"/>
                        </a:rPr>
                        <a:t>◎</a:t>
                      </a:r>
                      <a:endParaRPr lang="ja-JP" altLang="en-US" sz="11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100">
                          <a:latin typeface="Yu Gothic UI" panose="020B0500000000000000" pitchFamily="50" charset="-128"/>
                          <a:ea typeface="Yu Gothic UI" panose="020B0500000000000000" pitchFamily="50" charset="-128"/>
                          <a:cs typeface="+mn-cs"/>
                        </a:rPr>
                        <a:t>△</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rowSpan="3">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100" dirty="0">
                          <a:latin typeface="Yu Gothic UI" panose="020B0500000000000000" pitchFamily="50" charset="-128"/>
                          <a:ea typeface="Yu Gothic UI" panose="020B0500000000000000" pitchFamily="50" charset="-128"/>
                        </a:rPr>
                        <a:t>現行</a:t>
                      </a:r>
                      <a:r>
                        <a:rPr lang="en-US" altLang="ja-JP" sz="1100" baseline="0" dirty="0">
                          <a:latin typeface="Yu Gothic UI" panose="020B0500000000000000" pitchFamily="50" charset="-128"/>
                          <a:ea typeface="Yu Gothic UI" panose="020B0500000000000000" pitchFamily="50" charset="-128"/>
                        </a:rPr>
                        <a:t>: </a:t>
                      </a:r>
                      <a:r>
                        <a:rPr lang="ja-JP" altLang="en-US" sz="1100" baseline="0" dirty="0">
                          <a:latin typeface="Yu Gothic UI" panose="020B0500000000000000" pitchFamily="50" charset="-128"/>
                          <a:ea typeface="Yu Gothic UI" panose="020B0500000000000000" pitchFamily="50" charset="-128"/>
                        </a:rPr>
                        <a:t>頭部の形で検知</a:t>
                      </a:r>
                      <a:endParaRPr lang="en-US" altLang="ja-JP" sz="1100" baseline="0" dirty="0">
                        <a:latin typeface="Yu Gothic UI" panose="020B0500000000000000" pitchFamily="50" charset="-128"/>
                        <a:ea typeface="Yu Gothic UI" panose="020B0500000000000000" pitchFamily="50" charset="-128"/>
                      </a:endParaRPr>
                    </a:p>
                    <a:p>
                      <a:r>
                        <a:rPr lang="en-US" altLang="ja-JP" sz="1100" b="1" dirty="0">
                          <a:latin typeface="Yu Gothic UI" panose="020B0500000000000000" pitchFamily="50" charset="-128"/>
                          <a:ea typeface="Yu Gothic UI" panose="020B0500000000000000" pitchFamily="50" charset="-128"/>
                        </a:rPr>
                        <a:t>AI</a:t>
                      </a:r>
                      <a:r>
                        <a:rPr lang="en-US" altLang="ja-JP" sz="1100" b="1" baseline="0" dirty="0">
                          <a:latin typeface="Yu Gothic UI" panose="020B0500000000000000" pitchFamily="50" charset="-128"/>
                          <a:ea typeface="Yu Gothic UI" panose="020B0500000000000000" pitchFamily="50" charset="-128"/>
                        </a:rPr>
                        <a:t> : </a:t>
                      </a:r>
                      <a:r>
                        <a:rPr lang="ja-JP" altLang="en-US" sz="1100" b="1" baseline="0" dirty="0">
                          <a:latin typeface="Yu Gothic UI" panose="020B0500000000000000" pitchFamily="50" charset="-128"/>
                          <a:ea typeface="Yu Gothic UI" panose="020B0500000000000000" pitchFamily="50" charset="-128"/>
                        </a:rPr>
                        <a:t>人・車・二輪車を特定して検知</a:t>
                      </a:r>
                      <a:endParaRPr lang="ja-JP" altLang="en-US" sz="1100" b="1"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extLst>
                  <a:ext uri="{0D108BD9-81ED-4DB2-BD59-A6C34878D82A}">
                    <a16:rowId xmlns:a16="http://schemas.microsoft.com/office/drawing/2014/main" val="3792430120"/>
                  </a:ext>
                </a:extLst>
              </a:tr>
              <a:tr h="149656">
                <a:tc vMerge="1">
                  <a:txBody>
                    <a:bodyPr/>
                    <a:lstStyle/>
                    <a:p>
                      <a:endParaRPr lang="ja-JP" altLang="en-US" sz="7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100" dirty="0">
                          <a:latin typeface="Yu Gothic UI" panose="020B0500000000000000" pitchFamily="50" charset="-128"/>
                          <a:ea typeface="Yu Gothic UI" panose="020B0500000000000000" pitchFamily="50" charset="-128"/>
                        </a:rPr>
                        <a:t>車</a:t>
                      </a:r>
                      <a:endParaRPr lang="ja-JP" altLang="en-US" sz="11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100" dirty="0">
                          <a:solidFill>
                            <a:srgbClr val="6666FF"/>
                          </a:solidFill>
                          <a:latin typeface="Yu Gothic UI" panose="020B0500000000000000" pitchFamily="50" charset="-128"/>
                          <a:ea typeface="Yu Gothic UI" panose="020B0500000000000000" pitchFamily="50" charset="-128"/>
                        </a:rPr>
                        <a:t>◎</a:t>
                      </a:r>
                      <a:endParaRPr lang="ja-JP" altLang="en-US" sz="11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en-US" altLang="ja-JP" sz="1100">
                          <a:latin typeface="Yu Gothic UI" panose="020B0500000000000000" pitchFamily="50" charset="-128"/>
                          <a:ea typeface="Yu Gothic UI" panose="020B0500000000000000" pitchFamily="50" charset="-128"/>
                        </a:rPr>
                        <a:t>×</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vMerge="1">
                  <a:txBody>
                    <a:bodyPr/>
                    <a:lstStyle/>
                    <a:p>
                      <a:endParaRPr lang="ja-JP" altLang="en-US" sz="7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4701469"/>
                  </a:ext>
                </a:extLst>
              </a:tr>
              <a:tr h="0">
                <a:tc vMerge="1">
                  <a:txBody>
                    <a:bodyPr/>
                    <a:lstStyle/>
                    <a:p>
                      <a:endParaRPr lang="ja-JP" altLang="en-US" sz="800" dirty="0">
                        <a:latin typeface="+mn-ea"/>
                        <a:ea typeface="+mn-ea"/>
                      </a:endParaRPr>
                    </a:p>
                  </a:txBody>
                  <a:tcPr marL="72000" marR="72000" marT="18000" marB="18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100" dirty="0">
                          <a:latin typeface="Yu Gothic UI" panose="020B0500000000000000" pitchFamily="50" charset="-128"/>
                          <a:ea typeface="Yu Gothic UI" panose="020B0500000000000000" pitchFamily="50" charset="-128"/>
                        </a:rPr>
                        <a:t>二輪車</a:t>
                      </a:r>
                      <a:endParaRPr lang="ja-JP" altLang="en-US" sz="11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100" dirty="0">
                          <a:solidFill>
                            <a:srgbClr val="6666FF"/>
                          </a:solidFill>
                          <a:latin typeface="Yu Gothic UI" panose="020B0500000000000000" pitchFamily="50" charset="-128"/>
                          <a:ea typeface="Yu Gothic UI" panose="020B0500000000000000" pitchFamily="50" charset="-128"/>
                        </a:rPr>
                        <a:t>◎</a:t>
                      </a:r>
                      <a:endParaRPr lang="ja-JP" altLang="en-US" sz="11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kumimoji="1" lang="en-US" altLang="ja-JP" sz="1100" kern="120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endParaRPr kumimoji="1" lang="en-US" altLang="ja-JP" sz="11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vMerge="1">
                  <a:txBody>
                    <a:bodyPr/>
                    <a:lstStyle/>
                    <a:p>
                      <a:endParaRPr lang="ja-JP" altLang="en-US" sz="800" dirty="0">
                        <a:latin typeface="+mn-ea"/>
                        <a:ea typeface="+mn-ea"/>
                      </a:endParaRPr>
                    </a:p>
                  </a:txBody>
                  <a:tcPr marL="72000" marR="72000" marT="18000" marB="18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40448832"/>
                  </a:ext>
                </a:extLst>
              </a:tr>
              <a:tr h="274697">
                <a:tc rowSpan="2">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100" b="1" dirty="0">
                          <a:latin typeface="Yu Gothic UI" panose="020B0500000000000000" pitchFamily="50" charset="-128"/>
                          <a:ea typeface="Yu Gothic UI" panose="020B0500000000000000" pitchFamily="50" charset="-128"/>
                        </a:rPr>
                        <a:t>追尾</a:t>
                      </a:r>
                      <a:endParaRPr lang="ja-JP" altLang="en-US" sz="1100" b="1"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100" dirty="0">
                          <a:latin typeface="Yu Gothic UI" panose="020B0500000000000000" pitchFamily="50" charset="-128"/>
                          <a:ea typeface="Yu Gothic UI" panose="020B0500000000000000" pitchFamily="50" charset="-128"/>
                          <a:cs typeface="Calibri" panose="020F0502020204030204" pitchFamily="34" charset="0"/>
                        </a:rPr>
                        <a:t>単独の場合</a:t>
                      </a: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100" dirty="0">
                          <a:solidFill>
                            <a:srgbClr val="6666FF"/>
                          </a:solidFill>
                          <a:latin typeface="Yu Gothic UI" panose="020B0500000000000000" pitchFamily="50" charset="-128"/>
                          <a:ea typeface="Yu Gothic UI" panose="020B0500000000000000" pitchFamily="50" charset="-128"/>
                        </a:rPr>
                        <a:t>◎</a:t>
                      </a:r>
                      <a:endParaRPr lang="ja-JP" altLang="en-US" sz="11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100">
                          <a:latin typeface="Yu Gothic UI" panose="020B0500000000000000" pitchFamily="50" charset="-128"/>
                          <a:ea typeface="Yu Gothic UI" panose="020B0500000000000000" pitchFamily="50" charset="-128"/>
                          <a:cs typeface="Calibri" panose="020F0502020204030204" pitchFamily="34" charset="0"/>
                        </a:rPr>
                        <a:t>△～〇</a:t>
                      </a:r>
                      <a:endParaRPr lang="ja-JP" altLang="en-US" sz="11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100" baseline="0" dirty="0">
                          <a:latin typeface="Yu Gothic UI" panose="020B0500000000000000" pitchFamily="50" charset="-128"/>
                          <a:ea typeface="Yu Gothic UI" panose="020B0500000000000000" pitchFamily="50" charset="-128"/>
                        </a:rPr>
                        <a:t>現行</a:t>
                      </a:r>
                      <a:r>
                        <a:rPr lang="en-US" altLang="ja-JP" sz="1100" baseline="0" dirty="0">
                          <a:latin typeface="Yu Gothic UI" panose="020B0500000000000000" pitchFamily="50" charset="-128"/>
                          <a:ea typeface="Yu Gothic UI" panose="020B0500000000000000" pitchFamily="50" charset="-128"/>
                        </a:rPr>
                        <a:t> : </a:t>
                      </a:r>
                      <a:r>
                        <a:rPr lang="ja-JP" altLang="en-US" sz="1100" baseline="0" dirty="0">
                          <a:latin typeface="Yu Gothic UI" panose="020B0500000000000000" pitchFamily="50" charset="-128"/>
                          <a:ea typeface="Yu Gothic UI" panose="020B0500000000000000" pitchFamily="50" charset="-128"/>
                        </a:rPr>
                        <a:t>道路の白線などを誤追尾することあり</a:t>
                      </a:r>
                      <a:endParaRPr lang="en-US" altLang="ja-JP" sz="1100" dirty="0">
                        <a:latin typeface="Yu Gothic UI" panose="020B0500000000000000" pitchFamily="50" charset="-128"/>
                        <a:ea typeface="Yu Gothic UI" panose="020B0500000000000000" pitchFamily="50" charset="-128"/>
                      </a:endParaRPr>
                    </a:p>
                    <a:p>
                      <a:r>
                        <a:rPr lang="en-US" altLang="ja-JP" sz="1100" b="1" dirty="0">
                          <a:latin typeface="Yu Gothic UI" panose="020B0500000000000000" pitchFamily="50" charset="-128"/>
                          <a:ea typeface="Yu Gothic UI" panose="020B0500000000000000" pitchFamily="50" charset="-128"/>
                        </a:rPr>
                        <a:t>AI</a:t>
                      </a:r>
                      <a:r>
                        <a:rPr lang="en-US" altLang="ja-JP" sz="1100" b="1" baseline="0" dirty="0">
                          <a:latin typeface="Yu Gothic UI" panose="020B0500000000000000" pitchFamily="50" charset="-128"/>
                          <a:ea typeface="Yu Gothic UI" panose="020B0500000000000000" pitchFamily="50" charset="-128"/>
                        </a:rPr>
                        <a:t> : </a:t>
                      </a:r>
                      <a:r>
                        <a:rPr lang="ja-JP" altLang="en-US" sz="1100" b="1" baseline="0" dirty="0">
                          <a:latin typeface="Yu Gothic UI" panose="020B0500000000000000" pitchFamily="50" charset="-128"/>
                          <a:ea typeface="Yu Gothic UI" panose="020B0500000000000000" pitchFamily="50" charset="-128"/>
                        </a:rPr>
                        <a:t>人・車・二輪車を特定した後、テンプレートマッチング</a:t>
                      </a:r>
                      <a:endParaRPr lang="ja-JP" altLang="en-US" sz="1100" b="1"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extLst>
                  <a:ext uri="{0D108BD9-81ED-4DB2-BD59-A6C34878D82A}">
                    <a16:rowId xmlns:a16="http://schemas.microsoft.com/office/drawing/2014/main" val="3853412138"/>
                  </a:ext>
                </a:extLst>
              </a:tr>
              <a:tr h="149656">
                <a:tc vMerge="1">
                  <a:txBody>
                    <a:bodyPr/>
                    <a:lstStyle/>
                    <a:p>
                      <a:endParaRPr lang="ja-JP" altLang="en-US" sz="7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100" dirty="0">
                          <a:latin typeface="Yu Gothic UI" panose="020B0500000000000000" pitchFamily="50" charset="-128"/>
                          <a:ea typeface="Yu Gothic UI" panose="020B0500000000000000" pitchFamily="50" charset="-128"/>
                        </a:rPr>
                        <a:t>複数人いる場合</a:t>
                      </a:r>
                      <a:endParaRPr lang="ja-JP" altLang="en-US" sz="11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〇～◎</a:t>
                      </a: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△～〇</a:t>
                      </a: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en-US" altLang="ja-JP" sz="1100" b="1" dirty="0">
                          <a:latin typeface="Yu Gothic UI" panose="020B0500000000000000" pitchFamily="50" charset="-128"/>
                          <a:ea typeface="Yu Gothic UI" panose="020B0500000000000000" pitchFamily="50" charset="-128"/>
                        </a:rPr>
                        <a:t>10</a:t>
                      </a:r>
                      <a:r>
                        <a:rPr lang="ja-JP" altLang="en-US" sz="1100" b="1" dirty="0">
                          <a:latin typeface="Yu Gothic UI" panose="020B0500000000000000" pitchFamily="50" charset="-128"/>
                          <a:ea typeface="Yu Gothic UI" panose="020B0500000000000000" pitchFamily="50" charset="-128"/>
                        </a:rPr>
                        <a:t>人の中で検出、追尾可能</a:t>
                      </a:r>
                      <a:endParaRPr lang="ja-JP" altLang="en-US" sz="1100" b="1"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18000" marB="18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extLst>
                  <a:ext uri="{0D108BD9-81ED-4DB2-BD59-A6C34878D82A}">
                    <a16:rowId xmlns:a16="http://schemas.microsoft.com/office/drawing/2014/main" val="555770806"/>
                  </a:ext>
                </a:extLst>
              </a:tr>
            </a:tbl>
          </a:graphicData>
        </a:graphic>
      </p:graphicFrame>
      <p:sp>
        <p:nvSpPr>
          <p:cNvPr id="33" name="正方形/長方形 32"/>
          <p:cNvSpPr/>
          <p:nvPr/>
        </p:nvSpPr>
        <p:spPr>
          <a:xfrm>
            <a:off x="2077702" y="3314119"/>
            <a:ext cx="711547" cy="1398024"/>
          </a:xfrm>
          <a:prstGeom prst="rect">
            <a:avLst/>
          </a:prstGeom>
          <a:noFill/>
          <a:ln w="28575" cap="flat" cmpd="sng" algn="ctr">
            <a:solidFill>
              <a:srgbClr val="D36163"/>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35" name="テキスト ボックス 34"/>
          <p:cNvSpPr txBox="1"/>
          <p:nvPr/>
        </p:nvSpPr>
        <p:spPr>
          <a:xfrm>
            <a:off x="210222" y="3076791"/>
            <a:ext cx="2157565" cy="242953"/>
          </a:xfrm>
          <a:prstGeom prst="rect">
            <a:avLst/>
          </a:prstGeom>
          <a:noFill/>
        </p:spPr>
        <p:txBody>
          <a:bodyPr wrap="square" lIns="36000" tIns="36000" rIns="36000" bIns="36000" rtlCol="0" anchor="ctr" anchorCtr="0">
            <a:noAutofit/>
          </a:bodyPr>
          <a:lstStyle/>
          <a:p>
            <a:pPr defTabSz="457200" fontAlgn="base">
              <a:spcBef>
                <a:spcPct val="0"/>
              </a:spcBef>
              <a:spcAft>
                <a:spcPct val="0"/>
              </a:spcAft>
              <a:defRPr/>
            </a:pPr>
            <a:r>
              <a:rPr kumimoji="0" lang="ja-JP" altLang="en-US" sz="14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精度評価</a:t>
            </a:r>
            <a:endParaRPr kumimoji="0" lang="en-US" altLang="ja-JP" sz="14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p:txBody>
      </p:sp>
      <p:graphicFrame>
        <p:nvGraphicFramePr>
          <p:cNvPr id="36" name="表 35"/>
          <p:cNvGraphicFramePr>
            <a:graphicFrameLocks noGrp="1"/>
          </p:cNvGraphicFramePr>
          <p:nvPr>
            <p:extLst>
              <p:ext uri="{D42A27DB-BD31-4B8C-83A1-F6EECF244321}">
                <p14:modId xmlns:p14="http://schemas.microsoft.com/office/powerpoint/2010/main" val="188106983"/>
              </p:ext>
            </p:extLst>
          </p:nvPr>
        </p:nvGraphicFramePr>
        <p:xfrm>
          <a:off x="297962" y="1261524"/>
          <a:ext cx="4786997" cy="1463040"/>
        </p:xfrm>
        <a:graphic>
          <a:graphicData uri="http://schemas.openxmlformats.org/drawingml/2006/table">
            <a:tbl>
              <a:tblPr firstRow="1" bandRow="1">
                <a:effectLst>
                  <a:outerShdw blurRad="50800" dist="38100" dir="2700000" algn="tl" rotWithShape="0">
                    <a:prstClr val="black">
                      <a:alpha val="40000"/>
                    </a:prstClr>
                  </a:outerShdw>
                </a:effectLst>
              </a:tblPr>
              <a:tblGrid>
                <a:gridCol w="643255">
                  <a:extLst>
                    <a:ext uri="{9D8B030D-6E8A-4147-A177-3AD203B41FA5}">
                      <a16:colId xmlns:a16="http://schemas.microsoft.com/office/drawing/2014/main" val="2158689129"/>
                    </a:ext>
                  </a:extLst>
                </a:gridCol>
                <a:gridCol w="4143742">
                  <a:extLst>
                    <a:ext uri="{9D8B030D-6E8A-4147-A177-3AD203B41FA5}">
                      <a16:colId xmlns:a16="http://schemas.microsoft.com/office/drawing/2014/main" val="4118252476"/>
                    </a:ext>
                  </a:extLst>
                </a:gridCol>
              </a:tblGrid>
              <a:tr h="0">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endParaRPr kumimoji="1" lang="ja-JP" altLang="en-US" sz="1200" dirty="0">
                        <a:latin typeface="Yu Gothic UI" panose="020B0500000000000000" pitchFamily="50" charset="-128"/>
                        <a:ea typeface="Yu Gothic UI" panose="020B0500000000000000" pitchFamily="50" charset="-128"/>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kumimoji="1" lang="en-US" altLang="ja-JP" sz="1200" dirty="0">
                          <a:latin typeface="Yu Gothic UI" panose="020B0500000000000000" pitchFamily="50" charset="-128"/>
                          <a:ea typeface="Yu Gothic UI" panose="020B0500000000000000" pitchFamily="50" charset="-128"/>
                        </a:rPr>
                        <a:t>Items</a:t>
                      </a:r>
                      <a:endParaRPr kumimoji="1" lang="ja-JP" altLang="en-US" sz="1200" dirty="0">
                        <a:latin typeface="Yu Gothic UI" panose="020B0500000000000000" pitchFamily="50" charset="-128"/>
                        <a:ea typeface="Yu Gothic UI" panose="020B0500000000000000" pitchFamily="50" charset="-128"/>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extLst>
                  <a:ext uri="{0D108BD9-81ED-4DB2-BD59-A6C34878D82A}">
                    <a16:rowId xmlns:a16="http://schemas.microsoft.com/office/drawing/2014/main" val="2747621163"/>
                  </a:ext>
                </a:extLst>
              </a:tr>
              <a:tr h="177177">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indent="0">
                        <a:buFont typeface="Wingdings" panose="05000000000000000000" pitchFamily="2" charset="2"/>
                        <a:buNone/>
                      </a:pPr>
                      <a:r>
                        <a:rPr lang="ja-JP" altLang="en-US"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検知</a:t>
                      </a:r>
                      <a:endParaRPr lang="en-US" altLang="ja-JP"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ja-JP"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a:t>
                      </a:r>
                      <a:r>
                        <a:rPr lang="ja-JP" altLang="en-US"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で人・車・二輪車を検知</a:t>
                      </a:r>
                      <a:endParaRPr lang="en-US" altLang="ja-JP"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extLst>
                  <a:ext uri="{0D108BD9-81ED-4DB2-BD59-A6C34878D82A}">
                    <a16:rowId xmlns:a16="http://schemas.microsoft.com/office/drawing/2014/main" val="2915489492"/>
                  </a:ext>
                </a:extLst>
              </a:tr>
              <a:tr h="370835">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indent="0">
                        <a:buFont typeface="Wingdings" panose="05000000000000000000" pitchFamily="2" charset="2"/>
                        <a:buNone/>
                      </a:pPr>
                      <a:r>
                        <a:rPr lang="ja-JP" altLang="en-US"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追尾</a:t>
                      </a:r>
                      <a:r>
                        <a:rPr lang="ja-JP" altLang="en-US" sz="1200" b="0" u="none" baseline="300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lang="en-US" altLang="ja-JP" sz="1200" b="0" u="none" baseline="300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171450" indent="-171450">
                        <a:buFont typeface="Wingdings" panose="05000000000000000000" pitchFamily="2" charset="2"/>
                        <a:buChar char="ü"/>
                      </a:pPr>
                      <a:r>
                        <a:rPr lang="ja-JP" altLang="en-US"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背景への</a:t>
                      </a:r>
                      <a:r>
                        <a:rPr lang="ja-JP" altLang="en-US" sz="1200" b="0" u="none"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rPr>
                        <a:t>誤追尾を最小化</a:t>
                      </a:r>
                      <a:endParaRPr lang="en-US" altLang="ja-JP" sz="1200" b="0" u="none"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endParaRPr>
                    </a:p>
                    <a:p>
                      <a:pPr marL="171450" indent="-171450">
                        <a:buFont typeface="Wingdings" panose="05000000000000000000" pitchFamily="2" charset="2"/>
                        <a:buChar char="ü"/>
                      </a:pPr>
                      <a:r>
                        <a:rPr lang="ja-JP" altLang="en-US" sz="1200" b="0" u="none"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複数人</a:t>
                      </a: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lang="ja-JP" altLang="en-US" sz="10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最大</a:t>
                      </a:r>
                      <a:r>
                        <a:rPr lang="en-US" altLang="ja-JP" sz="10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10</a:t>
                      </a:r>
                      <a:r>
                        <a:rPr lang="ja-JP" altLang="en-US" sz="10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人まで）</a:t>
                      </a:r>
                      <a:r>
                        <a:rPr lang="ja-JP" altLang="en-US"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いるシーンでも特定の人物を</a:t>
                      </a:r>
                      <a:r>
                        <a:rPr kumimoji="1" lang="ja-JP" altLang="en-US" sz="1200" b="0" u="none" kern="1200"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rPr>
                        <a:t>追尾継続</a:t>
                      </a:r>
                      <a:endParaRPr lang="en-US" altLang="ja-JP"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pPr marL="171450" indent="-171450">
                        <a:buFont typeface="Wingdings" panose="05000000000000000000" pitchFamily="2" charset="2"/>
                        <a:buChar char="ü"/>
                      </a:pPr>
                      <a:r>
                        <a:rPr lang="ja-JP" altLang="en-US" sz="1200" b="0" u="none"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rPr>
                        <a:t>なめらかな追従</a:t>
                      </a:r>
                      <a:endParaRPr lang="en-US" altLang="ja-JP" sz="1200" b="0" u="none"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20000"/>
                      </a:srgbClr>
                    </a:solidFill>
                  </a:tcPr>
                </a:tc>
                <a:extLst>
                  <a:ext uri="{0D108BD9-81ED-4DB2-BD59-A6C34878D82A}">
                    <a16:rowId xmlns:a16="http://schemas.microsoft.com/office/drawing/2014/main" val="673547600"/>
                  </a:ext>
                </a:extLst>
              </a:tr>
              <a:tr h="231752">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indent="0">
                        <a:buFont typeface="Wingdings" panose="05000000000000000000" pitchFamily="2" charset="2"/>
                        <a:buNone/>
                      </a:pPr>
                      <a:r>
                        <a:rPr lang="ja-JP" altLang="en-US"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連動</a:t>
                      </a:r>
                      <a:endParaRPr lang="en-US" altLang="ja-JP"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ja-JP" altLang="en-US"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別</a:t>
                      </a:r>
                      <a:r>
                        <a:rPr lang="en-US" altLang="ja-JP"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PTZ</a:t>
                      </a:r>
                      <a:r>
                        <a:rPr lang="ja-JP" altLang="en-US"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カメラ・マルチセンサーカメラと</a:t>
                      </a:r>
                      <a:r>
                        <a:rPr lang="ja-JP" altLang="en-US" sz="1200" b="0" u="none"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rPr>
                        <a:t>連動可能</a:t>
                      </a:r>
                      <a:endParaRPr lang="ja-JP" altLang="en-US" sz="12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extLst>
                  <a:ext uri="{0D108BD9-81ED-4DB2-BD59-A6C34878D82A}">
                    <a16:rowId xmlns:a16="http://schemas.microsoft.com/office/drawing/2014/main" val="474682842"/>
                  </a:ext>
                </a:extLst>
              </a:tr>
            </a:tbl>
          </a:graphicData>
        </a:graphic>
      </p:graphicFrame>
      <p:sp>
        <p:nvSpPr>
          <p:cNvPr id="37" name="角丸四角形 36"/>
          <p:cNvSpPr/>
          <p:nvPr/>
        </p:nvSpPr>
        <p:spPr>
          <a:xfrm>
            <a:off x="5236404" y="1048941"/>
            <a:ext cx="3800915" cy="2247332"/>
          </a:xfrm>
          <a:prstGeom prst="roundRect">
            <a:avLst>
              <a:gd name="adj" fmla="val 4063"/>
            </a:avLst>
          </a:prstGeom>
          <a:solidFill>
            <a:srgbClr val="FFFFFF"/>
          </a:solidFill>
          <a:ln w="12700" cap="flat" cmpd="sng" algn="ctr">
            <a:solidFill>
              <a:srgbClr val="6464E6">
                <a:shade val="50000"/>
              </a:srgbClr>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39" name="正方形/長方形 38"/>
          <p:cNvSpPr/>
          <p:nvPr/>
        </p:nvSpPr>
        <p:spPr>
          <a:xfrm>
            <a:off x="5728760" y="2331822"/>
            <a:ext cx="2838824" cy="914444"/>
          </a:xfrm>
          <a:prstGeom prst="rect">
            <a:avLst/>
          </a:prstGeom>
          <a:solidFill>
            <a:srgbClr val="BDC0BF">
              <a:lumMod val="40000"/>
              <a:lumOff val="60000"/>
            </a:srgbClr>
          </a:solidFill>
          <a:ln w="12700" cap="flat" cmpd="sng" algn="ctr">
            <a:solidFill>
              <a:srgbClr val="E2E3E3"/>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grpSp>
        <p:nvGrpSpPr>
          <p:cNvPr id="40" name="グループ化 39"/>
          <p:cNvGrpSpPr/>
          <p:nvPr/>
        </p:nvGrpSpPr>
        <p:grpSpPr>
          <a:xfrm>
            <a:off x="7344756" y="2405815"/>
            <a:ext cx="732546" cy="637499"/>
            <a:chOff x="8030450" y="3151361"/>
            <a:chExt cx="565142" cy="529528"/>
          </a:xfrm>
        </p:grpSpPr>
        <p:graphicFrame>
          <p:nvGraphicFramePr>
            <p:cNvPr id="44" name="Object 82"/>
            <p:cNvGraphicFramePr>
              <a:graphicFrameLocks noChangeAspect="1"/>
            </p:cNvGraphicFramePr>
            <p:nvPr/>
          </p:nvGraphicFramePr>
          <p:xfrm>
            <a:off x="8030450" y="3151361"/>
            <a:ext cx="565142" cy="529528"/>
          </p:xfrm>
          <a:graphic>
            <a:graphicData uri="http://schemas.openxmlformats.org/presentationml/2006/ole">
              <mc:AlternateContent xmlns:mc="http://schemas.openxmlformats.org/markup-compatibility/2006">
                <mc:Choice xmlns:v="urn:schemas-microsoft-com:vml" Requires="v">
                  <p:oleObj name="Image" r:id="rId4" imgW="3250794" imgH="3047619" progId="Photoshop.Image.6">
                    <p:embed/>
                  </p:oleObj>
                </mc:Choice>
                <mc:Fallback>
                  <p:oleObj name="Image" r:id="rId4" imgW="3250794" imgH="3047619" progId="Photoshop.Image.6">
                    <p:embed/>
                    <p:pic>
                      <p:nvPicPr>
                        <p:cNvPr id="58" name="Object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0450" y="3151361"/>
                          <a:ext cx="565142" cy="52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 name="Rectangle 86"/>
            <p:cNvSpPr>
              <a:spLocks noChangeArrowheads="1"/>
            </p:cNvSpPr>
            <p:nvPr/>
          </p:nvSpPr>
          <p:spPr bwMode="auto">
            <a:xfrm>
              <a:off x="8157106" y="3239707"/>
              <a:ext cx="239368" cy="383474"/>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marL="0" marR="0" lvl="0" indent="0" defTabSz="457200" eaLnBrk="1" fontAlgn="base" latinLnBrk="0" hangingPunct="1">
                <a:lnSpc>
                  <a:spcPct val="120000"/>
                </a:lnSpc>
                <a:spcBef>
                  <a:spcPct val="0"/>
                </a:spcBef>
                <a:spcAft>
                  <a:spcPct val="0"/>
                </a:spcAft>
                <a:buClrTx/>
                <a:buSzTx/>
                <a:buFontTx/>
                <a:buNone/>
                <a:tabLst/>
                <a:defRPr/>
              </a:pPr>
              <a:endParaRPr kumimoji="1" lang="ja-JP" altLang="en-US" sz="2000" b="0" i="0" u="none" strike="noStrike" kern="0" cap="none" spc="0" normalizeH="0" baseline="0" noProof="0" dirty="0">
                <a:ln>
                  <a:noFill/>
                </a:ln>
                <a:solidFill>
                  <a:srgbClr val="1F497D"/>
                </a:solidFill>
                <a:effectLst/>
                <a:uLnTx/>
                <a:uFillTx/>
                <a:latin typeface="Yu Gothic UI" panose="020B0500000000000000" pitchFamily="50" charset="-128"/>
                <a:ea typeface="Yu Gothic UI" panose="020B0500000000000000" pitchFamily="50" charset="-128"/>
              </a:endParaRPr>
            </a:p>
          </p:txBody>
        </p:sp>
      </p:grpSp>
      <p:grpSp>
        <p:nvGrpSpPr>
          <p:cNvPr id="47" name="グループ化 46"/>
          <p:cNvGrpSpPr/>
          <p:nvPr/>
        </p:nvGrpSpPr>
        <p:grpSpPr>
          <a:xfrm>
            <a:off x="6189401" y="2425299"/>
            <a:ext cx="732546" cy="637500"/>
            <a:chOff x="5447382" y="3741700"/>
            <a:chExt cx="928832" cy="870300"/>
          </a:xfrm>
        </p:grpSpPr>
        <p:graphicFrame>
          <p:nvGraphicFramePr>
            <p:cNvPr id="48" name="Object 83"/>
            <p:cNvGraphicFramePr>
              <a:graphicFrameLocks noChangeAspect="1"/>
            </p:cNvGraphicFramePr>
            <p:nvPr/>
          </p:nvGraphicFramePr>
          <p:xfrm>
            <a:off x="5447382" y="3741700"/>
            <a:ext cx="928832" cy="870300"/>
          </p:xfrm>
          <a:graphic>
            <a:graphicData uri="http://schemas.openxmlformats.org/presentationml/2006/ole">
              <mc:AlternateContent xmlns:mc="http://schemas.openxmlformats.org/markup-compatibility/2006">
                <mc:Choice xmlns:v="urn:schemas-microsoft-com:vml" Requires="v">
                  <p:oleObj name="Image" r:id="rId6" imgW="3250794" imgH="3047619" progId="Photoshop.Image.6">
                    <p:embed/>
                  </p:oleObj>
                </mc:Choice>
                <mc:Fallback>
                  <p:oleObj name="Image" r:id="rId6" imgW="3250794" imgH="3047619" progId="Photoshop.Image.6">
                    <p:embed/>
                    <p:pic>
                      <p:nvPicPr>
                        <p:cNvPr id="55" name="Object 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7382" y="3741700"/>
                          <a:ext cx="928832" cy="8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 name="Rectangle 86"/>
            <p:cNvSpPr>
              <a:spLocks noChangeArrowheads="1"/>
            </p:cNvSpPr>
            <p:nvPr/>
          </p:nvSpPr>
          <p:spPr bwMode="auto">
            <a:xfrm>
              <a:off x="5703578" y="3761407"/>
              <a:ext cx="393410" cy="731094"/>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marL="0" marR="0" lvl="0" indent="0" defTabSz="457200" eaLnBrk="1" fontAlgn="base" latinLnBrk="0" hangingPunct="1">
                <a:lnSpc>
                  <a:spcPct val="12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1F497D"/>
                </a:solidFill>
                <a:effectLst/>
                <a:uLnTx/>
                <a:uFillTx/>
                <a:latin typeface="Yu Gothic UI" panose="020B0500000000000000" pitchFamily="50" charset="-128"/>
                <a:ea typeface="Yu Gothic UI" panose="020B0500000000000000" pitchFamily="50" charset="-128"/>
              </a:endParaRPr>
            </a:p>
          </p:txBody>
        </p:sp>
      </p:grpSp>
      <p:sp>
        <p:nvSpPr>
          <p:cNvPr id="50" name="AutoShape 87"/>
          <p:cNvSpPr>
            <a:spLocks noChangeArrowheads="1"/>
          </p:cNvSpPr>
          <p:nvPr/>
        </p:nvSpPr>
        <p:spPr bwMode="auto">
          <a:xfrm>
            <a:off x="6996532" y="2545188"/>
            <a:ext cx="270450" cy="407765"/>
          </a:xfrm>
          <a:prstGeom prst="rightArrow">
            <a:avLst>
              <a:gd name="adj1" fmla="val 35944"/>
              <a:gd name="adj2" fmla="val 53300"/>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marL="0" marR="0" lvl="0" indent="0" defTabSz="457200" eaLnBrk="1" fontAlgn="base" latinLnBrk="0" hangingPunct="1">
              <a:lnSpc>
                <a:spcPct val="120000"/>
              </a:lnSpc>
              <a:spcBef>
                <a:spcPct val="0"/>
              </a:spcBef>
              <a:spcAft>
                <a:spcPct val="0"/>
              </a:spcAft>
              <a:buClrTx/>
              <a:buSzTx/>
              <a:buFontTx/>
              <a:buNone/>
              <a:tabLst/>
              <a:defRPr/>
            </a:pPr>
            <a:endParaRPr kumimoji="1" lang="ja-JP" altLang="en-US" sz="300" b="0" i="0" u="none" strike="noStrike" kern="0" cap="none" spc="0" normalizeH="0" baseline="0" noProof="0">
              <a:ln>
                <a:noFill/>
              </a:ln>
              <a:solidFill>
                <a:srgbClr val="1F497D"/>
              </a:solidFill>
              <a:effectLst/>
              <a:uLnTx/>
              <a:uFillTx/>
              <a:latin typeface="Yu Gothic UI" panose="020B0500000000000000" pitchFamily="50" charset="-128"/>
              <a:ea typeface="Yu Gothic UI" panose="020B0500000000000000" pitchFamily="50" charset="-128"/>
            </a:endParaRPr>
          </a:p>
        </p:txBody>
      </p:sp>
      <p:sp>
        <p:nvSpPr>
          <p:cNvPr id="51" name="テキスト ボックス 50"/>
          <p:cNvSpPr txBox="1"/>
          <p:nvPr/>
        </p:nvSpPr>
        <p:spPr>
          <a:xfrm>
            <a:off x="6059270" y="3042646"/>
            <a:ext cx="2195002" cy="211203"/>
          </a:xfrm>
          <a:prstGeom prst="rect">
            <a:avLst/>
          </a:prstGeom>
          <a:noFill/>
        </p:spPr>
        <p:txBody>
          <a:bodyPr wrap="square" lIns="36000" tIns="36000" rIns="36000" bIns="36000" rtlCol="0">
            <a:spAutoFit/>
          </a:bodyPr>
          <a:lstStyle/>
          <a:p>
            <a:pPr defTabSz="457200" fontAlgn="base">
              <a:spcBef>
                <a:spcPct val="0"/>
              </a:spcBef>
              <a:spcAft>
                <a:spcPct val="0"/>
              </a:spcAft>
              <a:tabLst>
                <a:tab pos="0" algn="l"/>
              </a:tabLst>
              <a:defRPr/>
            </a:pPr>
            <a:r>
              <a:rPr lang="ja-JP" altLang="en-US" sz="900" b="1"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背景特徴に引っ張られず、「人」のみを追尾</a:t>
            </a:r>
          </a:p>
        </p:txBody>
      </p:sp>
      <p:sp>
        <p:nvSpPr>
          <p:cNvPr id="52" name="正方形/長方形 51"/>
          <p:cNvSpPr/>
          <p:nvPr/>
        </p:nvSpPr>
        <p:spPr>
          <a:xfrm>
            <a:off x="5728760" y="1428374"/>
            <a:ext cx="2838824" cy="851105"/>
          </a:xfrm>
          <a:prstGeom prst="rect">
            <a:avLst/>
          </a:prstGeom>
          <a:solidFill>
            <a:srgbClr val="E2E3E3"/>
          </a:solidFill>
          <a:ln w="12700" cap="flat" cmpd="sng" algn="ctr">
            <a:solidFill>
              <a:srgbClr val="E2E3E3"/>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pic>
        <p:nvPicPr>
          <p:cNvPr id="53" name="図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88700" y="1465725"/>
            <a:ext cx="1367172" cy="644853"/>
          </a:xfrm>
          <a:prstGeom prst="rect">
            <a:avLst/>
          </a:prstGeom>
        </p:spPr>
      </p:pic>
      <p:pic>
        <p:nvPicPr>
          <p:cNvPr id="60" name="図 5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08841" y="1519365"/>
            <a:ext cx="374248" cy="456115"/>
          </a:xfrm>
          <a:prstGeom prst="rect">
            <a:avLst/>
          </a:prstGeom>
        </p:spPr>
      </p:pic>
      <p:sp>
        <p:nvSpPr>
          <p:cNvPr id="63" name="テキスト ボックス 62">
            <a:extLst>
              <a:ext uri="{FF2B5EF4-FFF2-40B4-BE49-F238E27FC236}">
                <a16:creationId xmlns:a16="http://schemas.microsoft.com/office/drawing/2014/main" id="{AE2A54F0-2570-4F9F-AAA5-8D7C141CA55E}"/>
              </a:ext>
            </a:extLst>
          </p:cNvPr>
          <p:cNvSpPr txBox="1"/>
          <p:nvPr/>
        </p:nvSpPr>
        <p:spPr>
          <a:xfrm>
            <a:off x="5913183" y="2029521"/>
            <a:ext cx="936096" cy="211203"/>
          </a:xfrm>
          <a:prstGeom prst="rect">
            <a:avLst/>
          </a:prstGeom>
          <a:solidFill>
            <a:srgbClr val="D36163">
              <a:lumMod val="20000"/>
              <a:lumOff val="80000"/>
            </a:srgbClr>
          </a:solidFill>
          <a:ln>
            <a:solidFill>
              <a:srgbClr val="D36163"/>
            </a:solidFill>
          </a:ln>
        </p:spPr>
        <p:txBody>
          <a:bodyPr wrap="square" lIns="0" tIns="36000" rIns="0" bIns="36000" rtlCol="0">
            <a:sp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ja-JP" sz="900" b="1" i="0" u="none" strike="noStrike" kern="0" cap="none" spc="0" normalizeH="0" baseline="0" noProof="0" dirty="0">
                <a:ln>
                  <a:noFill/>
                </a:ln>
                <a:solidFill>
                  <a:srgbClr val="D36163"/>
                </a:solidFill>
                <a:effectLst/>
                <a:uLnTx/>
                <a:uFillTx/>
                <a:latin typeface="Yu Gothic UI" panose="020B0500000000000000" pitchFamily="50" charset="-128"/>
                <a:ea typeface="Yu Gothic UI" panose="020B0500000000000000" pitchFamily="50" charset="-128"/>
                <a:cs typeface="Calibri" panose="020F0502020204030204" pitchFamily="34" charset="0"/>
              </a:rPr>
              <a:t>AI</a:t>
            </a:r>
            <a:r>
              <a:rPr kumimoji="0" lang="ja-JP" altLang="en-US" sz="900" b="1" i="0" u="none" strike="noStrike" kern="0" cap="none" spc="0" normalizeH="0" baseline="0" noProof="0" dirty="0">
                <a:ln>
                  <a:noFill/>
                </a:ln>
                <a:solidFill>
                  <a:srgbClr val="D36163"/>
                </a:solidFill>
                <a:effectLst/>
                <a:uLnTx/>
                <a:uFillTx/>
                <a:latin typeface="Yu Gothic UI" panose="020B0500000000000000" pitchFamily="50" charset="-128"/>
                <a:ea typeface="Yu Gothic UI" panose="020B0500000000000000" pitchFamily="50" charset="-128"/>
                <a:cs typeface="Calibri" panose="020F0502020204030204" pitchFamily="34" charset="0"/>
              </a:rPr>
              <a:t>物体検知</a:t>
            </a:r>
          </a:p>
        </p:txBody>
      </p:sp>
      <p:sp>
        <p:nvSpPr>
          <p:cNvPr id="64" name="テキスト ボックス 63"/>
          <p:cNvSpPr txBox="1"/>
          <p:nvPr/>
        </p:nvSpPr>
        <p:spPr>
          <a:xfrm>
            <a:off x="6755280" y="1594866"/>
            <a:ext cx="250637" cy="380480"/>
          </a:xfrm>
          <a:prstGeom prst="rect">
            <a:avLst/>
          </a:prstGeom>
          <a:noFill/>
        </p:spPr>
        <p:txBody>
          <a:bodyPr wrap="none" lIns="36000" tIns="36000" rIns="36000" bIns="36000" rtlCol="0">
            <a:spAutoFit/>
          </a:bodyPr>
          <a:lstStyle/>
          <a:p>
            <a:pPr marL="87313" indent="-87313" defTabSz="457200" fontAlgn="base">
              <a:spcBef>
                <a:spcPct val="0"/>
              </a:spcBef>
              <a:spcAft>
                <a:spcPct val="0"/>
              </a:spcAft>
              <a:defRPr/>
            </a:pPr>
            <a:r>
              <a:rPr lang="en-US" altLang="ja-JP" sz="2000" b="1"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a:t>
            </a:r>
            <a:endParaRPr lang="ja-JP" altLang="en-US" sz="2000" b="1"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65" name="テキスト ボックス 64">
            <a:extLst>
              <a:ext uri="{FF2B5EF4-FFF2-40B4-BE49-F238E27FC236}">
                <a16:creationId xmlns:a16="http://schemas.microsoft.com/office/drawing/2014/main" id="{AE2A54F0-2570-4F9F-AAA5-8D7C141CA55E}"/>
              </a:ext>
            </a:extLst>
          </p:cNvPr>
          <p:cNvSpPr txBox="1"/>
          <p:nvPr/>
        </p:nvSpPr>
        <p:spPr>
          <a:xfrm>
            <a:off x="7379243" y="2029611"/>
            <a:ext cx="1018462" cy="211203"/>
          </a:xfrm>
          <a:prstGeom prst="rect">
            <a:avLst/>
          </a:prstGeom>
          <a:solidFill>
            <a:srgbClr val="D36163">
              <a:lumMod val="20000"/>
              <a:lumOff val="80000"/>
            </a:srgbClr>
          </a:solidFill>
          <a:ln>
            <a:solidFill>
              <a:srgbClr val="D36163"/>
            </a:solidFill>
          </a:ln>
        </p:spPr>
        <p:txBody>
          <a:bodyPr wrap="square" lIns="0" tIns="36000" rIns="0" bIns="36000" rtlCol="0">
            <a:sp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900" b="1" i="0" u="none" strike="noStrike" kern="0" cap="none" spc="0" normalizeH="0" baseline="0" noProof="0" dirty="0">
                <a:ln>
                  <a:noFill/>
                </a:ln>
                <a:solidFill>
                  <a:srgbClr val="D36163"/>
                </a:solidFill>
                <a:effectLst/>
                <a:uLnTx/>
                <a:uFillTx/>
                <a:latin typeface="Yu Gothic UI" panose="020B0500000000000000" pitchFamily="50" charset="-128"/>
                <a:ea typeface="Yu Gothic UI" panose="020B0500000000000000" pitchFamily="50" charset="-128"/>
                <a:cs typeface="Calibri" panose="020F0502020204030204" pitchFamily="34" charset="0"/>
              </a:rPr>
              <a:t>テンプレートマッチング</a:t>
            </a:r>
            <a:endParaRPr kumimoji="0" lang="ja-JP" altLang="en-US" sz="800" b="1" i="0" u="none" strike="noStrike" kern="0" cap="none" spc="0" normalizeH="0" baseline="0" noProof="0" dirty="0">
              <a:ln>
                <a:noFill/>
              </a:ln>
              <a:solidFill>
                <a:srgbClr val="D36163"/>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68" name="正方形/長方形 67"/>
          <p:cNvSpPr/>
          <p:nvPr/>
        </p:nvSpPr>
        <p:spPr>
          <a:xfrm>
            <a:off x="7007725" y="1727199"/>
            <a:ext cx="371649" cy="187566"/>
          </a:xfrm>
          <a:prstGeom prst="rect">
            <a:avLst/>
          </a:prstGeom>
          <a:solidFill>
            <a:srgbClr val="E2E3E3"/>
          </a:solidFill>
          <a:ln w="12700" cap="flat" cmpd="sng" algn="ctr">
            <a:no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69" name="二等辺三角形 68"/>
          <p:cNvSpPr/>
          <p:nvPr/>
        </p:nvSpPr>
        <p:spPr>
          <a:xfrm rot="10800000">
            <a:off x="6977690" y="2225849"/>
            <a:ext cx="275448" cy="90981"/>
          </a:xfrm>
          <a:prstGeom prst="triangle">
            <a:avLst/>
          </a:prstGeom>
          <a:solidFill>
            <a:srgbClr val="6464E6"/>
          </a:solidFill>
          <a:ln w="12700" cap="flat" cmpd="sng" algn="ctr">
            <a:solidFill>
              <a:srgbClr val="6464E6">
                <a:shade val="50000"/>
              </a:srgbClr>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70" name="テキスト ボックス 69"/>
          <p:cNvSpPr txBox="1"/>
          <p:nvPr/>
        </p:nvSpPr>
        <p:spPr>
          <a:xfrm>
            <a:off x="203237" y="1012480"/>
            <a:ext cx="2157565" cy="242953"/>
          </a:xfrm>
          <a:prstGeom prst="rect">
            <a:avLst/>
          </a:prstGeom>
          <a:noFill/>
        </p:spPr>
        <p:txBody>
          <a:bodyPr wrap="square" lIns="36000" tIns="36000" rIns="36000" bIns="36000" rtlCol="0" anchor="ctr" anchorCtr="0">
            <a:noAutofit/>
          </a:bodyPr>
          <a:lstStyle/>
          <a:p>
            <a:pPr defTabSz="457200" fontAlgn="base">
              <a:spcBef>
                <a:spcPct val="0"/>
              </a:spcBef>
              <a:spcAft>
                <a:spcPct val="0"/>
              </a:spcAft>
              <a:defRPr/>
            </a:pPr>
            <a:r>
              <a:rPr kumimoji="0" lang="ja-JP" altLang="en-US" sz="14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改善の概要</a:t>
            </a:r>
            <a:endParaRPr kumimoji="0" lang="en-US" altLang="ja-JP" sz="14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p:txBody>
      </p:sp>
      <p:pic>
        <p:nvPicPr>
          <p:cNvPr id="71" name="Picture 1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765989" y="1070678"/>
            <a:ext cx="189637" cy="180154"/>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正方形/長方形 72"/>
          <p:cNvSpPr/>
          <p:nvPr/>
        </p:nvSpPr>
        <p:spPr>
          <a:xfrm>
            <a:off x="5215082" y="1033279"/>
            <a:ext cx="392891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sng"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AI </a:t>
            </a:r>
            <a:r>
              <a:rPr kumimoji="1" lang="ja-JP" altLang="en-US" sz="1200" b="1" i="0" u="sng"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ハイブリッド追尾方式</a:t>
            </a:r>
            <a:r>
              <a:rPr kumimoji="1" lang="en-US" altLang="ja-JP" sz="1200" b="1" i="0" u="sng"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50" b="0" i="0" u="sng"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1000" b="0" i="0" u="sng"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現行はテンプレートマッチングのみ</a:t>
            </a:r>
            <a:r>
              <a:rPr kumimoji="1" lang="en-US" altLang="ja-JP" sz="1050" b="0" i="0" u="sng"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1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による物体検知を利用し、テンプレートマッチングで追尾</a:t>
            </a:r>
            <a:endParaRPr kumimoji="1" lang="en-US" altLang="ja-JP" sz="11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3" name="テキスト ボックス 2">
            <a:extLst>
              <a:ext uri="{FF2B5EF4-FFF2-40B4-BE49-F238E27FC236}">
                <a16:creationId xmlns:a16="http://schemas.microsoft.com/office/drawing/2014/main" id="{5BACFD39-61A3-1D1C-D107-FF67CCF6CF6E}"/>
              </a:ext>
            </a:extLst>
          </p:cNvPr>
          <p:cNvSpPr txBox="1"/>
          <p:nvPr/>
        </p:nvSpPr>
        <p:spPr>
          <a:xfrm>
            <a:off x="1086872" y="2776760"/>
            <a:ext cx="3972562" cy="369332"/>
          </a:xfrm>
          <a:prstGeom prst="rect">
            <a:avLst/>
          </a:prstGeom>
          <a:noFill/>
        </p:spPr>
        <p:txBody>
          <a:bodyPr wrap="none" rtlCol="0">
            <a:spAutoFit/>
          </a:bodyPr>
          <a:lstStyle/>
          <a:p>
            <a:r>
              <a:rPr kumimoji="1" lang="ja-JP" altLang="en-US" sz="900" dirty="0">
                <a:latin typeface="Yu Gothic UI" panose="020B0500000000000000" pitchFamily="50" charset="-128"/>
                <a:ea typeface="Yu Gothic UI" panose="020B0500000000000000" pitchFamily="50" charset="-128"/>
              </a:rPr>
              <a:t>*</a:t>
            </a:r>
            <a:r>
              <a:rPr kumimoji="1" lang="en-US" altLang="ja-JP" sz="900" dirty="0">
                <a:latin typeface="Yu Gothic UI" panose="020B0500000000000000" pitchFamily="50" charset="-128"/>
                <a:ea typeface="Yu Gothic UI" panose="020B0500000000000000" pitchFamily="50" charset="-128"/>
              </a:rPr>
              <a:t>1</a:t>
            </a:r>
            <a:r>
              <a:rPr kumimoji="1" lang="ja-JP" altLang="en-US" sz="900" dirty="0">
                <a:latin typeface="Yu Gothic UI" panose="020B0500000000000000" pitchFamily="50" charset="-128"/>
                <a:ea typeface="Yu Gothic UI" panose="020B0500000000000000" pitchFamily="50" charset="-128"/>
              </a:rPr>
              <a:t>：追尾対象の移動・カメラの画角によっては別の対象を追尾するケースもあります。</a:t>
            </a:r>
            <a:endParaRPr kumimoji="1" lang="en-US" altLang="ja-JP" sz="900" dirty="0">
              <a:latin typeface="Yu Gothic UI" panose="020B0500000000000000" pitchFamily="50" charset="-128"/>
              <a:ea typeface="Yu Gothic UI" panose="020B0500000000000000" pitchFamily="50" charset="-128"/>
            </a:endParaRPr>
          </a:p>
          <a:p>
            <a:r>
              <a:rPr lang="ja-JP" altLang="en-US" sz="900" dirty="0">
                <a:latin typeface="Yu Gothic UI" panose="020B0500000000000000" pitchFamily="50" charset="-128"/>
                <a:ea typeface="Yu Gothic UI" panose="020B0500000000000000" pitchFamily="50" charset="-128"/>
              </a:rPr>
              <a:t>　　対象を右クリックすることで、追尾対象として再設定可能です。</a:t>
            </a:r>
            <a:endParaRPr kumimoji="1" lang="ja-JP" altLang="en-US" sz="9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61581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45064" y="4785"/>
            <a:ext cx="8898936"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2-1. AI </a:t>
            </a:r>
            <a:r>
              <a:rPr kumimoji="1" lang="ja-JP" altLang="en-US"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自動追尾（車／人）</a:t>
            </a:r>
            <a:endParaRPr kumimoji="1" lang="en-US" altLang="ja-JP"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endParaRPr>
          </a:p>
        </p:txBody>
      </p:sp>
      <p:pic>
        <p:nvPicPr>
          <p:cNvPr id="5" name="図 4"/>
          <p:cNvPicPr>
            <a:picLocks noChangeAspect="1"/>
          </p:cNvPicPr>
          <p:nvPr/>
        </p:nvPicPr>
        <p:blipFill>
          <a:blip r:embed="rId7"/>
          <a:stretch>
            <a:fillRect/>
          </a:stretch>
        </p:blipFill>
        <p:spPr>
          <a:xfrm>
            <a:off x="8405187" y="95548"/>
            <a:ext cx="309190" cy="419887"/>
          </a:xfrm>
          <a:prstGeom prst="rect">
            <a:avLst/>
          </a:prstGeom>
        </p:spPr>
      </p:pic>
      <p:sp>
        <p:nvSpPr>
          <p:cNvPr id="2" name="タイトル 1"/>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2-1. AI</a:t>
            </a:r>
            <a:r>
              <a:rPr lang="ja-JP" altLang="en-US" dirty="0">
                <a:latin typeface="Yu Gothic UI" panose="020B0500000000000000" pitchFamily="50" charset="-128"/>
                <a:ea typeface="Yu Gothic UI" panose="020B0500000000000000" pitchFamily="50" charset="-128"/>
              </a:rPr>
              <a:t>自動追尾（</a:t>
            </a:r>
            <a:r>
              <a:rPr lang="ja-JP" altLang="en-US" dirty="0"/>
              <a:t>車両</a:t>
            </a:r>
            <a:r>
              <a:rPr lang="ja-JP" altLang="en-US" dirty="0">
                <a:latin typeface="Yu Gothic UI" panose="020B0500000000000000" pitchFamily="50" charset="-128"/>
                <a:ea typeface="Yu Gothic UI" panose="020B0500000000000000" pitchFamily="50" charset="-128"/>
              </a:rPr>
              <a:t>／人物）</a:t>
            </a:r>
            <a:endParaRPr kumimoji="1" lang="ja-JP" altLang="en-US" dirty="0">
              <a:latin typeface="Yu Gothic UI" panose="020B0500000000000000" pitchFamily="50" charset="-128"/>
              <a:ea typeface="Yu Gothic UI" panose="020B0500000000000000" pitchFamily="50" charset="-128"/>
            </a:endParaRPr>
          </a:p>
        </p:txBody>
      </p:sp>
      <p:graphicFrame>
        <p:nvGraphicFramePr>
          <p:cNvPr id="4" name="表 5">
            <a:extLst>
              <a:ext uri="{FF2B5EF4-FFF2-40B4-BE49-F238E27FC236}">
                <a16:creationId xmlns:a16="http://schemas.microsoft.com/office/drawing/2014/main" id="{9BC51D87-B174-57D3-8AF8-A9CDBF3BE396}"/>
              </a:ext>
            </a:extLst>
          </p:cNvPr>
          <p:cNvGraphicFramePr>
            <a:graphicFrameLocks noGrp="1"/>
          </p:cNvGraphicFramePr>
          <p:nvPr>
            <p:extLst>
              <p:ext uri="{D42A27DB-BD31-4B8C-83A1-F6EECF244321}">
                <p14:modId xmlns:p14="http://schemas.microsoft.com/office/powerpoint/2010/main" val="52573523"/>
              </p:ext>
            </p:extLst>
          </p:nvPr>
        </p:nvGraphicFramePr>
        <p:xfrm>
          <a:off x="142234" y="694652"/>
          <a:ext cx="8859531" cy="3104760"/>
        </p:xfrm>
        <a:graphic>
          <a:graphicData uri="http://schemas.openxmlformats.org/drawingml/2006/table">
            <a:tbl>
              <a:tblPr firstRow="1" bandRow="1">
                <a:tableStyleId>{5940675A-B579-460E-94D1-54222C63F5DA}</a:tableStyleId>
              </a:tblPr>
              <a:tblGrid>
                <a:gridCol w="418075">
                  <a:extLst>
                    <a:ext uri="{9D8B030D-6E8A-4147-A177-3AD203B41FA5}">
                      <a16:colId xmlns:a16="http://schemas.microsoft.com/office/drawing/2014/main" val="3313185444"/>
                    </a:ext>
                  </a:extLst>
                </a:gridCol>
                <a:gridCol w="4363365">
                  <a:extLst>
                    <a:ext uri="{9D8B030D-6E8A-4147-A177-3AD203B41FA5}">
                      <a16:colId xmlns:a16="http://schemas.microsoft.com/office/drawing/2014/main" val="3304642784"/>
                    </a:ext>
                  </a:extLst>
                </a:gridCol>
                <a:gridCol w="4078091">
                  <a:extLst>
                    <a:ext uri="{9D8B030D-6E8A-4147-A177-3AD203B41FA5}">
                      <a16:colId xmlns:a16="http://schemas.microsoft.com/office/drawing/2014/main" val="3044721451"/>
                    </a:ext>
                  </a:extLst>
                </a:gridCol>
              </a:tblGrid>
              <a:tr h="140624">
                <a:tc>
                  <a:txBody>
                    <a:bodyPr/>
                    <a:lstStyle/>
                    <a:p>
                      <a:pPr marL="625475" marR="0" lvl="0" indent="-625475" algn="ctr"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検知</a:t>
                      </a:r>
                      <a:endParaRPr kumimoji="1" lang="en-US" altLang="ja-JP" sz="12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p>
                      <a:pPr marL="625475" marR="0" lvl="0" indent="-625475" algn="ctr"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設定</a:t>
                      </a:r>
                      <a:endParaRPr kumimoji="1" lang="en-US" altLang="ja-JP" sz="12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txBody>
                  <a:tcPr marL="36000" marR="3600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検出オブジェクト：車両</a:t>
                      </a:r>
                      <a:endParaRPr kumimoji="1" lang="en-US" altLang="ja-JP" sz="10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p>
                      <a:pPr marL="625475" marR="0" lvl="0" indent="-625475"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トリガー：任意のプリセット位置で自動パン、プリセットシーケンス、パトロール中</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p>
                      <a:pPr marL="447675"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（設定エリア：</a:t>
                      </a:r>
                      <a:r>
                        <a:rPr kumimoji="1" lang="en-US" altLang="ja-JP" sz="10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8</a:t>
                      </a:r>
                      <a:r>
                        <a:rPr kumimoji="1" lang="ja-JP" altLang="en-US" sz="10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エリア）</a:t>
                      </a:r>
                      <a:endParaRPr kumimoji="1" lang="en-US" altLang="ja-JP" sz="10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txBody>
                  <a:tcPr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ja-JP" altLang="en-US" sz="1000" dirty="0">
                          <a:latin typeface="Yu Gothic UI" panose="020B0500000000000000" pitchFamily="50" charset="-128"/>
                          <a:ea typeface="Yu Gothic UI" panose="020B0500000000000000" pitchFamily="50" charset="-128"/>
                        </a:rPr>
                        <a:t>検出オブジェクト：人物</a:t>
                      </a:r>
                    </a:p>
                    <a:p>
                      <a:endParaRPr kumimoji="1" lang="ja-JP" altLang="en-US" sz="1000" dirty="0">
                        <a:latin typeface="Yu Gothic UI" panose="020B0500000000000000" pitchFamily="50" charset="-128"/>
                        <a:ea typeface="Yu Gothic UI" panose="020B0500000000000000" pitchFamily="50" charset="-128"/>
                      </a:endParaRPr>
                    </a:p>
                  </a:txBody>
                  <a:tcPr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4955088"/>
                  </a:ext>
                </a:extLst>
              </a:tr>
              <a:tr h="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説明</a:t>
                      </a:r>
                      <a:endParaRPr kumimoji="1" lang="en-US" altLang="ja-JP" sz="12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endParaRPr>
                    </a:p>
                  </a:txBody>
                  <a:tcPr marL="36000" marR="3600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オブジェクト（車両）を検出し、</a:t>
                      </a:r>
                      <a:r>
                        <a:rPr kumimoji="1" lang="ja-JP" altLang="en-US" sz="10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自動的に追尾を開始</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人と車両の両方が存在する環境でも、</a:t>
                      </a:r>
                      <a:r>
                        <a:rPr kumimoji="1" lang="ja-JP" altLang="en-US" sz="10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車両のみを追尾</a:t>
                      </a:r>
                      <a:endParaRPr kumimoji="1" lang="en-US" altLang="ja-JP" sz="10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ja-JP" altLang="en-US" sz="1000" dirty="0">
                          <a:latin typeface="Yu Gothic UI" panose="020B0500000000000000" pitchFamily="50" charset="-128"/>
                          <a:ea typeface="Yu Gothic UI" panose="020B0500000000000000" pitchFamily="50" charset="-128"/>
                        </a:rPr>
                        <a:t>ターゲットと他の通行者がすれ違う場合、カメラは</a:t>
                      </a:r>
                      <a:r>
                        <a:rPr kumimoji="1" lang="ja-JP" altLang="en-US" sz="1000" b="1" dirty="0">
                          <a:latin typeface="Yu Gothic UI" panose="020B0500000000000000" pitchFamily="50" charset="-128"/>
                          <a:ea typeface="Yu Gothic UI" panose="020B0500000000000000" pitchFamily="50" charset="-128"/>
                        </a:rPr>
                        <a:t>ターゲットを追尾継続</a:t>
                      </a:r>
                      <a:r>
                        <a:rPr kumimoji="1" lang="ja-JP" altLang="en-US" sz="1000" dirty="0">
                          <a:latin typeface="Yu Gothic UI" panose="020B0500000000000000" pitchFamily="50" charset="-128"/>
                          <a:ea typeface="Yu Gothic UI" panose="020B0500000000000000" pitchFamily="50" charset="-128"/>
                        </a:rPr>
                        <a:t>します。</a:t>
                      </a:r>
                      <a:endParaRPr kumimoji="1" lang="en-US" altLang="ja-JP" sz="1000" dirty="0">
                        <a:latin typeface="Yu Gothic UI" panose="020B0500000000000000" pitchFamily="50" charset="-128"/>
                        <a:ea typeface="Yu Gothic UI" panose="020B0500000000000000"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5019294"/>
                  </a:ext>
                </a:extLst>
              </a:tr>
              <a:tr h="370840">
                <a:tc>
                  <a:txBody>
                    <a:bodyPr/>
                    <a:lstStyle/>
                    <a:p>
                      <a:pPr algn="ctr"/>
                      <a:r>
                        <a:rPr kumimoji="1" lang="ja-JP" altLang="en-US" sz="1200" b="1" dirty="0">
                          <a:latin typeface="Yu Gothic UI" panose="020B0500000000000000" pitchFamily="50" charset="-128"/>
                          <a:ea typeface="Yu Gothic UI" panose="020B0500000000000000" pitchFamily="50" charset="-128"/>
                        </a:rPr>
                        <a:t>参考</a:t>
                      </a:r>
                      <a:endParaRPr kumimoji="1" lang="en-US" altLang="ja-JP" sz="1200" b="1" dirty="0">
                        <a:latin typeface="Yu Gothic UI" panose="020B0500000000000000" pitchFamily="50" charset="-128"/>
                        <a:ea typeface="Yu Gothic UI" panose="020B0500000000000000" pitchFamily="50" charset="-128"/>
                      </a:endParaRPr>
                    </a:p>
                    <a:p>
                      <a:pPr algn="ctr"/>
                      <a:r>
                        <a:rPr kumimoji="1" lang="ja-JP" altLang="en-US" sz="1200" b="1" dirty="0">
                          <a:latin typeface="Yu Gothic UI" panose="020B0500000000000000" pitchFamily="50" charset="-128"/>
                          <a:ea typeface="Yu Gothic UI" panose="020B0500000000000000" pitchFamily="50" charset="-128"/>
                        </a:rPr>
                        <a:t>動画</a:t>
                      </a:r>
                    </a:p>
                  </a:txBody>
                  <a:tcPr marL="36000" marR="3600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1000" dirty="0">
                        <a:latin typeface="Yu Gothic UI" panose="020B0500000000000000" pitchFamily="50" charset="-128"/>
                        <a:ea typeface="Yu Gothic UI" panose="020B0500000000000000" pitchFamily="50" charset="-128"/>
                      </a:endParaRPr>
                    </a:p>
                    <a:p>
                      <a:endParaRPr kumimoji="1" lang="en-US" altLang="ja-JP" sz="1000" dirty="0">
                        <a:latin typeface="Yu Gothic UI" panose="020B0500000000000000" pitchFamily="50" charset="-128"/>
                        <a:ea typeface="Yu Gothic UI" panose="020B0500000000000000"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900" dirty="0">
                        <a:latin typeface="Yu Gothic UI" panose="020B0500000000000000" pitchFamily="50" charset="-128"/>
                        <a:ea typeface="Yu Gothic UI" panose="020B0500000000000000" pitchFamily="50" charset="-128"/>
                      </a:endParaRPr>
                    </a:p>
                    <a:p>
                      <a:endParaRPr kumimoji="1" lang="en-US" altLang="ja-JP" sz="1000" dirty="0">
                        <a:latin typeface="Yu Gothic UI" panose="020B0500000000000000" pitchFamily="50" charset="-128"/>
                        <a:ea typeface="Yu Gothic UI" panose="020B0500000000000000"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8441150"/>
                  </a:ext>
                </a:extLst>
              </a:tr>
            </a:tbl>
          </a:graphicData>
        </a:graphic>
      </p:graphicFrame>
      <p:pic>
        <p:nvPicPr>
          <p:cNvPr id="14" name="2-1-2_オートトラック_すれ違い_人_昼_resiz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142708" y="1676879"/>
            <a:ext cx="3623768" cy="2038369"/>
          </a:xfrm>
          <a:prstGeom prst="rect">
            <a:avLst/>
          </a:prstGeom>
          <a:effectLst>
            <a:outerShdw blurRad="50800" dist="38100" dir="2700000" algn="tl" rotWithShape="0">
              <a:prstClr val="black">
                <a:alpha val="40000"/>
              </a:prstClr>
            </a:outerShdw>
          </a:effectLst>
        </p:spPr>
      </p:pic>
      <p:pic>
        <p:nvPicPr>
          <p:cNvPr id="17" name="2-1-1_ゲートで侵入検知_車でオートトラックー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8024" t="18335" r="1034" b="5420"/>
          <a:stretch>
            <a:fillRect/>
          </a:stretch>
        </p:blipFill>
        <p:spPr>
          <a:xfrm>
            <a:off x="759210" y="1676879"/>
            <a:ext cx="3883346" cy="2038369"/>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E25EAEF8-F6C8-8720-95EF-4B55E5E24138}"/>
              </a:ext>
            </a:extLst>
          </p:cNvPr>
          <p:cNvSpPr txBox="1"/>
          <p:nvPr/>
        </p:nvSpPr>
        <p:spPr>
          <a:xfrm>
            <a:off x="467621" y="3831202"/>
            <a:ext cx="6627322" cy="861774"/>
          </a:xfrm>
          <a:prstGeom prst="rect">
            <a:avLst/>
          </a:prstGeom>
          <a:noFill/>
          <a:effectLst/>
        </p:spPr>
        <p:txBody>
          <a:bodyPr wrap="square" tIns="0" bIns="0" rtlCol="0">
            <a:spAutoFit/>
          </a:bodyPr>
          <a:lstStyle/>
          <a:p>
            <a:pPr>
              <a:lnSpc>
                <a:spcPct val="120000"/>
              </a:lnSpc>
            </a:pPr>
            <a:r>
              <a:rPr lang="en-US" altLang="ja-JP" sz="1000" b="1" dirty="0">
                <a:latin typeface="+mn-ea"/>
              </a:rPr>
              <a:t>【</a:t>
            </a:r>
            <a:r>
              <a:rPr lang="ja-JP" altLang="en-US" sz="1000" b="1" dirty="0">
                <a:latin typeface="+mn-ea"/>
              </a:rPr>
              <a:t>留意点</a:t>
            </a:r>
            <a:r>
              <a:rPr lang="en-US" altLang="ja-JP" sz="1000" b="1" dirty="0">
                <a:latin typeface="+mn-ea"/>
              </a:rPr>
              <a:t>】</a:t>
            </a:r>
            <a:r>
              <a:rPr lang="ja-JP" altLang="en-US" sz="1000" b="1" dirty="0">
                <a:latin typeface="+mn-ea"/>
              </a:rPr>
              <a:t>・</a:t>
            </a:r>
            <a:r>
              <a:rPr lang="en-US" altLang="ja-JP" sz="1000" b="1" dirty="0">
                <a:latin typeface="+mn-ea"/>
              </a:rPr>
              <a:t>10</a:t>
            </a:r>
            <a:r>
              <a:rPr lang="ja-JP" altLang="en-US" sz="1000" b="1" dirty="0">
                <a:latin typeface="+mn-ea"/>
              </a:rPr>
              <a:t> </a:t>
            </a:r>
            <a:r>
              <a:rPr lang="en-US" altLang="ja-JP" sz="1000" b="1" dirty="0">
                <a:latin typeface="+mn-ea"/>
              </a:rPr>
              <a:t>lux</a:t>
            </a:r>
            <a:r>
              <a:rPr lang="ja-JP" altLang="en-US" sz="1000" b="1" dirty="0">
                <a:latin typeface="+mn-ea"/>
              </a:rPr>
              <a:t>以上の照度がある環境での運用が適切です。</a:t>
            </a:r>
            <a:endParaRPr lang="en-US" altLang="ja-JP" sz="1000" b="1" dirty="0">
              <a:latin typeface="+mn-ea"/>
            </a:endParaRPr>
          </a:p>
          <a:p>
            <a:pPr marL="625475">
              <a:lnSpc>
                <a:spcPct val="120000"/>
              </a:lnSpc>
            </a:pPr>
            <a:r>
              <a:rPr kumimoji="1" lang="ja-JP" altLang="en-US" sz="1000" b="1" dirty="0">
                <a:latin typeface="+mn-ea"/>
              </a:rPr>
              <a:t>・障害物などにより</a:t>
            </a:r>
            <a:r>
              <a:rPr kumimoji="1" lang="en-US" altLang="ja-JP" sz="1000" b="1" dirty="0">
                <a:latin typeface="+mn-ea"/>
              </a:rPr>
              <a:t>1</a:t>
            </a:r>
            <a:r>
              <a:rPr kumimoji="1" lang="ja-JP" altLang="en-US" sz="1000" b="1" dirty="0">
                <a:latin typeface="+mn-ea"/>
              </a:rPr>
              <a:t>秒以上ターゲットが遮られると、追尾が停止することがあります。</a:t>
            </a:r>
            <a:endParaRPr kumimoji="1" lang="en-US" altLang="ja-JP" sz="1000" b="1" dirty="0">
              <a:latin typeface="+mn-ea"/>
            </a:endParaRPr>
          </a:p>
          <a:p>
            <a:pPr marL="625475">
              <a:lnSpc>
                <a:spcPct val="120000"/>
              </a:lnSpc>
            </a:pPr>
            <a:r>
              <a:rPr kumimoji="1" lang="ja-JP" altLang="en-US" sz="1000" b="1" dirty="0">
                <a:latin typeface="+mn-ea"/>
              </a:rPr>
              <a:t>・人物同士で</a:t>
            </a:r>
            <a:r>
              <a:rPr kumimoji="1" lang="en-US" altLang="ja-JP" sz="1000" b="1" dirty="0">
                <a:latin typeface="+mn-ea"/>
              </a:rPr>
              <a:t>1</a:t>
            </a:r>
            <a:r>
              <a:rPr kumimoji="1" lang="ja-JP" altLang="en-US" sz="1000" b="1" dirty="0">
                <a:latin typeface="+mn-ea"/>
              </a:rPr>
              <a:t>秒以上 ほぼ重なった状態となった場合</a:t>
            </a:r>
            <a:r>
              <a:rPr lang="ja-JP" altLang="en-US" sz="1000" b="1" dirty="0">
                <a:latin typeface="+mn-ea"/>
              </a:rPr>
              <a:t>に</a:t>
            </a:r>
            <a:r>
              <a:rPr kumimoji="1" lang="ja-JP" altLang="en-US" sz="1000" b="1" dirty="0">
                <a:latin typeface="+mn-ea"/>
              </a:rPr>
              <a:t>、人物同士が</a:t>
            </a:r>
            <a:endParaRPr kumimoji="1" lang="en-US" altLang="ja-JP" sz="1000" b="1" dirty="0">
              <a:latin typeface="+mn-ea"/>
            </a:endParaRPr>
          </a:p>
          <a:p>
            <a:pPr marL="808038"/>
            <a:r>
              <a:rPr lang="ja-JP" altLang="en-US" sz="1000" b="1" dirty="0">
                <a:latin typeface="+mn-ea"/>
              </a:rPr>
              <a:t>①同系色の場合、</a:t>
            </a:r>
            <a:r>
              <a:rPr kumimoji="1" lang="ja-JP" altLang="en-US" sz="1000" b="1" dirty="0">
                <a:latin typeface="+mn-ea"/>
              </a:rPr>
              <a:t>手前の人物が追尾ターゲットと</a:t>
            </a:r>
            <a:r>
              <a:rPr lang="ja-JP" altLang="en-US" sz="1000" b="1" dirty="0">
                <a:latin typeface="+mn-ea"/>
              </a:rPr>
              <a:t>なることがあり</a:t>
            </a:r>
            <a:r>
              <a:rPr kumimoji="1" lang="ja-JP" altLang="en-US" sz="1000" b="1" dirty="0">
                <a:latin typeface="+mn-ea"/>
              </a:rPr>
              <a:t>ます。</a:t>
            </a:r>
            <a:endParaRPr kumimoji="1" lang="en-US" altLang="ja-JP" sz="1000" b="1" dirty="0">
              <a:latin typeface="+mn-ea"/>
            </a:endParaRPr>
          </a:p>
          <a:p>
            <a:pPr marL="808038"/>
            <a:r>
              <a:rPr kumimoji="1" lang="ja-JP" altLang="en-US" sz="1000" b="1" dirty="0">
                <a:latin typeface="+mn-ea"/>
              </a:rPr>
              <a:t>②極端</a:t>
            </a:r>
            <a:r>
              <a:rPr lang="ja-JP" altLang="en-US" sz="1000" b="1" dirty="0">
                <a:latin typeface="+mn-ea"/>
              </a:rPr>
              <a:t>に異なる</a:t>
            </a:r>
            <a:r>
              <a:rPr kumimoji="1" lang="ja-JP" altLang="en-US" sz="1000" b="1" dirty="0">
                <a:latin typeface="+mn-ea"/>
              </a:rPr>
              <a:t>色の場合、追尾が停止することがあります。</a:t>
            </a:r>
          </a:p>
        </p:txBody>
      </p:sp>
    </p:spTree>
    <p:extLst>
      <p:ext uri="{BB962C8B-B14F-4D97-AF65-F5344CB8AC3E}">
        <p14:creationId xmlns:p14="http://schemas.microsoft.com/office/powerpoint/2010/main" val="3689902934"/>
      </p:ext>
    </p:extLst>
  </p:cSld>
  <p:clrMapOvr>
    <a:masterClrMapping/>
  </p:clrMapOvr>
  <p:timing>
    <p:tnLst>
      <p:par>
        <p:cTn id="1" dur="indefinite" restart="never" nodeType="tmRoot">
          <p:childTnLst>
            <p:video>
              <p:cMediaNode vol="80000">
                <p:cTn id="2" fill="hold" display="0">
                  <p:stCondLst>
                    <p:cond delay="indefinite"/>
                  </p:stCondLst>
                </p:cTn>
                <p:tgtEl>
                  <p:spTgt spid="14"/>
                </p:tgtEl>
              </p:cMediaNode>
            </p:video>
            <p:video>
              <p:cMediaNode vol="80000">
                <p:cTn id="3" fill="hold" display="0">
                  <p:stCondLst>
                    <p:cond delay="indefinite"/>
                  </p:stCondLst>
                </p:cTn>
                <p:tgtEl>
                  <p:spTgt spid="1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テキスト ボックス 78"/>
          <p:cNvSpPr txBox="1"/>
          <p:nvPr/>
        </p:nvSpPr>
        <p:spPr>
          <a:xfrm>
            <a:off x="0" y="634688"/>
            <a:ext cx="9143999" cy="369332"/>
          </a:xfrm>
          <a:prstGeom prst="rect">
            <a:avLst/>
          </a:prstGeom>
          <a:solidFill>
            <a:schemeClr val="bg1">
              <a:lumMod val="95000"/>
            </a:schemeClr>
          </a:solidFill>
        </p:spPr>
        <p:txBody>
          <a:bodyPr wrap="square" rtlCol="0">
            <a:spAutoFit/>
          </a:bodyPr>
          <a:lstStyle/>
          <a:p>
            <a:pPr defTabSz="457200" fontAlgn="base">
              <a:spcBef>
                <a:spcPct val="0"/>
              </a:spcBef>
              <a:spcAft>
                <a:spcPct val="0"/>
              </a:spcAft>
              <a:defRPr/>
            </a:pPr>
            <a:r>
              <a:rPr kumimoji="1" lang="ja-JP" altLang="en-US"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例：不審者を検出して自動的に追尾　</a:t>
            </a:r>
            <a:r>
              <a:rPr kumimoji="1" lang="ja-JP" altLang="en-US" sz="14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（詳細設定手順については付録を参照</a:t>
            </a:r>
            <a:r>
              <a:rPr lang="ja-JP" altLang="en-US" sz="1400" dirty="0">
                <a:solidFill>
                  <a:srgbClr val="000000"/>
                </a:solidFill>
                <a:latin typeface="Yu Gothic UI" panose="020B0500000000000000" pitchFamily="50" charset="-128"/>
                <a:ea typeface="Yu Gothic UI" panose="020B0500000000000000" pitchFamily="50" charset="-128"/>
              </a:rPr>
              <a:t>）</a:t>
            </a:r>
            <a:endParaRPr kumimoji="1" lang="ja-JP" altLang="en-US" sz="14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endParaRPr>
          </a:p>
        </p:txBody>
      </p:sp>
      <p:sp>
        <p:nvSpPr>
          <p:cNvPr id="45" name="Title 1"/>
          <p:cNvSpPr txBox="1">
            <a:spLocks/>
          </p:cNvSpPr>
          <p:nvPr/>
        </p:nvSpPr>
        <p:spPr>
          <a:xfrm>
            <a:off x="245064" y="4785"/>
            <a:ext cx="8542732" cy="599104"/>
          </a:xfrm>
          <a:prstGeom prst="rect">
            <a:avLst/>
          </a:prstGeom>
        </p:spPr>
        <p:txBody>
          <a:bodyPr bIns="0" anchor="ctr"/>
          <a:lstStyle>
            <a:lvl1pPr algn="l" defTabSz="685800" rtl="0" eaLnBrk="1" latinLnBrk="0" hangingPunct="1">
              <a:lnSpc>
                <a:spcPct val="90000"/>
              </a:lnSpc>
              <a:spcBef>
                <a:spcPct val="0"/>
              </a:spcBef>
              <a:buNone/>
              <a:defRPr kumimoji="1" sz="3300"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2-1. AI </a:t>
            </a:r>
            <a:r>
              <a:rPr kumimoji="1" lang="ja-JP" altLang="en-US"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自動追尾（他カメラとの連携）</a:t>
            </a:r>
            <a:endParaRPr kumimoji="1" lang="en-US" altLang="ja-JP" sz="3200" b="0"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endParaRPr>
          </a:p>
        </p:txBody>
      </p:sp>
      <p:pic>
        <p:nvPicPr>
          <p:cNvPr id="35" name="図 34"/>
          <p:cNvPicPr>
            <a:picLocks noChangeAspect="1"/>
          </p:cNvPicPr>
          <p:nvPr/>
        </p:nvPicPr>
        <p:blipFill>
          <a:blip r:embed="rId3"/>
          <a:stretch>
            <a:fillRect/>
          </a:stretch>
        </p:blipFill>
        <p:spPr>
          <a:xfrm>
            <a:off x="8405187" y="95548"/>
            <a:ext cx="309190" cy="419887"/>
          </a:xfrm>
          <a:prstGeom prst="rect">
            <a:avLst/>
          </a:prstGeom>
        </p:spPr>
      </p:pic>
      <p:sp>
        <p:nvSpPr>
          <p:cNvPr id="2" name="タイトル 1"/>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2-1. AI</a:t>
            </a:r>
            <a:r>
              <a:rPr lang="ja-JP" altLang="en-US" dirty="0">
                <a:latin typeface="Yu Gothic UI" panose="020B0500000000000000" pitchFamily="50" charset="-128"/>
                <a:ea typeface="Yu Gothic UI" panose="020B0500000000000000" pitchFamily="50" charset="-128"/>
              </a:rPr>
              <a:t>自動追尾（他カメラとの連携）</a:t>
            </a:r>
            <a:endParaRPr kumimoji="1" lang="ja-JP" altLang="en-US" dirty="0">
              <a:latin typeface="Yu Gothic UI" panose="020B0500000000000000" pitchFamily="50" charset="-128"/>
              <a:ea typeface="Yu Gothic UI" panose="020B0500000000000000" pitchFamily="50" charset="-128"/>
            </a:endParaRPr>
          </a:p>
        </p:txBody>
      </p:sp>
      <p:sp>
        <p:nvSpPr>
          <p:cNvPr id="82" name="正方形/長方形 81"/>
          <p:cNvSpPr/>
          <p:nvPr/>
        </p:nvSpPr>
        <p:spPr>
          <a:xfrm>
            <a:off x="6607137" y="2373725"/>
            <a:ext cx="2432958" cy="1859789"/>
          </a:xfrm>
          <a:prstGeom prst="rect">
            <a:avLst/>
          </a:prstGeom>
          <a:solidFill>
            <a:srgbClr val="BDC0BF">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83" name="正方形/長方形 82"/>
          <p:cNvSpPr/>
          <p:nvPr/>
        </p:nvSpPr>
        <p:spPr>
          <a:xfrm>
            <a:off x="3654100" y="2373725"/>
            <a:ext cx="2869620" cy="1869143"/>
          </a:xfrm>
          <a:prstGeom prst="rect">
            <a:avLst/>
          </a:prstGeom>
          <a:solidFill>
            <a:srgbClr val="BDC0BF">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84" name="正方形/長方形 83"/>
          <p:cNvSpPr/>
          <p:nvPr/>
        </p:nvSpPr>
        <p:spPr>
          <a:xfrm>
            <a:off x="113545" y="2373725"/>
            <a:ext cx="3461676" cy="1857894"/>
          </a:xfrm>
          <a:prstGeom prst="rect">
            <a:avLst/>
          </a:prstGeom>
          <a:solidFill>
            <a:srgbClr val="BDC0BF">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grpSp>
        <p:nvGrpSpPr>
          <p:cNvPr id="85" name="グループ化 84"/>
          <p:cNvGrpSpPr/>
          <p:nvPr/>
        </p:nvGrpSpPr>
        <p:grpSpPr>
          <a:xfrm>
            <a:off x="5061846" y="3315747"/>
            <a:ext cx="1349970" cy="825052"/>
            <a:chOff x="1202353" y="2733193"/>
            <a:chExt cx="3048000" cy="2286000"/>
          </a:xfrm>
        </p:grpSpPr>
        <p:pic>
          <p:nvPicPr>
            <p:cNvPr id="89" name="Picture 15" descr="NP5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2353" y="273319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17"/>
            <p:cNvSpPr>
              <a:spLocks noChangeArrowheads="1"/>
            </p:cNvSpPr>
            <p:nvPr/>
          </p:nvSpPr>
          <p:spPr bwMode="auto">
            <a:xfrm>
              <a:off x="1210292" y="3827442"/>
              <a:ext cx="1201738" cy="1029364"/>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0000">
                      <a:alpha val="2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defTabSz="457200" fontAlgn="base">
                <a:spcBef>
                  <a:spcPct val="0"/>
                </a:spcBef>
                <a:spcAft>
                  <a:spcPct val="0"/>
                </a:spcAft>
                <a:defRPr/>
              </a:pPr>
              <a:endParaRPr lang="ja-JP" altLang="en-US" sz="1800">
                <a:solidFill>
                  <a:srgbClr val="808080"/>
                </a:solidFill>
                <a:latin typeface="Yu Gothic UI" panose="020B0500000000000000" pitchFamily="50" charset="-128"/>
                <a:ea typeface="Yu Gothic UI" panose="020B0500000000000000" pitchFamily="50" charset="-128"/>
              </a:endParaRPr>
            </a:p>
          </p:txBody>
        </p:sp>
      </p:grpSp>
      <p:grpSp>
        <p:nvGrpSpPr>
          <p:cNvPr id="91" name="グループ化 90"/>
          <p:cNvGrpSpPr/>
          <p:nvPr/>
        </p:nvGrpSpPr>
        <p:grpSpPr>
          <a:xfrm>
            <a:off x="6718234" y="3322519"/>
            <a:ext cx="1349970" cy="825051"/>
            <a:chOff x="4995578" y="2736368"/>
            <a:chExt cx="3048000" cy="2286000"/>
          </a:xfrm>
        </p:grpSpPr>
        <p:pic>
          <p:nvPicPr>
            <p:cNvPr id="92" name="Picture 16" descr="SW39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95578" y="273636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Rectangle 22"/>
            <p:cNvSpPr>
              <a:spLocks noChangeArrowheads="1"/>
            </p:cNvSpPr>
            <p:nvPr/>
          </p:nvSpPr>
          <p:spPr bwMode="auto">
            <a:xfrm>
              <a:off x="7345078" y="3098781"/>
              <a:ext cx="434975" cy="1029365"/>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0000">
                      <a:alpha val="2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defTabSz="457200" fontAlgn="base">
                <a:spcBef>
                  <a:spcPct val="0"/>
                </a:spcBef>
                <a:spcAft>
                  <a:spcPct val="0"/>
                </a:spcAft>
                <a:defRPr/>
              </a:pPr>
              <a:endParaRPr lang="ja-JP" altLang="en-US" sz="1800">
                <a:solidFill>
                  <a:srgbClr val="808080"/>
                </a:solidFill>
                <a:latin typeface="Yu Gothic UI" panose="020B0500000000000000" pitchFamily="50" charset="-128"/>
                <a:ea typeface="Yu Gothic UI" panose="020B0500000000000000" pitchFamily="50" charset="-128"/>
              </a:endParaRPr>
            </a:p>
          </p:txBody>
        </p:sp>
      </p:grpSp>
      <p:cxnSp>
        <p:nvCxnSpPr>
          <p:cNvPr id="94" name="直線矢印コネクタ 93"/>
          <p:cNvCxnSpPr>
            <a:stCxn id="109" idx="3"/>
          </p:cNvCxnSpPr>
          <p:nvPr/>
        </p:nvCxnSpPr>
        <p:spPr>
          <a:xfrm flipV="1">
            <a:off x="4747444" y="3927088"/>
            <a:ext cx="309832" cy="1"/>
          </a:xfrm>
          <a:prstGeom prst="straightConnector1">
            <a:avLst/>
          </a:prstGeom>
          <a:noFill/>
          <a:ln w="19050" cap="flat" cmpd="sng" algn="ctr">
            <a:solidFill>
              <a:srgbClr val="FFC000"/>
            </a:solidFill>
            <a:prstDash val="solid"/>
            <a:miter lim="800000"/>
            <a:tailEnd type="triangle"/>
          </a:ln>
          <a:effectLst/>
        </p:spPr>
      </p:cxnSp>
      <p:sp>
        <p:nvSpPr>
          <p:cNvPr id="96" name="テキスト ボックス 95"/>
          <p:cNvSpPr txBox="1"/>
          <p:nvPr/>
        </p:nvSpPr>
        <p:spPr>
          <a:xfrm>
            <a:off x="7085868" y="2602780"/>
            <a:ext cx="886781" cy="307777"/>
          </a:xfrm>
          <a:prstGeom prst="rect">
            <a:avLst/>
          </a:prstGeom>
          <a:noFill/>
        </p:spPr>
        <p:txBody>
          <a:bodyPr wrap="none" rtlCol="0">
            <a:spAutoFit/>
          </a:bodyPr>
          <a:lstStyle/>
          <a:p>
            <a:pPr defTabSz="457200" fontAlgn="base">
              <a:spcBef>
                <a:spcPct val="0"/>
              </a:spcBef>
              <a:spcAft>
                <a:spcPct val="0"/>
              </a:spcAft>
              <a:defRPr/>
            </a:pPr>
            <a:r>
              <a:rPr lang="en-US" altLang="ja-JP" sz="1400" b="1" dirty="0">
                <a:solidFill>
                  <a:srgbClr val="6464E6"/>
                </a:solidFill>
                <a:latin typeface="Yu Gothic UI" panose="020B0500000000000000" pitchFamily="50" charset="-128"/>
                <a:ea typeface="Yu Gothic UI" panose="020B0500000000000000" pitchFamily="50" charset="-128"/>
              </a:rPr>
              <a:t>3. </a:t>
            </a:r>
            <a:r>
              <a:rPr lang="ja-JP" altLang="en-US" sz="1400" b="1" dirty="0">
                <a:solidFill>
                  <a:srgbClr val="6464E6"/>
                </a:solidFill>
                <a:latin typeface="Yu Gothic UI" panose="020B0500000000000000" pitchFamily="50" charset="-128"/>
                <a:ea typeface="Yu Gothic UI" panose="020B0500000000000000" pitchFamily="50" charset="-128"/>
              </a:rPr>
              <a:t>引継ぎ</a:t>
            </a:r>
          </a:p>
        </p:txBody>
      </p:sp>
      <p:sp>
        <p:nvSpPr>
          <p:cNvPr id="103" name="Rectangle 18"/>
          <p:cNvSpPr>
            <a:spLocks noChangeArrowheads="1"/>
          </p:cNvSpPr>
          <p:nvPr/>
        </p:nvSpPr>
        <p:spPr bwMode="auto">
          <a:xfrm>
            <a:off x="5060734" y="3112161"/>
            <a:ext cx="1303809" cy="184666"/>
          </a:xfrm>
          <a:prstGeom prst="rect">
            <a:avLst/>
          </a:prstGeom>
          <a:solidFill>
            <a:srgbClr val="7FCABE"/>
          </a:solidFill>
          <a:ln>
            <a:noFill/>
          </a:ln>
          <a:effectLst/>
        </p:spPr>
        <p:txBody>
          <a:bodyPr wrap="non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defTabSz="457200" fontAlgn="base">
              <a:spcBef>
                <a:spcPct val="0"/>
              </a:spcBef>
              <a:spcAft>
                <a:spcPct val="0"/>
              </a:spcAft>
              <a:defRPr/>
            </a:pPr>
            <a:r>
              <a:rPr lang="ja-JP" altLang="en-US" sz="12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自動追尾警報領域</a:t>
            </a:r>
          </a:p>
        </p:txBody>
      </p:sp>
      <p:sp>
        <p:nvSpPr>
          <p:cNvPr id="104" name="テキスト ボックス 103"/>
          <p:cNvSpPr txBox="1"/>
          <p:nvPr/>
        </p:nvSpPr>
        <p:spPr>
          <a:xfrm>
            <a:off x="7108820" y="2843166"/>
            <a:ext cx="1931275" cy="442035"/>
          </a:xfrm>
          <a:prstGeom prst="rect">
            <a:avLst/>
          </a:prstGeom>
          <a:noFill/>
        </p:spPr>
        <p:txBody>
          <a:bodyPr wrap="square" lIns="36000" tIns="36000" rIns="36000" bIns="36000" rtlCol="0">
            <a:spAutoFit/>
          </a:bodyPr>
          <a:lstStyle/>
          <a:p>
            <a:pPr marL="87313" indent="-87313" defTabSz="457200" fontAlgn="base">
              <a:spcBef>
                <a:spcPct val="0"/>
              </a:spcBef>
              <a:spcAft>
                <a:spcPct val="0"/>
              </a:spcAft>
              <a:defRPr/>
            </a:pPr>
            <a:r>
              <a:rPr lang="ja-JP" altLang="en-US" sz="12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他の</a:t>
            </a:r>
            <a:r>
              <a:rPr lang="en-US" altLang="ja-JP" sz="12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PTZ</a:t>
            </a:r>
            <a:r>
              <a:rPr lang="ja-JP" altLang="en-US" sz="12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カメラと連携して追尾を続ける</a:t>
            </a:r>
            <a:endParaRPr lang="en-US" altLang="ja-JP" sz="12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05" name="テキスト ボックス 104"/>
          <p:cNvSpPr txBox="1"/>
          <p:nvPr/>
        </p:nvSpPr>
        <p:spPr>
          <a:xfrm>
            <a:off x="722964" y="3152553"/>
            <a:ext cx="2545811" cy="388174"/>
          </a:xfrm>
          <a:prstGeom prst="rect">
            <a:avLst/>
          </a:prstGeom>
          <a:solidFill>
            <a:srgbClr val="7FCABE"/>
          </a:solidFill>
        </p:spPr>
        <p:txBody>
          <a:bodyPr wrap="square" lIns="36000" tIns="36000" rIns="36000" bIns="36000" rtlCol="0">
            <a:spAutoFit/>
          </a:bodyPr>
          <a:lstStyle/>
          <a:p>
            <a:pPr marL="87313" indent="-87313" defTabSz="457200" fontAlgn="base">
              <a:spcBef>
                <a:spcPct val="0"/>
              </a:spcBef>
              <a:spcAft>
                <a:spcPct val="0"/>
              </a:spcAft>
              <a:defRPr/>
            </a:pPr>
            <a:r>
              <a:rPr lang="ja-JP" altLang="en-US" sz="10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侵入検知</a:t>
            </a:r>
            <a:endParaRPr lang="en-US" altLang="ja-JP" sz="10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a:p>
            <a:pPr marL="87313" indent="-87313" defTabSz="457200" fontAlgn="base">
              <a:spcBef>
                <a:spcPct val="0"/>
              </a:spcBef>
              <a:spcAft>
                <a:spcPct val="0"/>
              </a:spcAft>
              <a:defRPr/>
            </a:pPr>
            <a:r>
              <a:rPr lang="ja-JP" altLang="en-US" sz="1050" dirty="0">
                <a:solidFill>
                  <a:srgbClr val="000000"/>
                </a:solidFill>
                <a:latin typeface="Yu Gothic UI" panose="020B0500000000000000" pitchFamily="50" charset="-128"/>
                <a:ea typeface="Yu Gothic UI" panose="020B0500000000000000" pitchFamily="50" charset="-128"/>
              </a:rPr>
              <a:t>画像をクリックして追尾指示できます</a:t>
            </a:r>
            <a:endParaRPr lang="ja-JP" altLang="en-US" sz="10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p:txBody>
      </p:sp>
      <p:pic>
        <p:nvPicPr>
          <p:cNvPr id="106" name="図 10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87810" y="3470974"/>
            <a:ext cx="374248" cy="456115"/>
          </a:xfrm>
          <a:prstGeom prst="rect">
            <a:avLst/>
          </a:prstGeom>
        </p:spPr>
      </p:pic>
      <p:pic>
        <p:nvPicPr>
          <p:cNvPr id="107" name="図 10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88468" y="3537202"/>
            <a:ext cx="374248" cy="456115"/>
          </a:xfrm>
          <a:prstGeom prst="rect">
            <a:avLst/>
          </a:prstGeom>
        </p:spPr>
      </p:pic>
      <p:pic>
        <p:nvPicPr>
          <p:cNvPr id="108" name="図 10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8564" y="3604805"/>
            <a:ext cx="374248" cy="456115"/>
          </a:xfrm>
          <a:prstGeom prst="rect">
            <a:avLst/>
          </a:prstGeom>
        </p:spPr>
      </p:pic>
      <p:pic>
        <p:nvPicPr>
          <p:cNvPr id="109" name="図 10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3196" y="3699031"/>
            <a:ext cx="374248" cy="456115"/>
          </a:xfrm>
          <a:prstGeom prst="rect">
            <a:avLst/>
          </a:prstGeom>
        </p:spPr>
      </p:pic>
      <p:sp>
        <p:nvSpPr>
          <p:cNvPr id="110" name="Rectangle 86"/>
          <p:cNvSpPr>
            <a:spLocks noChangeAspect="1" noChangeArrowheads="1"/>
          </p:cNvSpPr>
          <p:nvPr/>
        </p:nvSpPr>
        <p:spPr bwMode="auto">
          <a:xfrm>
            <a:off x="4440636" y="3664414"/>
            <a:ext cx="239368" cy="535531"/>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457200" fontAlgn="base">
              <a:spcBef>
                <a:spcPct val="0"/>
              </a:spcBef>
              <a:spcAft>
                <a:spcPct val="0"/>
              </a:spcAft>
              <a:defRPr/>
            </a:pPr>
            <a:endParaRPr lang="ja-JP" altLang="en-US">
              <a:solidFill>
                <a:srgbClr val="1F497D"/>
              </a:solidFill>
              <a:latin typeface="Yu Gothic UI" panose="020B0500000000000000" pitchFamily="50" charset="-128"/>
              <a:ea typeface="Yu Gothic UI" panose="020B0500000000000000" pitchFamily="50" charset="-128"/>
            </a:endParaRPr>
          </a:p>
        </p:txBody>
      </p:sp>
      <p:sp>
        <p:nvSpPr>
          <p:cNvPr id="111" name="正方形/長方形 110"/>
          <p:cNvSpPr/>
          <p:nvPr/>
        </p:nvSpPr>
        <p:spPr>
          <a:xfrm>
            <a:off x="890320" y="2606281"/>
            <a:ext cx="2008883" cy="307777"/>
          </a:xfrm>
          <a:prstGeom prst="rect">
            <a:avLst/>
          </a:prstGeom>
        </p:spPr>
        <p:txBody>
          <a:bodyPr wrap="none">
            <a:spAutoFit/>
          </a:bodyPr>
          <a:lstStyle/>
          <a:p>
            <a:pPr defTabSz="457200" fontAlgn="base">
              <a:spcBef>
                <a:spcPct val="0"/>
              </a:spcBef>
              <a:spcAft>
                <a:spcPct val="0"/>
              </a:spcAft>
              <a:defRPr/>
            </a:pPr>
            <a:r>
              <a:rPr lang="en-US" altLang="ja-JP" sz="14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1. AI-VMD </a:t>
            </a:r>
            <a:r>
              <a:rPr lang="ja-JP" altLang="en-US" sz="14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アラーム発生</a:t>
            </a:r>
            <a:endParaRPr lang="en-US" altLang="ja-JP" sz="14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12" name="正方形/長方形 111"/>
          <p:cNvSpPr>
            <a:spLocks noChangeAspect="1"/>
          </p:cNvSpPr>
          <p:nvPr/>
        </p:nvSpPr>
        <p:spPr>
          <a:xfrm>
            <a:off x="4075028" y="2611781"/>
            <a:ext cx="2600592" cy="307777"/>
          </a:xfrm>
          <a:prstGeom prst="rect">
            <a:avLst/>
          </a:prstGeom>
        </p:spPr>
        <p:txBody>
          <a:bodyPr wrap="square">
            <a:spAutoFit/>
          </a:bodyPr>
          <a:lstStyle/>
          <a:p>
            <a:pPr defTabSz="457200" fontAlgn="base">
              <a:spcBef>
                <a:spcPct val="0"/>
              </a:spcBef>
              <a:spcAft>
                <a:spcPct val="0"/>
              </a:spcAft>
              <a:defRPr/>
            </a:pPr>
            <a:r>
              <a:rPr lang="en-US" altLang="ja-JP" sz="14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2. </a:t>
            </a:r>
            <a:r>
              <a:rPr lang="ja-JP" altLang="en-US" sz="14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自動でズームインし、追尾開始</a:t>
            </a:r>
            <a:endParaRPr lang="en-US" altLang="ja-JP" sz="14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endParaRPr>
          </a:p>
        </p:txBody>
      </p:sp>
      <p:pic>
        <p:nvPicPr>
          <p:cNvPr id="113" name="図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138" y="2739705"/>
            <a:ext cx="532100" cy="329028"/>
          </a:xfrm>
          <a:prstGeom prst="rect">
            <a:avLst/>
          </a:prstGeom>
          <a:effectLst>
            <a:outerShdw blurRad="50800" dist="38100" dir="2700000" algn="tl" rotWithShape="0">
              <a:prstClr val="black">
                <a:alpha val="40000"/>
              </a:prstClr>
            </a:outerShdw>
          </a:effectLst>
        </p:spPr>
      </p:pic>
      <p:pic>
        <p:nvPicPr>
          <p:cNvPr id="114" name="図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28172" y="2613679"/>
            <a:ext cx="343380" cy="521322"/>
          </a:xfrm>
          <a:prstGeom prst="rect">
            <a:avLst/>
          </a:prstGeom>
          <a:effectLst>
            <a:outerShdw blurRad="50800" dist="38100" dir="2700000" algn="tl" rotWithShape="0">
              <a:prstClr val="black">
                <a:alpha val="40000"/>
              </a:prstClr>
            </a:outerShdw>
          </a:effectLst>
        </p:spPr>
      </p:pic>
      <p:sp>
        <p:nvSpPr>
          <p:cNvPr id="115" name="テキスト ボックス 114"/>
          <p:cNvSpPr txBox="1"/>
          <p:nvPr/>
        </p:nvSpPr>
        <p:spPr>
          <a:xfrm>
            <a:off x="163126" y="2430531"/>
            <a:ext cx="1418043" cy="205022"/>
          </a:xfrm>
          <a:prstGeom prst="rect">
            <a:avLst/>
          </a:prstGeom>
          <a:solidFill>
            <a:srgbClr val="FFFFFF">
              <a:lumMod val="75000"/>
            </a:srgbClr>
          </a:solidFill>
        </p:spPr>
        <p:txBody>
          <a:bodyPr wrap="square" lIns="36000" tIns="36000" rIns="36000" bIns="36000" rtlCol="0" anchor="ctr" anchorCtr="0">
            <a:noAutofit/>
          </a:bodyPr>
          <a:lstStyle/>
          <a:p>
            <a:pPr marL="87313" marR="0" lvl="0" indent="-87313" defTabSz="4572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alibri" panose="020F0502020204030204" pitchFamily="34" charset="0"/>
              </a:rPr>
              <a:t>マルチセンサーカメラ</a:t>
            </a:r>
          </a:p>
        </p:txBody>
      </p:sp>
      <p:sp>
        <p:nvSpPr>
          <p:cNvPr id="116" name="Rectangle 18"/>
          <p:cNvSpPr>
            <a:spLocks noChangeArrowheads="1"/>
          </p:cNvSpPr>
          <p:nvPr/>
        </p:nvSpPr>
        <p:spPr bwMode="auto">
          <a:xfrm>
            <a:off x="3768313" y="2423319"/>
            <a:ext cx="1064962" cy="184666"/>
          </a:xfrm>
          <a:prstGeom prst="rect">
            <a:avLst/>
          </a:prstGeom>
          <a:solidFill>
            <a:srgbClr val="FFFFFF">
              <a:lumMod val="75000"/>
            </a:srgbClr>
          </a:solidFill>
          <a:ln>
            <a:noFill/>
          </a:ln>
          <a:effectLst/>
        </p:spPr>
        <p:txBody>
          <a:bodyPr wrap="non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r" defTabSz="457200" eaLnBrk="1" fontAlgn="base" latinLnBrk="0" hangingPunct="1">
              <a:lnSpc>
                <a:spcPct val="100000"/>
              </a:lnSpc>
              <a:spcBef>
                <a:spcPct val="0"/>
              </a:spcBef>
              <a:spcAft>
                <a:spcPct val="0"/>
              </a:spcAft>
              <a:buClrTx/>
              <a:buSzTx/>
              <a:buFontTx/>
              <a:buNone/>
              <a:tabLst/>
              <a:defRPr/>
            </a:pPr>
            <a:r>
              <a:rPr kumimoji="1" lang="en-US" altLang="ja-JP" sz="1200" b="1" i="0" u="none" strike="noStrike" kern="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alibri" panose="020F0502020204030204" pitchFamily="34" charset="0"/>
              </a:rPr>
              <a:t>PTZ </a:t>
            </a:r>
            <a:r>
              <a:rPr kumimoji="1" lang="ja-JP" altLang="en-US" sz="1200" b="1" i="0" u="none" strike="noStrike" kern="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alibri" panose="020F0502020204030204" pitchFamily="34" charset="0"/>
              </a:rPr>
              <a:t>カメラ </a:t>
            </a:r>
            <a:r>
              <a:rPr kumimoji="1" lang="en-US" altLang="ja-JP" sz="1200" b="1" i="0" u="none" strike="noStrike" kern="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alibri" panose="020F0502020204030204" pitchFamily="34" charset="0"/>
              </a:rPr>
              <a:t>No.1</a:t>
            </a:r>
          </a:p>
        </p:txBody>
      </p:sp>
      <p:sp>
        <p:nvSpPr>
          <p:cNvPr id="117" name="Rectangle 18"/>
          <p:cNvSpPr>
            <a:spLocks noChangeArrowheads="1"/>
          </p:cNvSpPr>
          <p:nvPr/>
        </p:nvSpPr>
        <p:spPr bwMode="auto">
          <a:xfrm>
            <a:off x="6740539" y="2422591"/>
            <a:ext cx="1087404" cy="184666"/>
          </a:xfrm>
          <a:prstGeom prst="rect">
            <a:avLst/>
          </a:prstGeom>
          <a:solidFill>
            <a:srgbClr val="FFFFFF">
              <a:lumMod val="75000"/>
            </a:srgbClr>
          </a:solidFill>
          <a:ln>
            <a:noFill/>
          </a:ln>
          <a:effectLst/>
        </p:spPr>
        <p:txBody>
          <a:bodyPr wrap="none" lIns="36000" tIns="0" rIns="36000"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marL="0" marR="0" lvl="0" indent="0" algn="r" defTabSz="457200" eaLnBrk="1" fontAlgn="base" latinLnBrk="0" hangingPunct="1">
              <a:lnSpc>
                <a:spcPct val="100000"/>
              </a:lnSpc>
              <a:spcBef>
                <a:spcPct val="0"/>
              </a:spcBef>
              <a:spcAft>
                <a:spcPct val="0"/>
              </a:spcAft>
              <a:buClrTx/>
              <a:buSzTx/>
              <a:buFontTx/>
              <a:buNone/>
              <a:tabLst/>
              <a:defRPr/>
            </a:pPr>
            <a:r>
              <a:rPr kumimoji="1" lang="en-US" altLang="ja-JP" sz="1200" b="1" i="0" u="none" strike="noStrike" kern="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alibri" panose="020F0502020204030204" pitchFamily="34" charset="0"/>
              </a:rPr>
              <a:t>PTZ </a:t>
            </a:r>
            <a:r>
              <a:rPr kumimoji="1" lang="ja-JP" altLang="en-US" sz="1200" b="1" i="0" u="none" strike="noStrike" kern="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alibri" panose="020F0502020204030204" pitchFamily="34" charset="0"/>
              </a:rPr>
              <a:t>カメラ</a:t>
            </a:r>
            <a:r>
              <a:rPr kumimoji="1" lang="en-US" altLang="ja-JP" sz="1200" b="1" i="0" u="none" strike="noStrike" kern="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alibri" panose="020F0502020204030204" pitchFamily="34" charset="0"/>
              </a:rPr>
              <a:t> No.2</a:t>
            </a:r>
          </a:p>
        </p:txBody>
      </p:sp>
      <p:cxnSp>
        <p:nvCxnSpPr>
          <p:cNvPr id="118" name="直線矢印コネクタ 117"/>
          <p:cNvCxnSpPr/>
          <p:nvPr/>
        </p:nvCxnSpPr>
        <p:spPr>
          <a:xfrm flipV="1">
            <a:off x="5618702" y="3714136"/>
            <a:ext cx="2140134" cy="212125"/>
          </a:xfrm>
          <a:prstGeom prst="straightConnector1">
            <a:avLst/>
          </a:prstGeom>
          <a:noFill/>
          <a:ln w="19050" cap="flat" cmpd="sng" algn="ctr">
            <a:solidFill>
              <a:srgbClr val="FFC000"/>
            </a:solidFill>
            <a:prstDash val="solid"/>
            <a:miter lim="800000"/>
            <a:tailEnd type="triangle"/>
          </a:ln>
          <a:effectLst/>
        </p:spPr>
      </p:cxnSp>
      <p:pic>
        <p:nvPicPr>
          <p:cNvPr id="119" name="図 1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0365" y="2615047"/>
            <a:ext cx="340758" cy="517340"/>
          </a:xfrm>
          <a:prstGeom prst="rect">
            <a:avLst/>
          </a:prstGeom>
          <a:effectLst>
            <a:outerShdw blurRad="50800" dist="38100" dir="2700000" algn="tl" rotWithShape="0">
              <a:prstClr val="black">
                <a:alpha val="40000"/>
              </a:prstClr>
            </a:outerShdw>
          </a:effectLst>
        </p:spPr>
      </p:pic>
      <p:pic>
        <p:nvPicPr>
          <p:cNvPr id="120" name="図 1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8305" y="3607167"/>
            <a:ext cx="3339388" cy="534778"/>
          </a:xfrm>
          <a:prstGeom prst="rect">
            <a:avLst/>
          </a:prstGeom>
        </p:spPr>
      </p:pic>
      <p:pic>
        <p:nvPicPr>
          <p:cNvPr id="121" name="図 120">
            <a:extLst>
              <a:ext uri="{FF2B5EF4-FFF2-40B4-BE49-F238E27FC236}">
                <a16:creationId xmlns:a16="http://schemas.microsoft.com/office/drawing/2014/main" id="{D00B111F-5955-4098-AF3E-A2E89FE7E630}"/>
              </a:ext>
            </a:extLst>
          </p:cNvPr>
          <p:cNvPicPr>
            <a:picLocks noChangeAspect="1"/>
          </p:cNvPicPr>
          <p:nvPr/>
        </p:nvPicPr>
        <p:blipFill rotWithShape="1">
          <a:blip r:embed="rId11"/>
          <a:srcRect l="9456" t="4982" b="43859"/>
          <a:stretch/>
        </p:blipFill>
        <p:spPr>
          <a:xfrm rot="10800000">
            <a:off x="273179" y="1149926"/>
            <a:ext cx="2676085" cy="1059872"/>
          </a:xfrm>
          <a:prstGeom prst="rect">
            <a:avLst/>
          </a:prstGeom>
          <a:ln>
            <a:solidFill>
              <a:srgbClr val="10A99A"/>
            </a:solidFill>
          </a:ln>
          <a:effectLst>
            <a:outerShdw blurRad="292100" dist="139700" dir="2700000" algn="tl" rotWithShape="0">
              <a:srgbClr val="333333">
                <a:alpha val="65000"/>
              </a:srgbClr>
            </a:outerShdw>
          </a:effectLst>
        </p:spPr>
      </p:pic>
      <p:cxnSp>
        <p:nvCxnSpPr>
          <p:cNvPr id="122" name="直線矢印コネクタ 121"/>
          <p:cNvCxnSpPr/>
          <p:nvPr/>
        </p:nvCxnSpPr>
        <p:spPr>
          <a:xfrm>
            <a:off x="916541" y="1820967"/>
            <a:ext cx="282904" cy="235709"/>
          </a:xfrm>
          <a:prstGeom prst="straightConnector1">
            <a:avLst/>
          </a:prstGeom>
          <a:noFill/>
          <a:ln w="19050" cap="flat" cmpd="sng" algn="ctr">
            <a:solidFill>
              <a:srgbClr val="10A99A">
                <a:lumMod val="40000"/>
                <a:lumOff val="60000"/>
              </a:srgbClr>
            </a:solidFill>
            <a:prstDash val="solid"/>
            <a:miter lim="800000"/>
            <a:tailEnd type="triangle"/>
          </a:ln>
          <a:effectLst/>
        </p:spPr>
      </p:cxnSp>
      <p:cxnSp>
        <p:nvCxnSpPr>
          <p:cNvPr id="123" name="直線矢印コネクタ 122"/>
          <p:cNvCxnSpPr/>
          <p:nvPr/>
        </p:nvCxnSpPr>
        <p:spPr>
          <a:xfrm flipV="1">
            <a:off x="1421008" y="1805816"/>
            <a:ext cx="1066214" cy="250861"/>
          </a:xfrm>
          <a:prstGeom prst="straightConnector1">
            <a:avLst/>
          </a:prstGeom>
          <a:noFill/>
          <a:ln w="19050" cap="flat" cmpd="sng" algn="ctr">
            <a:solidFill>
              <a:srgbClr val="10A99A">
                <a:lumMod val="40000"/>
                <a:lumOff val="60000"/>
              </a:srgbClr>
            </a:solidFill>
            <a:prstDash val="solid"/>
            <a:miter lim="800000"/>
            <a:tailEnd type="triangle"/>
          </a:ln>
          <a:effectLst/>
        </p:spPr>
      </p:cxnSp>
      <p:pic>
        <p:nvPicPr>
          <p:cNvPr id="124" name="図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6235" y="1597789"/>
            <a:ext cx="336419" cy="208027"/>
          </a:xfrm>
          <a:prstGeom prst="rect">
            <a:avLst/>
          </a:prstGeom>
          <a:effectLst>
            <a:glow rad="63500">
              <a:srgbClr val="10A99A">
                <a:satMod val="175000"/>
                <a:alpha val="40000"/>
              </a:srgbClr>
            </a:glow>
          </a:effectLst>
        </p:spPr>
      </p:pic>
      <p:pic>
        <p:nvPicPr>
          <p:cNvPr id="125" name="図 1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61360" y="1615274"/>
            <a:ext cx="209884" cy="318647"/>
          </a:xfrm>
          <a:prstGeom prst="rect">
            <a:avLst/>
          </a:prstGeom>
          <a:effectLst>
            <a:glow rad="63500">
              <a:srgbClr val="10A99A">
                <a:satMod val="175000"/>
                <a:alpha val="40000"/>
              </a:srgbClr>
            </a:glow>
          </a:effectLst>
        </p:spPr>
      </p:pic>
      <p:pic>
        <p:nvPicPr>
          <p:cNvPr id="126" name="図 1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01479" y="1897353"/>
            <a:ext cx="209884" cy="318647"/>
          </a:xfrm>
          <a:prstGeom prst="rect">
            <a:avLst/>
          </a:prstGeom>
          <a:effectLst>
            <a:glow rad="63500">
              <a:srgbClr val="10A99A">
                <a:satMod val="175000"/>
                <a:alpha val="40000"/>
              </a:srgbClr>
            </a:glow>
          </a:effectLst>
        </p:spPr>
      </p:pic>
      <p:sp>
        <p:nvSpPr>
          <p:cNvPr id="127" name="Rectangle 85"/>
          <p:cNvSpPr>
            <a:spLocks noChangeArrowheads="1"/>
          </p:cNvSpPr>
          <p:nvPr/>
        </p:nvSpPr>
        <p:spPr bwMode="auto">
          <a:xfrm>
            <a:off x="1074900" y="3597284"/>
            <a:ext cx="158162" cy="535531"/>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457200" fontAlgn="base">
              <a:spcBef>
                <a:spcPct val="0"/>
              </a:spcBef>
              <a:spcAft>
                <a:spcPct val="0"/>
              </a:spcAft>
              <a:defRPr/>
            </a:pPr>
            <a:endParaRPr lang="ja-JP" altLang="en-US">
              <a:solidFill>
                <a:srgbClr val="1F497D"/>
              </a:solidFill>
              <a:latin typeface="Yu Gothic UI" panose="020B0500000000000000" pitchFamily="50" charset="-128"/>
              <a:ea typeface="Yu Gothic UI" panose="020B0500000000000000" pitchFamily="50" charset="-128"/>
            </a:endParaRPr>
          </a:p>
        </p:txBody>
      </p:sp>
      <p:cxnSp>
        <p:nvCxnSpPr>
          <p:cNvPr id="128" name="直線矢印コネクタ 127"/>
          <p:cNvCxnSpPr>
            <a:endCxn id="110" idx="1"/>
          </p:cNvCxnSpPr>
          <p:nvPr/>
        </p:nvCxnSpPr>
        <p:spPr>
          <a:xfrm flipV="1">
            <a:off x="1225426" y="3932180"/>
            <a:ext cx="3215210" cy="19367"/>
          </a:xfrm>
          <a:prstGeom prst="straightConnector1">
            <a:avLst/>
          </a:prstGeom>
          <a:noFill/>
          <a:ln w="12700" cap="flat" cmpd="sng" algn="ctr">
            <a:solidFill>
              <a:srgbClr val="FFC000"/>
            </a:solidFill>
            <a:prstDash val="solid"/>
            <a:miter lim="800000"/>
            <a:tailEnd type="triangle"/>
          </a:ln>
          <a:effectLst/>
        </p:spPr>
      </p:cxnSp>
      <p:sp>
        <p:nvSpPr>
          <p:cNvPr id="129" name="下カーブ矢印 128"/>
          <p:cNvSpPr/>
          <p:nvPr/>
        </p:nvSpPr>
        <p:spPr>
          <a:xfrm>
            <a:off x="3142796" y="2081686"/>
            <a:ext cx="955036" cy="285750"/>
          </a:xfrm>
          <a:prstGeom prst="curvedDownArrow">
            <a:avLst/>
          </a:prstGeom>
          <a:solidFill>
            <a:srgbClr val="D36163"/>
          </a:solidFill>
          <a:ln w="12700" cap="flat" cmpd="sng" algn="ctr">
            <a:no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Yu Gothic UI" panose="020B0500000000000000" pitchFamily="50" charset="-128"/>
              <a:ea typeface="Yu Gothic UI" panose="020B0500000000000000" pitchFamily="50" charset="-128"/>
            </a:endParaRPr>
          </a:p>
        </p:txBody>
      </p:sp>
      <p:sp>
        <p:nvSpPr>
          <p:cNvPr id="130" name="下カーブ矢印 129"/>
          <p:cNvSpPr/>
          <p:nvPr/>
        </p:nvSpPr>
        <p:spPr>
          <a:xfrm>
            <a:off x="6087911" y="2087975"/>
            <a:ext cx="955036" cy="285750"/>
          </a:xfrm>
          <a:prstGeom prst="curvedDownArrow">
            <a:avLst/>
          </a:prstGeom>
          <a:solidFill>
            <a:srgbClr val="D36163"/>
          </a:solidFill>
          <a:ln w="12700" cap="flat" cmpd="sng" algn="ctr">
            <a:no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Yu Gothic UI" panose="020B0500000000000000" pitchFamily="50" charset="-128"/>
              <a:ea typeface="Yu Gothic UI" panose="020B0500000000000000" pitchFamily="50" charset="-128"/>
            </a:endParaRPr>
          </a:p>
        </p:txBody>
      </p:sp>
      <p:sp>
        <p:nvSpPr>
          <p:cNvPr id="131" name="テキスト ボックス 130"/>
          <p:cNvSpPr txBox="1"/>
          <p:nvPr/>
        </p:nvSpPr>
        <p:spPr>
          <a:xfrm>
            <a:off x="456145" y="4313078"/>
            <a:ext cx="1338020" cy="393212"/>
          </a:xfrm>
          <a:prstGeom prst="rect">
            <a:avLst/>
          </a:prstGeom>
          <a:solidFill>
            <a:srgbClr val="7FCABE"/>
          </a:solidFill>
          <a:ln w="3175">
            <a:noFill/>
          </a:ln>
        </p:spPr>
        <p:txBody>
          <a:bodyPr wrap="square" lIns="36000" tIns="18000" rIns="36000" bIns="18000" rtlCol="0" anchor="ctr" anchorCtr="0">
            <a:noAutofit/>
          </a:bodyPr>
          <a:lstStyle/>
          <a:p>
            <a:pPr defTabSz="457200" fontAlgn="base">
              <a:spcBef>
                <a:spcPct val="0"/>
              </a:spcBef>
              <a:spcAft>
                <a:spcPct val="0"/>
              </a:spcAft>
              <a:defRPr/>
            </a:pPr>
            <a:r>
              <a:rPr lang="ja-JP" altLang="en-US" sz="1200" dirty="0">
                <a:solidFill>
                  <a:srgbClr val="000000">
                    <a:lumMod val="85000"/>
                    <a:lumOff val="15000"/>
                  </a:srgbClr>
                </a:solidFill>
                <a:latin typeface="Yu Gothic UI" panose="020B0500000000000000" pitchFamily="50" charset="-128"/>
                <a:ea typeface="Yu Gothic UI" panose="020B0500000000000000" pitchFamily="50" charset="-128"/>
              </a:rPr>
              <a:t>トリガー</a:t>
            </a:r>
            <a:r>
              <a:rPr lang="en-US" altLang="ja-JP" sz="1200" dirty="0">
                <a:solidFill>
                  <a:srgbClr val="000000">
                    <a:lumMod val="85000"/>
                    <a:lumOff val="15000"/>
                  </a:srgbClr>
                </a:solidFill>
                <a:latin typeface="Yu Gothic UI" panose="020B0500000000000000" pitchFamily="50" charset="-128"/>
                <a:ea typeface="Yu Gothic UI" panose="020B0500000000000000" pitchFamily="50" charset="-128"/>
              </a:rPr>
              <a:t>  :</a:t>
            </a:r>
            <a:r>
              <a:rPr lang="en-US" altLang="ja-JP" sz="1200" b="1" dirty="0">
                <a:solidFill>
                  <a:srgbClr val="000000">
                    <a:lumMod val="85000"/>
                    <a:lumOff val="15000"/>
                  </a:srgbClr>
                </a:solidFill>
                <a:latin typeface="Yu Gothic UI" panose="020B0500000000000000" pitchFamily="50" charset="-128"/>
                <a:ea typeface="Yu Gothic UI" panose="020B0500000000000000" pitchFamily="50" charset="-128"/>
              </a:rPr>
              <a:t>AI-VMD</a:t>
            </a:r>
          </a:p>
        </p:txBody>
      </p:sp>
      <p:cxnSp>
        <p:nvCxnSpPr>
          <p:cNvPr id="132" name="直線矢印コネクタ 131"/>
          <p:cNvCxnSpPr>
            <a:stCxn id="131" idx="3"/>
            <a:endCxn id="134" idx="1"/>
          </p:cNvCxnSpPr>
          <p:nvPr/>
        </p:nvCxnSpPr>
        <p:spPr>
          <a:xfrm flipV="1">
            <a:off x="1794165" y="4488929"/>
            <a:ext cx="1630953" cy="20755"/>
          </a:xfrm>
          <a:prstGeom prst="straightConnector1">
            <a:avLst/>
          </a:prstGeom>
          <a:noFill/>
          <a:ln w="12700" cap="flat" cmpd="sng" algn="ctr">
            <a:solidFill>
              <a:srgbClr val="FFC000"/>
            </a:solidFill>
            <a:prstDash val="solid"/>
            <a:miter lim="800000"/>
            <a:tailEnd type="triangle"/>
          </a:ln>
          <a:effectLst/>
        </p:spPr>
      </p:cxnSp>
      <p:sp>
        <p:nvSpPr>
          <p:cNvPr id="133" name="テキスト ボックス 132"/>
          <p:cNvSpPr txBox="1"/>
          <p:nvPr/>
        </p:nvSpPr>
        <p:spPr>
          <a:xfrm>
            <a:off x="2097748" y="4292323"/>
            <a:ext cx="492443" cy="276999"/>
          </a:xfrm>
          <a:prstGeom prst="rect">
            <a:avLst/>
          </a:prstGeom>
          <a:noFill/>
        </p:spPr>
        <p:txBody>
          <a:bodyPr wrap="none" rtlCol="0">
            <a:spAutoFit/>
          </a:bodyPr>
          <a:lstStyle/>
          <a:p>
            <a:pPr defTabSz="457200" fontAlgn="base">
              <a:spcBef>
                <a:spcPct val="0"/>
              </a:spcBef>
              <a:spcAft>
                <a:spcPct val="0"/>
              </a:spcAft>
              <a:defRPr/>
            </a:pPr>
            <a:r>
              <a:rPr lang="ja-JP" altLang="en-US" sz="1200" dirty="0">
                <a:solidFill>
                  <a:srgbClr val="000000"/>
                </a:solidFill>
                <a:latin typeface="Yu Gothic UI" panose="020B0500000000000000" pitchFamily="50" charset="-128"/>
                <a:ea typeface="Yu Gothic UI" panose="020B0500000000000000" pitchFamily="50" charset="-128"/>
              </a:rPr>
              <a:t>通知</a:t>
            </a:r>
          </a:p>
        </p:txBody>
      </p:sp>
      <p:sp>
        <p:nvSpPr>
          <p:cNvPr id="134" name="テキスト ボックス 133"/>
          <p:cNvSpPr txBox="1"/>
          <p:nvPr/>
        </p:nvSpPr>
        <p:spPr>
          <a:xfrm>
            <a:off x="3425118" y="4292323"/>
            <a:ext cx="1047068" cy="393212"/>
          </a:xfrm>
          <a:prstGeom prst="rect">
            <a:avLst/>
          </a:prstGeom>
          <a:solidFill>
            <a:srgbClr val="D36163">
              <a:lumMod val="20000"/>
              <a:lumOff val="80000"/>
            </a:srgbClr>
          </a:solidFill>
          <a:ln w="3175">
            <a:noFill/>
          </a:ln>
        </p:spPr>
        <p:txBody>
          <a:bodyPr wrap="square" lIns="36000" tIns="18000" rIns="36000" bIns="18000" rtlCol="0" anchor="ctr" anchorCtr="0">
            <a:no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プリセット位置に移動</a:t>
            </a:r>
            <a:endParaRPr kumimoji="0" lang="en-US" altLang="ja-JP" sz="1200" b="1"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p:txBody>
      </p:sp>
      <p:sp>
        <p:nvSpPr>
          <p:cNvPr id="135" name="テキスト ボックス 134"/>
          <p:cNvSpPr txBox="1"/>
          <p:nvPr/>
        </p:nvSpPr>
        <p:spPr>
          <a:xfrm>
            <a:off x="4486039" y="4292323"/>
            <a:ext cx="924845" cy="393212"/>
          </a:xfrm>
          <a:prstGeom prst="rect">
            <a:avLst/>
          </a:prstGeom>
          <a:solidFill>
            <a:srgbClr val="7FCABE"/>
          </a:solidFill>
          <a:ln w="3175">
            <a:solidFill>
              <a:srgbClr val="6464E6"/>
            </a:solidFill>
          </a:ln>
        </p:spPr>
        <p:txBody>
          <a:bodyPr wrap="square" lIns="36000" tIns="18000" rIns="36000" bIns="18000" rtlCol="0" anchor="ctr" anchorCtr="0">
            <a:no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追尾開始</a:t>
            </a:r>
            <a:endParaRPr kumimoji="0" lang="en-US" altLang="ja-JP" sz="1200" b="1"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p:txBody>
      </p:sp>
      <p:sp>
        <p:nvSpPr>
          <p:cNvPr id="136" name="テキスト ボックス 135"/>
          <p:cNvSpPr txBox="1"/>
          <p:nvPr/>
        </p:nvSpPr>
        <p:spPr>
          <a:xfrm>
            <a:off x="5412362" y="4292323"/>
            <a:ext cx="924845" cy="393212"/>
          </a:xfrm>
          <a:prstGeom prst="rect">
            <a:avLst/>
          </a:prstGeom>
          <a:solidFill>
            <a:srgbClr val="7FCABE"/>
          </a:solidFill>
          <a:ln w="3175">
            <a:solidFill>
              <a:srgbClr val="6464E6"/>
            </a:solidFill>
          </a:ln>
        </p:spPr>
        <p:txBody>
          <a:bodyPr wrap="square" lIns="36000" tIns="18000" rIns="36000" bIns="18000" rtlCol="0" anchor="ctr" anchorCtr="0">
            <a:no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トリガー</a:t>
            </a:r>
            <a:r>
              <a:rPr kumimoji="0" lang="en-US" altLang="ja-JP" sz="1200" b="0"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 </a:t>
            </a:r>
            <a:r>
              <a:rPr kumimoji="0" lang="ja-JP" altLang="en-US" sz="1200" b="0"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アラームエリア</a:t>
            </a:r>
            <a:endParaRPr kumimoji="0" lang="en-US" altLang="ja-JP" sz="1200" b="1"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p:txBody>
      </p:sp>
      <p:cxnSp>
        <p:nvCxnSpPr>
          <p:cNvPr id="137" name="直線矢印コネクタ 136"/>
          <p:cNvCxnSpPr/>
          <p:nvPr/>
        </p:nvCxnSpPr>
        <p:spPr>
          <a:xfrm>
            <a:off x="6337207" y="4481948"/>
            <a:ext cx="543537" cy="0"/>
          </a:xfrm>
          <a:prstGeom prst="straightConnector1">
            <a:avLst/>
          </a:prstGeom>
          <a:noFill/>
          <a:ln w="12700" cap="flat" cmpd="sng" algn="ctr">
            <a:solidFill>
              <a:srgbClr val="FFC000"/>
            </a:solidFill>
            <a:prstDash val="solid"/>
            <a:miter lim="800000"/>
            <a:tailEnd type="triangle"/>
          </a:ln>
          <a:effectLst/>
        </p:spPr>
      </p:cxnSp>
      <p:sp>
        <p:nvSpPr>
          <p:cNvPr id="138" name="テキスト ボックス 137"/>
          <p:cNvSpPr txBox="1"/>
          <p:nvPr/>
        </p:nvSpPr>
        <p:spPr>
          <a:xfrm>
            <a:off x="6324699" y="4233514"/>
            <a:ext cx="492443" cy="276999"/>
          </a:xfrm>
          <a:prstGeom prst="rect">
            <a:avLst/>
          </a:prstGeom>
          <a:noFill/>
        </p:spPr>
        <p:txBody>
          <a:bodyPr wrap="none" rtlCol="0">
            <a:spAutoFit/>
          </a:bodyPr>
          <a:lstStyle/>
          <a:p>
            <a:pPr defTabSz="457200" fontAlgn="base">
              <a:spcBef>
                <a:spcPct val="0"/>
              </a:spcBef>
              <a:spcAft>
                <a:spcPct val="0"/>
              </a:spcAft>
              <a:defRPr/>
            </a:pPr>
            <a:r>
              <a:rPr lang="ja-JP" altLang="en-US" sz="1200" dirty="0">
                <a:solidFill>
                  <a:srgbClr val="000000"/>
                </a:solidFill>
                <a:latin typeface="Yu Gothic UI" panose="020B0500000000000000" pitchFamily="50" charset="-128"/>
                <a:ea typeface="Yu Gothic UI" panose="020B0500000000000000" pitchFamily="50" charset="-128"/>
              </a:rPr>
              <a:t>通知</a:t>
            </a:r>
          </a:p>
        </p:txBody>
      </p:sp>
      <p:sp>
        <p:nvSpPr>
          <p:cNvPr id="139" name="テキスト ボックス 138"/>
          <p:cNvSpPr txBox="1"/>
          <p:nvPr/>
        </p:nvSpPr>
        <p:spPr>
          <a:xfrm>
            <a:off x="6873381" y="4292323"/>
            <a:ext cx="1047068" cy="393212"/>
          </a:xfrm>
          <a:prstGeom prst="rect">
            <a:avLst/>
          </a:prstGeom>
          <a:solidFill>
            <a:srgbClr val="D36163">
              <a:lumMod val="20000"/>
              <a:lumOff val="80000"/>
            </a:srgbClr>
          </a:solidFill>
          <a:ln w="3175">
            <a:noFill/>
          </a:ln>
        </p:spPr>
        <p:txBody>
          <a:bodyPr wrap="square" lIns="36000" tIns="18000" rIns="36000" bIns="18000" rtlCol="0" anchor="ctr" anchorCtr="0">
            <a:no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プリセット位置に移動</a:t>
            </a:r>
            <a:endParaRPr kumimoji="0" lang="en-US" altLang="ja-JP" sz="1200" b="1"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p:txBody>
      </p:sp>
      <p:sp>
        <p:nvSpPr>
          <p:cNvPr id="140" name="テキスト ボックス 139"/>
          <p:cNvSpPr txBox="1"/>
          <p:nvPr/>
        </p:nvSpPr>
        <p:spPr>
          <a:xfrm>
            <a:off x="7934302" y="4292323"/>
            <a:ext cx="924845" cy="393212"/>
          </a:xfrm>
          <a:prstGeom prst="rect">
            <a:avLst/>
          </a:prstGeom>
          <a:solidFill>
            <a:srgbClr val="7FCABE"/>
          </a:solidFill>
          <a:ln w="3175">
            <a:solidFill>
              <a:srgbClr val="6464E6"/>
            </a:solidFill>
          </a:ln>
        </p:spPr>
        <p:txBody>
          <a:bodyPr wrap="square" lIns="36000" tIns="18000" rIns="36000" bIns="18000" rtlCol="0" anchor="ctr" anchorCtr="0">
            <a:no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追尾開始</a:t>
            </a:r>
            <a:endParaRPr kumimoji="0" lang="en-US" altLang="ja-JP" sz="1200" b="1" i="0" u="none" strike="noStrike" kern="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899945316"/>
      </p:ext>
    </p:extLst>
  </p:cSld>
  <p:clrMapOvr>
    <a:masterClrMapping/>
  </p:clrMapOvr>
</p:sld>
</file>

<file path=ppt/theme/theme1.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3" id="{A21AC7B1-5EDC-4409-BCC2-01CDA03FA499}" vid="{01B8F879-6369-46C6-B544-293F259C7C40}"/>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タイトル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olidFill>
            <a:schemeClr val="bg1">
              <a:lumMod val="75000"/>
            </a:schemeClr>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lumMod val="75000"/>
            </a:schemeClr>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0E0FA">
            <a:alpha val="50196"/>
          </a:srgbClr>
        </a:solidFill>
        <a:ln w="12700">
          <a:solidFill>
            <a:srgbClr val="6464E6"/>
          </a:solidFill>
          <a:prstDash val="sysDash"/>
          <a:round/>
          <a:headEnd type="none" w="med" len="med"/>
          <a:tailEnd type="none" w="med" len="med"/>
        </a:ln>
        <a:effectLst>
          <a:outerShdw blurRad="50800" dist="38100" dir="2700000" algn="tl" rotWithShape="0">
            <a:prstClr val="black">
              <a:alpha val="40000"/>
            </a:prstClr>
          </a:outerShdw>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3" id="{A21AC7B1-5EDC-4409-BCC2-01CDA03FA499}" vid="{7732FED8-223C-4DB9-93D1-725D45B4962A}"/>
    </a:ext>
  </a:extLst>
</a:theme>
</file>

<file path=ppt/theme/theme4.xml><?xml version="1.0" encoding="utf-8"?>
<a:theme xmlns:a="http://schemas.openxmlformats.org/drawingml/2006/main" name="メイン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F0000"/>
          </a:solidFill>
          <a:tailEnd type="triangle" w="lg" len="lg"/>
        </a:ln>
        <a:effectLst>
          <a:outerShdw blurRad="50800" dist="38100" dir="2700000" algn="tl" rotWithShape="0">
            <a:prstClr val="black">
              <a:alpha val="40000"/>
            </a:prstClr>
          </a:outerShdw>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08B8C47D-E55C-4056-B50C-97F759F11341}"/>
    </a:ext>
  </a:extLst>
</a:theme>
</file>

<file path=ppt/theme/theme6.xml><?xml version="1.0" encoding="utf-8"?>
<a:theme xmlns:a="http://schemas.openxmlformats.org/drawingml/2006/main" name="デバイダー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94C9CC4E-AA19-4D72-ACBD-6B4ECC77FE99}"/>
    </a:ext>
  </a:extLst>
</a:theme>
</file>

<file path=ppt/theme/theme8.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9.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 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6069</Words>
  <Application>Microsoft Office PowerPoint</Application>
  <PresentationFormat>画面に合わせる (16:9)</PresentationFormat>
  <Paragraphs>1264</Paragraphs>
  <Slides>46</Slides>
  <Notes>24</Notes>
  <HiddenSlides>0</HiddenSlides>
  <MMClips>4</MMClips>
  <ScaleCrop>false</ScaleCrop>
  <HeadingPairs>
    <vt:vector size="8" baseType="variant">
      <vt:variant>
        <vt:lpstr>使用されているフォント</vt:lpstr>
      </vt:variant>
      <vt:variant>
        <vt:i4>8</vt:i4>
      </vt:variant>
      <vt:variant>
        <vt:lpstr>テーマ</vt:lpstr>
      </vt:variant>
      <vt:variant>
        <vt:i4>9</vt:i4>
      </vt:variant>
      <vt:variant>
        <vt:lpstr>埋め込まれた OLE サーバー</vt:lpstr>
      </vt:variant>
      <vt:variant>
        <vt:i4>1</vt:i4>
      </vt:variant>
      <vt:variant>
        <vt:lpstr>スライド タイトル</vt:lpstr>
      </vt:variant>
      <vt:variant>
        <vt:i4>46</vt:i4>
      </vt:variant>
    </vt:vector>
  </HeadingPairs>
  <TitlesOfParts>
    <vt:vector size="64" baseType="lpstr">
      <vt:lpstr>Meiryo UI</vt:lpstr>
      <vt:lpstr>Yu Gothic UI</vt:lpstr>
      <vt:lpstr>游ゴシック</vt:lpstr>
      <vt:lpstr>Arial</vt:lpstr>
      <vt:lpstr>Calibri</vt:lpstr>
      <vt:lpstr>Calibri Light</vt:lpstr>
      <vt:lpstr>Symbol</vt:lpstr>
      <vt:lpstr>Wingdings</vt:lpstr>
      <vt:lpstr>タイトルスライド</vt:lpstr>
      <vt:lpstr>タイトルスライドS</vt:lpstr>
      <vt:lpstr>メインスライド</vt:lpstr>
      <vt:lpstr>メインスライドS</vt:lpstr>
      <vt:lpstr>デバイダー</vt:lpstr>
      <vt:lpstr>デバイダーS</vt:lpstr>
      <vt:lpstr>エンドスライド</vt:lpstr>
      <vt:lpstr>1_メインスライド</vt:lpstr>
      <vt:lpstr>1_デザインの設定</vt:lpstr>
      <vt:lpstr>Image</vt:lpstr>
      <vt:lpstr>PowerPoint プレゼンテーション</vt:lpstr>
      <vt:lpstr>目次</vt:lpstr>
      <vt:lpstr>１．製品概要</vt:lpstr>
      <vt:lpstr>1-1. 製品コンセプトとラインアップ</vt:lpstr>
      <vt:lpstr>1-2. カメララインアップとリリースタイミング</vt:lpstr>
      <vt:lpstr>２．主な特徴</vt:lpstr>
      <vt:lpstr>2-1. AI自動追尾</vt:lpstr>
      <vt:lpstr>2-1. AI自動追尾（車両／人物）</vt:lpstr>
      <vt:lpstr>2-1. AI自動追尾（他カメラとの連携）</vt:lpstr>
      <vt:lpstr>2-1. AI自動追尾</vt:lpstr>
      <vt:lpstr>AI自動追尾の動作原理と流れ①（単一カメラでの追尾）　</vt:lpstr>
      <vt:lpstr>AI自動追尾の動作原理と流れ②（複数カメラでの追尾連動）　</vt:lpstr>
      <vt:lpstr>【参考】複数オブジェクトの間での自動追尾について</vt:lpstr>
      <vt:lpstr>2-1. AI自動追尾</vt:lpstr>
      <vt:lpstr>2-1. AI自動追尾</vt:lpstr>
      <vt:lpstr>２．主な特徴</vt:lpstr>
      <vt:lpstr>2-2. 高性能PTZ駆動</vt:lpstr>
      <vt:lpstr>【参考】高性能PTZ駆動 : PTZF </vt:lpstr>
      <vt:lpstr>２．主な特徴</vt:lpstr>
      <vt:lpstr>2-3. 簡単キッティング搭載の小型パッケージ</vt:lpstr>
      <vt:lpstr>２．主な特徴</vt:lpstr>
      <vt:lpstr>2-4.セキュリティ機能</vt:lpstr>
      <vt:lpstr>3．仕様比較</vt:lpstr>
      <vt:lpstr>3-2. 現行機との比較</vt:lpstr>
      <vt:lpstr>3-2. 現行機との比較</vt:lpstr>
      <vt:lpstr>3-2. 現行機との比較</vt:lpstr>
      <vt:lpstr>3-2.機能拡張アプリケーションへの対応（Sシリーズのみ）</vt:lpstr>
      <vt:lpstr>3-2. 仕様新旧比較（Sシリーズ）</vt:lpstr>
      <vt:lpstr>3-2. 仕様新旧比較 （Bシリーズ）</vt:lpstr>
      <vt:lpstr>3-3. AIアプリの組み合わせ注意事項</vt:lpstr>
      <vt:lpstr>4．アクセサリー</vt:lpstr>
      <vt:lpstr>4. アクセサリー</vt:lpstr>
      <vt:lpstr>5．その他の仕様</vt:lpstr>
      <vt:lpstr>5-1. 解像度</vt:lpstr>
      <vt:lpstr>5-2. ストリーミング性能</vt:lpstr>
      <vt:lpstr>6．付録：自動追尾連携設定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更新履歴</vt:lpstr>
      <vt:lpstr>更新履歴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2023-09-11T09:18:10Z</dcterms:created>
  <dcterms:modified xsi:type="dcterms:W3CDTF">2023-09-12T08:26:51Z</dcterms:modified>
</cp:coreProperties>
</file>