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theme/theme6.xml" ContentType="application/vnd.openxmlformats-officedocument.theme+xml"/>
  <Override PartName="/ppt/slideLayouts/slideLayout15.xml" ContentType="application/vnd.openxmlformats-officedocument.presentationml.slideLayout+xml"/>
  <Override PartName="/ppt/theme/theme7.xml" ContentType="application/vnd.openxmlformats-officedocument.theme+xml"/>
  <Override PartName="/ppt/slideLayouts/slideLayout1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>
  <p:sldMasterIdLst>
    <p:sldMasterId id="2147483769" r:id="rId1"/>
    <p:sldMasterId id="2147483796" r:id="rId2"/>
    <p:sldMasterId id="2147483810" r:id="rId3"/>
    <p:sldMasterId id="2147483739" r:id="rId4"/>
    <p:sldMasterId id="2147483774" r:id="rId5"/>
    <p:sldMasterId id="2147483747" r:id="rId6"/>
    <p:sldMasterId id="2147483749" r:id="rId7"/>
    <p:sldMasterId id="2147483777" r:id="rId8"/>
  </p:sldMasterIdLst>
  <p:notesMasterIdLst>
    <p:notesMasterId r:id="rId47"/>
  </p:notesMasterIdLst>
  <p:handoutMasterIdLst>
    <p:handoutMasterId r:id="rId48"/>
  </p:handoutMasterIdLst>
  <p:sldIdLst>
    <p:sldId id="1044" r:id="rId9"/>
    <p:sldId id="1045" r:id="rId10"/>
    <p:sldId id="643" r:id="rId11"/>
    <p:sldId id="3110" r:id="rId12"/>
    <p:sldId id="3117" r:id="rId13"/>
    <p:sldId id="1020" r:id="rId14"/>
    <p:sldId id="1047" r:id="rId15"/>
    <p:sldId id="3122" r:id="rId16"/>
    <p:sldId id="3123" r:id="rId17"/>
    <p:sldId id="3128" r:id="rId18"/>
    <p:sldId id="3089" r:id="rId19"/>
    <p:sldId id="3091" r:id="rId20"/>
    <p:sldId id="3099" r:id="rId21"/>
    <p:sldId id="1031" r:id="rId22"/>
    <p:sldId id="1021" r:id="rId23"/>
    <p:sldId id="1038" r:id="rId24"/>
    <p:sldId id="3125" r:id="rId25"/>
    <p:sldId id="3126" r:id="rId26"/>
    <p:sldId id="3127" r:id="rId27"/>
    <p:sldId id="1030" r:id="rId28"/>
    <p:sldId id="1026" r:id="rId29"/>
    <p:sldId id="1027" r:id="rId30"/>
    <p:sldId id="3112" r:id="rId31"/>
    <p:sldId id="1025" r:id="rId32"/>
    <p:sldId id="3113" r:id="rId33"/>
    <p:sldId id="1022" r:id="rId34"/>
    <p:sldId id="3105" r:id="rId35"/>
    <p:sldId id="3103" r:id="rId36"/>
    <p:sldId id="3104" r:id="rId37"/>
    <p:sldId id="3101" r:id="rId38"/>
    <p:sldId id="1032" r:id="rId39"/>
    <p:sldId id="3095" r:id="rId40"/>
    <p:sldId id="3107" r:id="rId41"/>
    <p:sldId id="3120" r:id="rId42"/>
    <p:sldId id="3129" r:id="rId43"/>
    <p:sldId id="1043" r:id="rId44"/>
    <p:sldId id="974" r:id="rId45"/>
    <p:sldId id="879" r:id="rId46"/>
  </p:sldIdLst>
  <p:sldSz cx="14400213" cy="8099425"/>
  <p:notesSz cx="6807200" cy="9939338"/>
  <p:defaultTextStyle>
    <a:defPPr>
      <a:defRPr lang="ja-JP"/>
    </a:defPPr>
    <a:lvl1pPr marL="0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1pPr>
    <a:lvl2pPr marL="539965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2pPr>
    <a:lvl3pPr marL="1079929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3pPr>
    <a:lvl4pPr marL="1619894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4pPr>
    <a:lvl5pPr marL="2159859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5pPr>
    <a:lvl6pPr marL="2699823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6pPr>
    <a:lvl7pPr marL="3239788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7pPr>
    <a:lvl8pPr marL="3779752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8pPr>
    <a:lvl9pPr marL="4319717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78" userDrawn="1">
          <p15:clr>
            <a:srgbClr val="A4A3A4"/>
          </p15:clr>
        </p15:guide>
        <p15:guide id="2" pos="45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0000FF"/>
    <a:srgbClr val="FF9999"/>
    <a:srgbClr val="CCFFFF"/>
    <a:srgbClr val="FFFFCC"/>
    <a:srgbClr val="E9EBF5"/>
    <a:srgbClr val="CFD5EA"/>
    <a:srgbClr val="7F7F7F"/>
    <a:srgbClr val="6464E6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628" autoAdjust="0"/>
    <p:restoredTop sz="96242" autoAdjust="0"/>
  </p:normalViewPr>
  <p:slideViewPr>
    <p:cSldViewPr snapToGrid="0">
      <p:cViewPr varScale="1">
        <p:scale>
          <a:sx n="91" d="100"/>
          <a:sy n="91" d="100"/>
        </p:scale>
        <p:origin x="1062" y="78"/>
      </p:cViewPr>
      <p:guideLst>
        <p:guide orient="horz" pos="2578"/>
        <p:guide pos="4536"/>
      </p:guideLst>
    </p:cSldViewPr>
  </p:slideViewPr>
  <p:outlineViewPr>
    <p:cViewPr>
      <p:scale>
        <a:sx n="50" d="100"/>
        <a:sy n="50" d="100"/>
      </p:scale>
      <p:origin x="0" y="-2203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-2366"/>
    </p:cViewPr>
  </p:sorterViewPr>
  <p:notesViewPr>
    <p:cSldViewPr snapToGrid="0">
      <p:cViewPr varScale="1">
        <p:scale>
          <a:sx n="81" d="100"/>
          <a:sy n="81" d="100"/>
        </p:scale>
        <p:origin x="371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87C3A2-2373-4ABE-8926-5A5254B060E8}" type="datetimeFigureOut">
              <a:rPr kumimoji="1" lang="ja-JP" altLang="en-US" smtClean="0"/>
              <a:t>2024/3/1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261ED-2AB2-47F2-A475-69AABA5264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6302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DFC337-01E1-430A-801F-0DC88464FE40}" type="datetimeFigureOut">
              <a:rPr kumimoji="1" lang="ja-JP" altLang="en-US" smtClean="0"/>
              <a:t>2024/3/1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4C184-49D7-457F-8C52-A704908F5F0A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74988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1pPr>
    <a:lvl2pPr marL="719953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2pPr>
    <a:lvl3pPr marL="1439906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3pPr>
    <a:lvl4pPr marL="2159859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4pPr>
    <a:lvl5pPr marL="2879811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5pPr>
    <a:lvl6pPr marL="3599764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6pPr>
    <a:lvl7pPr marL="4319717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7pPr>
    <a:lvl8pPr marL="5039670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8pPr>
    <a:lvl9pPr marL="5759623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B86D4-9565-4095-8A76-0895444DB010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511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8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50" charset="-128"/>
              <a:ea typeface="Yu Gothic UI" panose="020B05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E9D3CB28-D3C9-DD29-9B7A-DB4DC2807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1961" y="3144520"/>
            <a:ext cx="10530840" cy="1565275"/>
          </a:xfrm>
          <a:prstGeom prst="rect">
            <a:avLst/>
          </a:prstGeom>
        </p:spPr>
        <p:txBody>
          <a:bodyPr/>
          <a:lstStyle>
            <a:lvl1pPr algn="ctr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647673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8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50" charset="-128"/>
              <a:ea typeface="Yu Gothic UI" panose="020B0500000000000000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3491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メインS-通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3"/>
          <p:cNvSpPr>
            <a:spLocks noGrp="1"/>
          </p:cNvSpPr>
          <p:nvPr>
            <p:ph type="title"/>
          </p:nvPr>
        </p:nvSpPr>
        <p:spPr>
          <a:xfrm>
            <a:off x="0" y="2"/>
            <a:ext cx="14400213" cy="934718"/>
          </a:xfrm>
          <a:prstGeom prst="rect">
            <a:avLst/>
          </a:prstGeom>
        </p:spPr>
        <p:txBody>
          <a:bodyPr anchor="ctr" anchorCtr="0"/>
          <a:lstStyle>
            <a:lvl1pPr marL="279982" indent="0">
              <a:lnSpc>
                <a:spcPct val="100000"/>
              </a:lnSpc>
              <a:defRPr sz="4409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  <a:ea typeface="Yu Gothic UI" panose="020B0500000000000000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293068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メインS_インターナルユースオンリ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7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50" charset="-128"/>
              <a:ea typeface="Yu Gothic UI" panose="020B05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3" name="タイトル 3"/>
          <p:cNvSpPr>
            <a:spLocks noGrp="1"/>
          </p:cNvSpPr>
          <p:nvPr>
            <p:ph type="title"/>
          </p:nvPr>
        </p:nvSpPr>
        <p:spPr>
          <a:xfrm>
            <a:off x="0" y="2"/>
            <a:ext cx="14400213" cy="959932"/>
          </a:xfrm>
          <a:prstGeom prst="rect">
            <a:avLst/>
          </a:prstGeom>
        </p:spPr>
        <p:txBody>
          <a:bodyPr anchor="ctr" anchorCtr="0"/>
          <a:lstStyle>
            <a:lvl1pPr marL="279982" indent="0">
              <a:lnSpc>
                <a:spcPct val="100000"/>
              </a:lnSpc>
              <a:defRPr sz="4409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  <a:ea typeface="Yu Gothic UI" panose="020B0500000000000000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4" name="AutoShape 13"/>
          <p:cNvSpPr>
            <a:spLocks noChangeArrowheads="1"/>
          </p:cNvSpPr>
          <p:nvPr userDrawn="1"/>
        </p:nvSpPr>
        <p:spPr bwMode="auto">
          <a:xfrm>
            <a:off x="12020801" y="7527161"/>
            <a:ext cx="2267750" cy="226756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143987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17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+mn-cs"/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36179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8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0"/>
          </p:nvPr>
        </p:nvSpPr>
        <p:spPr>
          <a:xfrm>
            <a:off x="1187518" y="1692380"/>
            <a:ext cx="10150114" cy="186736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1">
                <a:latin typeface="+mn-ea"/>
                <a:ea typeface="+mn-ea"/>
              </a:defRPr>
            </a:lvl1pPr>
            <a:lvl2pPr>
              <a:lnSpc>
                <a:spcPct val="100000"/>
              </a:lnSpc>
              <a:defRPr b="1">
                <a:latin typeface="+mn-ea"/>
                <a:ea typeface="+mn-ea"/>
              </a:defRPr>
            </a:lvl2pPr>
            <a:lvl3pPr>
              <a:lnSpc>
                <a:spcPct val="100000"/>
              </a:lnSpc>
              <a:defRPr b="1">
                <a:latin typeface="+mn-ea"/>
                <a:ea typeface="+mn-ea"/>
              </a:defRPr>
            </a:lvl3pPr>
            <a:lvl4pPr>
              <a:lnSpc>
                <a:spcPct val="100000"/>
              </a:lnSpc>
              <a:defRPr b="1">
                <a:latin typeface="+mn-ea"/>
                <a:ea typeface="+mn-ea"/>
              </a:defRPr>
            </a:lvl4pPr>
            <a:lvl5pPr>
              <a:lnSpc>
                <a:spcPct val="100000"/>
              </a:lnSpc>
              <a:defRPr b="1">
                <a:latin typeface="+mn-ea"/>
                <a:ea typeface="+mn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0" y="2"/>
            <a:ext cx="14400213" cy="959932"/>
          </a:xfrm>
          <a:prstGeom prst="rect">
            <a:avLst/>
          </a:prstGeom>
        </p:spPr>
        <p:txBody>
          <a:bodyPr anchor="ctr" anchorCtr="0"/>
          <a:lstStyle>
            <a:lvl1pPr marL="279982" indent="0">
              <a:lnSpc>
                <a:spcPct val="100000"/>
              </a:lnSpc>
              <a:defRPr sz="4409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443508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1"/>
          <p:cNvSpPr>
            <a:spLocks noGrp="1"/>
          </p:cNvSpPr>
          <p:nvPr>
            <p:ph type="ctrTitle"/>
          </p:nvPr>
        </p:nvSpPr>
        <p:spPr>
          <a:xfrm>
            <a:off x="0" y="0"/>
            <a:ext cx="14400213" cy="80994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6929" baseline="0">
                <a:solidFill>
                  <a:schemeClr val="bg1"/>
                </a:solidFill>
                <a:latin typeface="Calibri" panose="020F0502020204030204" pitchFamily="34" charset="0"/>
                <a:ea typeface="Yu Gothic UI" panose="020B0500000000000000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135173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ページ・ロゴ入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 userDrawn="1"/>
        </p:nvGrpSpPr>
        <p:grpSpPr>
          <a:xfrm>
            <a:off x="1214980" y="615358"/>
            <a:ext cx="11977752" cy="6841577"/>
            <a:chOff x="771501" y="390780"/>
            <a:chExt cx="7605760" cy="4344710"/>
          </a:xfrm>
        </p:grpSpPr>
        <p:pic>
          <p:nvPicPr>
            <p:cNvPr id="8" name="図 7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52445" y="2264512"/>
              <a:ext cx="2639111" cy="614477"/>
            </a:xfrm>
            <a:prstGeom prst="rect">
              <a:avLst/>
            </a:prstGeom>
          </p:spPr>
        </p:pic>
        <p:grpSp>
          <p:nvGrpSpPr>
            <p:cNvPr id="9" name="グループ化 8"/>
            <p:cNvGrpSpPr/>
            <p:nvPr userDrawn="1"/>
          </p:nvGrpSpPr>
          <p:grpSpPr>
            <a:xfrm>
              <a:off x="771501" y="390780"/>
              <a:ext cx="7605760" cy="34769"/>
              <a:chOff x="1028668" y="521040"/>
              <a:chExt cx="10141013" cy="46358"/>
            </a:xfrm>
            <a:solidFill>
              <a:srgbClr val="6464E6"/>
            </a:solidFill>
          </p:grpSpPr>
          <p:sp>
            <p:nvSpPr>
              <p:cNvPr id="43" name="正方形/長方形 42"/>
              <p:cNvSpPr>
                <a:spLocks noChangeAspect="1"/>
              </p:cNvSpPr>
              <p:nvPr userDrawn="1"/>
            </p:nvSpPr>
            <p:spPr>
              <a:xfrm flipH="1" flipV="1">
                <a:off x="102866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4" name="正方形/長方形 43"/>
              <p:cNvSpPr>
                <a:spLocks noChangeAspect="1"/>
              </p:cNvSpPr>
              <p:nvPr userDrawn="1"/>
            </p:nvSpPr>
            <p:spPr>
              <a:xfrm>
                <a:off x="247085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5" name="正方形/長方形 44"/>
              <p:cNvSpPr>
                <a:spLocks noChangeAspect="1"/>
              </p:cNvSpPr>
              <p:nvPr userDrawn="1"/>
            </p:nvSpPr>
            <p:spPr>
              <a:xfrm>
                <a:off x="679740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6" name="正方形/長方形 45"/>
              <p:cNvSpPr>
                <a:spLocks noChangeAspect="1"/>
              </p:cNvSpPr>
              <p:nvPr userDrawn="1"/>
            </p:nvSpPr>
            <p:spPr>
              <a:xfrm>
                <a:off x="823959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7" name="正方形/長方形 46"/>
              <p:cNvSpPr>
                <a:spLocks noChangeAspect="1"/>
              </p:cNvSpPr>
              <p:nvPr userDrawn="1"/>
            </p:nvSpPr>
            <p:spPr>
              <a:xfrm>
                <a:off x="968177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8" name="正方形/長方形 47"/>
              <p:cNvSpPr>
                <a:spLocks noChangeAspect="1"/>
              </p:cNvSpPr>
              <p:nvPr userDrawn="1"/>
            </p:nvSpPr>
            <p:spPr>
              <a:xfrm>
                <a:off x="11123962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9" name="正方形/長方形 48"/>
              <p:cNvSpPr>
                <a:spLocks noChangeAspect="1"/>
              </p:cNvSpPr>
              <p:nvPr userDrawn="1"/>
            </p:nvSpPr>
            <p:spPr>
              <a:xfrm>
                <a:off x="391303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50" name="正方形/長方形 49"/>
              <p:cNvSpPr>
                <a:spLocks noChangeAspect="1"/>
              </p:cNvSpPr>
              <p:nvPr userDrawn="1"/>
            </p:nvSpPr>
            <p:spPr>
              <a:xfrm>
                <a:off x="535522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</p:grpSp>
        <p:grpSp>
          <p:nvGrpSpPr>
            <p:cNvPr id="10" name="グループ化 9"/>
            <p:cNvGrpSpPr/>
            <p:nvPr userDrawn="1"/>
          </p:nvGrpSpPr>
          <p:grpSpPr>
            <a:xfrm>
              <a:off x="771501" y="1469660"/>
              <a:ext cx="7605760" cy="34769"/>
              <a:chOff x="1028668" y="521040"/>
              <a:chExt cx="10141013" cy="46358"/>
            </a:xfrm>
            <a:solidFill>
              <a:srgbClr val="6464E6"/>
            </a:solidFill>
          </p:grpSpPr>
          <p:sp>
            <p:nvSpPr>
              <p:cNvPr id="35" name="正方形/長方形 34"/>
              <p:cNvSpPr>
                <a:spLocks noChangeAspect="1"/>
              </p:cNvSpPr>
              <p:nvPr userDrawn="1"/>
            </p:nvSpPr>
            <p:spPr>
              <a:xfrm flipH="1" flipV="1">
                <a:off x="102866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6" name="正方形/長方形 35"/>
              <p:cNvSpPr>
                <a:spLocks noChangeAspect="1"/>
              </p:cNvSpPr>
              <p:nvPr userDrawn="1"/>
            </p:nvSpPr>
            <p:spPr>
              <a:xfrm>
                <a:off x="247085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7" name="正方形/長方形 36"/>
              <p:cNvSpPr>
                <a:spLocks noChangeAspect="1"/>
              </p:cNvSpPr>
              <p:nvPr userDrawn="1"/>
            </p:nvSpPr>
            <p:spPr>
              <a:xfrm>
                <a:off x="679740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8" name="正方形/長方形 37"/>
              <p:cNvSpPr>
                <a:spLocks noChangeAspect="1"/>
              </p:cNvSpPr>
              <p:nvPr userDrawn="1"/>
            </p:nvSpPr>
            <p:spPr>
              <a:xfrm>
                <a:off x="823959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9" name="正方形/長方形 38"/>
              <p:cNvSpPr>
                <a:spLocks noChangeAspect="1"/>
              </p:cNvSpPr>
              <p:nvPr userDrawn="1"/>
            </p:nvSpPr>
            <p:spPr>
              <a:xfrm>
                <a:off x="968177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0" name="正方形/長方形 39"/>
              <p:cNvSpPr>
                <a:spLocks noChangeAspect="1"/>
              </p:cNvSpPr>
              <p:nvPr userDrawn="1"/>
            </p:nvSpPr>
            <p:spPr>
              <a:xfrm>
                <a:off x="11123962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1" name="正方形/長方形 40"/>
              <p:cNvSpPr>
                <a:spLocks noChangeAspect="1"/>
              </p:cNvSpPr>
              <p:nvPr userDrawn="1"/>
            </p:nvSpPr>
            <p:spPr>
              <a:xfrm>
                <a:off x="391303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2" name="正方形/長方形 41"/>
              <p:cNvSpPr>
                <a:spLocks noChangeAspect="1"/>
              </p:cNvSpPr>
              <p:nvPr userDrawn="1"/>
            </p:nvSpPr>
            <p:spPr>
              <a:xfrm>
                <a:off x="535522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</p:grpSp>
        <p:sp>
          <p:nvSpPr>
            <p:cNvPr id="11" name="正方形/長方形 10"/>
            <p:cNvSpPr>
              <a:spLocks noChangeAspect="1"/>
            </p:cNvSpPr>
            <p:nvPr userDrawn="1"/>
          </p:nvSpPr>
          <p:spPr>
            <a:xfrm flipH="1" flipV="1">
              <a:off x="771501" y="2554114"/>
              <a:ext cx="34289" cy="34769"/>
            </a:xfrm>
            <a:prstGeom prst="rect">
              <a:avLst/>
            </a:prstGeom>
            <a:solidFill>
              <a:srgbClr val="6464E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99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59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Yu Gothic UI"/>
                <a:cs typeface="+mn-cs"/>
              </a:endParaRPr>
            </a:p>
          </p:txBody>
        </p:sp>
        <p:sp>
          <p:nvSpPr>
            <p:cNvPr id="12" name="正方形/長方形 11"/>
            <p:cNvSpPr>
              <a:spLocks noChangeAspect="1"/>
            </p:cNvSpPr>
            <p:nvPr userDrawn="1"/>
          </p:nvSpPr>
          <p:spPr>
            <a:xfrm>
              <a:off x="1853140" y="2554114"/>
              <a:ext cx="34289" cy="34769"/>
            </a:xfrm>
            <a:prstGeom prst="rect">
              <a:avLst/>
            </a:prstGeom>
            <a:solidFill>
              <a:srgbClr val="6464E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99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59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Yu Gothic UI"/>
                <a:cs typeface="+mn-cs"/>
              </a:endParaRPr>
            </a:p>
          </p:txBody>
        </p:sp>
        <p:sp>
          <p:nvSpPr>
            <p:cNvPr id="14" name="正方形/長方形 13"/>
            <p:cNvSpPr>
              <a:spLocks noChangeAspect="1"/>
            </p:cNvSpPr>
            <p:nvPr userDrawn="1"/>
          </p:nvSpPr>
          <p:spPr>
            <a:xfrm>
              <a:off x="7261334" y="2554114"/>
              <a:ext cx="34289" cy="34769"/>
            </a:xfrm>
            <a:prstGeom prst="rect">
              <a:avLst/>
            </a:prstGeom>
            <a:solidFill>
              <a:srgbClr val="6464E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99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59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Yu Gothic UI"/>
                <a:cs typeface="+mn-cs"/>
              </a:endParaRPr>
            </a:p>
          </p:txBody>
        </p:sp>
        <p:sp>
          <p:nvSpPr>
            <p:cNvPr id="15" name="正方形/長方形 14"/>
            <p:cNvSpPr>
              <a:spLocks noChangeAspect="1"/>
            </p:cNvSpPr>
            <p:nvPr userDrawn="1"/>
          </p:nvSpPr>
          <p:spPr>
            <a:xfrm>
              <a:off x="8342972" y="2554114"/>
              <a:ext cx="34289" cy="34769"/>
            </a:xfrm>
            <a:prstGeom prst="rect">
              <a:avLst/>
            </a:prstGeom>
            <a:solidFill>
              <a:srgbClr val="6464E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99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59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Yu Gothic UI"/>
                <a:cs typeface="+mn-cs"/>
              </a:endParaRPr>
            </a:p>
          </p:txBody>
        </p:sp>
        <p:grpSp>
          <p:nvGrpSpPr>
            <p:cNvPr id="17" name="グループ化 16"/>
            <p:cNvGrpSpPr/>
            <p:nvPr userDrawn="1"/>
          </p:nvGrpSpPr>
          <p:grpSpPr>
            <a:xfrm>
              <a:off x="771501" y="3627418"/>
              <a:ext cx="7605760" cy="34769"/>
              <a:chOff x="1028668" y="521040"/>
              <a:chExt cx="10141013" cy="46358"/>
            </a:xfrm>
            <a:solidFill>
              <a:srgbClr val="6464E6"/>
            </a:solidFill>
          </p:grpSpPr>
          <p:sp>
            <p:nvSpPr>
              <p:cNvPr id="27" name="正方形/長方形 26"/>
              <p:cNvSpPr>
                <a:spLocks noChangeAspect="1"/>
              </p:cNvSpPr>
              <p:nvPr userDrawn="1"/>
            </p:nvSpPr>
            <p:spPr>
              <a:xfrm flipH="1" flipV="1">
                <a:off x="102866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8" name="正方形/長方形 27"/>
              <p:cNvSpPr>
                <a:spLocks noChangeAspect="1"/>
              </p:cNvSpPr>
              <p:nvPr userDrawn="1"/>
            </p:nvSpPr>
            <p:spPr>
              <a:xfrm>
                <a:off x="247085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9" name="正方形/長方形 28"/>
              <p:cNvSpPr>
                <a:spLocks noChangeAspect="1"/>
              </p:cNvSpPr>
              <p:nvPr userDrawn="1"/>
            </p:nvSpPr>
            <p:spPr>
              <a:xfrm>
                <a:off x="679740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0" name="正方形/長方形 29"/>
              <p:cNvSpPr>
                <a:spLocks noChangeAspect="1"/>
              </p:cNvSpPr>
              <p:nvPr userDrawn="1"/>
            </p:nvSpPr>
            <p:spPr>
              <a:xfrm>
                <a:off x="823959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1" name="正方形/長方形 30"/>
              <p:cNvSpPr>
                <a:spLocks noChangeAspect="1"/>
              </p:cNvSpPr>
              <p:nvPr userDrawn="1"/>
            </p:nvSpPr>
            <p:spPr>
              <a:xfrm>
                <a:off x="968177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2" name="正方形/長方形 31"/>
              <p:cNvSpPr>
                <a:spLocks noChangeAspect="1"/>
              </p:cNvSpPr>
              <p:nvPr userDrawn="1"/>
            </p:nvSpPr>
            <p:spPr>
              <a:xfrm>
                <a:off x="11123962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3" name="正方形/長方形 32"/>
              <p:cNvSpPr>
                <a:spLocks noChangeAspect="1"/>
              </p:cNvSpPr>
              <p:nvPr userDrawn="1"/>
            </p:nvSpPr>
            <p:spPr>
              <a:xfrm>
                <a:off x="391303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4" name="正方形/長方形 33"/>
              <p:cNvSpPr>
                <a:spLocks noChangeAspect="1"/>
              </p:cNvSpPr>
              <p:nvPr userDrawn="1"/>
            </p:nvSpPr>
            <p:spPr>
              <a:xfrm>
                <a:off x="535522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</p:grpSp>
        <p:grpSp>
          <p:nvGrpSpPr>
            <p:cNvPr id="18" name="グループ化 17"/>
            <p:cNvGrpSpPr/>
            <p:nvPr userDrawn="1"/>
          </p:nvGrpSpPr>
          <p:grpSpPr>
            <a:xfrm>
              <a:off x="771501" y="4700721"/>
              <a:ext cx="7605760" cy="34769"/>
              <a:chOff x="1028668" y="521040"/>
              <a:chExt cx="10141013" cy="46358"/>
            </a:xfrm>
            <a:solidFill>
              <a:srgbClr val="6464E6"/>
            </a:solidFill>
          </p:grpSpPr>
          <p:sp>
            <p:nvSpPr>
              <p:cNvPr id="19" name="正方形/長方形 18"/>
              <p:cNvSpPr>
                <a:spLocks noChangeAspect="1"/>
              </p:cNvSpPr>
              <p:nvPr userDrawn="1"/>
            </p:nvSpPr>
            <p:spPr>
              <a:xfrm flipH="1" flipV="1">
                <a:off x="102866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0" name="正方形/長方形 19"/>
              <p:cNvSpPr>
                <a:spLocks noChangeAspect="1"/>
              </p:cNvSpPr>
              <p:nvPr userDrawn="1"/>
            </p:nvSpPr>
            <p:spPr>
              <a:xfrm>
                <a:off x="247085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1" name="正方形/長方形 20"/>
              <p:cNvSpPr>
                <a:spLocks noChangeAspect="1"/>
              </p:cNvSpPr>
              <p:nvPr userDrawn="1"/>
            </p:nvSpPr>
            <p:spPr>
              <a:xfrm>
                <a:off x="679740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2" name="正方形/長方形 21"/>
              <p:cNvSpPr>
                <a:spLocks noChangeAspect="1"/>
              </p:cNvSpPr>
              <p:nvPr userDrawn="1"/>
            </p:nvSpPr>
            <p:spPr>
              <a:xfrm>
                <a:off x="823959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3" name="正方形/長方形 22"/>
              <p:cNvSpPr>
                <a:spLocks noChangeAspect="1"/>
              </p:cNvSpPr>
              <p:nvPr userDrawn="1"/>
            </p:nvSpPr>
            <p:spPr>
              <a:xfrm>
                <a:off x="968177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4" name="正方形/長方形 23"/>
              <p:cNvSpPr>
                <a:spLocks noChangeAspect="1"/>
              </p:cNvSpPr>
              <p:nvPr userDrawn="1"/>
            </p:nvSpPr>
            <p:spPr>
              <a:xfrm>
                <a:off x="11123962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5" name="正方形/長方形 24"/>
              <p:cNvSpPr>
                <a:spLocks noChangeAspect="1"/>
              </p:cNvSpPr>
              <p:nvPr userDrawn="1"/>
            </p:nvSpPr>
            <p:spPr>
              <a:xfrm>
                <a:off x="391303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6" name="正方形/長方形 25"/>
              <p:cNvSpPr>
                <a:spLocks noChangeAspect="1"/>
              </p:cNvSpPr>
              <p:nvPr userDrawn="1"/>
            </p:nvSpPr>
            <p:spPr>
              <a:xfrm>
                <a:off x="535522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7922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61307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8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50" charset="-128"/>
              <a:ea typeface="Yu Gothic UI" panose="020B0500000000000000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3702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8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50" charset="-128"/>
              <a:ea typeface="Yu Gothic UI" panose="020B05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2906" y="2866100"/>
            <a:ext cx="11094737" cy="1727377"/>
          </a:xfrm>
          <a:prstGeom prst="rect">
            <a:avLst/>
          </a:prstGeom>
        </p:spPr>
        <p:txBody>
          <a:bodyPr anchor="ctr" anchorCtr="0"/>
          <a:lstStyle>
            <a:lvl1pPr marL="279982" indent="0">
              <a:lnSpc>
                <a:spcPct val="100000"/>
              </a:lnSpc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514647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>
            <a:spLocks noGrp="1"/>
          </p:cNvSpPr>
          <p:nvPr>
            <p:ph type="title"/>
          </p:nvPr>
        </p:nvSpPr>
        <p:spPr>
          <a:xfrm>
            <a:off x="962906" y="2866100"/>
            <a:ext cx="11094737" cy="1727377"/>
          </a:xfrm>
          <a:prstGeom prst="rect">
            <a:avLst/>
          </a:prstGeom>
        </p:spPr>
        <p:txBody>
          <a:bodyPr anchor="ctr" anchorCtr="0"/>
          <a:lstStyle>
            <a:lvl1pPr marL="279982" indent="0">
              <a:lnSpc>
                <a:spcPct val="100000"/>
              </a:lnSpc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988011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メインS-通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3"/>
          <p:cNvSpPr>
            <a:spLocks noGrp="1"/>
          </p:cNvSpPr>
          <p:nvPr>
            <p:ph type="title"/>
          </p:nvPr>
        </p:nvSpPr>
        <p:spPr>
          <a:xfrm>
            <a:off x="0" y="2"/>
            <a:ext cx="14400213" cy="558798"/>
          </a:xfrm>
          <a:prstGeom prst="rect">
            <a:avLst/>
          </a:prstGeom>
        </p:spPr>
        <p:txBody>
          <a:bodyPr anchor="ctr" anchorCtr="0"/>
          <a:lstStyle>
            <a:lvl1pPr marL="182563" indent="0">
              <a:lnSpc>
                <a:spcPct val="100000"/>
              </a:lnSpc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80706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8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0"/>
          </p:nvPr>
        </p:nvSpPr>
        <p:spPr>
          <a:xfrm>
            <a:off x="1187518" y="1692380"/>
            <a:ext cx="10150114" cy="186736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1">
                <a:latin typeface="+mn-ea"/>
                <a:ea typeface="+mn-ea"/>
              </a:defRPr>
            </a:lvl1pPr>
            <a:lvl2pPr>
              <a:lnSpc>
                <a:spcPct val="100000"/>
              </a:lnSpc>
              <a:defRPr sz="1800" b="1">
                <a:latin typeface="+mn-ea"/>
                <a:ea typeface="+mn-ea"/>
              </a:defRPr>
            </a:lvl2pPr>
            <a:lvl3pPr>
              <a:lnSpc>
                <a:spcPct val="100000"/>
              </a:lnSpc>
              <a:defRPr sz="1600" b="1">
                <a:latin typeface="+mn-ea"/>
                <a:ea typeface="+mn-ea"/>
              </a:defRPr>
            </a:lvl3pPr>
            <a:lvl4pPr>
              <a:lnSpc>
                <a:spcPct val="100000"/>
              </a:lnSpc>
              <a:defRPr b="1">
                <a:latin typeface="+mn-ea"/>
                <a:ea typeface="+mn-ea"/>
              </a:defRPr>
            </a:lvl4pPr>
            <a:lvl5pPr>
              <a:lnSpc>
                <a:spcPct val="100000"/>
              </a:lnSpc>
              <a:defRPr b="1">
                <a:latin typeface="+mn-ea"/>
                <a:ea typeface="+mn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0" y="2"/>
            <a:ext cx="14400213" cy="541419"/>
          </a:xfrm>
          <a:prstGeom prst="rect">
            <a:avLst/>
          </a:prstGeom>
        </p:spPr>
        <p:txBody>
          <a:bodyPr anchor="ctr" anchorCtr="0"/>
          <a:lstStyle>
            <a:lvl1pPr marL="279982" indent="0">
              <a:lnSpc>
                <a:spcPct val="100000"/>
              </a:lnSpc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74530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メインS_インターナルユースオンリ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7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50" charset="-128"/>
              <a:ea typeface="Yu Gothic UI" panose="020B05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3" name="タイトル 3"/>
          <p:cNvSpPr>
            <a:spLocks noGrp="1"/>
          </p:cNvSpPr>
          <p:nvPr>
            <p:ph type="title"/>
          </p:nvPr>
        </p:nvSpPr>
        <p:spPr>
          <a:xfrm>
            <a:off x="0" y="2"/>
            <a:ext cx="14400213" cy="959932"/>
          </a:xfrm>
          <a:prstGeom prst="rect">
            <a:avLst/>
          </a:prstGeom>
        </p:spPr>
        <p:txBody>
          <a:bodyPr anchor="ctr" anchorCtr="0"/>
          <a:lstStyle>
            <a:lvl1pPr marL="279982" indent="0">
              <a:lnSpc>
                <a:spcPct val="100000"/>
              </a:lnSpc>
              <a:defRPr sz="4409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  <a:ea typeface="Yu Gothic UI" panose="020B0500000000000000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4" name="AutoShape 13"/>
          <p:cNvSpPr>
            <a:spLocks noChangeArrowheads="1"/>
          </p:cNvSpPr>
          <p:nvPr userDrawn="1"/>
        </p:nvSpPr>
        <p:spPr bwMode="auto">
          <a:xfrm>
            <a:off x="12020801" y="7527161"/>
            <a:ext cx="2267750" cy="226756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143987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17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+mn-cs"/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095214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4099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680010" y="2733259"/>
            <a:ext cx="12420184" cy="1564889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080266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4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 userDrawn="1"/>
        </p:nvSpPr>
        <p:spPr>
          <a:xfrm>
            <a:off x="1506025" y="2554424"/>
            <a:ext cx="11104095" cy="2485217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92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4" name="図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610121" y="1680811"/>
            <a:ext cx="883290" cy="873614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26" y="682005"/>
            <a:ext cx="3141839" cy="73146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 userDrawn="1"/>
        </p:nvSpPr>
        <p:spPr>
          <a:xfrm>
            <a:off x="531357" y="7678918"/>
            <a:ext cx="2404441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1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© i-PRO | All Rights Reserved.</a:t>
            </a:r>
            <a:endParaRPr kumimoji="1" lang="ja-JP" altLang="en-US" sz="141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235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826" r:id="rId2"/>
  </p:sldLayoutIdLst>
  <p:txStyles>
    <p:titleStyle>
      <a:lvl1pPr algn="l" defTabSz="1439906" rtl="0" eaLnBrk="1" latinLnBrk="0" hangingPunct="1">
        <a:lnSpc>
          <a:spcPct val="90000"/>
        </a:lnSpc>
        <a:spcBef>
          <a:spcPct val="0"/>
        </a:spcBef>
        <a:buNone/>
        <a:defRPr kumimoji="1" sz="69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976" indent="-359976" algn="l" defTabSz="143990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kumimoji="1" sz="4409" kern="1200">
          <a:solidFill>
            <a:schemeClr val="tx1"/>
          </a:solidFill>
          <a:latin typeface="+mn-lt"/>
          <a:ea typeface="+mn-ea"/>
          <a:cs typeface="+mn-cs"/>
        </a:defRPr>
      </a:lvl1pPr>
      <a:lvl2pPr marL="1079929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3779" kern="1200">
          <a:solidFill>
            <a:schemeClr val="tx1"/>
          </a:solidFill>
          <a:latin typeface="+mn-lt"/>
          <a:ea typeface="+mn-ea"/>
          <a:cs typeface="+mn-cs"/>
        </a:defRPr>
      </a:lvl2pPr>
      <a:lvl3pPr marL="1799882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3pPr>
      <a:lvl4pPr marL="2519835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3239788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959741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679693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399646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6119599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439906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3pPr>
      <a:lvl4pPr marL="2159859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2879811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599764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319717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039670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5759623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015" y="7506968"/>
            <a:ext cx="3240048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70071" y="7506968"/>
            <a:ext cx="4860072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70150" y="7506968"/>
            <a:ext cx="3240048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36BA7AC-75F1-9A9C-DC92-1A483EA6DD68}"/>
              </a:ext>
            </a:extLst>
          </p:cNvPr>
          <p:cNvSpPr/>
          <p:nvPr userDrawn="1"/>
        </p:nvSpPr>
        <p:spPr>
          <a:xfrm>
            <a:off x="953227" y="2858616"/>
            <a:ext cx="11104095" cy="1758200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92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E1D7988-760A-6A20-57BE-37C1E9EF6CB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056934" y="2014471"/>
            <a:ext cx="883290" cy="87361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750C216-51EA-5389-88A7-C778AA2F35B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26" y="682005"/>
            <a:ext cx="3141839" cy="731466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A783B49-F0FE-2F06-E592-13772A7D4304}"/>
              </a:ext>
            </a:extLst>
          </p:cNvPr>
          <p:cNvSpPr txBox="1"/>
          <p:nvPr userDrawn="1"/>
        </p:nvSpPr>
        <p:spPr>
          <a:xfrm>
            <a:off x="531357" y="7678918"/>
            <a:ext cx="2404441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1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© i-PRO | All Rights Reserved.</a:t>
            </a:r>
            <a:endParaRPr kumimoji="1" lang="ja-JP" altLang="en-US" sz="141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608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</p:sldLayoutIdLst>
  <p:txStyles>
    <p:titleStyle>
      <a:lvl1pPr algn="l" defTabSz="1079906" rtl="0" eaLnBrk="1" latinLnBrk="0" hangingPunct="1">
        <a:lnSpc>
          <a:spcPct val="90000"/>
        </a:lnSpc>
        <a:spcBef>
          <a:spcPct val="0"/>
        </a:spcBef>
        <a:buNone/>
        <a:defRPr kumimoji="1" sz="51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77" indent="-269977" algn="l" defTabSz="107990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kumimoji="1"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09930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34988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83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78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74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69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64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602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53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06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860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813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766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719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672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626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5977BDE-C04A-6D01-9626-01364EA55E7A}"/>
              </a:ext>
            </a:extLst>
          </p:cNvPr>
          <p:cNvSpPr/>
          <p:nvPr userDrawn="1"/>
        </p:nvSpPr>
        <p:spPr>
          <a:xfrm>
            <a:off x="0" y="-4401"/>
            <a:ext cx="14400213" cy="57336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0019D05-30C8-D214-B2EB-B55BC799953E}"/>
              </a:ext>
            </a:extLst>
          </p:cNvPr>
          <p:cNvSpPr txBox="1"/>
          <p:nvPr userDrawn="1"/>
        </p:nvSpPr>
        <p:spPr>
          <a:xfrm>
            <a:off x="11893789" y="7770775"/>
            <a:ext cx="2404440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1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© i-PRO | All Rights Reserved.</a:t>
            </a:r>
            <a:endParaRPr kumimoji="1" lang="ja-JP" altLang="en-US" sz="141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E758868E-982C-B2C7-6D34-42221B0BC8B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28" y="7735879"/>
            <a:ext cx="1135913" cy="264457"/>
          </a:xfrm>
          <a:prstGeom prst="rect">
            <a:avLst/>
          </a:prstGeom>
        </p:spPr>
      </p:pic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50376A08-0A7D-F738-1B70-F6AD1ACF54EE}"/>
              </a:ext>
            </a:extLst>
          </p:cNvPr>
          <p:cNvCxnSpPr/>
          <p:nvPr userDrawn="1"/>
        </p:nvCxnSpPr>
        <p:spPr>
          <a:xfrm>
            <a:off x="0" y="7613856"/>
            <a:ext cx="14400213" cy="0"/>
          </a:xfrm>
          <a:prstGeom prst="line">
            <a:avLst/>
          </a:prstGeom>
          <a:ln w="38100">
            <a:solidFill>
              <a:srgbClr val="E2E3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スライド番号プレースホルダー 3">
            <a:extLst>
              <a:ext uri="{FF2B5EF4-FFF2-40B4-BE49-F238E27FC236}">
                <a16:creationId xmlns:a16="http://schemas.microsoft.com/office/drawing/2014/main" id="{58E8C92E-BB4C-8793-83CD-8D827465A6FF}"/>
              </a:ext>
            </a:extLst>
          </p:cNvPr>
          <p:cNvSpPr txBox="1">
            <a:spLocks/>
          </p:cNvSpPr>
          <p:nvPr userDrawn="1"/>
        </p:nvSpPr>
        <p:spPr>
          <a:xfrm>
            <a:off x="6855658" y="7717536"/>
            <a:ext cx="685709" cy="26701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anchor="ctr"/>
          <a:lstStyle>
            <a:defPPr>
              <a:defRPr lang="ja-JP"/>
            </a:defPPr>
            <a:lvl1pPr marL="0" algn="l" defTabSz="1079929" rtl="0" eaLnBrk="1" latinLnBrk="0" hangingPunct="1"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965" algn="l" defTabSz="1079929" rtl="0" eaLnBrk="1" latinLnBrk="0" hangingPunct="1"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9929" algn="l" defTabSz="1079929" rtl="0" eaLnBrk="1" latinLnBrk="0" hangingPunct="1"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9894" algn="l" defTabSz="1079929" rtl="0" eaLnBrk="1" latinLnBrk="0" hangingPunct="1"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9859" algn="l" defTabSz="1079929" rtl="0" eaLnBrk="1" latinLnBrk="0" hangingPunct="1"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99823" algn="l" defTabSz="1079929" rtl="0" eaLnBrk="1" latinLnBrk="0" hangingPunct="1"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9788" algn="l" defTabSz="1079929" rtl="0" eaLnBrk="1" latinLnBrk="0" hangingPunct="1"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52" algn="l" defTabSz="1079929" rtl="0" eaLnBrk="1" latinLnBrk="0" hangingPunct="1"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9717" algn="l" defTabSz="1079929" rtl="0" eaLnBrk="1" latinLnBrk="0" hangingPunct="1"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655F5CF-A6B3-4C59-B6E1-DF36CB82528B}" type="slidenum">
              <a:rPr lang="ja-JP" altLang="en-US" sz="1600" b="1" smtClean="0"/>
              <a:pPr algn="ctr"/>
              <a:t>‹#›</a:t>
            </a:fld>
            <a:endParaRPr lang="ja-JP" altLang="en-US" sz="1600" b="1"/>
          </a:p>
        </p:txBody>
      </p:sp>
    </p:spTree>
    <p:extLst>
      <p:ext uri="{BB962C8B-B14F-4D97-AF65-F5344CB8AC3E}">
        <p14:creationId xmlns:p14="http://schemas.microsoft.com/office/powerpoint/2010/main" val="126014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7" r:id="rId2"/>
    <p:sldLayoutId id="2147483828" r:id="rId3"/>
    <p:sldLayoutId id="2147483829" r:id="rId4"/>
  </p:sldLayoutIdLst>
  <p:txStyles>
    <p:titleStyle>
      <a:lvl1pPr algn="l" defTabSz="1079906" rtl="0" eaLnBrk="1" latinLnBrk="0" hangingPunct="1">
        <a:lnSpc>
          <a:spcPct val="90000"/>
        </a:lnSpc>
        <a:spcBef>
          <a:spcPct val="0"/>
        </a:spcBef>
        <a:buNone/>
        <a:defRPr kumimoji="1" sz="51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77" indent="-269977" algn="l" defTabSz="107990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kumimoji="1"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09930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34988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83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78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74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69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64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602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53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06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860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813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766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719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672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626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040" y="669390"/>
            <a:ext cx="3095737" cy="72073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 userDrawn="1"/>
        </p:nvSpPr>
        <p:spPr>
          <a:xfrm>
            <a:off x="531357" y="7678918"/>
            <a:ext cx="2404441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1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© i-PRO | All Rights Reserved.</a:t>
            </a:r>
            <a:endParaRPr kumimoji="1" lang="ja-JP" altLang="en-US" sz="141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</p:txBody>
      </p:sp>
      <p:sp>
        <p:nvSpPr>
          <p:cNvPr id="5" name="正方形/長方形 4"/>
          <p:cNvSpPr/>
          <p:nvPr userDrawn="1"/>
        </p:nvSpPr>
        <p:spPr>
          <a:xfrm>
            <a:off x="13761853" y="7422"/>
            <a:ext cx="638361" cy="638306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12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Yu Gothic UI"/>
              <a:cs typeface="+mn-cs"/>
            </a:endParaRPr>
          </a:p>
        </p:txBody>
      </p:sp>
      <p:sp>
        <p:nvSpPr>
          <p:cNvPr id="8" name="正方形/長方形 7"/>
          <p:cNvSpPr/>
          <p:nvPr userDrawn="1"/>
        </p:nvSpPr>
        <p:spPr>
          <a:xfrm>
            <a:off x="11831929" y="645727"/>
            <a:ext cx="1929925" cy="1929759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12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Yu Gothic U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463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825" r:id="rId2"/>
  </p:sldLayoutIdLst>
  <p:txStyles>
    <p:titleStyle>
      <a:lvl1pPr algn="ctr" defTabSz="719953" rtl="0" eaLnBrk="1" fontAlgn="base" hangingPunct="1">
        <a:spcBef>
          <a:spcPct val="0"/>
        </a:spcBef>
        <a:spcAft>
          <a:spcPct val="0"/>
        </a:spcAft>
        <a:defRPr kumimoji="1" sz="6929" kern="1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719953"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1439906"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2159859"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2879811"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539965" indent="-539965" algn="l" defTabSz="719953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5039" kern="1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1169923" indent="-449971" algn="l" defTabSz="719953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4409" kern="1200">
          <a:solidFill>
            <a:schemeClr val="tx1"/>
          </a:solidFill>
          <a:latin typeface="+mn-lt"/>
          <a:ea typeface="+mn-ea"/>
          <a:cs typeface="+mn-cs"/>
        </a:defRPr>
      </a:lvl2pPr>
      <a:lvl3pPr marL="1799882" indent="-359976" algn="l" defTabSz="719953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779" kern="1200">
          <a:solidFill>
            <a:schemeClr val="tx1"/>
          </a:solidFill>
          <a:latin typeface="+mn-lt"/>
          <a:ea typeface="+mn-ea"/>
          <a:cs typeface="+mn-cs"/>
        </a:defRPr>
      </a:lvl3pPr>
      <a:lvl4pPr marL="2519835" indent="-359976" algn="l" defTabSz="719953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4pPr>
      <a:lvl5pPr marL="3239788" indent="-359976" algn="l" defTabSz="719953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5pPr>
      <a:lvl6pPr marL="3959741" indent="-359976" algn="l" defTabSz="719953" rtl="0" eaLnBrk="1" latinLnBrk="0" hangingPunct="1">
        <a:spcBef>
          <a:spcPct val="20000"/>
        </a:spcBef>
        <a:buFont typeface="Arial"/>
        <a:buChar char="•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6pPr>
      <a:lvl7pPr marL="4679693" indent="-359976" algn="l" defTabSz="719953" rtl="0" eaLnBrk="1" latinLnBrk="0" hangingPunct="1">
        <a:spcBef>
          <a:spcPct val="20000"/>
        </a:spcBef>
        <a:buFont typeface="Arial"/>
        <a:buChar char="•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7pPr>
      <a:lvl8pPr marL="5399646" indent="-359976" algn="l" defTabSz="719953" rtl="0" eaLnBrk="1" latinLnBrk="0" hangingPunct="1">
        <a:spcBef>
          <a:spcPct val="20000"/>
        </a:spcBef>
        <a:buFont typeface="Arial"/>
        <a:buChar char="•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8pPr>
      <a:lvl9pPr marL="6119599" indent="-359976" algn="l" defTabSz="719953" rtl="0" eaLnBrk="1" latinLnBrk="0" hangingPunct="1">
        <a:spcBef>
          <a:spcPct val="20000"/>
        </a:spcBef>
        <a:buFont typeface="Arial"/>
        <a:buChar char="•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439906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3pPr>
      <a:lvl4pPr marL="2159859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2879811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599764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319717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039670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5759623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1" userDrawn="1">
          <p15:clr>
            <a:srgbClr val="F26B43"/>
          </p15:clr>
        </p15:guide>
        <p15:guide id="2" pos="428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4402"/>
            <a:ext cx="14400213" cy="96294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377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sp>
        <p:nvSpPr>
          <p:cNvPr id="8" name="スライド番号プレースホルダー 3"/>
          <p:cNvSpPr txBox="1">
            <a:spLocks/>
          </p:cNvSpPr>
          <p:nvPr userDrawn="1"/>
        </p:nvSpPr>
        <p:spPr>
          <a:xfrm>
            <a:off x="6779037" y="7741787"/>
            <a:ext cx="842143" cy="298272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42517" tIns="42517" rIns="42517" bIns="42517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88B8E2-C3DB-4B2A-ADFB-45BB59B1B2E8}" type="slidenum">
              <a:rPr kumimoji="1" lang="ja-JP" altLang="en-US" sz="1417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pPr marL="0" marR="0" lvl="0" indent="0" algn="ctr" defTabSz="71995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41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0" name="テキスト ボックス 9"/>
          <p:cNvSpPr txBox="1"/>
          <p:nvPr userDrawn="1"/>
        </p:nvSpPr>
        <p:spPr>
          <a:xfrm>
            <a:off x="11985229" y="7689931"/>
            <a:ext cx="2404440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1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© i-PRO | All Rights Reserved.</a:t>
            </a:r>
            <a:endParaRPr kumimoji="1" lang="ja-JP" altLang="en-US" sz="141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pic>
        <p:nvPicPr>
          <p:cNvPr id="12" name="図 1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008" y="7633717"/>
            <a:ext cx="1331429" cy="309976"/>
          </a:xfrm>
          <a:prstGeom prst="rect">
            <a:avLst/>
          </a:prstGeom>
        </p:spPr>
      </p:pic>
      <p:cxnSp>
        <p:nvCxnSpPr>
          <p:cNvPr id="13" name="直線コネクタ 12"/>
          <p:cNvCxnSpPr/>
          <p:nvPr userDrawn="1"/>
        </p:nvCxnSpPr>
        <p:spPr>
          <a:xfrm>
            <a:off x="0" y="7451296"/>
            <a:ext cx="14400213" cy="0"/>
          </a:xfrm>
          <a:prstGeom prst="line">
            <a:avLst/>
          </a:prstGeom>
          <a:ln w="38100">
            <a:solidFill>
              <a:srgbClr val="E2E3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139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82" r:id="rId3"/>
  </p:sldLayoutIdLst>
  <p:txStyles>
    <p:titleStyle>
      <a:lvl1pPr algn="l" defTabSz="1439906" rtl="0" eaLnBrk="1" latinLnBrk="0" hangingPunct="1">
        <a:lnSpc>
          <a:spcPct val="90000"/>
        </a:lnSpc>
        <a:spcBef>
          <a:spcPct val="0"/>
        </a:spcBef>
        <a:buNone/>
        <a:defRPr kumimoji="1" sz="69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976" indent="-359976" algn="l" defTabSz="143990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kumimoji="1" sz="4409" kern="1200">
          <a:solidFill>
            <a:schemeClr val="tx1"/>
          </a:solidFill>
          <a:latin typeface="+mn-lt"/>
          <a:ea typeface="+mn-ea"/>
          <a:cs typeface="+mn-cs"/>
        </a:defRPr>
      </a:lvl1pPr>
      <a:lvl2pPr marL="1079929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3779" kern="1200">
          <a:solidFill>
            <a:schemeClr val="tx1"/>
          </a:solidFill>
          <a:latin typeface="+mn-lt"/>
          <a:ea typeface="+mn-ea"/>
          <a:cs typeface="+mn-cs"/>
        </a:defRPr>
      </a:lvl2pPr>
      <a:lvl3pPr marL="1799882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3pPr>
      <a:lvl4pPr marL="2519835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3239788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959741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679693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399646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6119599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439906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3pPr>
      <a:lvl4pPr marL="2159859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2879811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599764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319717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039670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5759623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0" y="0"/>
            <a:ext cx="14400213" cy="8099425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12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Yu Gothic UI"/>
              <a:cs typeface="+mn-cs"/>
            </a:endParaRPr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1730" y="7096730"/>
            <a:ext cx="2374476" cy="552813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 userDrawn="1"/>
        </p:nvSpPr>
        <p:spPr>
          <a:xfrm>
            <a:off x="249605" y="7390360"/>
            <a:ext cx="2404441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1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© i-PRO | All Rights Reserved.</a:t>
            </a:r>
            <a:endParaRPr kumimoji="1" lang="ja-JP" altLang="en-US" sz="141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571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txStyles>
    <p:titleStyle>
      <a:lvl1pPr algn="l" defTabSz="1439906" rtl="0" eaLnBrk="1" latinLnBrk="0" hangingPunct="1">
        <a:lnSpc>
          <a:spcPct val="90000"/>
        </a:lnSpc>
        <a:spcBef>
          <a:spcPct val="0"/>
        </a:spcBef>
        <a:buNone/>
        <a:defRPr kumimoji="1" sz="69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976" indent="-359976" algn="l" defTabSz="143990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kumimoji="1" sz="4409" kern="1200">
          <a:solidFill>
            <a:schemeClr val="tx1"/>
          </a:solidFill>
          <a:latin typeface="+mn-lt"/>
          <a:ea typeface="+mn-ea"/>
          <a:cs typeface="+mn-cs"/>
        </a:defRPr>
      </a:lvl1pPr>
      <a:lvl2pPr marL="1079929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3779" kern="1200">
          <a:solidFill>
            <a:schemeClr val="tx1"/>
          </a:solidFill>
          <a:latin typeface="+mn-lt"/>
          <a:ea typeface="+mn-ea"/>
          <a:cs typeface="+mn-cs"/>
        </a:defRPr>
      </a:lvl2pPr>
      <a:lvl3pPr marL="1799882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3pPr>
      <a:lvl4pPr marL="2519835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3239788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959741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679693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399646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6119599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439906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3pPr>
      <a:lvl4pPr marL="2159859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2879811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599764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319717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039670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5759623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811" userDrawn="1">
          <p15:clr>
            <a:srgbClr val="F26B43"/>
          </p15:clr>
        </p15:guide>
        <p15:guide id="2" pos="7287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 userDrawn="1"/>
        </p:nvSpPr>
        <p:spPr>
          <a:xfrm>
            <a:off x="0" y="0"/>
            <a:ext cx="14400213" cy="809942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5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Yu Gothic UI"/>
              <a:cs typeface="+mn-cs"/>
            </a:endParaRPr>
          </a:p>
        </p:txBody>
      </p:sp>
      <p:sp>
        <p:nvSpPr>
          <p:cNvPr id="3" name="テキスト ボックス 2"/>
          <p:cNvSpPr txBox="1"/>
          <p:nvPr userDrawn="1"/>
        </p:nvSpPr>
        <p:spPr>
          <a:xfrm>
            <a:off x="11885355" y="7668740"/>
            <a:ext cx="2404441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1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© i-PRO | All Rights Reserved.</a:t>
            </a:r>
            <a:endParaRPr kumimoji="1" lang="ja-JP" altLang="en-US" sz="141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128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</p:sldLayoutIdLst>
  <p:txStyles>
    <p:titleStyle>
      <a:lvl1pPr algn="l" defTabSz="1079929" rtl="0" eaLnBrk="1" latinLnBrk="0" hangingPunct="1">
        <a:lnSpc>
          <a:spcPct val="90000"/>
        </a:lnSpc>
        <a:spcBef>
          <a:spcPct val="0"/>
        </a:spcBef>
        <a:buNone/>
        <a:defRPr kumimoji="1" sz="519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82" indent="-269982" algn="l" defTabSz="1079929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kumimoji="1"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09947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349912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876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841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805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770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735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699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65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29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894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859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823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788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752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717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/>
          <p:cNvSpPr/>
          <p:nvPr userDrawn="1"/>
        </p:nvSpPr>
        <p:spPr>
          <a:xfrm>
            <a:off x="0" y="1"/>
            <a:ext cx="14400213" cy="953817"/>
          </a:xfrm>
          <a:prstGeom prst="rect">
            <a:avLst/>
          </a:prstGeom>
          <a:solidFill>
            <a:srgbClr val="E2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348">
              <a:ln>
                <a:noFill/>
              </a:ln>
            </a:endParaRPr>
          </a:p>
        </p:txBody>
      </p:sp>
      <p:pic>
        <p:nvPicPr>
          <p:cNvPr id="24" name="図 2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61" y="7757597"/>
            <a:ext cx="1140971" cy="265635"/>
          </a:xfrm>
          <a:prstGeom prst="rect">
            <a:avLst/>
          </a:prstGeom>
        </p:spPr>
      </p:pic>
      <p:cxnSp>
        <p:nvCxnSpPr>
          <p:cNvPr id="26" name="直線コネクタ 25"/>
          <p:cNvCxnSpPr/>
          <p:nvPr userDrawn="1"/>
        </p:nvCxnSpPr>
        <p:spPr>
          <a:xfrm>
            <a:off x="0" y="7653061"/>
            <a:ext cx="14400213" cy="0"/>
          </a:xfrm>
          <a:prstGeom prst="line">
            <a:avLst/>
          </a:prstGeom>
          <a:ln w="38100">
            <a:solidFill>
              <a:srgbClr val="E2E3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スライド番号プレースホルダー 3"/>
          <p:cNvSpPr txBox="1">
            <a:spLocks/>
          </p:cNvSpPr>
          <p:nvPr userDrawn="1"/>
        </p:nvSpPr>
        <p:spPr>
          <a:xfrm>
            <a:off x="6779037" y="7741787"/>
            <a:ext cx="842143" cy="298272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42517" tIns="42517" rIns="42517" bIns="42517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1417" b="1" smtClean="0">
                <a:solidFill>
                  <a:schemeClr val="tx1"/>
                </a:solidFill>
              </a:rPr>
              <a:pPr algn="ctr"/>
              <a:t>‹#›</a:t>
            </a:fld>
            <a:endParaRPr lang="ja-JP" altLang="en-US" sz="1417" b="1" dirty="0">
              <a:solidFill>
                <a:schemeClr val="tx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005057" y="7740310"/>
            <a:ext cx="2313834" cy="34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6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</p:sldLayoutIdLst>
  <p:txStyles>
    <p:titleStyle>
      <a:lvl1pPr algn="l" defTabSz="1079929" rtl="0" eaLnBrk="1" latinLnBrk="0" hangingPunct="1">
        <a:lnSpc>
          <a:spcPct val="90000"/>
        </a:lnSpc>
        <a:spcBef>
          <a:spcPct val="0"/>
        </a:spcBef>
        <a:buNone/>
        <a:defRPr kumimoji="1" sz="519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82" indent="-269982" algn="l" defTabSz="1079929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kumimoji="1"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09947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349912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876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841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805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770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735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699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65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29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894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859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823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788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752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717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1" userDrawn="1">
          <p15:clr>
            <a:srgbClr val="F26B43"/>
          </p15:clr>
        </p15:guide>
        <p15:guide id="2" orient="horz" pos="4694" userDrawn="1">
          <p15:clr>
            <a:srgbClr val="F26B43"/>
          </p15:clr>
        </p15:guide>
        <p15:guide id="3" orient="horz" pos="4801" userDrawn="1">
          <p15:clr>
            <a:srgbClr val="F26B43"/>
          </p15:clr>
        </p15:guide>
        <p15:guide id="4" orient="horz" pos="497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hyperlink" Target="https://sdt.i-pro.com/i-pro/" TargetMode="External"/><Relationship Id="rId7" Type="http://schemas.openxmlformats.org/officeDocument/2006/relationships/slide" Target="slide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www.psn-web.net/ssbu-t/Useful_tool/SystemDesignTool/SDT_Operation_Guide_ipro_jp.pdf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bPIWDW0uAk" TargetMode="Externa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dbPIWDW0uAk?feature=oembed" TargetMode="External"/><Relationship Id="rId6" Type="http://schemas.openxmlformats.org/officeDocument/2006/relationships/slide" Target="slide5.xml"/><Relationship Id="rId5" Type="http://schemas.openxmlformats.org/officeDocument/2006/relationships/slide" Target="slide4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slide" Target="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slide" Target="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slide" Target="sl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no86jqH9Oww?start=13&amp;feature=oembed" TargetMode="External"/><Relationship Id="rId6" Type="http://schemas.openxmlformats.org/officeDocument/2006/relationships/slide" Target="slide5.xml"/><Relationship Id="rId5" Type="http://schemas.openxmlformats.org/officeDocument/2006/relationships/slide" Target="slide4.xml"/><Relationship Id="rId4" Type="http://schemas.openxmlformats.org/officeDocument/2006/relationships/hyperlink" Target="https://www.youtube.com/watch?v=no86jqH9Oww&amp;t=13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S6-xPuWF4Cc?start=70&amp;feature=oembed" TargetMode="External"/><Relationship Id="rId6" Type="http://schemas.openxmlformats.org/officeDocument/2006/relationships/slide" Target="slide5.xml"/><Relationship Id="rId5" Type="http://schemas.openxmlformats.org/officeDocument/2006/relationships/slide" Target="slide4.xml"/><Relationship Id="rId4" Type="http://schemas.openxmlformats.org/officeDocument/2006/relationships/hyperlink" Target="https://www.youtube.com/watch?v=S6-xPuWF4Cc&amp;t=70s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slide" Target="slide5.xm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hALhvxs8npc?feature=oembed" TargetMode="External"/><Relationship Id="rId6" Type="http://schemas.openxmlformats.org/officeDocument/2006/relationships/slide" Target="slide4.xml"/><Relationship Id="rId5" Type="http://schemas.openxmlformats.org/officeDocument/2006/relationships/image" Target="../media/image29.png"/><Relationship Id="rId4" Type="http://schemas.openxmlformats.org/officeDocument/2006/relationships/hyperlink" Target="https://www.youtube.com/watch?v=hALhvxs8npc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XOXT8AcKnTM?feature=oembed" TargetMode="External"/><Relationship Id="rId6" Type="http://schemas.openxmlformats.org/officeDocument/2006/relationships/slide" Target="slide5.xml"/><Relationship Id="rId5" Type="http://schemas.openxmlformats.org/officeDocument/2006/relationships/slide" Target="slide4.xml"/><Relationship Id="rId4" Type="http://schemas.openxmlformats.org/officeDocument/2006/relationships/hyperlink" Target="https://www.youtube.com/watch?v=XOXT8AcKnTM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slide" Target="slide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4" Type="http://schemas.openxmlformats.org/officeDocument/2006/relationships/hyperlink" Target="https://i-pro.com/products_and_solutions/ja/surveillance/learning-and-support/tools/learning-and-support/tools/ip-setting-software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-pro.com/products_and_solutions/ja/surveillance/documentation-database/quxishuomingshu-caozuoshedingbian-wv-asa100ux-wv-asa100wuxta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i-pro.com/products_and_solutions/ja/surveillance/documentation-database/quxishuomingshu-caozuoshedingbian-wv-asa100ux-wv-asa100wuxta" TargetMode="External"/><Relationship Id="rId7" Type="http://schemas.openxmlformats.org/officeDocument/2006/relationships/slide" Target="slide5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slide" Target="slide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i-pro.com/products_and_solutions/ja/surveillance/learning-and-support/tools/learning-and-support/tools/ict" TargetMode="External"/><Relationship Id="rId1" Type="http://schemas.openxmlformats.org/officeDocument/2006/relationships/slideLayout" Target="../slideLayouts/slideLayout5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slide" Target="slide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slide" Target="slide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slide" Target="slide5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slide" Target="slide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28.xml"/><Relationship Id="rId3" Type="http://schemas.openxmlformats.org/officeDocument/2006/relationships/slide" Target="slide11.xml"/><Relationship Id="rId7" Type="http://schemas.openxmlformats.org/officeDocument/2006/relationships/slide" Target="slide16.xml"/><Relationship Id="rId12" Type="http://schemas.openxmlformats.org/officeDocument/2006/relationships/slide" Target="slide27.xml"/><Relationship Id="rId17" Type="http://schemas.openxmlformats.org/officeDocument/2006/relationships/slide" Target="slide33.xml"/><Relationship Id="rId2" Type="http://schemas.openxmlformats.org/officeDocument/2006/relationships/slide" Target="slide7.xml"/><Relationship Id="rId16" Type="http://schemas.openxmlformats.org/officeDocument/2006/relationships/slide" Target="slide32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4.xml"/><Relationship Id="rId11" Type="http://schemas.openxmlformats.org/officeDocument/2006/relationships/slide" Target="slide25.xml"/><Relationship Id="rId5" Type="http://schemas.openxmlformats.org/officeDocument/2006/relationships/slide" Target="slide13.xml"/><Relationship Id="rId15" Type="http://schemas.openxmlformats.org/officeDocument/2006/relationships/slide" Target="slide31.xml"/><Relationship Id="rId10" Type="http://schemas.openxmlformats.org/officeDocument/2006/relationships/slide" Target="slide21.xml"/><Relationship Id="rId4" Type="http://schemas.openxmlformats.org/officeDocument/2006/relationships/slide" Target="slide12.xml"/><Relationship Id="rId9" Type="http://schemas.openxmlformats.org/officeDocument/2006/relationships/slide" Target="slide20.xml"/><Relationship Id="rId14" Type="http://schemas.openxmlformats.org/officeDocument/2006/relationships/slide" Target="slide3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/>
        </p:nvSpPr>
        <p:spPr>
          <a:xfrm>
            <a:off x="1513541" y="2731986"/>
            <a:ext cx="11088362" cy="2209387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ja-JP" alt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" panose="020B0400000000000000" pitchFamily="50" charset="-128"/>
                <a:ea typeface="游ゴシック" panose="020B0400000000000000" pitchFamily="50" charset="-128"/>
                <a:cs typeface="Tahoma" panose="020B0604030504040204" pitchFamily="34" charset="0"/>
              </a:rPr>
              <a:t>新</a:t>
            </a:r>
            <a:r>
              <a:rPr lang="en-US" altLang="ja-JP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" panose="020B0400000000000000" pitchFamily="50" charset="-128"/>
                <a:ea typeface="游ゴシック" panose="020B0400000000000000" pitchFamily="50" charset="-128"/>
                <a:cs typeface="Tahoma" panose="020B0604030504040204" pitchFamily="34" charset="0"/>
              </a:rPr>
              <a:t>X</a:t>
            </a:r>
            <a:r>
              <a:rPr lang="ja-JP" alt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" panose="020B0400000000000000" pitchFamily="50" charset="-128"/>
                <a:ea typeface="游ゴシック" panose="020B0400000000000000" pitchFamily="50" charset="-128"/>
                <a:cs typeface="Tahoma" panose="020B0604030504040204" pitchFamily="34" charset="0"/>
              </a:rPr>
              <a:t>シリーズカメラ</a:t>
            </a:r>
            <a:endParaRPr lang="en-US" altLang="ja-JP" sz="4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游ゴシック" panose="020B0400000000000000" pitchFamily="50" charset="-128"/>
              <a:ea typeface="游ゴシック" panose="020B0400000000000000" pitchFamily="50" charset="-128"/>
              <a:cs typeface="Tahoma" panose="020B0604030504040204" pitchFamily="34" charset="0"/>
            </a:endParaRPr>
          </a:p>
          <a:p>
            <a:pPr algn="ctr"/>
            <a:r>
              <a:rPr lang="ja-JP" alt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" panose="020B0400000000000000" pitchFamily="50" charset="-128"/>
                <a:ea typeface="游ゴシック" panose="020B0400000000000000" pitchFamily="50" charset="-128"/>
                <a:cs typeface="Tahoma" panose="020B0604030504040204" pitchFamily="34" charset="0"/>
              </a:rPr>
              <a:t>システム設計資料</a:t>
            </a:r>
            <a:endParaRPr lang="en-US" altLang="ja-JP" sz="4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游ゴシック" panose="020B0400000000000000" pitchFamily="50" charset="-128"/>
              <a:ea typeface="游ゴシック" panose="020B0400000000000000" pitchFamily="50" charset="-128"/>
              <a:cs typeface="Tahoma" panose="020B0604030504040204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en-US" altLang="ja-JP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" panose="020B0400000000000000" pitchFamily="50" charset="-128"/>
                <a:ea typeface="游ゴシック" panose="020B0400000000000000" pitchFamily="50" charset="-128"/>
                <a:cs typeface="Tahoma" panose="020B0604030504040204" pitchFamily="34" charset="0"/>
              </a:rPr>
              <a:t>WV-X15xxx</a:t>
            </a:r>
            <a:r>
              <a:rPr lang="ja-JP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" panose="020B0400000000000000" pitchFamily="50" charset="-128"/>
                <a:ea typeface="游ゴシック" panose="020B0400000000000000" pitchFamily="50" charset="-128"/>
                <a:cs typeface="Tahoma" panose="020B0604030504040204" pitchFamily="34" charset="0"/>
              </a:rPr>
              <a:t> シリーズ、</a:t>
            </a:r>
            <a:r>
              <a:rPr lang="en-US" altLang="ja-JP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" panose="020B0400000000000000" pitchFamily="50" charset="-128"/>
                <a:ea typeface="游ゴシック" panose="020B0400000000000000" pitchFamily="50" charset="-128"/>
                <a:cs typeface="Tahoma" panose="020B0604030504040204" pitchFamily="34" charset="0"/>
              </a:rPr>
              <a:t>WV-X22xxx</a:t>
            </a:r>
            <a:r>
              <a:rPr lang="ja-JP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" panose="020B0400000000000000" pitchFamily="50" charset="-128"/>
                <a:ea typeface="游ゴシック" panose="020B0400000000000000" pitchFamily="50" charset="-128"/>
                <a:cs typeface="Tahoma" panose="020B0604030504040204" pitchFamily="34" charset="0"/>
              </a:rPr>
              <a:t> シリーズ、</a:t>
            </a:r>
            <a:r>
              <a:rPr lang="en-US" altLang="ja-JP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" panose="020B0400000000000000" pitchFamily="50" charset="-128"/>
                <a:ea typeface="游ゴシック" panose="020B0400000000000000" pitchFamily="50" charset="-128"/>
                <a:cs typeface="Tahoma" panose="020B0604030504040204" pitchFamily="34" charset="0"/>
              </a:rPr>
              <a:t>WV-X25xxx</a:t>
            </a:r>
            <a:r>
              <a:rPr lang="ja-JP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" panose="020B0400000000000000" pitchFamily="50" charset="-128"/>
                <a:ea typeface="游ゴシック" panose="020B0400000000000000" pitchFamily="50" charset="-128"/>
                <a:cs typeface="Tahoma" panose="020B0604030504040204" pitchFamily="34" charset="0"/>
              </a:rPr>
              <a:t> シリーズ</a:t>
            </a:r>
            <a:endParaRPr lang="en-US" altLang="ja-JP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游ゴシック" panose="020B0400000000000000" pitchFamily="50" charset="-128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1395269" y="6079859"/>
            <a:ext cx="3056827" cy="48013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2520" b="1" dirty="0">
                <a:latin typeface="Yu Gothic UI" panose="020B0500000000000000" pitchFamily="50" charset="-128"/>
                <a:ea typeface="Yu Gothic UI" panose="020B0500000000000000" pitchFamily="50" charset="-128"/>
                <a:cs typeface="Calibri Light" panose="020F0302020204030204" pitchFamily="34" charset="0"/>
              </a:rPr>
              <a:t>2024</a:t>
            </a:r>
            <a:r>
              <a:rPr lang="ja-JP" altLang="en-US" sz="2520" b="1" dirty="0">
                <a:latin typeface="Yu Gothic UI" panose="020B0500000000000000" pitchFamily="50" charset="-128"/>
                <a:ea typeface="Yu Gothic UI" panose="020B0500000000000000" pitchFamily="50" charset="-128"/>
                <a:cs typeface="Calibri Light" panose="020F0302020204030204" pitchFamily="34" charset="0"/>
              </a:rPr>
              <a:t>年 </a:t>
            </a:r>
            <a:r>
              <a:rPr lang="en-US" altLang="ja-JP" sz="2520" b="1" dirty="0">
                <a:latin typeface="Yu Gothic UI" panose="020B0500000000000000" pitchFamily="50" charset="-128"/>
                <a:ea typeface="Yu Gothic UI" panose="020B0500000000000000" pitchFamily="50" charset="-128"/>
                <a:cs typeface="Calibri Light" panose="020F0302020204030204" pitchFamily="34" charset="0"/>
              </a:rPr>
              <a:t>3</a:t>
            </a:r>
            <a:r>
              <a:rPr lang="ja-JP" altLang="en-US" sz="2520" b="1" dirty="0">
                <a:latin typeface="Yu Gothic UI" panose="020B0500000000000000" pitchFamily="50" charset="-128"/>
                <a:ea typeface="Yu Gothic UI" panose="020B0500000000000000" pitchFamily="50" charset="-128"/>
                <a:cs typeface="Calibri Light" panose="020F0302020204030204" pitchFamily="34" charset="0"/>
              </a:rPr>
              <a:t>月</a:t>
            </a:r>
            <a:endParaRPr lang="en-US" altLang="ja-JP" sz="2520" b="1" dirty="0">
              <a:latin typeface="Yu Gothic UI" panose="020B0500000000000000" pitchFamily="50" charset="-128"/>
              <a:ea typeface="Yu Gothic UI" panose="020B0500000000000000" pitchFamily="50" charset="-128"/>
              <a:cs typeface="Calibri Light" panose="020F0302020204030204" pitchFamily="34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1395268" y="5501986"/>
            <a:ext cx="2897876" cy="48013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2520" b="1" dirty="0">
                <a:latin typeface="Yu Gothic UI" panose="020B0500000000000000" pitchFamily="50" charset="-128"/>
                <a:ea typeface="Yu Gothic UI" panose="020B0500000000000000" pitchFamily="50" charset="-128"/>
                <a:cs typeface="Calibri Light" panose="020F0302020204030204" pitchFamily="34" charset="0"/>
              </a:rPr>
              <a:t>Ver</a:t>
            </a:r>
            <a:r>
              <a:rPr lang="ja-JP" altLang="en-US" sz="2520" b="1" dirty="0">
                <a:latin typeface="Yu Gothic UI" panose="020B0500000000000000" pitchFamily="50" charset="-128"/>
                <a:ea typeface="Yu Gothic UI" panose="020B0500000000000000" pitchFamily="50" charset="-128"/>
                <a:cs typeface="Calibri Light" panose="020F0302020204030204" pitchFamily="34" charset="0"/>
              </a:rPr>
              <a:t> </a:t>
            </a:r>
            <a:r>
              <a:rPr lang="en-US" altLang="ja-JP" sz="2520" b="1" dirty="0">
                <a:latin typeface="Yu Gothic UI" panose="020B0500000000000000" pitchFamily="50" charset="-128"/>
                <a:ea typeface="Yu Gothic UI" panose="020B0500000000000000" pitchFamily="50" charset="-128"/>
                <a:cs typeface="Calibri Light" panose="020F0302020204030204" pitchFamily="34" charset="0"/>
              </a:rPr>
              <a:t>1.00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A350CC0-4B8A-9C07-C5C5-51E2D41F1265}"/>
              </a:ext>
            </a:extLst>
          </p:cNvPr>
          <p:cNvSpPr txBox="1"/>
          <p:nvPr/>
        </p:nvSpPr>
        <p:spPr>
          <a:xfrm>
            <a:off x="5058922" y="5778806"/>
            <a:ext cx="3699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>
                <a:latin typeface="+mn-ea"/>
              </a:rPr>
              <a:t>i-PRO</a:t>
            </a:r>
            <a:r>
              <a:rPr kumimoji="1" lang="ja-JP" altLang="en-US" sz="3600" b="1" dirty="0">
                <a:latin typeface="+mn-ea"/>
              </a:rPr>
              <a:t>株式会社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8AD5358-4A6F-D822-B30A-0F21360B7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2660" y="6284911"/>
            <a:ext cx="1407000" cy="1407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C2AFC03-EDE9-A2AD-8F59-E790DE4A0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9232" y="6425137"/>
            <a:ext cx="1192233" cy="11922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EA9A1FF-0A22-2495-A21C-40FCC6D1B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1105" y="4643050"/>
            <a:ext cx="1773648" cy="17736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550B30E-15E1-0136-DAC8-1310B16CAE33}"/>
              </a:ext>
            </a:extLst>
          </p:cNvPr>
          <p:cNvSpPr txBox="1"/>
          <p:nvPr/>
        </p:nvSpPr>
        <p:spPr>
          <a:xfrm>
            <a:off x="10273718" y="5982117"/>
            <a:ext cx="2357891" cy="537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b="1" dirty="0">
                <a:latin typeface="+mn-ea"/>
              </a:rPr>
              <a:t>【</a:t>
            </a:r>
            <a:r>
              <a:rPr lang="ja-JP" altLang="en-US" sz="1200" b="1" dirty="0">
                <a:latin typeface="+mn-ea"/>
              </a:rPr>
              <a:t>屋外ボックスタイプ</a:t>
            </a:r>
            <a:r>
              <a:rPr lang="en-US" altLang="ja-JP" sz="1200" b="1" dirty="0">
                <a:latin typeface="+mn-ea"/>
              </a:rPr>
              <a:t>】</a:t>
            </a:r>
          </a:p>
          <a:p>
            <a:pPr marL="179388">
              <a:lnSpc>
                <a:spcPct val="110000"/>
              </a:lnSpc>
            </a:pPr>
            <a:r>
              <a:rPr lang="en-US" altLang="ja-JP" sz="1600" b="1" dirty="0">
                <a:latin typeface="+mn-ea"/>
              </a:rPr>
              <a:t>WV-X15xxx</a:t>
            </a:r>
            <a:r>
              <a:rPr lang="ja-JP" altLang="en-US" sz="1600" b="1" dirty="0">
                <a:latin typeface="+mn-ea"/>
              </a:rPr>
              <a:t> シリーズ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AC0F288-458D-311C-2C74-FC949A9D0267}"/>
              </a:ext>
            </a:extLst>
          </p:cNvPr>
          <p:cNvSpPr txBox="1"/>
          <p:nvPr/>
        </p:nvSpPr>
        <p:spPr>
          <a:xfrm>
            <a:off x="11716437" y="7518224"/>
            <a:ext cx="2357891" cy="537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b="1" dirty="0">
                <a:latin typeface="+mn-ea"/>
              </a:rPr>
              <a:t>【</a:t>
            </a:r>
            <a:r>
              <a:rPr lang="ja-JP" altLang="en-US" sz="1200" b="1" dirty="0">
                <a:latin typeface="+mn-ea"/>
              </a:rPr>
              <a:t>屋外ドームタイプ</a:t>
            </a:r>
            <a:r>
              <a:rPr lang="en-US" altLang="ja-JP" sz="1200" b="1" dirty="0">
                <a:latin typeface="+mn-ea"/>
              </a:rPr>
              <a:t>】</a:t>
            </a:r>
          </a:p>
          <a:p>
            <a:pPr marL="179388">
              <a:lnSpc>
                <a:spcPct val="110000"/>
              </a:lnSpc>
            </a:pPr>
            <a:r>
              <a:rPr lang="en-US" altLang="ja-JP" sz="1600" b="1" dirty="0">
                <a:latin typeface="+mn-ea"/>
              </a:rPr>
              <a:t>WV-X25xxx</a:t>
            </a:r>
            <a:r>
              <a:rPr lang="ja-JP" altLang="en-US" sz="1600" b="1" dirty="0">
                <a:latin typeface="+mn-ea"/>
              </a:rPr>
              <a:t> シリーズ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38E1FB6-B0FA-566B-E7DB-8AD2A524633F}"/>
              </a:ext>
            </a:extLst>
          </p:cNvPr>
          <p:cNvSpPr txBox="1"/>
          <p:nvPr/>
        </p:nvSpPr>
        <p:spPr>
          <a:xfrm>
            <a:off x="8948991" y="7523127"/>
            <a:ext cx="2357891" cy="537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b="1" dirty="0">
                <a:latin typeface="+mn-ea"/>
              </a:rPr>
              <a:t>【</a:t>
            </a:r>
            <a:r>
              <a:rPr lang="ja-JP" altLang="en-US" sz="1200" b="1" dirty="0">
                <a:latin typeface="+mn-ea"/>
              </a:rPr>
              <a:t>屋内ドームタイプ</a:t>
            </a:r>
            <a:r>
              <a:rPr lang="en-US" altLang="ja-JP" sz="1200" b="1" dirty="0">
                <a:latin typeface="+mn-ea"/>
              </a:rPr>
              <a:t>】</a:t>
            </a:r>
          </a:p>
          <a:p>
            <a:pPr marL="179388">
              <a:lnSpc>
                <a:spcPct val="110000"/>
              </a:lnSpc>
            </a:pPr>
            <a:r>
              <a:rPr lang="en-US" altLang="ja-JP" sz="1600" b="1" dirty="0">
                <a:latin typeface="+mn-ea"/>
              </a:rPr>
              <a:t>WV-X22xxx</a:t>
            </a:r>
            <a:r>
              <a:rPr lang="ja-JP" altLang="en-US" sz="1600" b="1" dirty="0">
                <a:latin typeface="+mn-ea"/>
              </a:rPr>
              <a:t> シリーズ</a:t>
            </a:r>
          </a:p>
        </p:txBody>
      </p:sp>
    </p:spTree>
    <p:extLst>
      <p:ext uri="{BB962C8B-B14F-4D97-AF65-F5344CB8AC3E}">
        <p14:creationId xmlns:p14="http://schemas.microsoft.com/office/powerpoint/2010/main" val="1003854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136026EE-76CB-420C-7F7A-1A388EF55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lang="en-US" altLang="ja-JP" dirty="0"/>
              <a:t>1-1. </a:t>
            </a:r>
            <a:r>
              <a:rPr lang="ja-JP" altLang="en-US" dirty="0"/>
              <a:t>従来モデルとのスペック比較④　その他 共通項目</a:t>
            </a:r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D9824532-7D19-B7D5-C981-46E157940D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635904"/>
              </p:ext>
            </p:extLst>
          </p:nvPr>
        </p:nvGraphicFramePr>
        <p:xfrm>
          <a:off x="443699" y="972866"/>
          <a:ext cx="13363966" cy="523279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832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9325">
                  <a:extLst>
                    <a:ext uri="{9D8B030D-6E8A-4147-A177-3AD203B41FA5}">
                      <a16:colId xmlns:a16="http://schemas.microsoft.com/office/drawing/2014/main" val="2216142250"/>
                    </a:ext>
                  </a:extLst>
                </a:gridCol>
                <a:gridCol w="5431089">
                  <a:extLst>
                    <a:ext uri="{9D8B030D-6E8A-4147-A177-3AD203B41FA5}">
                      <a16:colId xmlns:a16="http://schemas.microsoft.com/office/drawing/2014/main" val="2298122404"/>
                    </a:ext>
                  </a:extLst>
                </a:gridCol>
                <a:gridCol w="5431089">
                  <a:extLst>
                    <a:ext uri="{9D8B030D-6E8A-4147-A177-3AD203B41FA5}">
                      <a16:colId xmlns:a16="http://schemas.microsoft.com/office/drawing/2014/main" val="701409219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altLang="ja-JP" sz="16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altLang="ja-JP" sz="16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新</a:t>
                      </a:r>
                      <a:r>
                        <a:rPr lang="en-US" altLang="ja-JP" sz="18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ja-JP" altLang="en-US" sz="18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シリーズ</a:t>
                      </a:r>
                      <a:endParaRPr lang="en-US" altLang="ja-JP" sz="1800" b="1" kern="100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ja-JP" altLang="en-US" sz="18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シリーズ</a:t>
                      </a:r>
                      <a:endParaRPr lang="en-US" altLang="ja-JP" sz="1800" b="1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130261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ja-JP" altLang="en-US" sz="12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画像回転</a:t>
                      </a:r>
                      <a:endParaRPr lang="en-US" altLang="ja-JP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0°/90°/180°/270°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320 x 180</a:t>
                      </a: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使用時、</a:t>
                      </a:r>
                      <a:r>
                        <a:rPr kumimoji="1" lang="en-US" altLang="ja-JP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90°/270°</a:t>
                      </a: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も選択可</a:t>
                      </a:r>
                      <a:endParaRPr kumimoji="1" lang="en-US" altLang="ja-JP" sz="12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ea"/>
                        <a:ea typeface="+mn-ea"/>
                        <a:cs typeface="Meiryo UI" panose="020B0604030504040204" pitchFamily="50" charset="-128"/>
                      </a:endParaRP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60 fps / 50 fps</a:t>
                      </a: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モード：</a:t>
                      </a:r>
                      <a:r>
                        <a:rPr kumimoji="1" lang="en-US" altLang="ja-JP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90°/270°</a:t>
                      </a: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選択不可</a:t>
                      </a:r>
                      <a:endParaRPr kumimoji="1" lang="en-US" altLang="ja-JP" sz="12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Meiryo UI" panose="020B0604030504040204" pitchFamily="50" charset="-128"/>
                      </a:endParaRPr>
                    </a:p>
                  </a:txBody>
                  <a:tcPr marL="90000" marR="90000" marT="46800" marB="46800" anchor="ctr" anchorCtr="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0°/90°/180°/270°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320 x 180</a:t>
                      </a: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使用時は、</a:t>
                      </a:r>
                      <a:r>
                        <a:rPr kumimoji="1" lang="en-US" altLang="ja-JP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90°/270°</a:t>
                      </a: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選択不可</a:t>
                      </a:r>
                      <a:endParaRPr kumimoji="1" lang="en-US" altLang="ja-JP" sz="12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ea"/>
                        <a:ea typeface="+mn-ea"/>
                        <a:cs typeface="Meiryo UI" panose="020B0604030504040204" pitchFamily="50" charset="-128"/>
                      </a:endParaRP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60 fps / 50 fps </a:t>
                      </a: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モード：</a:t>
                      </a:r>
                      <a:r>
                        <a:rPr kumimoji="1" lang="en-US" altLang="ja-JP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90°/270°</a:t>
                      </a: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選択不可</a:t>
                      </a:r>
                      <a:endParaRPr kumimoji="1" lang="en-US" altLang="ja-JP" sz="12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Meiryo UI" panose="020B0604030504040204" pitchFamily="50" charset="-128"/>
                      </a:endParaRPr>
                    </a:p>
                  </a:txBody>
                  <a:tcPr marL="90000" marR="90000" marT="46800" marB="46800" anchor="ctr" anchorCtr="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780016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ja-JP" altLang="en-US" sz="12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画揺れ補正</a:t>
                      </a:r>
                      <a:endParaRPr lang="en-US" altLang="ja-JP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対応有り</a:t>
                      </a:r>
                      <a:endParaRPr kumimoji="1" lang="en-US" altLang="ja-JP" sz="12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ea"/>
                        <a:ea typeface="+mn-ea"/>
                        <a:cs typeface="Meiryo UI" panose="020B0604030504040204" pitchFamily="50" charset="-128"/>
                      </a:endParaRP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※</a:t>
                      </a: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画揺れ補正</a:t>
                      </a:r>
                      <a:r>
                        <a:rPr kumimoji="1" lang="en-US" altLang="ja-JP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On</a:t>
                      </a: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設定時、レンズ歪み補正使用不可</a:t>
                      </a:r>
                      <a:endParaRPr kumimoji="1" lang="en-US" altLang="ja-JP" sz="12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Meiryo UI" panose="020B0604030504040204" pitchFamily="50" charset="-128"/>
                      </a:endParaRPr>
                    </a:p>
                  </a:txBody>
                  <a:tcPr marL="90000" marR="90000" marT="46800" marB="46800" anchor="ctr" anchorCtr="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対応無し</a:t>
                      </a:r>
                      <a:endParaRPr kumimoji="1" lang="en-US" altLang="ja-JP" sz="12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ea"/>
                        <a:ea typeface="+mn-ea"/>
                        <a:cs typeface="Meiryo UI" panose="020B0604030504040204" pitchFamily="50" charset="-128"/>
                      </a:endParaRPr>
                    </a:p>
                  </a:txBody>
                  <a:tcPr marL="90000" marR="90000" marT="46800" marB="46800" anchor="ctr" anchorCtr="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53997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ja-JP" altLang="en-US" sz="12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プライバシーマスク</a:t>
                      </a:r>
                      <a:endParaRPr lang="en-US" altLang="ja-JP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対応有り</a:t>
                      </a:r>
                      <a:endParaRPr kumimoji="1" lang="en-US" altLang="ja-JP" sz="12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Meiryo UI" panose="020B0604030504040204" pitchFamily="50" charset="-128"/>
                      </a:endParaRP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エリア指定：</a:t>
                      </a:r>
                      <a:r>
                        <a:rPr kumimoji="1" lang="en-US" altLang="ja-JP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4</a:t>
                      </a: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点指定</a:t>
                      </a:r>
                      <a:endParaRPr kumimoji="1" lang="en-US" altLang="ja-JP" sz="12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Meiryo UI" panose="020B0604030504040204" pitchFamily="50" charset="-128"/>
                      </a:endParaRP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描画方式</a:t>
                      </a: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：</a:t>
                      </a: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塗潰し</a:t>
                      </a: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／色変更可能（全エリア共通）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　　　　　　　　グレー、赤、青、緑、白、黒</a:t>
                      </a:r>
                      <a:endParaRPr kumimoji="1" lang="en-US" altLang="ja-JP" sz="12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ea"/>
                        <a:ea typeface="+mn-ea"/>
                        <a:cs typeface="Meiryo UI" panose="020B0604030504040204" pitchFamily="50" charset="-128"/>
                      </a:endParaRP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※ </a:t>
                      </a: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モザイクは</a:t>
                      </a:r>
                      <a:r>
                        <a:rPr kumimoji="1" lang="en-US" altLang="ja-JP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5MP</a:t>
                      </a: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モデル</a:t>
                      </a:r>
                      <a:r>
                        <a:rPr kumimoji="1" lang="en-US" altLang="ja-JP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(2</a:t>
                      </a: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月 </a:t>
                      </a:r>
                      <a:r>
                        <a:rPr kumimoji="1" lang="en-US" altLang="ja-JP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Verup)</a:t>
                      </a: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から対応予定</a:t>
                      </a:r>
                      <a:endParaRPr lang="en-US" altLang="ja-JP" sz="1200" b="1" kern="100" baseline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 anchorCtr="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対応有り</a:t>
                      </a:r>
                      <a:endParaRPr kumimoji="1" lang="en-US" altLang="ja-JP" sz="12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Meiryo UI" panose="020B0604030504040204" pitchFamily="50" charset="-128"/>
                      </a:endParaRP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エリア指定：</a:t>
                      </a:r>
                      <a:r>
                        <a:rPr kumimoji="1" lang="en-US" altLang="ja-JP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4</a:t>
                      </a: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点指定</a:t>
                      </a:r>
                      <a:endParaRPr kumimoji="1" lang="en-US" altLang="ja-JP" sz="12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Meiryo UI" panose="020B0604030504040204" pitchFamily="50" charset="-128"/>
                      </a:endParaRP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描画方式：塗潰し</a:t>
                      </a:r>
                      <a:endParaRPr kumimoji="1" lang="en-US" altLang="ja-JP" sz="12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Meiryo UI" panose="020B0604030504040204" pitchFamily="50" charset="-128"/>
                      </a:endParaRPr>
                    </a:p>
                  </a:txBody>
                  <a:tcPr marL="90000" marR="90000" marT="46800" marB="46800" anchor="ctr" anchorCtr="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8675236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ja-JP" altLang="en-US" sz="12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セキュア</a:t>
                      </a:r>
                      <a:endParaRPr lang="en-US" altLang="ja-JP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ja-JP" altLang="en-US" sz="12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セキュアエレメント</a:t>
                      </a:r>
                    </a:p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lang="en-US" altLang="ja-JP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FIPS 140-2 Level</a:t>
                      </a: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対応あり</a:t>
                      </a:r>
                      <a:endParaRPr kumimoji="1" lang="en-US" altLang="ja-JP" sz="12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ea"/>
                        <a:ea typeface="+mn-ea"/>
                        <a:cs typeface="Meiryo UI" panose="020B0604030504040204" pitchFamily="50" charset="-128"/>
                      </a:endParaRPr>
                    </a:p>
                  </a:txBody>
                  <a:tcPr marL="90000" marR="90000" marT="46800" marB="46800" anchor="ctr" anchorCtr="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対応なし</a:t>
                      </a:r>
                      <a:endParaRPr lang="en-US" altLang="ja-JP" sz="1200" b="1" kern="100" baseline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 anchorCtr="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96054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ctr"/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2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セキュアブート</a:t>
                      </a:r>
                      <a:endParaRPr lang="en-US" altLang="ja-JP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対応あり</a:t>
                      </a:r>
                      <a:endParaRPr kumimoji="1" lang="en-US" altLang="ja-JP" sz="12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ea"/>
                        <a:ea typeface="+mn-ea"/>
                        <a:cs typeface="Meiryo UI" panose="020B0604030504040204" pitchFamily="50" charset="-128"/>
                      </a:endParaRPr>
                    </a:p>
                  </a:txBody>
                  <a:tcPr marL="90000" marR="90000" marT="46800" marB="46800" anchor="ctr" anchorCtr="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対応なし</a:t>
                      </a:r>
                      <a:endParaRPr lang="en-US" altLang="ja-JP" sz="1200" b="1" kern="100" baseline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 anchorCtr="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7386986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ja-JP" altLang="en-US" sz="12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スケジュール 設定可能数</a:t>
                      </a:r>
                      <a:endParaRPr lang="en-US" altLang="ja-JP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90000" marR="90000" marT="46800" marB="46800" anchor="ctr" anchorCtr="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90000" marR="90000" marT="46800" marB="46800" anchor="ctr" anchorCtr="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89762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altLang="ja-JP" sz="12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i-PRO Remo.</a:t>
                      </a:r>
                      <a:r>
                        <a:rPr lang="ja-JP" altLang="en-US" sz="12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対応</a:t>
                      </a:r>
                      <a:endParaRPr lang="en-US" altLang="ja-JP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1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対応あり（</a:t>
                      </a:r>
                      <a:r>
                        <a:rPr lang="en-US" altLang="ja-JP" sz="1200" b="1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2MP</a:t>
                      </a:r>
                      <a:r>
                        <a:rPr lang="ja-JP" altLang="en-US" sz="1200" b="1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モデルのみ）</a:t>
                      </a:r>
                      <a:endParaRPr lang="en-US" altLang="ja-JP" sz="1200" b="1" kern="10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※ 60/50 fps</a:t>
                      </a:r>
                      <a:r>
                        <a:rPr lang="ja-JP" altLang="en-US" sz="12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は利用不可</a:t>
                      </a:r>
                      <a:endParaRPr lang="en-US" altLang="ja-JP" sz="12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Meiryo UI" panose="020B0604030504040204" pitchFamily="50" charset="-128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※</a:t>
                      </a:r>
                      <a:r>
                        <a:rPr lang="ja-JP" altLang="en-US" sz="12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 </a:t>
                      </a:r>
                      <a:r>
                        <a:rPr lang="en-US" altLang="ja-JP" sz="12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5MP</a:t>
                      </a:r>
                      <a:r>
                        <a:rPr lang="ja-JP" altLang="en-US" sz="12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モデル、</a:t>
                      </a:r>
                      <a:r>
                        <a:rPr lang="en-US" altLang="ja-JP" sz="12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4K</a:t>
                      </a:r>
                      <a:r>
                        <a:rPr lang="ja-JP" altLang="en-US" sz="12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Meiryo UI" panose="020B0604030504040204" pitchFamily="50" charset="-128"/>
                        </a:rPr>
                        <a:t>モデルは非対応</a:t>
                      </a:r>
                      <a:endParaRPr lang="en-US" altLang="ja-JP" sz="12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Meiryo UI" panose="020B0604030504040204" pitchFamily="50" charset="-128"/>
                      </a:endParaRPr>
                    </a:p>
                  </a:txBody>
                  <a:tcPr marL="90000" marR="90000" marT="46800" marB="46800" anchor="ctr" anchorCtr="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1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対応あり</a:t>
                      </a:r>
                      <a:endParaRPr lang="en-US" altLang="ja-JP" sz="1200" b="1" kern="10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 anchorCtr="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5467396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ja-JP" altLang="en-US" sz="12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電源供給</a:t>
                      </a:r>
                      <a:endParaRPr lang="en-US" altLang="ja-JP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PoE</a:t>
                      </a:r>
                      <a:r>
                        <a:rPr lang="ja-JP" altLang="en-US" sz="1200" b="1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＋（簡単キッティング時は </a:t>
                      </a:r>
                      <a:r>
                        <a:rPr lang="en-US" altLang="ja-JP" sz="1200" b="1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PoE</a:t>
                      </a:r>
                      <a:r>
                        <a:rPr lang="ja-JP" altLang="en-US" sz="1200" b="1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使用可能）</a:t>
                      </a:r>
                      <a:endParaRPr lang="en-US" altLang="ja-JP" sz="1200" b="1" kern="10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 anchorCtr="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PoE</a:t>
                      </a:r>
                    </a:p>
                  </a:txBody>
                  <a:tcPr marL="90000" marR="90000" marT="46800" marB="46800" anchor="ctr" anchorCtr="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166455"/>
                  </a:ext>
                </a:extLst>
              </a:tr>
            </a:tbl>
          </a:graphicData>
        </a:graphic>
      </p:graphicFrame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94A4979-B84E-7BD8-CC40-D69203153F77}"/>
              </a:ext>
            </a:extLst>
          </p:cNvPr>
          <p:cNvSpPr txBox="1"/>
          <p:nvPr/>
        </p:nvSpPr>
        <p:spPr>
          <a:xfrm>
            <a:off x="4141397" y="6358112"/>
            <a:ext cx="23006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1100" b="1" dirty="0"/>
              <a:t>＊</a:t>
            </a:r>
            <a:r>
              <a:rPr kumimoji="1" lang="ja-JP" altLang="en-US" sz="1100" b="1" dirty="0">
                <a:solidFill>
                  <a:srgbClr val="0000FF"/>
                </a:solidFill>
              </a:rPr>
              <a:t>青字：</a:t>
            </a:r>
            <a:r>
              <a:rPr lang="ja-JP" altLang="en-US" sz="1100" b="1" dirty="0">
                <a:solidFill>
                  <a:srgbClr val="0000FF"/>
                </a:solidFill>
              </a:rPr>
              <a:t>優位</a:t>
            </a:r>
            <a:r>
              <a:rPr kumimoji="1" lang="ja-JP" altLang="en-US" sz="1100" b="1" dirty="0">
                <a:solidFill>
                  <a:srgbClr val="0000FF"/>
                </a:solidFill>
              </a:rPr>
              <a:t>点　　</a:t>
            </a:r>
            <a:r>
              <a:rPr kumimoji="1" lang="ja-JP" altLang="en-US" sz="1100" b="1" dirty="0">
                <a:solidFill>
                  <a:srgbClr val="FF0000"/>
                </a:solidFill>
              </a:rPr>
              <a:t>赤字：</a:t>
            </a:r>
            <a:r>
              <a:rPr lang="ja-JP" altLang="en-US" sz="1100" b="1" dirty="0">
                <a:solidFill>
                  <a:srgbClr val="FF0000"/>
                </a:solidFill>
              </a:rPr>
              <a:t>劣位</a:t>
            </a:r>
            <a:r>
              <a:rPr kumimoji="1" lang="ja-JP" altLang="en-US" sz="1100" b="1" dirty="0">
                <a:solidFill>
                  <a:srgbClr val="FF0000"/>
                </a:solidFill>
              </a:rPr>
              <a:t>点</a:t>
            </a:r>
            <a:endParaRPr kumimoji="1" lang="ja-JP" altLang="en-US" sz="1100" b="1" dirty="0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B08283D-7E84-5D1C-EA7F-221E073F2B4A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4" name="テキスト ボックス 3">
              <a:hlinkClick r:id="rId2" action="ppaction://hlinksldjump"/>
              <a:extLst>
                <a:ext uri="{FF2B5EF4-FFF2-40B4-BE49-F238E27FC236}">
                  <a16:creationId xmlns:a16="http://schemas.microsoft.com/office/drawing/2014/main" id="{3EDCB623-99E4-7F13-249C-9A472E7E8C75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6" name="正方形/長方形 5">
              <a:hlinkClick r:id="rId3" action="ppaction://hlinksldjump"/>
              <a:extLst>
                <a:ext uri="{FF2B5EF4-FFF2-40B4-BE49-F238E27FC236}">
                  <a16:creationId xmlns:a16="http://schemas.microsoft.com/office/drawing/2014/main" id="{C070414D-ADEE-03D4-F262-C0DC07880858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49999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CA53FEF4-0E16-C032-7BEB-4BAC60956A9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81894" y="569104"/>
            <a:ext cx="12558962" cy="472025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■撮影モードによっては、一部の機能が制限されます</a:t>
            </a:r>
            <a:r>
              <a:rPr lang="ja-JP" altLang="en-US" dirty="0"/>
              <a:t>。</a:t>
            </a:r>
            <a:endParaRPr kumimoji="1" lang="en-US" altLang="ja-JP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5D92DCA1-3886-3E00-FF25-63721839B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1-2. </a:t>
            </a:r>
            <a:r>
              <a:rPr kumimoji="1" lang="ja-JP" altLang="en-US" dirty="0"/>
              <a:t>撮像モードによる機能制限</a:t>
            </a:r>
          </a:p>
        </p:txBody>
      </p:sp>
      <p:graphicFrame>
        <p:nvGraphicFramePr>
          <p:cNvPr id="4" name="コンテンツ プレースホルダー 3">
            <a:extLst>
              <a:ext uri="{FF2B5EF4-FFF2-40B4-BE49-F238E27FC236}">
                <a16:creationId xmlns:a16="http://schemas.microsoft.com/office/drawing/2014/main" id="{2FD4F251-6C22-B850-804A-11CB700377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41632"/>
              </p:ext>
            </p:extLst>
          </p:nvPr>
        </p:nvGraphicFramePr>
        <p:xfrm>
          <a:off x="483476" y="939575"/>
          <a:ext cx="9204325" cy="523017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894205">
                  <a:extLst>
                    <a:ext uri="{9D8B030D-6E8A-4147-A177-3AD203B41FA5}">
                      <a16:colId xmlns:a16="http://schemas.microsoft.com/office/drawing/2014/main" val="2502688437"/>
                    </a:ext>
                  </a:extLst>
                </a:gridCol>
                <a:gridCol w="1592580">
                  <a:extLst>
                    <a:ext uri="{9D8B030D-6E8A-4147-A177-3AD203B41FA5}">
                      <a16:colId xmlns:a16="http://schemas.microsoft.com/office/drawing/2014/main" val="3702194339"/>
                    </a:ext>
                  </a:extLst>
                </a:gridCol>
                <a:gridCol w="1592580">
                  <a:extLst>
                    <a:ext uri="{9D8B030D-6E8A-4147-A177-3AD203B41FA5}">
                      <a16:colId xmlns:a16="http://schemas.microsoft.com/office/drawing/2014/main" val="3834690213"/>
                    </a:ext>
                  </a:extLst>
                </a:gridCol>
                <a:gridCol w="2062480">
                  <a:extLst>
                    <a:ext uri="{9D8B030D-6E8A-4147-A177-3AD203B41FA5}">
                      <a16:colId xmlns:a16="http://schemas.microsoft.com/office/drawing/2014/main" val="3375576601"/>
                    </a:ext>
                  </a:extLst>
                </a:gridCol>
                <a:gridCol w="2062480">
                  <a:extLst>
                    <a:ext uri="{9D8B030D-6E8A-4147-A177-3AD203B41FA5}">
                      <a16:colId xmlns:a16="http://schemas.microsoft.com/office/drawing/2014/main" val="22987511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/>
                        <a:t>WV-MP-V2N</a:t>
                      </a:r>
                    </a:p>
                    <a:p>
                      <a:pPr algn="ctr"/>
                      <a:r>
                        <a:rPr kumimoji="1" lang="en-US" altLang="ja-JP" sz="1200" b="1" dirty="0"/>
                        <a:t>WV-X22700-V2L</a:t>
                      </a:r>
                    </a:p>
                    <a:p>
                      <a:pPr algn="ctr"/>
                      <a:r>
                        <a:rPr kumimoji="1" lang="en-US" altLang="ja-JP" sz="1200" b="1" dirty="0"/>
                        <a:t>WV-X25700-V2LN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b="1" dirty="0"/>
                        <a:t>＊＊＊＊＊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WV-X15300-V3N</a:t>
                      </a:r>
                    </a:p>
                    <a:p>
                      <a:pPr marL="0" marR="0" lvl="0" indent="0" algn="ctr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WV-X22300-V3L</a:t>
                      </a:r>
                    </a:p>
                    <a:p>
                      <a:pPr marL="0" marR="0" lvl="0" indent="0" algn="ctr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WV-X25300-V3LN</a:t>
                      </a:r>
                      <a:endParaRPr kumimoji="1" lang="ja-JP" alt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6659348"/>
                  </a:ext>
                </a:extLst>
              </a:tr>
              <a:tr h="165062">
                <a:tc>
                  <a:txBody>
                    <a:bodyPr/>
                    <a:lstStyle/>
                    <a:p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機能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+mn-ea"/>
                          <a:ea typeface="+mn-ea"/>
                        </a:rPr>
                        <a:t>16:9(60 fps) </a:t>
                      </a:r>
                      <a:endParaRPr kumimoji="1" lang="ja-JP" altLang="en-US" sz="1200" b="1" dirty="0">
                        <a:latin typeface="+mn-ea"/>
                        <a:ea typeface="+mn-ea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+mn-ea"/>
                          <a:ea typeface="+mn-ea"/>
                        </a:rPr>
                        <a:t>16:9(30 fps)</a:t>
                      </a:r>
                      <a:endParaRPr kumimoji="1" lang="ja-JP" altLang="en-US" sz="1200" b="1" dirty="0">
                        <a:latin typeface="+mn-ea"/>
                        <a:ea typeface="+mn-ea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200" b="1" dirty="0">
                          <a:latin typeface="+mn-ea"/>
                          <a:ea typeface="+mn-ea"/>
                        </a:rPr>
                        <a:t>16:9(60 fps)</a:t>
                      </a:r>
                      <a:r>
                        <a:rPr lang="ja-JP" altLang="en-US" sz="1200" b="1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ja-JP" sz="1200" b="1" dirty="0">
                          <a:latin typeface="+mn-ea"/>
                          <a:ea typeface="+mn-ea"/>
                        </a:rPr>
                        <a:t>/ 4:3(60 fps)</a:t>
                      </a:r>
                      <a:endParaRPr kumimoji="1" lang="ja-JP" altLang="en-US" sz="1200" b="1" dirty="0">
                        <a:latin typeface="+mn-ea"/>
                        <a:ea typeface="+mn-ea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0" marR="0" lvl="0" indent="0" algn="ctr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dirty="0">
                          <a:latin typeface="+mn-ea"/>
                          <a:ea typeface="+mn-ea"/>
                        </a:rPr>
                        <a:t>16:9(30 fps)</a:t>
                      </a:r>
                      <a:r>
                        <a:rPr lang="ja-JP" altLang="en-US" sz="1200" b="1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ja-JP" sz="1200" b="1" dirty="0">
                          <a:latin typeface="+mn-ea"/>
                          <a:ea typeface="+mn-ea"/>
                        </a:rPr>
                        <a:t>/ 4:3(30 fps)</a:t>
                      </a:r>
                      <a:endParaRPr kumimoji="1" lang="ja-JP" altLang="en-US" sz="1200" b="1" dirty="0">
                        <a:latin typeface="+mn-ea"/>
                        <a:ea typeface="+mn-ea"/>
                      </a:endParaRP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366969828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スナップショット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630238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✖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37352266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マルチスクリーン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630238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✖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630238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275100199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機能拡張ソフトウェア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630238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✖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630238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 </a:t>
                      </a:r>
                      <a:r>
                        <a:rPr kumimoji="1" lang="ja-JP" altLang="en-US" sz="1200" b="1" baseline="30000" dirty="0">
                          <a:latin typeface="+mn-ea"/>
                          <a:ea typeface="+mn-ea"/>
                        </a:rPr>
                        <a:t>*</a:t>
                      </a:r>
                      <a:r>
                        <a:rPr kumimoji="1" lang="en-US" altLang="ja-JP" sz="1200" b="1" baseline="30000" dirty="0">
                          <a:latin typeface="+mn-ea"/>
                          <a:ea typeface="+mn-ea"/>
                        </a:rPr>
                        <a:t>1</a:t>
                      </a:r>
                      <a:endParaRPr kumimoji="1" lang="ja-JP" altLang="en-US" sz="1200" b="1" dirty="0">
                        <a:latin typeface="+mn-ea"/>
                        <a:ea typeface="+mn-ea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✖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2409437797"/>
                  </a:ext>
                </a:extLst>
              </a:tr>
              <a:tr h="151904">
                <a:tc>
                  <a:txBody>
                    <a:bodyPr/>
                    <a:lstStyle/>
                    <a:p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画像回転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630238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+mn-cs"/>
                        </a:rPr>
                        <a:t>〇 </a:t>
                      </a:r>
                      <a:r>
                        <a:rPr kumimoji="1" lang="ja-JP" altLang="en-US" sz="1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+mn-cs"/>
                        </a:rPr>
                        <a:t>*</a:t>
                      </a:r>
                      <a:r>
                        <a:rPr kumimoji="1" lang="en-US" altLang="ja-JP" sz="1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+mn-cs"/>
                        </a:rPr>
                        <a:t>2</a:t>
                      </a:r>
                      <a:endParaRPr kumimoji="1" lang="ja-JP" altLang="en-US" sz="12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+mn-cs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630238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+mn-cs"/>
                        </a:rPr>
                        <a:t>〇 </a:t>
                      </a:r>
                      <a:r>
                        <a:rPr kumimoji="1" lang="ja-JP" altLang="en-US" sz="1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+mn-cs"/>
                        </a:rPr>
                        <a:t>*</a:t>
                      </a:r>
                      <a:r>
                        <a:rPr kumimoji="1" lang="en-US" altLang="ja-JP" sz="1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+mn-cs"/>
                        </a:rPr>
                        <a:t>3</a:t>
                      </a:r>
                      <a:endParaRPr kumimoji="1" lang="ja-JP" altLang="en-US" sz="12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+mn-cs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+mn-cs"/>
                        </a:rPr>
                        <a:t>〇 </a:t>
                      </a:r>
                      <a:r>
                        <a:rPr kumimoji="1" lang="ja-JP" altLang="en-US" sz="1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+mn-cs"/>
                        </a:rPr>
                        <a:t>*</a:t>
                      </a:r>
                      <a:r>
                        <a:rPr kumimoji="1" lang="en-US" altLang="ja-JP" sz="1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+mn-cs"/>
                        </a:rPr>
                        <a:t>3</a:t>
                      </a:r>
                      <a:endParaRPr kumimoji="1" lang="ja-JP" altLang="en-US" sz="12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+mn-cs"/>
                      </a:endParaRP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388964177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画揺れ補正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630238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+mn-cs"/>
                        </a:rPr>
                        <a:t>✖</a:t>
                      </a:r>
                      <a:endParaRPr kumimoji="1" lang="ja-JP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630238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+mn-cs"/>
                        </a:rPr>
                        <a:t>〇 </a:t>
                      </a:r>
                      <a:r>
                        <a:rPr kumimoji="1" lang="ja-JP" altLang="en-US" sz="1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+mn-cs"/>
                        </a:rPr>
                        <a:t>*</a:t>
                      </a:r>
                      <a:r>
                        <a:rPr kumimoji="1" lang="en-US" altLang="ja-JP" sz="1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+mn-cs"/>
                        </a:rPr>
                        <a:t>4</a:t>
                      </a:r>
                      <a:endParaRPr kumimoji="1" lang="ja-JP" altLang="en-US" sz="12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+mn-cs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✖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1877627258"/>
                  </a:ext>
                </a:extLst>
              </a:tr>
              <a:tr h="145725"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+mn-ea"/>
                          <a:ea typeface="+mn-ea"/>
                        </a:rPr>
                        <a:t>SD</a:t>
                      </a:r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録画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630238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+mn-cs"/>
                        </a:rPr>
                        <a:t>✖</a:t>
                      </a:r>
                      <a:endParaRPr kumimoji="1" lang="ja-JP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630238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✖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342830323"/>
                  </a:ext>
                </a:extLst>
              </a:tr>
              <a:tr h="239268">
                <a:tc>
                  <a:txBody>
                    <a:bodyPr/>
                    <a:lstStyle/>
                    <a:p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オーバーレイ画像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630238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+mn-cs"/>
                        </a:rPr>
                        <a:t>✖</a:t>
                      </a:r>
                      <a:endParaRPr kumimoji="1" lang="ja-JP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630238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2782520331"/>
                  </a:ext>
                </a:extLst>
              </a:tr>
              <a:tr h="164644">
                <a:tc>
                  <a:txBody>
                    <a:bodyPr/>
                    <a:lstStyle/>
                    <a:p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スマートコーディング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630238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+mn-cs"/>
                        </a:rPr>
                        <a:t>✖</a:t>
                      </a:r>
                      <a:endParaRPr kumimoji="1" lang="ja-JP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630238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+mn-cs"/>
                        </a:rPr>
                        <a:t>〇 </a:t>
                      </a:r>
                      <a:r>
                        <a:rPr kumimoji="1" lang="ja-JP" altLang="en-US" sz="1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+mn-cs"/>
                        </a:rPr>
                        <a:t>*</a:t>
                      </a:r>
                      <a:r>
                        <a:rPr kumimoji="1" lang="en-US" altLang="ja-JP" sz="1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+mn-cs"/>
                        </a:rPr>
                        <a:t>5</a:t>
                      </a:r>
                      <a:endParaRPr kumimoji="1" lang="ja-JP" altLang="en-US" sz="12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+mn-cs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+mn-cs"/>
                        </a:rPr>
                        <a:t>〇 </a:t>
                      </a:r>
                      <a:r>
                        <a:rPr kumimoji="1" lang="ja-JP" altLang="en-US" sz="1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+mn-cs"/>
                        </a:rPr>
                        <a:t>*</a:t>
                      </a:r>
                      <a:r>
                        <a:rPr kumimoji="1" lang="en-US" altLang="ja-JP" sz="1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+mn-cs"/>
                        </a:rPr>
                        <a:t>5</a:t>
                      </a:r>
                      <a:endParaRPr kumimoji="1" lang="ja-JP" altLang="en-US" sz="12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+mn-cs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+mn-cs"/>
                        </a:rPr>
                        <a:t>〇 </a:t>
                      </a:r>
                      <a:r>
                        <a:rPr kumimoji="1" lang="ja-JP" altLang="en-US" sz="1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+mn-cs"/>
                        </a:rPr>
                        <a:t>*</a:t>
                      </a:r>
                      <a:r>
                        <a:rPr kumimoji="1" lang="en-US" altLang="ja-JP" sz="1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+mn-cs"/>
                        </a:rPr>
                        <a:t>5</a:t>
                      </a:r>
                      <a:endParaRPr kumimoji="1" lang="ja-JP" altLang="en-US" sz="12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+mn-cs"/>
                      </a:endParaRP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220031649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スーパーダイナミック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630238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+mn-cs"/>
                        </a:rPr>
                        <a:t>✖</a:t>
                      </a:r>
                      <a:endParaRPr kumimoji="1" lang="ja-JP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630238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 </a:t>
                      </a:r>
                      <a:r>
                        <a:rPr kumimoji="1" lang="ja-JP" altLang="en-US" sz="1200" b="1" baseline="30000" dirty="0">
                          <a:latin typeface="+mn-ea"/>
                          <a:ea typeface="+mn-ea"/>
                        </a:rPr>
                        <a:t>*</a:t>
                      </a:r>
                      <a:r>
                        <a:rPr kumimoji="1" lang="en-US" altLang="ja-JP" sz="1200" b="1" baseline="30000" dirty="0">
                          <a:latin typeface="+mn-ea"/>
                          <a:ea typeface="+mn-ea"/>
                        </a:rPr>
                        <a:t>6</a:t>
                      </a:r>
                      <a:endParaRPr kumimoji="1" lang="ja-JP" altLang="en-US" sz="1200" b="1" baseline="30000" dirty="0">
                        <a:latin typeface="+mn-ea"/>
                        <a:ea typeface="+mn-ea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✖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4243581524"/>
                  </a:ext>
                </a:extLst>
              </a:tr>
              <a:tr h="257135">
                <a:tc>
                  <a:txBody>
                    <a:bodyPr/>
                    <a:lstStyle/>
                    <a:p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インテリジェントオート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630238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+mn-cs"/>
                        </a:rPr>
                        <a:t>✖</a:t>
                      </a:r>
                      <a:endParaRPr kumimoji="1" lang="ja-JP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630238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67263958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コントラスト自動調整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630238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+mn-cs"/>
                        </a:rPr>
                        <a:t>✖</a:t>
                      </a:r>
                      <a:endParaRPr kumimoji="1" lang="ja-JP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630238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+mn-cs"/>
                        </a:rPr>
                        <a:t>〇</a:t>
                      </a:r>
                      <a:endParaRPr kumimoji="1" lang="ja-JP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188693298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メール通知（画像添付）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630238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+mn-cs"/>
                        </a:rPr>
                        <a:t>✖</a:t>
                      </a:r>
                      <a:endParaRPr kumimoji="1" lang="ja-JP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630238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+mn-cs"/>
                        </a:rPr>
                        <a:t>〇</a:t>
                      </a:r>
                      <a:endParaRPr kumimoji="1" lang="ja-JP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3381746772"/>
                  </a:ext>
                </a:extLst>
              </a:tr>
              <a:tr h="169899"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+mn-ea"/>
                          <a:ea typeface="+mn-ea"/>
                        </a:rPr>
                        <a:t>FTP</a:t>
                      </a:r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／</a:t>
                      </a:r>
                      <a:r>
                        <a:rPr kumimoji="1" lang="en-US" altLang="ja-JP" sz="1200" b="1" dirty="0">
                          <a:latin typeface="+mn-ea"/>
                          <a:ea typeface="+mn-ea"/>
                        </a:rPr>
                        <a:t>SFTP</a:t>
                      </a:r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送信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630238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+mn-cs"/>
                        </a:rPr>
                        <a:t>✖</a:t>
                      </a:r>
                      <a:endParaRPr kumimoji="1" lang="ja-JP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630238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+mn-cs"/>
                        </a:rPr>
                        <a:t>〇</a:t>
                      </a:r>
                      <a:endParaRPr kumimoji="1" lang="ja-JP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2988259371"/>
                  </a:ext>
                </a:extLst>
              </a:tr>
              <a:tr h="210890">
                <a:tc>
                  <a:txBody>
                    <a:bodyPr/>
                    <a:lstStyle/>
                    <a:p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動作検知 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630238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+mn-cs"/>
                        </a:rPr>
                        <a:t>✖</a:t>
                      </a:r>
                      <a:endParaRPr kumimoji="1" lang="ja-JP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630238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+mn-cs"/>
                        </a:rPr>
                        <a:t>〇</a:t>
                      </a:r>
                      <a:endParaRPr kumimoji="1" lang="ja-JP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+mn-cs"/>
                        </a:rPr>
                        <a:t>〇</a:t>
                      </a:r>
                      <a:endParaRPr kumimoji="1" lang="ja-JP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3994530983"/>
                  </a:ext>
                </a:extLst>
              </a:tr>
              <a:tr h="178308">
                <a:tc>
                  <a:txBody>
                    <a:bodyPr/>
                    <a:lstStyle/>
                    <a:p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妨害検知 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630238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+mn-cs"/>
                        </a:rPr>
                        <a:t>✖</a:t>
                      </a:r>
                      <a:endParaRPr kumimoji="1" lang="ja-JP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630238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+mn-cs"/>
                        </a:rPr>
                        <a:t>〇</a:t>
                      </a:r>
                      <a:endParaRPr kumimoji="1" lang="ja-JP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+mn-cs"/>
                        </a:rPr>
                        <a:t>〇</a:t>
                      </a:r>
                      <a:endParaRPr kumimoji="1" lang="ja-JP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142898727"/>
                  </a:ext>
                </a:extLst>
              </a:tr>
              <a:tr h="198277">
                <a:tc>
                  <a:txBody>
                    <a:bodyPr/>
                    <a:lstStyle/>
                    <a:p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音検知 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630238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+mn-cs"/>
                        </a:rPr>
                        <a:t>✖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630238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+mn-cs"/>
                        </a:rPr>
                        <a:t>〇</a:t>
                      </a:r>
                      <a:endParaRPr kumimoji="1" lang="ja-JP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+mn-cs"/>
                        </a:rPr>
                        <a:t>〇</a:t>
                      </a:r>
                      <a:endParaRPr kumimoji="1" lang="ja-JP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58445555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データ暗号 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630238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 </a:t>
                      </a:r>
                      <a:r>
                        <a:rPr kumimoji="1" lang="ja-JP" altLang="en-US" sz="1200" b="1" baseline="30000" dirty="0">
                          <a:latin typeface="+mn-ea"/>
                          <a:ea typeface="+mn-ea"/>
                        </a:rPr>
                        <a:t>*</a:t>
                      </a:r>
                      <a:r>
                        <a:rPr kumimoji="1" lang="en-US" altLang="ja-JP" sz="1200" b="1" baseline="30000" dirty="0">
                          <a:latin typeface="+mn-ea"/>
                          <a:ea typeface="+mn-ea"/>
                        </a:rPr>
                        <a:t>7</a:t>
                      </a:r>
                      <a:endParaRPr kumimoji="1" lang="ja-JP" altLang="en-US" sz="1200" b="1" baseline="30000" dirty="0">
                        <a:latin typeface="+mn-ea"/>
                        <a:ea typeface="+mn-ea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630238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+mn-cs"/>
                        </a:rPr>
                        <a:t>〇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indent="0"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893763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+mn-cs"/>
                        </a:rPr>
                        <a:t>〇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1250826317"/>
                  </a:ext>
                </a:extLst>
              </a:tr>
            </a:tbl>
          </a:graphicData>
        </a:graphic>
      </p:graphicFrame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859C1E3-E67D-5DC9-BF0E-3D12C96661EF}"/>
              </a:ext>
            </a:extLst>
          </p:cNvPr>
          <p:cNvSpPr txBox="1"/>
          <p:nvPr/>
        </p:nvSpPr>
        <p:spPr>
          <a:xfrm>
            <a:off x="525517" y="6228459"/>
            <a:ext cx="9333186" cy="1388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ja-JP" altLang="en-US" sz="1100" b="1" dirty="0">
                <a:latin typeface="+mn-ea"/>
              </a:rPr>
              <a:t>*</a:t>
            </a:r>
            <a:r>
              <a:rPr lang="en-US" altLang="ja-JP" sz="1100" b="1" dirty="0">
                <a:latin typeface="+mn-ea"/>
              </a:rPr>
              <a:t>1</a:t>
            </a:r>
            <a:r>
              <a:rPr lang="ja-JP" altLang="en-US" sz="1100" b="1" dirty="0">
                <a:latin typeface="+mn-ea"/>
              </a:rPr>
              <a:t>：機能拡張ソフトウェアが起動している時、 フレームレートは最大「</a:t>
            </a:r>
            <a:r>
              <a:rPr lang="en-US" altLang="ja-JP" sz="1100" b="1" dirty="0">
                <a:latin typeface="+mn-ea"/>
              </a:rPr>
              <a:t>15fps</a:t>
            </a:r>
            <a:r>
              <a:rPr lang="ja-JP" altLang="en-US" sz="1100" b="1" dirty="0">
                <a:latin typeface="+mn-ea"/>
              </a:rPr>
              <a:t>（</a:t>
            </a:r>
            <a:r>
              <a:rPr lang="en-US" altLang="ja-JP" sz="1100" b="1" dirty="0">
                <a:latin typeface="+mn-ea"/>
              </a:rPr>
              <a:t>12.5fps</a:t>
            </a:r>
            <a:r>
              <a:rPr lang="ja-JP" altLang="en-US" sz="1100" b="1" dirty="0">
                <a:latin typeface="+mn-ea"/>
              </a:rPr>
              <a:t>）」に制限されます。</a:t>
            </a:r>
          </a:p>
          <a:p>
            <a:pPr>
              <a:lnSpc>
                <a:spcPct val="110000"/>
              </a:lnSpc>
            </a:pPr>
            <a:r>
              <a:rPr lang="ja-JP" altLang="en-US" sz="1100" b="1" dirty="0">
                <a:latin typeface="+mn-ea"/>
              </a:rPr>
              <a:t>*</a:t>
            </a:r>
            <a:r>
              <a:rPr lang="en-US" altLang="ja-JP" sz="1100" b="1" dirty="0">
                <a:latin typeface="+mn-ea"/>
              </a:rPr>
              <a:t>2</a:t>
            </a:r>
            <a:r>
              <a:rPr lang="ja-JP" altLang="en-US" sz="1100" b="1" dirty="0">
                <a:latin typeface="+mn-ea"/>
              </a:rPr>
              <a:t>：「撮像モード」で「</a:t>
            </a:r>
            <a:r>
              <a:rPr lang="en-US" altLang="ja-JP" sz="1100" b="1" dirty="0">
                <a:latin typeface="+mn-ea"/>
              </a:rPr>
              <a:t>16:9(60fps/50fps)</a:t>
            </a:r>
            <a:r>
              <a:rPr lang="ja-JP" altLang="en-US" sz="1100" b="1" dirty="0">
                <a:latin typeface="+mn-ea"/>
              </a:rPr>
              <a:t>」を選択した場合、 </a:t>
            </a:r>
            <a:r>
              <a:rPr lang="en-US" altLang="ja-JP" sz="1100" b="1" dirty="0">
                <a:latin typeface="+mn-ea"/>
              </a:rPr>
              <a:t>[</a:t>
            </a:r>
            <a:r>
              <a:rPr lang="ja-JP" altLang="en-US" sz="1100" b="1" dirty="0">
                <a:latin typeface="+mn-ea"/>
              </a:rPr>
              <a:t>画像回転</a:t>
            </a:r>
            <a:r>
              <a:rPr lang="en-US" altLang="ja-JP" sz="1100" b="1" dirty="0">
                <a:latin typeface="+mn-ea"/>
              </a:rPr>
              <a:t>]</a:t>
            </a:r>
            <a:r>
              <a:rPr lang="ja-JP" altLang="en-US" sz="1100" b="1" dirty="0">
                <a:latin typeface="+mn-ea"/>
              </a:rPr>
              <a:t>で「</a:t>
            </a:r>
            <a:r>
              <a:rPr lang="en-US" altLang="ja-JP" sz="1100" b="1" dirty="0">
                <a:latin typeface="+mn-ea"/>
              </a:rPr>
              <a:t>90°</a:t>
            </a:r>
            <a:r>
              <a:rPr lang="ja-JP" altLang="en-US" sz="1100" b="1" dirty="0">
                <a:latin typeface="+mn-ea"/>
              </a:rPr>
              <a:t>」、「</a:t>
            </a:r>
            <a:r>
              <a:rPr lang="en-US" altLang="ja-JP" sz="1100" b="1" dirty="0">
                <a:latin typeface="+mn-ea"/>
              </a:rPr>
              <a:t>270°</a:t>
            </a:r>
            <a:r>
              <a:rPr lang="ja-JP" altLang="en-US" sz="1100" b="1" dirty="0">
                <a:latin typeface="+mn-ea"/>
              </a:rPr>
              <a:t>」は設定できません。</a:t>
            </a:r>
          </a:p>
          <a:p>
            <a:pPr>
              <a:lnSpc>
                <a:spcPct val="110000"/>
              </a:lnSpc>
            </a:pPr>
            <a:r>
              <a:rPr lang="ja-JP" altLang="en-US" sz="1100" b="1" dirty="0">
                <a:latin typeface="+mn-ea"/>
              </a:rPr>
              <a:t>*</a:t>
            </a:r>
            <a:r>
              <a:rPr lang="en-US" altLang="ja-JP" sz="1100" b="1" dirty="0">
                <a:latin typeface="+mn-ea"/>
              </a:rPr>
              <a:t>3</a:t>
            </a:r>
            <a:r>
              <a:rPr lang="ja-JP" altLang="en-US" sz="1100" b="1" dirty="0">
                <a:latin typeface="+mn-ea"/>
              </a:rPr>
              <a:t>：「撮像モード」で「</a:t>
            </a:r>
            <a:r>
              <a:rPr lang="en-US" altLang="ja-JP" sz="1100" b="1" dirty="0">
                <a:latin typeface="+mn-ea"/>
              </a:rPr>
              <a:t>16:9(60fps/50fps)</a:t>
            </a:r>
            <a:r>
              <a:rPr lang="ja-JP" altLang="en-US" sz="1100" b="1" dirty="0">
                <a:latin typeface="+mn-ea"/>
              </a:rPr>
              <a:t>」または「</a:t>
            </a:r>
            <a:r>
              <a:rPr lang="en-US" altLang="ja-JP" sz="1100" b="1" dirty="0">
                <a:latin typeface="+mn-ea"/>
              </a:rPr>
              <a:t>4:3</a:t>
            </a:r>
            <a:r>
              <a:rPr lang="ja-JP" altLang="en-US" sz="1100" b="1" dirty="0">
                <a:latin typeface="+mn-ea"/>
              </a:rPr>
              <a:t>」を選択した場合、 </a:t>
            </a:r>
            <a:r>
              <a:rPr lang="en-US" altLang="ja-JP" sz="1100" b="1" dirty="0">
                <a:latin typeface="+mn-ea"/>
              </a:rPr>
              <a:t>[</a:t>
            </a:r>
            <a:r>
              <a:rPr lang="ja-JP" altLang="en-US" sz="1100" b="1" dirty="0">
                <a:latin typeface="+mn-ea"/>
              </a:rPr>
              <a:t>画像回転</a:t>
            </a:r>
            <a:r>
              <a:rPr lang="en-US" altLang="ja-JP" sz="1100" b="1" dirty="0">
                <a:latin typeface="+mn-ea"/>
              </a:rPr>
              <a:t>]</a:t>
            </a:r>
            <a:r>
              <a:rPr lang="ja-JP" altLang="en-US" sz="1100" b="1" dirty="0">
                <a:latin typeface="+mn-ea"/>
              </a:rPr>
              <a:t>で「</a:t>
            </a:r>
            <a:r>
              <a:rPr lang="en-US" altLang="ja-JP" sz="1100" b="1" dirty="0">
                <a:latin typeface="+mn-ea"/>
              </a:rPr>
              <a:t>90°</a:t>
            </a:r>
            <a:r>
              <a:rPr lang="ja-JP" altLang="en-US" sz="1100" b="1" dirty="0">
                <a:latin typeface="+mn-ea"/>
              </a:rPr>
              <a:t>」、「</a:t>
            </a:r>
            <a:r>
              <a:rPr lang="en-US" altLang="ja-JP" sz="1100" b="1" dirty="0">
                <a:latin typeface="+mn-ea"/>
              </a:rPr>
              <a:t>270°</a:t>
            </a:r>
            <a:r>
              <a:rPr lang="ja-JP" altLang="en-US" sz="1100" b="1" dirty="0">
                <a:latin typeface="+mn-ea"/>
              </a:rPr>
              <a:t>」は設定できません。</a:t>
            </a:r>
            <a:endParaRPr lang="en-US" altLang="ja-JP" sz="1100" b="1" dirty="0">
              <a:latin typeface="+mn-ea"/>
            </a:endParaRPr>
          </a:p>
          <a:p>
            <a:pPr>
              <a:lnSpc>
                <a:spcPct val="110000"/>
              </a:lnSpc>
            </a:pPr>
            <a:r>
              <a:rPr lang="ja-JP" altLang="en-US" sz="1100" b="1" dirty="0">
                <a:latin typeface="+mn-ea"/>
              </a:rPr>
              <a:t>*</a:t>
            </a:r>
            <a:r>
              <a:rPr lang="en-US" altLang="ja-JP" sz="1100" b="1" dirty="0">
                <a:latin typeface="+mn-ea"/>
              </a:rPr>
              <a:t>4</a:t>
            </a:r>
            <a:r>
              <a:rPr lang="ja-JP" altLang="en-US" sz="1100" b="1" dirty="0">
                <a:latin typeface="+mn-ea"/>
              </a:rPr>
              <a:t>：「画揺れ補正」を「</a:t>
            </a:r>
            <a:r>
              <a:rPr lang="en-US" altLang="ja-JP" sz="1100" b="1" dirty="0">
                <a:latin typeface="+mn-ea"/>
              </a:rPr>
              <a:t>On</a:t>
            </a:r>
            <a:r>
              <a:rPr lang="ja-JP" altLang="en-US" sz="1100" b="1" dirty="0">
                <a:latin typeface="+mn-ea"/>
              </a:rPr>
              <a:t>」に設定した場合、 フレームレートは最大「</a:t>
            </a:r>
            <a:r>
              <a:rPr lang="en-US" altLang="ja-JP" sz="1100" b="1" dirty="0">
                <a:latin typeface="+mn-ea"/>
              </a:rPr>
              <a:t>15fps</a:t>
            </a:r>
            <a:r>
              <a:rPr lang="ja-JP" altLang="en-US" sz="1100" b="1" dirty="0">
                <a:latin typeface="+mn-ea"/>
              </a:rPr>
              <a:t>（</a:t>
            </a:r>
            <a:r>
              <a:rPr lang="en-US" altLang="ja-JP" sz="1100" b="1" dirty="0">
                <a:latin typeface="+mn-ea"/>
              </a:rPr>
              <a:t>12.5fps</a:t>
            </a:r>
            <a:r>
              <a:rPr lang="ja-JP" altLang="en-US" sz="1100" b="1" dirty="0">
                <a:latin typeface="+mn-ea"/>
              </a:rPr>
              <a:t>）」に制限されます。</a:t>
            </a:r>
          </a:p>
          <a:p>
            <a:pPr>
              <a:lnSpc>
                <a:spcPct val="110000"/>
              </a:lnSpc>
            </a:pPr>
            <a:r>
              <a:rPr lang="ja-JP" altLang="en-US" sz="1100" b="1" dirty="0">
                <a:latin typeface="+mn-ea"/>
              </a:rPr>
              <a:t>*</a:t>
            </a:r>
            <a:r>
              <a:rPr lang="en-US" altLang="ja-JP" sz="1100" b="1" dirty="0">
                <a:latin typeface="+mn-ea"/>
              </a:rPr>
              <a:t>5</a:t>
            </a:r>
            <a:r>
              <a:rPr lang="ja-JP" altLang="en-US" sz="1100" b="1" dirty="0">
                <a:latin typeface="+mn-ea"/>
              </a:rPr>
              <a:t>：「</a:t>
            </a:r>
            <a:r>
              <a:rPr lang="en-US" altLang="ja-JP" sz="1100" b="1" dirty="0">
                <a:latin typeface="+mn-ea"/>
              </a:rPr>
              <a:t>Advanced (</a:t>
            </a:r>
            <a:r>
              <a:rPr lang="ja-JP" altLang="en-US" sz="1100" b="1" dirty="0">
                <a:latin typeface="+mn-ea"/>
              </a:rPr>
              <a:t>固定</a:t>
            </a:r>
            <a:r>
              <a:rPr lang="en-US" altLang="ja-JP" sz="1100" b="1" dirty="0">
                <a:latin typeface="+mn-ea"/>
              </a:rPr>
              <a:t>GOP 60s </a:t>
            </a:r>
            <a:r>
              <a:rPr lang="ja-JP" altLang="en-US" sz="1100" b="1" dirty="0">
                <a:latin typeface="+mn-ea"/>
              </a:rPr>
              <a:t>＋ </a:t>
            </a:r>
            <a:r>
              <a:rPr lang="en-US" altLang="ja-JP" sz="1100" b="1" dirty="0">
                <a:latin typeface="+mn-ea"/>
              </a:rPr>
              <a:t>1s </a:t>
            </a:r>
            <a:r>
              <a:rPr lang="ja-JP" altLang="en-US" sz="1100" b="1" dirty="0">
                <a:latin typeface="+mn-ea"/>
              </a:rPr>
              <a:t>キーフレーム</a:t>
            </a:r>
            <a:r>
              <a:rPr lang="en-US" altLang="ja-JP" sz="1100" b="1" dirty="0">
                <a:latin typeface="+mn-ea"/>
              </a:rPr>
              <a:t>)</a:t>
            </a:r>
            <a:r>
              <a:rPr lang="ja-JP" altLang="en-US" sz="1100" b="1" dirty="0">
                <a:latin typeface="+mn-ea"/>
              </a:rPr>
              <a:t>」には対応していません。</a:t>
            </a:r>
          </a:p>
          <a:p>
            <a:pPr>
              <a:lnSpc>
                <a:spcPct val="110000"/>
              </a:lnSpc>
            </a:pPr>
            <a:r>
              <a:rPr lang="ja-JP" altLang="en-US" sz="1100" b="1" dirty="0">
                <a:latin typeface="+mn-ea"/>
              </a:rPr>
              <a:t>*</a:t>
            </a:r>
            <a:r>
              <a:rPr lang="en-US" altLang="ja-JP" sz="1100" b="1" dirty="0">
                <a:latin typeface="+mn-ea"/>
              </a:rPr>
              <a:t>6</a:t>
            </a:r>
            <a:r>
              <a:rPr lang="ja-JP" altLang="en-US" sz="1100" b="1" dirty="0">
                <a:latin typeface="+mn-ea"/>
              </a:rPr>
              <a:t>：「スーパーダイナミックレベル」を</a:t>
            </a:r>
            <a:r>
              <a:rPr lang="en-US" altLang="ja-JP" sz="1100" b="1" dirty="0">
                <a:latin typeface="+mn-ea"/>
              </a:rPr>
              <a:t>30</a:t>
            </a:r>
            <a:r>
              <a:rPr lang="ja-JP" altLang="en-US" sz="1100" b="1" dirty="0">
                <a:latin typeface="+mn-ea"/>
              </a:rPr>
              <a:t>以上に設定した場合、 フレームレートは最大「</a:t>
            </a:r>
            <a:r>
              <a:rPr lang="en-US" altLang="ja-JP" sz="1100" b="1" dirty="0">
                <a:latin typeface="+mn-ea"/>
              </a:rPr>
              <a:t>15fps</a:t>
            </a:r>
            <a:r>
              <a:rPr lang="ja-JP" altLang="en-US" sz="1100" b="1" dirty="0">
                <a:latin typeface="+mn-ea"/>
              </a:rPr>
              <a:t>（</a:t>
            </a:r>
            <a:r>
              <a:rPr lang="en-US" altLang="ja-JP" sz="1100" b="1" dirty="0">
                <a:latin typeface="+mn-ea"/>
              </a:rPr>
              <a:t>12.5fps</a:t>
            </a:r>
            <a:r>
              <a:rPr lang="ja-JP" altLang="en-US" sz="1100" b="1" dirty="0">
                <a:latin typeface="+mn-ea"/>
              </a:rPr>
              <a:t>）」に制限されます。</a:t>
            </a:r>
          </a:p>
          <a:p>
            <a:pPr>
              <a:lnSpc>
                <a:spcPct val="110000"/>
              </a:lnSpc>
            </a:pPr>
            <a:r>
              <a:rPr lang="ja-JP" altLang="en-US" sz="1100" b="1" dirty="0">
                <a:latin typeface="+mn-ea"/>
              </a:rPr>
              <a:t>*</a:t>
            </a:r>
            <a:r>
              <a:rPr lang="en-US" altLang="ja-JP" sz="1100" b="1" dirty="0">
                <a:latin typeface="+mn-ea"/>
              </a:rPr>
              <a:t>7</a:t>
            </a:r>
            <a:r>
              <a:rPr lang="ja-JP" altLang="en-US" sz="1100" b="1" dirty="0">
                <a:latin typeface="+mn-ea"/>
              </a:rPr>
              <a:t>：ストリーム </a:t>
            </a:r>
            <a:r>
              <a:rPr lang="en-US" altLang="ja-JP" sz="1100" b="1" dirty="0">
                <a:latin typeface="+mn-ea"/>
              </a:rPr>
              <a:t>(1) </a:t>
            </a:r>
            <a:r>
              <a:rPr lang="ja-JP" altLang="en-US" sz="1100" b="1" dirty="0">
                <a:latin typeface="+mn-ea"/>
              </a:rPr>
              <a:t>のみを暗号化できます。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F40E8163-B3B4-36FF-0510-ABECD797F9CA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7" name="テキスト ボックス 6">
              <a:hlinkClick r:id="rId2" action="ppaction://hlinksldjump"/>
              <a:extLst>
                <a:ext uri="{FF2B5EF4-FFF2-40B4-BE49-F238E27FC236}">
                  <a16:creationId xmlns:a16="http://schemas.microsoft.com/office/drawing/2014/main" id="{088CCEF2-8AD5-706E-7AD4-65EC13DB6BCB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8" name="正方形/長方形 7">
              <a:hlinkClick r:id="rId3" action="ppaction://hlinksldjump"/>
              <a:extLst>
                <a:ext uri="{FF2B5EF4-FFF2-40B4-BE49-F238E27FC236}">
                  <a16:creationId xmlns:a16="http://schemas.microsoft.com/office/drawing/2014/main" id="{E619A7CC-AADE-048C-AB60-CE1C20E21F88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73263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A3BA6538-CEE2-719F-8BD2-4099403E3E1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04533" y="3694681"/>
            <a:ext cx="12850125" cy="1867367"/>
          </a:xfrm>
        </p:spPr>
        <p:txBody>
          <a:bodyPr/>
          <a:lstStyle/>
          <a:p>
            <a:pPr marL="182563" indent="-182563">
              <a:lnSpc>
                <a:spcPct val="120000"/>
              </a:lnSpc>
              <a:buNone/>
            </a:pPr>
            <a:r>
              <a:rPr kumimoji="1" lang="en-US" altLang="ja-JP" sz="1800" dirty="0"/>
              <a:t>【</a:t>
            </a:r>
            <a:r>
              <a:rPr lang="ja-JP" altLang="en-US" sz="1800" dirty="0"/>
              <a:t>補足説明</a:t>
            </a:r>
            <a:r>
              <a:rPr kumimoji="1" lang="en-US" altLang="ja-JP" sz="1800" dirty="0"/>
              <a:t>】</a:t>
            </a:r>
          </a:p>
          <a:p>
            <a:pPr marL="182563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1800" dirty="0"/>
              <a:t>本機に同時にアクセスできるユーザーは、</a:t>
            </a:r>
            <a:r>
              <a:rPr kumimoji="1" lang="en-US" altLang="ja-JP" sz="1800" dirty="0"/>
              <a:t>H.265</a:t>
            </a:r>
            <a:r>
              <a:rPr kumimoji="1" lang="ja-JP" altLang="en-US" sz="1800" dirty="0"/>
              <a:t>（または</a:t>
            </a:r>
            <a:r>
              <a:rPr kumimoji="1" lang="en-US" altLang="ja-JP" sz="1800" dirty="0"/>
              <a:t>H.264</a:t>
            </a:r>
            <a:r>
              <a:rPr kumimoji="1" lang="ja-JP" altLang="en-US" sz="1800" dirty="0"/>
              <a:t>）画像を受信しているユーザーと、</a:t>
            </a:r>
            <a:endParaRPr kumimoji="1" lang="en-US" altLang="ja-JP" sz="1800" dirty="0"/>
          </a:p>
          <a:p>
            <a:pPr marL="182563" indent="0">
              <a:lnSpc>
                <a:spcPct val="120000"/>
              </a:lnSpc>
              <a:spcBef>
                <a:spcPts val="0"/>
              </a:spcBef>
              <a:buNone/>
            </a:pPr>
            <a:r>
              <a:rPr kumimoji="1" lang="en-US" altLang="ja-JP" sz="1800" dirty="0"/>
              <a:t>JPEG</a:t>
            </a:r>
            <a:r>
              <a:rPr kumimoji="1" lang="ja-JP" altLang="en-US" sz="1800" dirty="0"/>
              <a:t>画像を受信しているユーザーとを合計した</a:t>
            </a:r>
            <a:r>
              <a:rPr kumimoji="1" lang="en-US" altLang="ja-JP" sz="1800" dirty="0"/>
              <a:t>[</a:t>
            </a:r>
            <a:r>
              <a:rPr kumimoji="1" lang="ja-JP" altLang="en-US" sz="1800" dirty="0"/>
              <a:t>最大ユーザー数</a:t>
            </a:r>
            <a:r>
              <a:rPr kumimoji="1" lang="en-US" altLang="ja-JP" sz="1800" dirty="0"/>
              <a:t>]</a:t>
            </a:r>
            <a:r>
              <a:rPr kumimoji="1" lang="ja-JP" altLang="en-US" sz="1800" dirty="0"/>
              <a:t>までです。</a:t>
            </a:r>
            <a:endParaRPr kumimoji="1" lang="en-US" altLang="ja-JP" sz="1800" dirty="0"/>
          </a:p>
          <a:p>
            <a:pPr marL="182563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1800" dirty="0"/>
              <a:t>ただし、</a:t>
            </a:r>
            <a:r>
              <a:rPr kumimoji="1" lang="en-US" altLang="ja-JP" sz="1800" dirty="0"/>
              <a:t>[</a:t>
            </a:r>
            <a:r>
              <a:rPr kumimoji="1" lang="ja-JP" altLang="en-US" sz="1800" dirty="0"/>
              <a:t>配信量制御</a:t>
            </a:r>
            <a:r>
              <a:rPr kumimoji="1" lang="en-US" altLang="ja-JP" sz="1800" dirty="0"/>
              <a:t>(</a:t>
            </a:r>
            <a:r>
              <a:rPr kumimoji="1" lang="ja-JP" altLang="en-US" sz="1800" dirty="0"/>
              <a:t>ビットレート</a:t>
            </a:r>
            <a:r>
              <a:rPr kumimoji="1" lang="en-US" altLang="ja-JP" sz="1800" dirty="0"/>
              <a:t>)]</a:t>
            </a:r>
            <a:r>
              <a:rPr kumimoji="1" lang="ja-JP" altLang="en-US" sz="1800" dirty="0"/>
              <a:t>、</a:t>
            </a:r>
            <a:r>
              <a:rPr kumimoji="1" lang="en-US" altLang="ja-JP" sz="1800" dirty="0"/>
              <a:t>[1</a:t>
            </a:r>
            <a:r>
              <a:rPr kumimoji="1" lang="ja-JP" altLang="en-US" sz="1800" dirty="0"/>
              <a:t>クライアントあたりのビットレート*</a:t>
            </a:r>
            <a:r>
              <a:rPr kumimoji="1" lang="en-US" altLang="ja-JP" sz="1800" dirty="0"/>
              <a:t>]</a:t>
            </a:r>
            <a:r>
              <a:rPr kumimoji="1" lang="ja-JP" altLang="en-US" sz="1800" dirty="0"/>
              <a:t>の設定によっては、</a:t>
            </a:r>
            <a:endParaRPr kumimoji="1" lang="en-US" altLang="ja-JP" sz="1800" dirty="0"/>
          </a:p>
          <a:p>
            <a:pPr marL="182563" indent="0">
              <a:lnSpc>
                <a:spcPct val="120000"/>
              </a:lnSpc>
              <a:spcBef>
                <a:spcPts val="0"/>
              </a:spcBef>
              <a:buNone/>
            </a:pPr>
            <a:r>
              <a:rPr kumimoji="1" lang="ja-JP" altLang="en-US" sz="1800" dirty="0"/>
              <a:t>アクセスできるユーザー数が</a:t>
            </a:r>
            <a:r>
              <a:rPr kumimoji="1" lang="en-US" altLang="ja-JP" sz="1800" dirty="0"/>
              <a:t>[</a:t>
            </a:r>
            <a:r>
              <a:rPr kumimoji="1" lang="ja-JP" altLang="en-US" sz="1800" dirty="0"/>
              <a:t>最大ユーザー数</a:t>
            </a:r>
            <a:r>
              <a:rPr kumimoji="1" lang="en-US" altLang="ja-JP" sz="1800" dirty="0"/>
              <a:t>]</a:t>
            </a:r>
            <a:r>
              <a:rPr kumimoji="1" lang="ja-JP" altLang="en-US" sz="1800" dirty="0"/>
              <a:t>以下に制限される場合があります。</a:t>
            </a:r>
            <a:endParaRPr kumimoji="1" lang="en-US" altLang="ja-JP" sz="1800" dirty="0"/>
          </a:p>
          <a:p>
            <a:pPr marL="182563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1800" dirty="0"/>
              <a:t>アクセスできる</a:t>
            </a:r>
            <a:r>
              <a:rPr kumimoji="1" lang="en-US" altLang="ja-JP" sz="1800" dirty="0"/>
              <a:t>[</a:t>
            </a:r>
            <a:r>
              <a:rPr kumimoji="1" lang="ja-JP" altLang="en-US" sz="1800" dirty="0"/>
              <a:t>最大ユーザー数</a:t>
            </a:r>
            <a:r>
              <a:rPr kumimoji="1" lang="en-US" altLang="ja-JP" sz="1800" dirty="0"/>
              <a:t>]</a:t>
            </a:r>
            <a:r>
              <a:rPr kumimoji="1" lang="ja-JP" altLang="en-US" sz="1800" dirty="0"/>
              <a:t>を超えた場合は、アクセス超過メッセージが表示されます。</a:t>
            </a:r>
            <a:endParaRPr kumimoji="1" lang="en-US" altLang="ja-JP" sz="1800" dirty="0"/>
          </a:p>
          <a:p>
            <a:pPr marL="182563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en-US" altLang="ja-JP" sz="1800" dirty="0"/>
              <a:t>[</a:t>
            </a:r>
            <a:r>
              <a:rPr kumimoji="1" lang="ja-JP" altLang="en-US" sz="1800" dirty="0"/>
              <a:t>ストリーム</a:t>
            </a:r>
            <a:r>
              <a:rPr kumimoji="1" lang="en-US" altLang="ja-JP" sz="1800" dirty="0"/>
              <a:t>]</a:t>
            </a:r>
            <a:r>
              <a:rPr kumimoji="1" lang="ja-JP" altLang="en-US" sz="1800" dirty="0"/>
              <a:t>の</a:t>
            </a:r>
            <a:r>
              <a:rPr kumimoji="1" lang="en-US" altLang="ja-JP" sz="1800" dirty="0"/>
              <a:t>[</a:t>
            </a:r>
            <a:r>
              <a:rPr kumimoji="1" lang="ja-JP" altLang="en-US" sz="1800" dirty="0"/>
              <a:t>配信方式</a:t>
            </a:r>
            <a:r>
              <a:rPr kumimoji="1" lang="en-US" altLang="ja-JP" sz="1800" dirty="0"/>
              <a:t>]</a:t>
            </a:r>
            <a:r>
              <a:rPr kumimoji="1" lang="ja-JP" altLang="en-US" sz="1800" dirty="0"/>
              <a:t>を</a:t>
            </a:r>
            <a:r>
              <a:rPr kumimoji="1" lang="en-US" altLang="ja-JP" sz="1800" dirty="0"/>
              <a:t>[</a:t>
            </a:r>
            <a:r>
              <a:rPr kumimoji="1" lang="ja-JP" altLang="en-US" sz="1800" dirty="0"/>
              <a:t>マルチキャスト</a:t>
            </a:r>
            <a:r>
              <a:rPr kumimoji="1" lang="en-US" altLang="ja-JP" sz="1800" dirty="0"/>
              <a:t>]</a:t>
            </a:r>
            <a:r>
              <a:rPr kumimoji="1" lang="ja-JP" altLang="en-US" sz="1800" dirty="0"/>
              <a:t>に設定したとき、</a:t>
            </a:r>
            <a:r>
              <a:rPr kumimoji="1" lang="en-US" altLang="ja-JP" sz="1800" dirty="0"/>
              <a:t>H.265</a:t>
            </a:r>
            <a:r>
              <a:rPr kumimoji="1" lang="ja-JP" altLang="en-US" sz="1800" dirty="0"/>
              <a:t>（または</a:t>
            </a:r>
            <a:r>
              <a:rPr kumimoji="1" lang="en-US" altLang="ja-JP" sz="1800" dirty="0"/>
              <a:t>H.264</a:t>
            </a:r>
            <a:r>
              <a:rPr kumimoji="1" lang="ja-JP" altLang="en-US" sz="1800" dirty="0"/>
              <a:t>）画像を受信している</a:t>
            </a:r>
            <a:endParaRPr kumimoji="1" lang="en-US" altLang="ja-JP" sz="1800" dirty="0"/>
          </a:p>
          <a:p>
            <a:pPr marL="182563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ja-JP" altLang="en-US" sz="1800" dirty="0"/>
              <a:t>２</a:t>
            </a:r>
            <a:r>
              <a:rPr kumimoji="1" lang="ja-JP" altLang="en-US" sz="1800" dirty="0"/>
              <a:t>人目以降のユーザーはアクセス数にカウントされません。</a:t>
            </a:r>
          </a:p>
          <a:p>
            <a:pPr marL="182563" indent="-182563">
              <a:lnSpc>
                <a:spcPct val="120000"/>
              </a:lnSpc>
              <a:spcBef>
                <a:spcPts val="1200"/>
              </a:spcBef>
              <a:buNone/>
            </a:pPr>
            <a:endParaRPr kumimoji="1" lang="ja-JP" altLang="en-US" sz="1800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42077533-5E51-2D36-977A-5DCEC6301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1-3. </a:t>
            </a:r>
            <a:r>
              <a:rPr kumimoji="1" lang="ja-JP" altLang="en-US" dirty="0"/>
              <a:t>配信性能について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8D130CA-35D9-D162-F05F-0BF3EF19CC12}"/>
              </a:ext>
            </a:extLst>
          </p:cNvPr>
          <p:cNvSpPr txBox="1"/>
          <p:nvPr/>
        </p:nvSpPr>
        <p:spPr>
          <a:xfrm>
            <a:off x="335280" y="660547"/>
            <a:ext cx="114514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000" b="1" dirty="0">
                <a:latin typeface="+mn-ea"/>
              </a:rPr>
              <a:t>■最大ユーザーアクセス数および最大帯域幅は下記の通りです。</a:t>
            </a:r>
            <a:endParaRPr kumimoji="1" lang="en-US" altLang="ja-JP" sz="2000" b="1" dirty="0">
              <a:latin typeface="+mn-ea"/>
            </a:endParaRPr>
          </a:p>
        </p:txBody>
      </p:sp>
      <p:graphicFrame>
        <p:nvGraphicFramePr>
          <p:cNvPr id="6" name="表 6">
            <a:extLst>
              <a:ext uri="{FF2B5EF4-FFF2-40B4-BE49-F238E27FC236}">
                <a16:creationId xmlns:a16="http://schemas.microsoft.com/office/drawing/2014/main" id="{7B5F9FB9-3DB1-A2AC-497F-C62B97CD44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5444927"/>
              </p:ext>
            </p:extLst>
          </p:nvPr>
        </p:nvGraphicFramePr>
        <p:xfrm>
          <a:off x="845555" y="1199001"/>
          <a:ext cx="6400094" cy="163901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200047">
                  <a:extLst>
                    <a:ext uri="{9D8B030D-6E8A-4147-A177-3AD203B41FA5}">
                      <a16:colId xmlns:a16="http://schemas.microsoft.com/office/drawing/2014/main" val="1591718868"/>
                    </a:ext>
                  </a:extLst>
                </a:gridCol>
                <a:gridCol w="3200047">
                  <a:extLst>
                    <a:ext uri="{9D8B030D-6E8A-4147-A177-3AD203B41FA5}">
                      <a16:colId xmlns:a16="http://schemas.microsoft.com/office/drawing/2014/main" val="3905226857"/>
                    </a:ext>
                  </a:extLst>
                </a:gridCol>
              </a:tblGrid>
              <a:tr h="81950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dirty="0">
                          <a:solidFill>
                            <a:schemeClr val="tx1"/>
                          </a:solidFill>
                          <a:effectLst/>
                        </a:rPr>
                        <a:t>最大ユーザーアクセス数</a:t>
                      </a:r>
                      <a:endParaRPr kumimoji="1" lang="en-US" altLang="ja-JP" sz="20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14</a:t>
                      </a:r>
                      <a:endParaRPr kumimoji="1" lang="ja-JP" altLang="en-US" sz="2800" b="1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559941"/>
                  </a:ext>
                </a:extLst>
              </a:tr>
              <a:tr h="81950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dirty="0"/>
                        <a:t>最大帯域幅</a:t>
                      </a:r>
                      <a:endParaRPr kumimoji="1" lang="en-US" altLang="ja-JP" sz="2000" b="1" dirty="0"/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latin typeface="+mn-ea"/>
                          <a:ea typeface="+mn-ea"/>
                        </a:rPr>
                        <a:t>50</a:t>
                      </a:r>
                      <a:r>
                        <a:rPr kumimoji="1" lang="ja-JP" altLang="en-US" sz="2800" b="1" dirty="0"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en-US" altLang="ja-JP" sz="2800" b="1" dirty="0">
                          <a:latin typeface="+mn-ea"/>
                          <a:ea typeface="+mn-ea"/>
                        </a:rPr>
                        <a:t>Mbps</a:t>
                      </a:r>
                      <a:endParaRPr kumimoji="1" lang="ja-JP" altLang="en-US" sz="28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6747450"/>
                  </a:ext>
                </a:extLst>
              </a:tr>
            </a:tbl>
          </a:graphicData>
        </a:graphic>
      </p:graphicFrame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CFE5660E-F99E-7E67-C99A-3D0D21E42DD1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7" name="テキスト ボックス 6">
              <a:hlinkClick r:id="rId2" action="ppaction://hlinksldjump"/>
              <a:extLst>
                <a:ext uri="{FF2B5EF4-FFF2-40B4-BE49-F238E27FC236}">
                  <a16:creationId xmlns:a16="http://schemas.microsoft.com/office/drawing/2014/main" id="{BCF4E0F4-2082-96AF-134D-C34EEE00B37E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8" name="正方形/長方形 7">
              <a:hlinkClick r:id="rId3" action="ppaction://hlinksldjump"/>
              <a:extLst>
                <a:ext uri="{FF2B5EF4-FFF2-40B4-BE49-F238E27FC236}">
                  <a16:creationId xmlns:a16="http://schemas.microsoft.com/office/drawing/2014/main" id="{A777E90E-3CF1-C094-B431-706DA32863FC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1589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コンテンツ プレースホルダー 5">
            <a:extLst>
              <a:ext uri="{FF2B5EF4-FFF2-40B4-BE49-F238E27FC236}">
                <a16:creationId xmlns:a16="http://schemas.microsoft.com/office/drawing/2014/main" id="{DBC4126D-2F5E-D0AB-1820-065FDDC84557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591117701"/>
              </p:ext>
            </p:extLst>
          </p:nvPr>
        </p:nvGraphicFramePr>
        <p:xfrm>
          <a:off x="1149395" y="929078"/>
          <a:ext cx="9329829" cy="578976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2830613">
                  <a:extLst>
                    <a:ext uri="{9D8B030D-6E8A-4147-A177-3AD203B41FA5}">
                      <a16:colId xmlns:a16="http://schemas.microsoft.com/office/drawing/2014/main" val="4033604304"/>
                    </a:ext>
                  </a:extLst>
                </a:gridCol>
                <a:gridCol w="2306992">
                  <a:extLst>
                    <a:ext uri="{9D8B030D-6E8A-4147-A177-3AD203B41FA5}">
                      <a16:colId xmlns:a16="http://schemas.microsoft.com/office/drawing/2014/main" val="1442804328"/>
                    </a:ext>
                  </a:extLst>
                </a:gridCol>
                <a:gridCol w="2705712">
                  <a:extLst>
                    <a:ext uri="{9D8B030D-6E8A-4147-A177-3AD203B41FA5}">
                      <a16:colId xmlns:a16="http://schemas.microsoft.com/office/drawing/2014/main" val="3935011811"/>
                    </a:ext>
                  </a:extLst>
                </a:gridCol>
                <a:gridCol w="1486512">
                  <a:extLst>
                    <a:ext uri="{9D8B030D-6E8A-4147-A177-3AD203B41FA5}">
                      <a16:colId xmlns:a16="http://schemas.microsoft.com/office/drawing/2014/main" val="268758382"/>
                    </a:ext>
                  </a:extLst>
                </a:gridCol>
              </a:tblGrid>
              <a:tr h="263153">
                <a:tc>
                  <a:txBody>
                    <a:bodyPr/>
                    <a:lstStyle/>
                    <a:p>
                      <a:pPr marL="0" marR="0" lvl="0" indent="0" algn="ctr" defTabSz="1079906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4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ソフトウェア名称</a:t>
                      </a:r>
                    </a:p>
                  </a:txBody>
                  <a:tcPr marL="108000" marR="108000" marT="108000" marB="108000" anchor="ctr">
                    <a:solidFill>
                      <a:srgbClr val="6464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4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製品品番</a:t>
                      </a:r>
                      <a:endParaRPr lang="ja-JP" altLang="en-US" sz="2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464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4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プリインストール</a:t>
                      </a:r>
                    </a:p>
                  </a:txBody>
                  <a:tcPr marL="72000" marR="108000" marT="108000" marB="10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464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79906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4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対応状況</a:t>
                      </a:r>
                      <a:endParaRPr lang="ja-JP" altLang="en-US" sz="2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72000" marR="108000" marT="108000" marB="10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6464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396191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2000" b="1" u="none" strike="noStrike" dirty="0"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動体検知</a:t>
                      </a:r>
                      <a:endParaRPr lang="ja-JP" alt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u="none" strike="noStrike" dirty="0">
                          <a:effectLst/>
                          <a:latin typeface="+mn-ea"/>
                          <a:ea typeface="+mn-ea"/>
                        </a:rPr>
                        <a:t>WV-XAE200WUX</a:t>
                      </a:r>
                      <a:endParaRPr 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66813" indent="0" algn="l" fontAlgn="t">
                        <a:tabLst>
                          <a:tab pos="1166813" algn="l"/>
                        </a:tabLst>
                      </a:pPr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〇</a:t>
                      </a:r>
                      <a:r>
                        <a:rPr lang="ja-JP" altLang="en-US" sz="2000" b="1" u="none" strike="noStrike" baseline="30000" dirty="0">
                          <a:effectLst/>
                          <a:latin typeface="+mn-ea"/>
                          <a:ea typeface="+mn-ea"/>
                        </a:rPr>
                        <a:t> *</a:t>
                      </a:r>
                      <a:r>
                        <a:rPr lang="en-US" altLang="ja-JP" sz="2000" b="1" u="none" strike="noStrike" baseline="30000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ja-JP" altLang="en-US" sz="2000" b="1" i="0" u="none" strike="noStrike" baseline="30000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対応</a:t>
                      </a:r>
                      <a:endParaRPr lang="ja-JP" alt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608190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2000" b="1" u="none" strike="noStrike" dirty="0"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プライバシーガード</a:t>
                      </a:r>
                      <a:endParaRPr lang="ja-JP" alt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u="none" strike="noStrike" dirty="0">
                          <a:effectLst/>
                          <a:latin typeface="+mn-ea"/>
                          <a:ea typeface="+mn-ea"/>
                        </a:rPr>
                        <a:t>WV-XAE201WUX</a:t>
                      </a:r>
                      <a:endParaRPr 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66813" indent="0" algn="l" fontAlgn="t">
                        <a:tabLst>
                          <a:tab pos="809625" algn="l"/>
                        </a:tabLst>
                      </a:pPr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〇</a:t>
                      </a:r>
                      <a:r>
                        <a:rPr lang="ja-JP" altLang="en-US" sz="2000" b="1" u="none" strike="noStrike" baseline="30000" dirty="0">
                          <a:effectLst/>
                          <a:latin typeface="+mn-ea"/>
                          <a:ea typeface="+mn-ea"/>
                        </a:rPr>
                        <a:t> *</a:t>
                      </a:r>
                      <a:r>
                        <a:rPr lang="en-US" altLang="ja-JP" sz="2000" b="1" u="none" strike="noStrike" baseline="30000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ja-JP" altLang="en-US" sz="2000" b="1" i="0" u="none" strike="noStrike" baseline="30000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対応</a:t>
                      </a:r>
                      <a:endParaRPr lang="ja-JP" alt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429569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ナンバー認識</a:t>
                      </a:r>
                      <a:endParaRPr lang="ja-JP" alt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u="none" strike="noStrike" dirty="0">
                          <a:effectLst/>
                          <a:latin typeface="+mn-ea"/>
                          <a:ea typeface="+mn-ea"/>
                        </a:rPr>
                        <a:t>WV-XAE202WUX</a:t>
                      </a:r>
                      <a:endParaRPr 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66813" indent="0" algn="l" fontAlgn="t"/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〇</a:t>
                      </a:r>
                      <a:r>
                        <a:rPr lang="ja-JP" altLang="en-US" sz="2000" b="1" u="none" strike="noStrike" baseline="30000" dirty="0">
                          <a:effectLst/>
                          <a:latin typeface="+mn-ea"/>
                          <a:ea typeface="+mn-ea"/>
                        </a:rPr>
                        <a:t> *</a:t>
                      </a:r>
                      <a:r>
                        <a:rPr lang="en-US" altLang="ja-JP" sz="2000" b="1" u="none" strike="noStrike" baseline="30000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ja-JP" altLang="en-US" sz="2000" b="1" i="0" u="none" strike="noStrike" baseline="30000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対応</a:t>
                      </a:r>
                      <a:endParaRPr lang="ja-JP" alt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069324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2000" b="1" u="none" strike="noStrike" dirty="0"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顔検知</a:t>
                      </a:r>
                      <a:endParaRPr lang="ja-JP" altLang="en-US" sz="2000" b="1" i="0" u="none" strike="noStrike" baseline="30000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u="none" strike="noStrike" dirty="0">
                          <a:effectLst/>
                          <a:latin typeface="+mn-ea"/>
                          <a:ea typeface="+mn-ea"/>
                        </a:rPr>
                        <a:t>WV-XAE204WUX</a:t>
                      </a:r>
                      <a:endParaRPr 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66813" marR="0" lvl="0" indent="0" algn="l" defTabSz="1079906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✖</a:t>
                      </a:r>
                      <a:endParaRPr lang="ja-JP" altLang="en-US" sz="2000" b="1" i="0" u="none" strike="noStrike" baseline="30000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対応</a:t>
                      </a:r>
                      <a:endParaRPr lang="ja-JP" alt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8563657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2000" b="1" u="none" strike="noStrike" dirty="0"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人物属性識別</a:t>
                      </a:r>
                      <a:endParaRPr lang="ja-JP" alt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u="none" strike="noStrike" dirty="0">
                          <a:effectLst/>
                          <a:latin typeface="+mn-ea"/>
                          <a:ea typeface="+mn-ea"/>
                        </a:rPr>
                        <a:t>WV-XAE205WUX</a:t>
                      </a:r>
                      <a:endParaRPr 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66813" indent="0" algn="l" fontAlgn="t"/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〇</a:t>
                      </a:r>
                      <a:r>
                        <a:rPr lang="ja-JP" altLang="en-US" sz="2000" b="1" u="none" strike="noStrike" baseline="30000" dirty="0">
                          <a:effectLst/>
                          <a:latin typeface="+mn-ea"/>
                          <a:ea typeface="+mn-ea"/>
                        </a:rPr>
                        <a:t> *</a:t>
                      </a:r>
                      <a:r>
                        <a:rPr lang="en-US" altLang="ja-JP" sz="2000" b="1" u="none" strike="noStrike" baseline="30000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ja-JP" altLang="en-US" sz="2000" b="1" i="0" u="none" strike="noStrike" baseline="30000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対応</a:t>
                      </a:r>
                      <a:endParaRPr lang="ja-JP" alt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925982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2000" b="1" u="none" strike="noStrike" dirty="0"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車両属性識別</a:t>
                      </a:r>
                      <a:endParaRPr lang="ja-JP" alt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u="none" strike="noStrike" dirty="0">
                          <a:effectLst/>
                          <a:latin typeface="+mn-ea"/>
                          <a:ea typeface="+mn-ea"/>
                        </a:rPr>
                        <a:t>WV-XAE206WUX</a:t>
                      </a:r>
                      <a:endParaRPr 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66813" indent="0" algn="l" fontAlgn="t"/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〇</a:t>
                      </a:r>
                      <a:r>
                        <a:rPr lang="ja-JP" altLang="en-US" sz="2000" b="1" u="none" strike="noStrike" baseline="30000" dirty="0">
                          <a:effectLst/>
                          <a:latin typeface="+mn-ea"/>
                          <a:ea typeface="+mn-ea"/>
                        </a:rPr>
                        <a:t> *</a:t>
                      </a:r>
                      <a:r>
                        <a:rPr lang="en-US" altLang="ja-JP" sz="2000" b="1" u="none" strike="noStrike" baseline="30000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ja-JP" altLang="en-US" sz="2000" b="1" i="0" u="none" strike="noStrike" baseline="30000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対応</a:t>
                      </a:r>
                      <a:endParaRPr lang="ja-JP" alt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7315118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2000" b="1" u="none" strike="noStrike" dirty="0"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マスク非着用検知</a:t>
                      </a:r>
                      <a:endParaRPr lang="ja-JP" alt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u="none" strike="noStrike" dirty="0">
                          <a:effectLst/>
                          <a:latin typeface="+mn-ea"/>
                          <a:ea typeface="+mn-ea"/>
                        </a:rPr>
                        <a:t>WV-XAE203WUX</a:t>
                      </a:r>
                      <a:endParaRPr 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66813" indent="0" algn="l" defTabSz="809625" fontAlgn="t"/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✖</a:t>
                      </a:r>
                      <a:endParaRPr lang="ja-JP" altLang="en-US" sz="2000" b="1" i="0" u="none" strike="noStrike" baseline="30000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対応</a:t>
                      </a:r>
                      <a:endParaRPr lang="ja-JP" alt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903339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2000" b="1" u="none" strike="noStrike" dirty="0"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混雑検知</a:t>
                      </a:r>
                      <a:endParaRPr lang="ja-JP" alt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u="none" strike="noStrike" dirty="0">
                          <a:effectLst/>
                          <a:latin typeface="+mn-ea"/>
                          <a:ea typeface="+mn-ea"/>
                        </a:rPr>
                        <a:t>WV-XAE207WUX</a:t>
                      </a:r>
                      <a:endParaRPr 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66813" indent="0" algn="l" defTabSz="893763" fontAlgn="t"/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〇</a:t>
                      </a:r>
                      <a:r>
                        <a:rPr lang="ja-JP" altLang="en-US" sz="2000" b="1" u="none" strike="noStrike" baseline="30000" dirty="0">
                          <a:effectLst/>
                          <a:latin typeface="+mn-ea"/>
                          <a:ea typeface="+mn-ea"/>
                        </a:rPr>
                        <a:t> *</a:t>
                      </a:r>
                      <a:r>
                        <a:rPr lang="en-US" altLang="ja-JP" sz="2000" b="1" u="none" strike="noStrike" baseline="30000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ja-JP" altLang="en-US" sz="2000" b="1" i="0" u="none" strike="noStrike" baseline="30000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対応</a:t>
                      </a:r>
                      <a:endParaRPr lang="ja-JP" alt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5666693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2000" b="1" u="none" strike="noStrike" dirty="0"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状態変化検知</a:t>
                      </a:r>
                      <a:endParaRPr lang="ja-JP" alt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u="none" strike="noStrike" dirty="0">
                          <a:effectLst/>
                          <a:latin typeface="+mn-ea"/>
                          <a:ea typeface="+mn-ea"/>
                        </a:rPr>
                        <a:t>WV-XAE400W</a:t>
                      </a:r>
                      <a:endParaRPr 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66813" indent="0" algn="l" fontAlgn="t"/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〇</a:t>
                      </a:r>
                      <a:r>
                        <a:rPr lang="ja-JP" altLang="en-US" sz="2000" b="1" u="none" strike="noStrike" baseline="30000" dirty="0">
                          <a:effectLst/>
                          <a:latin typeface="+mn-ea"/>
                          <a:ea typeface="+mn-ea"/>
                        </a:rPr>
                        <a:t> *</a:t>
                      </a:r>
                      <a:r>
                        <a:rPr lang="en-US" altLang="ja-JP" sz="2000" b="1" u="none" strike="noStrike" baseline="30000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ja-JP" altLang="en-US" sz="2000" b="1" i="0" u="none" strike="noStrike" baseline="30000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対応</a:t>
                      </a:r>
                      <a:endParaRPr lang="ja-JP" alt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9146555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2000" b="1" i="0" u="none" strike="noStrike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2000" b="1" i="0" u="none" strike="noStrike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現場学習</a:t>
                      </a: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000" b="1" i="0" u="none" strike="noStrike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－－</a:t>
                      </a:r>
                      <a:endParaRPr 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66813" indent="0" algn="l" fontAlgn="t"/>
                      <a:r>
                        <a:rPr lang="ja-JP" altLang="en-US" sz="2000" b="1" i="0" u="none" strike="noStrike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  <a:endParaRPr lang="en-US" altLang="ja-JP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79906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対応</a:t>
                      </a:r>
                      <a:endParaRPr lang="ja-JP" altLang="en-US" sz="20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103902"/>
                  </a:ext>
                </a:extLst>
              </a:tr>
            </a:tbl>
          </a:graphicData>
        </a:graphic>
      </p:graphicFrame>
      <p:sp>
        <p:nvSpPr>
          <p:cNvPr id="3" name="タイトル 2">
            <a:extLst>
              <a:ext uri="{FF2B5EF4-FFF2-40B4-BE49-F238E27FC236}">
                <a16:creationId xmlns:a16="http://schemas.microsoft.com/office/drawing/2014/main" id="{AA9F1FA1-4475-8079-5C8E-2669564B9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1-4. </a:t>
            </a:r>
            <a:r>
              <a:rPr kumimoji="1" lang="ja-JP" altLang="en-US" dirty="0"/>
              <a:t>対応</a:t>
            </a:r>
            <a:r>
              <a:rPr kumimoji="1" lang="en-US" altLang="ja-JP" dirty="0"/>
              <a:t>AI</a:t>
            </a:r>
            <a:r>
              <a:rPr kumimoji="1" lang="ja-JP" altLang="en-US" dirty="0"/>
              <a:t>アプリケーション一覧表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2ECEDC0-4F74-9709-C8EB-61C77E6959B4}"/>
              </a:ext>
            </a:extLst>
          </p:cNvPr>
          <p:cNvSpPr txBox="1"/>
          <p:nvPr/>
        </p:nvSpPr>
        <p:spPr>
          <a:xfrm>
            <a:off x="7830391" y="6791725"/>
            <a:ext cx="29177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1400" b="1" dirty="0">
                <a:latin typeface="+mn-ea"/>
              </a:rPr>
              <a:t>*</a:t>
            </a:r>
            <a:r>
              <a:rPr kumimoji="1" lang="en-US" altLang="ja-JP" sz="1400" b="1" dirty="0">
                <a:latin typeface="+mn-ea"/>
              </a:rPr>
              <a:t>1</a:t>
            </a:r>
            <a:r>
              <a:rPr kumimoji="1" lang="ja-JP" altLang="en-US" sz="1400" b="1" dirty="0">
                <a:latin typeface="+mn-ea"/>
              </a:rPr>
              <a:t>：</a:t>
            </a:r>
            <a:r>
              <a:rPr kumimoji="1" lang="en-US" altLang="ja-JP" sz="1400" b="1" dirty="0">
                <a:latin typeface="+mn-ea"/>
              </a:rPr>
              <a:t>90</a:t>
            </a:r>
            <a:r>
              <a:rPr kumimoji="1" lang="ja-JP" altLang="en-US" sz="1400" b="1" dirty="0">
                <a:latin typeface="+mn-ea"/>
              </a:rPr>
              <a:t>日間お試し版となります。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7F81BBB-EA98-E752-5652-6511781B14C3}"/>
              </a:ext>
            </a:extLst>
          </p:cNvPr>
          <p:cNvSpPr txBox="1"/>
          <p:nvPr/>
        </p:nvSpPr>
        <p:spPr>
          <a:xfrm>
            <a:off x="939188" y="7170347"/>
            <a:ext cx="120726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b="1" dirty="0">
                <a:latin typeface="+mn-ea"/>
              </a:rPr>
              <a:t>【</a:t>
            </a:r>
            <a:r>
              <a:rPr lang="ja-JP" altLang="en-US" sz="1600" b="1" dirty="0">
                <a:latin typeface="+mn-ea"/>
              </a:rPr>
              <a:t>留意事項</a:t>
            </a:r>
            <a:r>
              <a:rPr lang="en-US" altLang="ja-JP" sz="1600" b="1" dirty="0">
                <a:latin typeface="+mn-ea"/>
              </a:rPr>
              <a:t>】</a:t>
            </a:r>
            <a:r>
              <a:rPr lang="ja-JP" altLang="en-US" sz="1600" b="1" dirty="0">
                <a:latin typeface="+mn-ea"/>
              </a:rPr>
              <a:t>同時に動作可能なアプリ数には制限があります。（</a:t>
            </a:r>
            <a:r>
              <a:rPr lang="en-US" altLang="ja-JP" sz="1600" b="1" dirty="0">
                <a:latin typeface="+mn-ea"/>
              </a:rPr>
              <a:t>2MP/5MP</a:t>
            </a:r>
            <a:r>
              <a:rPr lang="ja-JP" altLang="en-US" sz="1600" b="1" dirty="0">
                <a:latin typeface="+mn-ea"/>
              </a:rPr>
              <a:t>モデル </a:t>
            </a:r>
            <a:r>
              <a:rPr lang="en-US" altLang="ja-JP" sz="1600" b="1" dirty="0">
                <a:latin typeface="+mn-ea"/>
              </a:rPr>
              <a:t>5</a:t>
            </a:r>
            <a:r>
              <a:rPr lang="ja-JP" altLang="en-US" sz="1600" b="1" dirty="0">
                <a:latin typeface="+mn-ea"/>
              </a:rPr>
              <a:t>アプリ、</a:t>
            </a:r>
            <a:r>
              <a:rPr lang="en-US" altLang="ja-JP" sz="1600" b="1" dirty="0">
                <a:latin typeface="+mn-ea"/>
              </a:rPr>
              <a:t>4K</a:t>
            </a:r>
            <a:r>
              <a:rPr lang="ja-JP" altLang="en-US" sz="1600" b="1" dirty="0">
                <a:latin typeface="+mn-ea"/>
              </a:rPr>
              <a:t>モデル </a:t>
            </a:r>
            <a:r>
              <a:rPr lang="en-US" altLang="ja-JP" sz="1600" b="1" dirty="0">
                <a:latin typeface="+mn-ea"/>
              </a:rPr>
              <a:t>4</a:t>
            </a:r>
            <a:r>
              <a:rPr lang="ja-JP" altLang="en-US" sz="1600" b="1" dirty="0">
                <a:latin typeface="+mn-ea"/>
              </a:rPr>
              <a:t>アプリ）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6AF9459F-D304-AC99-AA1C-C49420511E83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7" name="テキスト ボックス 6">
              <a:hlinkClick r:id="rId2" action="ppaction://hlinksldjump"/>
              <a:extLst>
                <a:ext uri="{FF2B5EF4-FFF2-40B4-BE49-F238E27FC236}">
                  <a16:creationId xmlns:a16="http://schemas.microsoft.com/office/drawing/2014/main" id="{53283E5E-EF53-4583-9DD9-2D8A1709B336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8" name="正方形/長方形 7">
              <a:hlinkClick r:id="rId3" action="ppaction://hlinksldjump"/>
              <a:extLst>
                <a:ext uri="{FF2B5EF4-FFF2-40B4-BE49-F238E27FC236}">
                  <a16:creationId xmlns:a16="http://schemas.microsoft.com/office/drawing/2014/main" id="{767D2E21-A2C7-5D7A-65EC-896E1CD15D07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38441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1CCC32CB-1E75-5406-282E-9C6995DD2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51" y="2146001"/>
            <a:ext cx="9334227" cy="44517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kumimoji="1" lang="en-US" altLang="ja-JP" dirty="0"/>
              <a:t>1-5. SDT</a:t>
            </a:r>
            <a:r>
              <a:rPr kumimoji="1" lang="ja-JP" altLang="en-US" dirty="0"/>
              <a:t>（システムデザインツール）でのシステム設計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D8A41DD-82F4-E99C-BC87-39C902326107}"/>
              </a:ext>
            </a:extLst>
          </p:cNvPr>
          <p:cNvSpPr txBox="1"/>
          <p:nvPr/>
        </p:nvSpPr>
        <p:spPr>
          <a:xfrm>
            <a:off x="9965134" y="2163969"/>
            <a:ext cx="4244372" cy="3822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9982" indent="-279982">
              <a:lnSpc>
                <a:spcPct val="110000"/>
              </a:lnSpc>
              <a:spcBef>
                <a:spcPts val="945"/>
              </a:spcBef>
            </a:pPr>
            <a:r>
              <a:rPr lang="ja-JP" altLang="en-US" sz="1400" b="1" dirty="0">
                <a:latin typeface="+mn-ea"/>
              </a:rPr>
              <a:t>①「カメラ選択</a:t>
            </a:r>
            <a:r>
              <a:rPr lang="en-US" altLang="ja-JP" sz="1400" b="1" dirty="0">
                <a:latin typeface="+mn-ea"/>
              </a:rPr>
              <a:t>(</a:t>
            </a:r>
            <a:r>
              <a:rPr lang="ja-JP" altLang="en-US" sz="1400" b="1" dirty="0">
                <a:latin typeface="+mn-ea"/>
              </a:rPr>
              <a:t>用途別</a:t>
            </a:r>
            <a:r>
              <a:rPr lang="en-US" altLang="ja-JP" sz="1400" b="1" dirty="0">
                <a:latin typeface="+mn-ea"/>
              </a:rPr>
              <a:t>)</a:t>
            </a:r>
            <a:r>
              <a:rPr lang="ja-JP" altLang="en-US" sz="1400" b="1" dirty="0">
                <a:latin typeface="+mn-ea"/>
              </a:rPr>
              <a:t>」から使用する</a:t>
            </a:r>
            <a:r>
              <a:rPr lang="en-US" altLang="ja-JP" sz="1400" b="1" dirty="0">
                <a:latin typeface="+mn-ea"/>
              </a:rPr>
              <a:t>AI</a:t>
            </a:r>
            <a:r>
              <a:rPr lang="ja-JP" altLang="en-US" sz="1400" b="1" dirty="0">
                <a:latin typeface="+mn-ea"/>
              </a:rPr>
              <a:t>アプリケーション、屋内</a:t>
            </a:r>
            <a:r>
              <a:rPr lang="en-US" altLang="ja-JP" sz="1400" b="1" dirty="0">
                <a:latin typeface="+mn-ea"/>
              </a:rPr>
              <a:t>/</a:t>
            </a:r>
            <a:r>
              <a:rPr lang="ja-JP" altLang="en-US" sz="1400" b="1" dirty="0">
                <a:latin typeface="+mn-ea"/>
              </a:rPr>
              <a:t>屋外、カメラ機種を選択、アイコンをドラッグ</a:t>
            </a:r>
            <a:r>
              <a:rPr lang="en-US" altLang="ja-JP" sz="1400" b="1" dirty="0">
                <a:latin typeface="+mn-ea"/>
              </a:rPr>
              <a:t>&amp;</a:t>
            </a:r>
            <a:r>
              <a:rPr lang="ja-JP" altLang="en-US" sz="1400" b="1" dirty="0">
                <a:latin typeface="+mn-ea"/>
              </a:rPr>
              <a:t>ドロップで任意の位置に設定</a:t>
            </a:r>
            <a:endParaRPr lang="en-US" altLang="ja-JP" sz="1400" b="1" dirty="0">
              <a:latin typeface="+mn-ea"/>
            </a:endParaRPr>
          </a:p>
          <a:p>
            <a:pPr marL="273050">
              <a:lnSpc>
                <a:spcPct val="110000"/>
              </a:lnSpc>
            </a:pPr>
            <a:r>
              <a:rPr lang="ja-JP" altLang="en-US" sz="1400" b="1" dirty="0">
                <a:latin typeface="+mn-ea"/>
              </a:rPr>
              <a:t>（左例では、</a:t>
            </a:r>
            <a:r>
              <a:rPr lang="en-US" altLang="ja-JP" sz="1400" b="1" dirty="0">
                <a:latin typeface="+mn-ea"/>
              </a:rPr>
              <a:t>AI</a:t>
            </a:r>
            <a:r>
              <a:rPr lang="ja-JP" altLang="en-US" sz="1400" b="1" dirty="0">
                <a:latin typeface="+mn-ea"/>
              </a:rPr>
              <a:t>動体検知、屋外ドームを選択）</a:t>
            </a:r>
            <a:endParaRPr lang="en-US" altLang="ja-JP" sz="1400" b="1" dirty="0">
              <a:latin typeface="+mn-ea"/>
            </a:endParaRPr>
          </a:p>
          <a:p>
            <a:pPr marL="273050" indent="-273050">
              <a:lnSpc>
                <a:spcPct val="110000"/>
              </a:lnSpc>
              <a:spcBef>
                <a:spcPts val="1200"/>
              </a:spcBef>
            </a:pPr>
            <a:r>
              <a:rPr lang="ja-JP" altLang="en-US" sz="1400" b="1" dirty="0">
                <a:latin typeface="+mn-ea"/>
              </a:rPr>
              <a:t>②「品番」から、該当の品番を選択</a:t>
            </a:r>
            <a:endParaRPr lang="en-US" altLang="ja-JP" sz="1400" b="1" dirty="0">
              <a:latin typeface="+mn-ea"/>
            </a:endParaRP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ja-JP" altLang="en-US" sz="1400" b="1" dirty="0">
                <a:latin typeface="+mn-ea"/>
              </a:rPr>
              <a:t>③ 高さを設定し、角度を調整</a:t>
            </a:r>
            <a:endParaRPr lang="en-US" altLang="ja-JP" sz="1400" b="1" dirty="0">
              <a:latin typeface="+mn-ea"/>
            </a:endParaRPr>
          </a:p>
          <a:p>
            <a:pPr marL="265113" indent="-265113">
              <a:lnSpc>
                <a:spcPct val="110000"/>
              </a:lnSpc>
              <a:spcBef>
                <a:spcPts val="1200"/>
              </a:spcBef>
            </a:pPr>
            <a:r>
              <a:rPr lang="ja-JP" altLang="en-US" sz="1400" b="1" dirty="0">
                <a:latin typeface="+mn-ea"/>
              </a:rPr>
              <a:t>④ 視野角を調整（左図のように撮像範囲の末端をドラッグしても調整可能）</a:t>
            </a:r>
            <a:endParaRPr lang="en-US" altLang="ja-JP" sz="1400" b="1" dirty="0">
              <a:latin typeface="+mn-ea"/>
            </a:endParaRPr>
          </a:p>
          <a:p>
            <a:pPr marL="265113">
              <a:lnSpc>
                <a:spcPct val="110000"/>
              </a:lnSpc>
              <a:spcBef>
                <a:spcPts val="600"/>
              </a:spcBef>
            </a:pPr>
            <a:r>
              <a:rPr lang="ja-JP" altLang="en-US" sz="1400" b="1" dirty="0">
                <a:latin typeface="+mn-ea"/>
              </a:rPr>
              <a:t>＊視野角調整は</a:t>
            </a:r>
            <a:r>
              <a:rPr lang="en-US" altLang="ja-JP" sz="1400" b="1" dirty="0">
                <a:latin typeface="+mn-ea"/>
              </a:rPr>
              <a:t>2MP</a:t>
            </a:r>
            <a:r>
              <a:rPr lang="ja-JP" altLang="en-US" sz="1400" b="1" dirty="0">
                <a:latin typeface="+mn-ea"/>
              </a:rPr>
              <a:t>モデルのみ</a:t>
            </a:r>
            <a:endParaRPr lang="en-US" altLang="ja-JP" sz="1400" b="1" dirty="0">
              <a:latin typeface="+mn-ea"/>
            </a:endParaRPr>
          </a:p>
          <a:p>
            <a:pPr marL="361950">
              <a:lnSpc>
                <a:spcPct val="110000"/>
              </a:lnSpc>
            </a:pPr>
            <a:r>
              <a:rPr lang="ja-JP" altLang="en-US" sz="1200" b="1" dirty="0">
                <a:latin typeface="+mn-ea"/>
              </a:rPr>
              <a:t>（</a:t>
            </a:r>
            <a:r>
              <a:rPr lang="en-US" altLang="ja-JP" sz="1200" b="1" dirty="0">
                <a:latin typeface="+mn-ea"/>
              </a:rPr>
              <a:t>WV-S66300-Z4L</a:t>
            </a:r>
            <a:r>
              <a:rPr lang="ja-JP" altLang="en-US" sz="1200" b="1" dirty="0">
                <a:latin typeface="+mn-ea"/>
              </a:rPr>
              <a:t> </a:t>
            </a:r>
            <a:r>
              <a:rPr lang="en-US" altLang="ja-JP" sz="1200" b="1" dirty="0">
                <a:latin typeface="+mn-ea"/>
              </a:rPr>
              <a:t>/</a:t>
            </a:r>
            <a:r>
              <a:rPr lang="ja-JP" altLang="en-US" sz="1200" b="1" dirty="0">
                <a:latin typeface="+mn-ea"/>
              </a:rPr>
              <a:t> </a:t>
            </a:r>
            <a:r>
              <a:rPr lang="en-US" altLang="ja-JP" sz="1200" b="1" dirty="0">
                <a:latin typeface="+mn-ea"/>
              </a:rPr>
              <a:t>WV-X66300-Z4LS </a:t>
            </a:r>
            <a:r>
              <a:rPr lang="ja-JP" altLang="en-US" sz="1200" b="1" dirty="0">
                <a:latin typeface="+mn-ea"/>
              </a:rPr>
              <a:t>）</a:t>
            </a:r>
            <a:endParaRPr lang="en-US" altLang="ja-JP" sz="1200" b="1" dirty="0">
              <a:latin typeface="+mn-ea"/>
            </a:endParaRPr>
          </a:p>
          <a:p>
            <a:pPr marL="265113" indent="-265113">
              <a:lnSpc>
                <a:spcPct val="110000"/>
              </a:lnSpc>
              <a:spcBef>
                <a:spcPts val="1200"/>
              </a:spcBef>
            </a:pPr>
            <a:r>
              <a:rPr lang="ja-JP" altLang="en-US" sz="1400" b="1" dirty="0">
                <a:latin typeface="+mn-ea"/>
              </a:rPr>
              <a:t>⑤ 人のアイコンをドラッグしながら移動させて</a:t>
            </a:r>
            <a:r>
              <a:rPr lang="en-US" altLang="ja-JP" sz="1400" b="1" dirty="0">
                <a:latin typeface="+mn-ea"/>
              </a:rPr>
              <a:t>AI</a:t>
            </a:r>
            <a:r>
              <a:rPr lang="ja-JP" altLang="en-US" sz="1400" b="1" dirty="0">
                <a:latin typeface="+mn-ea"/>
              </a:rPr>
              <a:t>アプリの検知可能エリアを確認・決定</a:t>
            </a:r>
            <a:endParaRPr lang="en-US" altLang="ja-JP" sz="1400" b="1" dirty="0">
              <a:latin typeface="+mn-ea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05EA789-0C41-5447-5838-4980DAB82B06}"/>
              </a:ext>
            </a:extLst>
          </p:cNvPr>
          <p:cNvSpPr txBox="1"/>
          <p:nvPr/>
        </p:nvSpPr>
        <p:spPr>
          <a:xfrm>
            <a:off x="212154" y="730107"/>
            <a:ext cx="43078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dirty="0">
                <a:latin typeface="+mn-ea"/>
              </a:rPr>
              <a:t>■</a:t>
            </a:r>
            <a:r>
              <a:rPr lang="en-US" altLang="ja-JP" sz="2000" b="1" dirty="0">
                <a:latin typeface="+mn-ea"/>
              </a:rPr>
              <a:t>SDT</a:t>
            </a:r>
            <a:r>
              <a:rPr lang="ja-JP" altLang="en-US" sz="2000" b="1" dirty="0">
                <a:latin typeface="+mn-ea"/>
              </a:rPr>
              <a:t> </a:t>
            </a:r>
            <a:r>
              <a:rPr lang="en-US" altLang="ja-JP" sz="2000" b="1" dirty="0">
                <a:latin typeface="+mn-ea"/>
              </a:rPr>
              <a:t>Ver. 4.00</a:t>
            </a:r>
            <a:r>
              <a:rPr lang="ja-JP" altLang="en-US" sz="1400" b="1" dirty="0">
                <a:latin typeface="+mn-ea"/>
              </a:rPr>
              <a:t> </a:t>
            </a:r>
            <a:r>
              <a:rPr lang="ja-JP" altLang="en-US" sz="2000" b="1" dirty="0">
                <a:latin typeface="+mn-ea"/>
              </a:rPr>
              <a:t>以降で対応</a:t>
            </a:r>
            <a:endParaRPr lang="en-US" altLang="ja-JP" sz="2000" b="1" dirty="0">
              <a:latin typeface="+mn-ea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D197112-967E-CD0C-1BFD-6EA61928FFA5}"/>
              </a:ext>
            </a:extLst>
          </p:cNvPr>
          <p:cNvSpPr/>
          <p:nvPr/>
        </p:nvSpPr>
        <p:spPr>
          <a:xfrm>
            <a:off x="7933258" y="2718361"/>
            <a:ext cx="889755" cy="262463"/>
          </a:xfrm>
          <a:prstGeom prst="rect">
            <a:avLst/>
          </a:prstGeom>
          <a:noFill/>
          <a:ln w="1905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348"/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A1605872-E5B8-259F-1227-CA0F24D174B4}"/>
              </a:ext>
            </a:extLst>
          </p:cNvPr>
          <p:cNvSpPr/>
          <p:nvPr/>
        </p:nvSpPr>
        <p:spPr>
          <a:xfrm>
            <a:off x="3952240" y="3608371"/>
            <a:ext cx="290052" cy="290052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en-US" altLang="ja-JP" sz="189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1</a:t>
            </a:r>
            <a:endParaRPr lang="ja-JP" altLang="en-US" sz="189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69F3EB3B-BC8D-5B1E-2194-73CA56B01A9E}"/>
              </a:ext>
            </a:extLst>
          </p:cNvPr>
          <p:cNvSpPr/>
          <p:nvPr/>
        </p:nvSpPr>
        <p:spPr>
          <a:xfrm>
            <a:off x="7577208" y="2255648"/>
            <a:ext cx="290052" cy="290052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ja-JP" altLang="en-US" sz="189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２</a:t>
            </a: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75A5701E-E979-5031-8985-0A95BFFB5373}"/>
              </a:ext>
            </a:extLst>
          </p:cNvPr>
          <p:cNvSpPr/>
          <p:nvPr/>
        </p:nvSpPr>
        <p:spPr>
          <a:xfrm>
            <a:off x="7577208" y="2705036"/>
            <a:ext cx="290052" cy="290052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en-US" altLang="ja-JP" sz="189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3</a:t>
            </a:r>
            <a:endParaRPr lang="ja-JP" altLang="en-US" sz="189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DA19EEC8-0A5D-B6E8-6571-4574C2532B8F}"/>
              </a:ext>
            </a:extLst>
          </p:cNvPr>
          <p:cNvSpPr/>
          <p:nvPr/>
        </p:nvSpPr>
        <p:spPr>
          <a:xfrm>
            <a:off x="8240677" y="3158640"/>
            <a:ext cx="290052" cy="290052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en-US" altLang="ja-JP" sz="189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4</a:t>
            </a:r>
            <a:endParaRPr lang="ja-JP" altLang="en-US" sz="189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919A9C05-115B-1270-E84B-E920B9739FE1}"/>
              </a:ext>
            </a:extLst>
          </p:cNvPr>
          <p:cNvSpPr/>
          <p:nvPr/>
        </p:nvSpPr>
        <p:spPr>
          <a:xfrm>
            <a:off x="3505314" y="2497313"/>
            <a:ext cx="446926" cy="386761"/>
          </a:xfrm>
          <a:prstGeom prst="rect">
            <a:avLst/>
          </a:prstGeom>
          <a:noFill/>
          <a:ln w="1905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348"/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A1F00148-E14D-236E-23E3-6703D9C22A49}"/>
              </a:ext>
            </a:extLst>
          </p:cNvPr>
          <p:cNvSpPr/>
          <p:nvPr/>
        </p:nvSpPr>
        <p:spPr>
          <a:xfrm>
            <a:off x="3197264" y="2381409"/>
            <a:ext cx="290052" cy="290052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en-US" altLang="ja-JP" sz="189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5</a:t>
            </a:r>
            <a:endParaRPr lang="ja-JP" altLang="en-US" sz="189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1F72D17-001D-F6C2-4CB2-2598672BDBE5}"/>
              </a:ext>
            </a:extLst>
          </p:cNvPr>
          <p:cNvSpPr txBox="1"/>
          <p:nvPr/>
        </p:nvSpPr>
        <p:spPr>
          <a:xfrm>
            <a:off x="500287" y="1154467"/>
            <a:ext cx="12858007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en-US" altLang="ja-JP" sz="1800" b="1" dirty="0">
                <a:latin typeface="+mn-ea"/>
              </a:rPr>
              <a:t>SDT</a:t>
            </a:r>
            <a:r>
              <a:rPr kumimoji="1" lang="ja-JP" altLang="en-US" sz="1800" b="1" dirty="0">
                <a:latin typeface="+mn-ea"/>
              </a:rPr>
              <a:t>の</a:t>
            </a:r>
            <a:r>
              <a:rPr kumimoji="1" lang="en-US" altLang="ja-JP" sz="1800" b="1" dirty="0">
                <a:latin typeface="+mn-ea"/>
              </a:rPr>
              <a:t>URL</a:t>
            </a:r>
            <a:r>
              <a:rPr kumimoji="1" lang="ja-JP" altLang="en-US" sz="1800" b="1" dirty="0">
                <a:latin typeface="+mn-ea"/>
              </a:rPr>
              <a:t>：</a:t>
            </a:r>
            <a:r>
              <a:rPr kumimoji="1" lang="en-US" altLang="ja-JP" sz="1800" b="1" dirty="0">
                <a:latin typeface="+mn-ea"/>
                <a:hlinkClick r:id="rId3"/>
              </a:rPr>
              <a:t>https://sdt.i-pro.com/i-pro/</a:t>
            </a:r>
            <a:endParaRPr kumimoji="1" lang="en-US" altLang="ja-JP" sz="1800" b="1" dirty="0">
              <a:latin typeface="+mn-ea"/>
            </a:endParaRPr>
          </a:p>
          <a:p>
            <a:pPr>
              <a:spcBef>
                <a:spcPts val="600"/>
              </a:spcBef>
            </a:pPr>
            <a:r>
              <a:rPr lang="ja-JP" altLang="en-US" sz="1800" b="1" dirty="0">
                <a:latin typeface="+mn-ea"/>
              </a:rPr>
              <a:t>操作説明書：</a:t>
            </a:r>
            <a:r>
              <a:rPr lang="en-US" altLang="ja-JP" sz="1800" b="1" dirty="0">
                <a:latin typeface="+mn-ea"/>
                <a:hlinkClick r:id="rId4"/>
              </a:rPr>
              <a:t>https://www.psn-web.net/ssbu-t/Useful_tool/SystemDesignTool/SDT_Operation_Guide_ipro_jp.pdf</a:t>
            </a:r>
            <a:endParaRPr lang="en-US" altLang="ja-JP" sz="1800" b="1" dirty="0">
              <a:latin typeface="+mn-ea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4650BEBA-E3DC-92E2-26EF-4290A26EE3E7}"/>
              </a:ext>
            </a:extLst>
          </p:cNvPr>
          <p:cNvSpPr/>
          <p:nvPr/>
        </p:nvSpPr>
        <p:spPr>
          <a:xfrm>
            <a:off x="7926061" y="2294034"/>
            <a:ext cx="1393054" cy="262463"/>
          </a:xfrm>
          <a:prstGeom prst="rect">
            <a:avLst/>
          </a:prstGeom>
          <a:noFill/>
          <a:ln w="1905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348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E4721621-0367-3FBC-B9E4-7EF2EDB3943A}"/>
              </a:ext>
            </a:extLst>
          </p:cNvPr>
          <p:cNvSpPr txBox="1"/>
          <p:nvPr/>
        </p:nvSpPr>
        <p:spPr>
          <a:xfrm>
            <a:off x="3697080" y="3101701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ドラッグ</a:t>
            </a:r>
            <a:endParaRPr kumimoji="1" lang="en-US" altLang="ja-JP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l"/>
            <a:r>
              <a:rPr lang="ja-JP" alt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　</a:t>
            </a:r>
            <a:r>
              <a:rPr kumimoji="1" lang="ja-JP" alt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＆ドロップ</a:t>
            </a: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760F781E-F9AA-4B6C-CA88-1E6F81DF7A38}"/>
              </a:ext>
            </a:extLst>
          </p:cNvPr>
          <p:cNvSpPr/>
          <p:nvPr/>
        </p:nvSpPr>
        <p:spPr>
          <a:xfrm>
            <a:off x="8634694" y="3172616"/>
            <a:ext cx="684421" cy="262464"/>
          </a:xfrm>
          <a:prstGeom prst="rect">
            <a:avLst/>
          </a:prstGeom>
          <a:noFill/>
          <a:ln w="1905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348"/>
          </a:p>
        </p:txBody>
      </p:sp>
      <p:sp>
        <p:nvSpPr>
          <p:cNvPr id="15" name="フリーフォーム: 図形 14">
            <a:extLst>
              <a:ext uri="{FF2B5EF4-FFF2-40B4-BE49-F238E27FC236}">
                <a16:creationId xmlns:a16="http://schemas.microsoft.com/office/drawing/2014/main" id="{053AFDFA-FF4C-D006-AE24-C8C8C4949F9F}"/>
              </a:ext>
            </a:extLst>
          </p:cNvPr>
          <p:cNvSpPr/>
          <p:nvPr/>
        </p:nvSpPr>
        <p:spPr>
          <a:xfrm>
            <a:off x="304800" y="3363311"/>
            <a:ext cx="3037490" cy="1786759"/>
          </a:xfrm>
          <a:custGeom>
            <a:avLst/>
            <a:gdLst>
              <a:gd name="connsiteX0" fmla="*/ 0 w 3037490"/>
              <a:gd name="connsiteY0" fmla="*/ 1271752 h 1786759"/>
              <a:gd name="connsiteX1" fmla="*/ 2312276 w 3037490"/>
              <a:gd name="connsiteY1" fmla="*/ 1271752 h 1786759"/>
              <a:gd name="connsiteX2" fmla="*/ 2312276 w 3037490"/>
              <a:gd name="connsiteY2" fmla="*/ 0 h 1786759"/>
              <a:gd name="connsiteX3" fmla="*/ 3037490 w 3037490"/>
              <a:gd name="connsiteY3" fmla="*/ 0 h 1786759"/>
              <a:gd name="connsiteX4" fmla="*/ 3037490 w 3037490"/>
              <a:gd name="connsiteY4" fmla="*/ 430924 h 1786759"/>
              <a:gd name="connsiteX5" fmla="*/ 2459421 w 3037490"/>
              <a:gd name="connsiteY5" fmla="*/ 430924 h 1786759"/>
              <a:gd name="connsiteX6" fmla="*/ 2459421 w 3037490"/>
              <a:gd name="connsiteY6" fmla="*/ 1786759 h 1786759"/>
              <a:gd name="connsiteX7" fmla="*/ 1124607 w 3037490"/>
              <a:gd name="connsiteY7" fmla="*/ 1786759 h 1786759"/>
              <a:gd name="connsiteX8" fmla="*/ 1124607 w 3037490"/>
              <a:gd name="connsiteY8" fmla="*/ 1481959 h 1786759"/>
              <a:gd name="connsiteX9" fmla="*/ 10510 w 3037490"/>
              <a:gd name="connsiteY9" fmla="*/ 1481959 h 1786759"/>
              <a:gd name="connsiteX10" fmla="*/ 0 w 3037490"/>
              <a:gd name="connsiteY10" fmla="*/ 1271752 h 1786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37490" h="1786759">
                <a:moveTo>
                  <a:pt x="0" y="1271752"/>
                </a:moveTo>
                <a:lnTo>
                  <a:pt x="2312276" y="1271752"/>
                </a:lnTo>
                <a:lnTo>
                  <a:pt x="2312276" y="0"/>
                </a:lnTo>
                <a:lnTo>
                  <a:pt x="3037490" y="0"/>
                </a:lnTo>
                <a:lnTo>
                  <a:pt x="3037490" y="430924"/>
                </a:lnTo>
                <a:lnTo>
                  <a:pt x="2459421" y="430924"/>
                </a:lnTo>
                <a:lnTo>
                  <a:pt x="2459421" y="1786759"/>
                </a:lnTo>
                <a:lnTo>
                  <a:pt x="1124607" y="1786759"/>
                </a:lnTo>
                <a:lnTo>
                  <a:pt x="1124607" y="1481959"/>
                </a:lnTo>
                <a:lnTo>
                  <a:pt x="10510" y="1481959"/>
                </a:lnTo>
                <a:lnTo>
                  <a:pt x="0" y="1271752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1D688C96-69CA-ADA7-03F1-13BCA849E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6934" y="3608371"/>
            <a:ext cx="784406" cy="559797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8A3A6C3C-CE92-F3A3-CCA3-394E4EF4A8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4951" y="4530139"/>
            <a:ext cx="2403851" cy="291283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AE50117-9742-EC5E-F6D6-0A1498F086C2}"/>
              </a:ext>
            </a:extLst>
          </p:cNvPr>
          <p:cNvSpPr/>
          <p:nvPr/>
        </p:nvSpPr>
        <p:spPr>
          <a:xfrm>
            <a:off x="4493853" y="5737221"/>
            <a:ext cx="1672425" cy="321544"/>
          </a:xfrm>
          <a:prstGeom prst="rect">
            <a:avLst/>
          </a:prstGeom>
          <a:noFill/>
          <a:ln w="1905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348"/>
          </a:p>
        </p:txBody>
      </p:sp>
      <p:cxnSp>
        <p:nvCxnSpPr>
          <p:cNvPr id="28" name="コネクタ: カギ線 27">
            <a:extLst>
              <a:ext uri="{FF2B5EF4-FFF2-40B4-BE49-F238E27FC236}">
                <a16:creationId xmlns:a16="http://schemas.microsoft.com/office/drawing/2014/main" id="{5B5C8A01-8553-3A4E-16B3-5C6C158C19C4}"/>
              </a:ext>
            </a:extLst>
          </p:cNvPr>
          <p:cNvCxnSpPr>
            <a:cxnSpLocks/>
            <a:stCxn id="26" idx="3"/>
            <a:endCxn id="10" idx="3"/>
          </p:cNvCxnSpPr>
          <p:nvPr/>
        </p:nvCxnSpPr>
        <p:spPr>
          <a:xfrm flipH="1">
            <a:off x="6166278" y="2425266"/>
            <a:ext cx="3152837" cy="3472727"/>
          </a:xfrm>
          <a:prstGeom prst="bentConnector3">
            <a:avLst>
              <a:gd name="adj1" fmla="val -15585"/>
            </a:avLst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楕円 30">
            <a:extLst>
              <a:ext uri="{FF2B5EF4-FFF2-40B4-BE49-F238E27FC236}">
                <a16:creationId xmlns:a16="http://schemas.microsoft.com/office/drawing/2014/main" id="{B458FE37-7395-3867-4513-5CD766F2A282}"/>
              </a:ext>
            </a:extLst>
          </p:cNvPr>
          <p:cNvSpPr/>
          <p:nvPr/>
        </p:nvSpPr>
        <p:spPr>
          <a:xfrm>
            <a:off x="4957047" y="2499917"/>
            <a:ext cx="290052" cy="290052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en-US" altLang="ja-JP" sz="189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4</a:t>
            </a:r>
            <a:endParaRPr lang="ja-JP" altLang="en-US" sz="189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CAA42F4E-CA42-EAA1-4F44-96952A1E9F6C}"/>
              </a:ext>
            </a:extLst>
          </p:cNvPr>
          <p:cNvSpPr/>
          <p:nvPr/>
        </p:nvSpPr>
        <p:spPr>
          <a:xfrm>
            <a:off x="4520041" y="2651931"/>
            <a:ext cx="378206" cy="276076"/>
          </a:xfrm>
          <a:prstGeom prst="rect">
            <a:avLst/>
          </a:prstGeom>
          <a:noFill/>
          <a:ln w="1905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348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87B3B6C-CAC7-36DC-B747-5C3771FBE60B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5" name="テキスト ボックス 4">
              <a:hlinkClick r:id="rId7" action="ppaction://hlinksldjump"/>
              <a:extLst>
                <a:ext uri="{FF2B5EF4-FFF2-40B4-BE49-F238E27FC236}">
                  <a16:creationId xmlns:a16="http://schemas.microsoft.com/office/drawing/2014/main" id="{C284C2C5-B0E6-887E-C3D3-F79A476094B6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8" name="正方形/長方形 7">
              <a:hlinkClick r:id="rId8" action="ppaction://hlinksldjump"/>
              <a:extLst>
                <a:ext uri="{FF2B5EF4-FFF2-40B4-BE49-F238E27FC236}">
                  <a16:creationId xmlns:a16="http://schemas.microsoft.com/office/drawing/2014/main" id="{94B992BA-F6AC-8973-3150-99D92177B2FE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2898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79388"/>
            <a:r>
              <a:rPr lang="ja-JP" altLang="en-US" dirty="0"/>
              <a:t>２．</a:t>
            </a:r>
            <a:r>
              <a:rPr kumimoji="1" lang="ja-JP" altLang="en-US" dirty="0"/>
              <a:t>施工・調整</a:t>
            </a:r>
          </a:p>
        </p:txBody>
      </p:sp>
    </p:spTree>
    <p:extLst>
      <p:ext uri="{BB962C8B-B14F-4D97-AF65-F5344CB8AC3E}">
        <p14:creationId xmlns:p14="http://schemas.microsoft.com/office/powerpoint/2010/main" val="2415372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 indent="3175"/>
            <a:r>
              <a:rPr kumimoji="1" lang="en-US" altLang="ja-JP" dirty="0"/>
              <a:t>2-1. </a:t>
            </a:r>
            <a:r>
              <a:rPr kumimoji="1" lang="ja-JP" altLang="en-US" dirty="0"/>
              <a:t>取扱説明書（設置編）へのアクセス方法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21B796C-E500-EAD3-4DD3-CAC776D928F9}"/>
              </a:ext>
            </a:extLst>
          </p:cNvPr>
          <p:cNvSpPr txBox="1"/>
          <p:nvPr/>
        </p:nvSpPr>
        <p:spPr>
          <a:xfrm>
            <a:off x="2242027" y="728853"/>
            <a:ext cx="66371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b="1" dirty="0">
                <a:latin typeface="+mn-ea"/>
                <a:hlinkClick r:id="rId3"/>
              </a:rPr>
              <a:t>https://www.youtube.com/watch?v=dbPIWDW0uAk</a:t>
            </a:r>
            <a:endParaRPr lang="ja-JP" altLang="en-US" sz="1600" b="1" dirty="0">
              <a:latin typeface="+mn-ea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F9B0DB1-DD5D-ADB9-4901-E06D7814507C}"/>
              </a:ext>
            </a:extLst>
          </p:cNvPr>
          <p:cNvSpPr txBox="1"/>
          <p:nvPr/>
        </p:nvSpPr>
        <p:spPr>
          <a:xfrm>
            <a:off x="81341" y="698075"/>
            <a:ext cx="2332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latin typeface="+mn-ea"/>
              </a:rPr>
              <a:t>【YouTube</a:t>
            </a:r>
            <a:r>
              <a:rPr lang="ja-JP" altLang="en-US" sz="2000" b="1" dirty="0">
                <a:latin typeface="+mn-ea"/>
              </a:rPr>
              <a:t>動画</a:t>
            </a:r>
            <a:r>
              <a:rPr lang="en-US" altLang="ja-JP" sz="2000" b="1" dirty="0">
                <a:latin typeface="+mn-ea"/>
              </a:rPr>
              <a:t>】</a:t>
            </a:r>
            <a:endParaRPr lang="ja-JP" altLang="en-US" sz="2000" b="1" dirty="0">
              <a:latin typeface="+mn-ea"/>
            </a:endParaRPr>
          </a:p>
        </p:txBody>
      </p:sp>
      <p:pic>
        <p:nvPicPr>
          <p:cNvPr id="4" name="オンライン メディア 3" title="取扱説明書へのアクセス方法">
            <a:hlinkClick r:id="" action="ppaction://media"/>
            <a:extLst>
              <a:ext uri="{FF2B5EF4-FFF2-40B4-BE49-F238E27FC236}">
                <a16:creationId xmlns:a16="http://schemas.microsoft.com/office/drawing/2014/main" id="{38570426-DE57-B648-04E2-580A513EC49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7719" y="1402617"/>
            <a:ext cx="9070222" cy="51246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2E7A31B-EC34-4408-7016-8B8C912AF061}"/>
              </a:ext>
            </a:extLst>
          </p:cNvPr>
          <p:cNvSpPr txBox="1"/>
          <p:nvPr/>
        </p:nvSpPr>
        <p:spPr>
          <a:xfrm>
            <a:off x="9948673" y="1207008"/>
            <a:ext cx="400382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2000" b="1" dirty="0">
                <a:latin typeface="+mn-ea"/>
              </a:rPr>
              <a:t>梱包箱の側面にある</a:t>
            </a:r>
            <a:r>
              <a:rPr lang="ja-JP" altLang="en-US" sz="2000" b="1" dirty="0">
                <a:latin typeface="+mn-ea"/>
              </a:rPr>
              <a:t>「</a:t>
            </a:r>
            <a:r>
              <a:rPr kumimoji="1" lang="en-US" altLang="ja-JP" sz="2000" b="1" dirty="0">
                <a:latin typeface="+mn-ea"/>
              </a:rPr>
              <a:t>2</a:t>
            </a:r>
            <a:r>
              <a:rPr kumimoji="1" lang="ja-JP" altLang="en-US" sz="2000" b="1" dirty="0">
                <a:latin typeface="+mn-ea"/>
              </a:rPr>
              <a:t>次元バーコード」より、取扱説明書「設置編」にアクセス可能</a:t>
            </a:r>
          </a:p>
          <a:p>
            <a:pPr algn="l"/>
            <a:endParaRPr kumimoji="1" lang="ja-JP" altLang="en-US" sz="2000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59A68BA-2695-3A50-CAEB-7D8D311F1920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8" name="テキスト ボックス 7">
              <a:hlinkClick r:id="rId5" action="ppaction://hlinksldjump"/>
              <a:extLst>
                <a:ext uri="{FF2B5EF4-FFF2-40B4-BE49-F238E27FC236}">
                  <a16:creationId xmlns:a16="http://schemas.microsoft.com/office/drawing/2014/main" id="{C8972AD6-7CAE-B365-4A49-84B1867387AB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9" name="正方形/長方形 8">
              <a:hlinkClick r:id="rId6" action="ppaction://hlinksldjump"/>
              <a:extLst>
                <a:ext uri="{FF2B5EF4-FFF2-40B4-BE49-F238E27FC236}">
                  <a16:creationId xmlns:a16="http://schemas.microsoft.com/office/drawing/2014/main" id="{A5B8AB39-80B0-BB2A-5A4E-862A557A0DFF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2552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 indent="3175"/>
            <a:r>
              <a:rPr kumimoji="1" lang="en-US" altLang="ja-JP" dirty="0"/>
              <a:t>2-2. </a:t>
            </a:r>
            <a:r>
              <a:rPr kumimoji="1" lang="ja-JP" altLang="en-US" dirty="0"/>
              <a:t>開梱・同梱物の確認</a:t>
            </a:r>
            <a:r>
              <a:rPr lang="ja-JP" altLang="en-US" dirty="0"/>
              <a:t>：屋外ボックス（</a:t>
            </a:r>
            <a:r>
              <a:rPr lang="en-US" altLang="ja-JP" dirty="0"/>
              <a:t>WV-X15xxx</a:t>
            </a:r>
            <a:r>
              <a:rPr lang="ja-JP" altLang="en-US" dirty="0"/>
              <a:t>シリーズ）</a:t>
            </a:r>
            <a:endParaRPr kumimoji="1" lang="ja-JP" altLang="en-US" dirty="0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2EC5A99B-089E-D220-1B96-3EC1FE423AB0}"/>
              </a:ext>
            </a:extLst>
          </p:cNvPr>
          <p:cNvGrpSpPr/>
          <p:nvPr/>
        </p:nvGrpSpPr>
        <p:grpSpPr>
          <a:xfrm>
            <a:off x="1085229" y="1490608"/>
            <a:ext cx="10696868" cy="5658115"/>
            <a:chOff x="506262" y="1637753"/>
            <a:chExt cx="10108041" cy="5346655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87E5703C-B860-9AD7-EF0B-B67C344DB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5734" y="1637753"/>
              <a:ext cx="9888569" cy="5346655"/>
            </a:xfrm>
            <a:prstGeom prst="rect">
              <a:avLst/>
            </a:prstGeom>
          </p:spPr>
        </p:pic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6DA67E4C-0E26-FDAA-1197-1D9117AA2399}"/>
                </a:ext>
              </a:extLst>
            </p:cNvPr>
            <p:cNvSpPr txBox="1"/>
            <p:nvPr/>
          </p:nvSpPr>
          <p:spPr>
            <a:xfrm>
              <a:off x="1826816" y="2004384"/>
              <a:ext cx="2439392" cy="4951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tIns="108000" bIns="108000" rtlCol="0">
              <a:spAutoFit/>
            </a:bodyPr>
            <a:lstStyle/>
            <a:p>
              <a:pPr algn="ctr"/>
              <a:r>
                <a:rPr lang="ja-JP" altLang="en-US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アダプターボックス</a:t>
              </a:r>
              <a:endParaRPr kumimoji="1" lang="en-US" altLang="ja-JP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32B89B36-49B3-71B3-331A-866700B3C701}"/>
                </a:ext>
              </a:extLst>
            </p:cNvPr>
            <p:cNvSpPr txBox="1"/>
            <p:nvPr/>
          </p:nvSpPr>
          <p:spPr>
            <a:xfrm>
              <a:off x="506262" y="4916546"/>
              <a:ext cx="1721932" cy="4951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tIns="108000" bIns="108000" rtlCol="0">
              <a:spAutoFit/>
            </a:bodyPr>
            <a:lstStyle/>
            <a:p>
              <a:pPr algn="ctr"/>
              <a:r>
                <a:rPr lang="en-US" altLang="ja-JP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RJ45</a:t>
              </a:r>
              <a:r>
                <a:rPr lang="ja-JP" altLang="en-US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 キャップ</a:t>
              </a:r>
              <a:endParaRPr kumimoji="1" lang="en-US" altLang="ja-JP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6C1B9448-1F0C-1037-A6B6-E0712EDF7D3A}"/>
                </a:ext>
              </a:extLst>
            </p:cNvPr>
            <p:cNvSpPr txBox="1"/>
            <p:nvPr/>
          </p:nvSpPr>
          <p:spPr>
            <a:xfrm>
              <a:off x="3395914" y="5792715"/>
              <a:ext cx="2336319" cy="4951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tIns="108000" bIns="108000" rtlCol="0">
              <a:spAutoFit/>
            </a:bodyPr>
            <a:lstStyle/>
            <a:p>
              <a:pPr algn="ctr"/>
              <a:r>
                <a:rPr kumimoji="1" lang="ja-JP" altLang="en-US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グロメットカバー</a:t>
              </a:r>
              <a:endParaRPr kumimoji="1" lang="en-US" altLang="ja-JP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0E1C79FA-223B-E8F7-3972-A7D8A93F50B4}"/>
                </a:ext>
              </a:extLst>
            </p:cNvPr>
            <p:cNvSpPr txBox="1"/>
            <p:nvPr/>
          </p:nvSpPr>
          <p:spPr>
            <a:xfrm>
              <a:off x="6620641" y="2331183"/>
              <a:ext cx="2126063" cy="4951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tIns="108000" bIns="108000" rtlCol="0">
              <a:spAutoFit/>
            </a:bodyPr>
            <a:lstStyle/>
            <a:p>
              <a:pPr algn="ctr"/>
              <a:r>
                <a:rPr lang="ja-JP" altLang="en-US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カメラ本体</a:t>
              </a:r>
              <a:endParaRPr kumimoji="1" lang="en-US" altLang="ja-JP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0469BC60-47BA-E9B3-9EFD-60398A7DBEC6}"/>
                </a:ext>
              </a:extLst>
            </p:cNvPr>
            <p:cNvSpPr txBox="1"/>
            <p:nvPr/>
          </p:nvSpPr>
          <p:spPr>
            <a:xfrm>
              <a:off x="4182126" y="4667676"/>
              <a:ext cx="3999216" cy="4951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tIns="108000" bIns="108000" rtlCol="0">
              <a:spAutoFit/>
            </a:bodyPr>
            <a:lstStyle/>
            <a:p>
              <a:pPr algn="ctr"/>
              <a:r>
                <a:rPr kumimoji="1" lang="ja-JP" altLang="en-US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取付ねじ</a:t>
              </a:r>
              <a:endParaRPr kumimoji="1" lang="en-US" altLang="ja-JP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2412AAB8-1C95-7DA2-5B1A-65CAE1264BF6}"/>
                </a:ext>
              </a:extLst>
            </p:cNvPr>
            <p:cNvSpPr txBox="1"/>
            <p:nvPr/>
          </p:nvSpPr>
          <p:spPr>
            <a:xfrm>
              <a:off x="3846905" y="4112888"/>
              <a:ext cx="1927575" cy="4951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tIns="108000" bIns="108000" rtlCol="0">
              <a:spAutoFit/>
            </a:bodyPr>
            <a:lstStyle/>
            <a:p>
              <a:pPr algn="ctr"/>
              <a:r>
                <a:rPr kumimoji="1" lang="ja-JP" altLang="en-US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グロメット</a:t>
              </a:r>
              <a:endParaRPr kumimoji="1" lang="en-US" altLang="ja-JP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5EB1B614-1298-2A84-0199-3C261510EB1E}"/>
                </a:ext>
              </a:extLst>
            </p:cNvPr>
            <p:cNvSpPr txBox="1"/>
            <p:nvPr/>
          </p:nvSpPr>
          <p:spPr>
            <a:xfrm>
              <a:off x="878316" y="5790510"/>
              <a:ext cx="2439392" cy="77210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tIns="108000" bIns="108000" rtlCol="0">
              <a:spAutoFit/>
            </a:bodyPr>
            <a:lstStyle/>
            <a:p>
              <a:pPr algn="ctr"/>
              <a:r>
                <a:rPr kumimoji="1" lang="ja-JP" altLang="en-US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アダプターボックス</a:t>
              </a:r>
              <a:endParaRPr kumimoji="1" lang="en-US" altLang="ja-JP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  <a:p>
              <a:pPr algn="ctr"/>
              <a:r>
                <a:rPr kumimoji="1" lang="ja-JP" altLang="en-US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取付ピン</a:t>
              </a:r>
              <a:endParaRPr kumimoji="1" lang="en-US" altLang="ja-JP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</p:grp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50136A6-0C73-2A94-B593-035393B2259B}"/>
              </a:ext>
            </a:extLst>
          </p:cNvPr>
          <p:cNvSpPr txBox="1"/>
          <p:nvPr/>
        </p:nvSpPr>
        <p:spPr>
          <a:xfrm>
            <a:off x="824975" y="734893"/>
            <a:ext cx="5314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000" b="1" dirty="0"/>
              <a:t>■開梱時に本体と同梱物をご確認ください。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FE35FFFF-E4FC-F33D-6491-6337830ED0B1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5" name="テキスト ボックス 4">
              <a:hlinkClick r:id="rId3" action="ppaction://hlinksldjump"/>
              <a:extLst>
                <a:ext uri="{FF2B5EF4-FFF2-40B4-BE49-F238E27FC236}">
                  <a16:creationId xmlns:a16="http://schemas.microsoft.com/office/drawing/2014/main" id="{8A22C3C9-6658-EFB3-06D6-955AF22DC7E9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7" name="正方形/長方形 6">
              <a:hlinkClick r:id="rId4" action="ppaction://hlinksldjump"/>
              <a:extLst>
                <a:ext uri="{FF2B5EF4-FFF2-40B4-BE49-F238E27FC236}">
                  <a16:creationId xmlns:a16="http://schemas.microsoft.com/office/drawing/2014/main" id="{9A3FD1FB-6E76-320A-C344-C2AEFF0059BD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16575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 indent="3175"/>
            <a:r>
              <a:rPr kumimoji="1" lang="en-US" altLang="ja-JP" dirty="0"/>
              <a:t>2-2. </a:t>
            </a:r>
            <a:r>
              <a:rPr kumimoji="1" lang="ja-JP" altLang="en-US" dirty="0"/>
              <a:t>開梱・同梱物の確認</a:t>
            </a:r>
            <a:r>
              <a:rPr lang="ja-JP" altLang="en-US" dirty="0"/>
              <a:t>：屋内ドーム（</a:t>
            </a:r>
            <a:r>
              <a:rPr lang="en-US" altLang="ja-JP" dirty="0"/>
              <a:t>WV-X22xxx</a:t>
            </a:r>
            <a:r>
              <a:rPr lang="ja-JP" altLang="en-US" dirty="0"/>
              <a:t>シリーズ）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AF2D217-037F-79AD-CCB9-EADCB2C9CE6C}"/>
              </a:ext>
            </a:extLst>
          </p:cNvPr>
          <p:cNvSpPr txBox="1"/>
          <p:nvPr/>
        </p:nvSpPr>
        <p:spPr>
          <a:xfrm>
            <a:off x="824975" y="734893"/>
            <a:ext cx="5314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000" b="1" dirty="0"/>
              <a:t>■開梱時に本体と同梱物をご確認ください。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D280FEA1-F247-67E9-D304-9574A49F1E71}"/>
              </a:ext>
            </a:extLst>
          </p:cNvPr>
          <p:cNvGrpSpPr/>
          <p:nvPr/>
        </p:nvGrpSpPr>
        <p:grpSpPr>
          <a:xfrm>
            <a:off x="1505903" y="1520442"/>
            <a:ext cx="7291448" cy="5611432"/>
            <a:chOff x="1001406" y="1678097"/>
            <a:chExt cx="7291448" cy="5611432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53E35CC4-2F76-5B28-CD74-A9E3C8DE8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1406" y="1711206"/>
              <a:ext cx="7291448" cy="5578323"/>
            </a:xfrm>
            <a:prstGeom prst="rect">
              <a:avLst/>
            </a:prstGeom>
          </p:spPr>
        </p:pic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F13350E6-31A7-9CF1-B47D-E18BB58CB4F9}"/>
                </a:ext>
              </a:extLst>
            </p:cNvPr>
            <p:cNvSpPr txBox="1"/>
            <p:nvPr/>
          </p:nvSpPr>
          <p:spPr>
            <a:xfrm>
              <a:off x="1782632" y="1678097"/>
              <a:ext cx="2221806" cy="66571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tIns="108000" bIns="108000" rtlCol="0" anchor="ctr" anchorCtr="1">
              <a:noAutofit/>
            </a:bodyPr>
            <a:lstStyle/>
            <a:p>
              <a:pPr algn="ctr"/>
              <a:r>
                <a:rPr lang="ja-JP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型　紙</a:t>
              </a:r>
              <a:endParaRPr kumimoji="1"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14A68A4-A6E1-9C54-52A3-B8E9AF7FE6CA}"/>
                </a:ext>
              </a:extLst>
            </p:cNvPr>
            <p:cNvSpPr txBox="1"/>
            <p:nvPr/>
          </p:nvSpPr>
          <p:spPr>
            <a:xfrm>
              <a:off x="4851780" y="2234829"/>
              <a:ext cx="2526478" cy="66571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tIns="108000" bIns="108000" rtlCol="0" anchor="ctr" anchorCtr="1">
              <a:noAutofit/>
            </a:bodyPr>
            <a:lstStyle/>
            <a:p>
              <a:pPr algn="ctr"/>
              <a:r>
                <a:rPr lang="ja-JP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カメラ本体</a:t>
              </a:r>
              <a:endParaRPr kumimoji="1"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DABB5EC0-DE2A-6858-5E9D-1889EC886944}"/>
                </a:ext>
              </a:extLst>
            </p:cNvPr>
            <p:cNvSpPr txBox="1"/>
            <p:nvPr/>
          </p:nvSpPr>
          <p:spPr>
            <a:xfrm>
              <a:off x="1510485" y="5205594"/>
              <a:ext cx="4973247" cy="156306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tIns="108000" bIns="108000" rtlCol="0" anchor="ctr" anchorCtr="1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ja-JP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・電源用端子台</a:t>
              </a:r>
              <a:endPara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  <a:p>
              <a:pPr>
                <a:lnSpc>
                  <a:spcPct val="120000"/>
                </a:lnSpc>
              </a:pPr>
              <a:r>
                <a:rPr lang="ja-JP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・外部 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I/O</a:t>
              </a:r>
              <a:r>
                <a:rPr lang="ja-JP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 用端子台</a:t>
              </a:r>
              <a:endPara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  <a:p>
              <a:pPr>
                <a:lnSpc>
                  <a:spcPct val="120000"/>
                </a:lnSpc>
              </a:pPr>
              <a:r>
                <a:rPr kumimoji="1" lang="ja-JP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（いずれもカメラ本体に装着済）</a:t>
              </a:r>
              <a:endParaRPr kumimoji="1"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3805357A-C753-85CE-C65D-D1EC240ADCB5}"/>
                </a:ext>
              </a:extLst>
            </p:cNvPr>
            <p:cNvSpPr txBox="1"/>
            <p:nvPr/>
          </p:nvSpPr>
          <p:spPr>
            <a:xfrm>
              <a:off x="6850993" y="5764556"/>
              <a:ext cx="1441861" cy="70774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tIns="108000" bIns="108000" rtlCol="0" anchor="ctr" anchorCtr="1">
              <a:noAutofit/>
            </a:bodyPr>
            <a:lstStyle/>
            <a:p>
              <a:pPr algn="ctr"/>
              <a:r>
                <a:rPr lang="ja-JP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ビット</a:t>
              </a:r>
              <a:endParaRPr kumimoji="1"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CF81142-3F87-6470-9F7A-1CB001610687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6" name="テキスト ボックス 5">
              <a:hlinkClick r:id="rId3" action="ppaction://hlinksldjump"/>
              <a:extLst>
                <a:ext uri="{FF2B5EF4-FFF2-40B4-BE49-F238E27FC236}">
                  <a16:creationId xmlns:a16="http://schemas.microsoft.com/office/drawing/2014/main" id="{4C537FC1-E969-3695-1829-8C8A2C4A3397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8" name="正方形/長方形 7">
              <a:hlinkClick r:id="rId4" action="ppaction://hlinksldjump"/>
              <a:extLst>
                <a:ext uri="{FF2B5EF4-FFF2-40B4-BE49-F238E27FC236}">
                  <a16:creationId xmlns:a16="http://schemas.microsoft.com/office/drawing/2014/main" id="{A00A8006-6AC9-DBBA-CF08-492B4D601ED7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71376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 indent="3175"/>
            <a:r>
              <a:rPr kumimoji="1" lang="en-US" altLang="ja-JP" dirty="0"/>
              <a:t>2-2. </a:t>
            </a:r>
            <a:r>
              <a:rPr kumimoji="1" lang="ja-JP" altLang="en-US" dirty="0"/>
              <a:t>開梱・同梱物の確認</a:t>
            </a:r>
            <a:r>
              <a:rPr lang="ja-JP" altLang="en-US" dirty="0"/>
              <a:t>：屋外ドーム（</a:t>
            </a:r>
            <a:r>
              <a:rPr lang="en-US" altLang="ja-JP" dirty="0"/>
              <a:t>WV-X25xxx</a:t>
            </a:r>
            <a:r>
              <a:rPr lang="ja-JP" altLang="en-US" dirty="0"/>
              <a:t>シリーズ）</a:t>
            </a:r>
            <a:endParaRPr kumimoji="1" lang="ja-JP" altLang="en-US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CDB127D1-386F-FE9E-2745-ACFC10BBEF66}"/>
              </a:ext>
            </a:extLst>
          </p:cNvPr>
          <p:cNvGrpSpPr/>
          <p:nvPr/>
        </p:nvGrpSpPr>
        <p:grpSpPr>
          <a:xfrm>
            <a:off x="1134058" y="1507252"/>
            <a:ext cx="9202089" cy="5744886"/>
            <a:chOff x="1260183" y="2330104"/>
            <a:chExt cx="8144962" cy="5084919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C3F40FEC-E503-EAF9-1581-39E78973F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60183" y="2330104"/>
              <a:ext cx="8144962" cy="5011346"/>
            </a:xfrm>
            <a:prstGeom prst="rect">
              <a:avLst/>
            </a:prstGeom>
          </p:spPr>
        </p:pic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1346F11A-1892-249D-12BC-D071A6DD5BAB}"/>
                </a:ext>
              </a:extLst>
            </p:cNvPr>
            <p:cNvSpPr txBox="1"/>
            <p:nvPr/>
          </p:nvSpPr>
          <p:spPr>
            <a:xfrm>
              <a:off x="3688139" y="5836422"/>
              <a:ext cx="2439392" cy="4951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tIns="108000" bIns="108000" rtlCol="0">
              <a:spAutoFit/>
            </a:bodyPr>
            <a:lstStyle/>
            <a:p>
              <a:pPr algn="ctr"/>
              <a:r>
                <a:rPr lang="ja-JP" altLang="en-US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ビット</a:t>
              </a:r>
              <a:endParaRPr kumimoji="1" lang="en-US" altLang="ja-JP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2068961A-306C-0EF7-4809-C7D7ECDE4AEA}"/>
                </a:ext>
              </a:extLst>
            </p:cNvPr>
            <p:cNvSpPr txBox="1"/>
            <p:nvPr/>
          </p:nvSpPr>
          <p:spPr>
            <a:xfrm>
              <a:off x="1407513" y="3285330"/>
              <a:ext cx="2439392" cy="4951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tIns="108000" bIns="108000" rtlCol="0">
              <a:spAutoFit/>
            </a:bodyPr>
            <a:lstStyle/>
            <a:p>
              <a:pPr algn="ctr"/>
              <a:r>
                <a:rPr lang="ja-JP" altLang="en-US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アタッチメント金具</a:t>
              </a:r>
              <a:endParaRPr kumimoji="1" lang="en-US" altLang="ja-JP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5B377258-BDFE-E04B-A849-057B5A257AE6}"/>
                </a:ext>
              </a:extLst>
            </p:cNvPr>
            <p:cNvSpPr txBox="1"/>
            <p:nvPr/>
          </p:nvSpPr>
          <p:spPr>
            <a:xfrm>
              <a:off x="1819868" y="4489649"/>
              <a:ext cx="3236173" cy="4951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tIns="108000" bIns="108000" rtlCol="0">
              <a:spAutoFit/>
            </a:bodyPr>
            <a:lstStyle/>
            <a:p>
              <a:pPr algn="ctr"/>
              <a:r>
                <a:rPr lang="ja-JP" altLang="en-US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接続管用アタッチメント</a:t>
              </a:r>
              <a:endParaRPr kumimoji="1" lang="en-US" altLang="ja-JP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C737A6DC-4A32-5570-8D87-5AB17D4F6983}"/>
                </a:ext>
              </a:extLst>
            </p:cNvPr>
            <p:cNvSpPr txBox="1"/>
            <p:nvPr/>
          </p:nvSpPr>
          <p:spPr>
            <a:xfrm>
              <a:off x="1946178" y="6440546"/>
              <a:ext cx="1900727" cy="4951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tIns="108000" bIns="108000" rtlCol="0">
              <a:spAutoFit/>
            </a:bodyPr>
            <a:lstStyle/>
            <a:p>
              <a:pPr algn="ctr"/>
              <a:r>
                <a:rPr lang="en-US" altLang="ja-JP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RJ45</a:t>
              </a:r>
              <a:r>
                <a:rPr lang="ja-JP" altLang="en-US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 キャップ</a:t>
              </a:r>
              <a:endParaRPr kumimoji="1" lang="en-US" altLang="ja-JP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2B25650-0D2A-A155-0679-639DDE6C5E87}"/>
                </a:ext>
              </a:extLst>
            </p:cNvPr>
            <p:cNvSpPr txBox="1"/>
            <p:nvPr/>
          </p:nvSpPr>
          <p:spPr>
            <a:xfrm>
              <a:off x="5966853" y="6919915"/>
              <a:ext cx="1629977" cy="4951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tIns="108000" bIns="108000" rtlCol="0">
              <a:spAutoFit/>
            </a:bodyPr>
            <a:lstStyle/>
            <a:p>
              <a:pPr algn="ctr"/>
              <a:r>
                <a:rPr kumimoji="1" lang="ja-JP" altLang="en-US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グロメット</a:t>
              </a:r>
              <a:endParaRPr kumimoji="1" lang="en-US" altLang="ja-JP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B29DE17A-2818-D7A7-AF2A-59BBF88AD0FE}"/>
                </a:ext>
              </a:extLst>
            </p:cNvPr>
            <p:cNvSpPr txBox="1"/>
            <p:nvPr/>
          </p:nvSpPr>
          <p:spPr>
            <a:xfrm>
              <a:off x="7030547" y="3994541"/>
              <a:ext cx="2126063" cy="4951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tIns="108000" bIns="108000" rtlCol="0">
              <a:spAutoFit/>
            </a:bodyPr>
            <a:lstStyle/>
            <a:p>
              <a:pPr algn="ctr"/>
              <a:r>
                <a:rPr lang="ja-JP" altLang="en-US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カメラ本体</a:t>
              </a:r>
              <a:endParaRPr kumimoji="1" lang="en-US" altLang="ja-JP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E7092130-78FC-20BA-1567-8ABB3D82D847}"/>
                </a:ext>
              </a:extLst>
            </p:cNvPr>
            <p:cNvSpPr txBox="1"/>
            <p:nvPr/>
          </p:nvSpPr>
          <p:spPr>
            <a:xfrm>
              <a:off x="1704540" y="2433061"/>
              <a:ext cx="4507073" cy="4951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tIns="108000" bIns="108000" rtlCol="0">
              <a:spAutoFit/>
            </a:bodyPr>
            <a:lstStyle/>
            <a:p>
              <a:pPr algn="ctr"/>
              <a:r>
                <a:rPr lang="ja-JP" altLang="en-US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アタッチメント固定ねじ</a:t>
              </a:r>
              <a:endParaRPr kumimoji="1" lang="en-US" altLang="ja-JP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C1D054F-E207-7EFF-0F0D-646183B98026}"/>
              </a:ext>
            </a:extLst>
          </p:cNvPr>
          <p:cNvSpPr txBox="1"/>
          <p:nvPr/>
        </p:nvSpPr>
        <p:spPr>
          <a:xfrm>
            <a:off x="824975" y="734893"/>
            <a:ext cx="5314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000" b="1" dirty="0"/>
              <a:t>■開梱時に本体と同梱物をご確認ください。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835D00F4-8B68-50E1-7AED-A5EA0663D2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5351" y="4209056"/>
            <a:ext cx="2520804" cy="24832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B6307C9-9D47-B28E-3BB0-69F4FC6E8B33}"/>
              </a:ext>
            </a:extLst>
          </p:cNvPr>
          <p:cNvSpPr txBox="1"/>
          <p:nvPr/>
        </p:nvSpPr>
        <p:spPr>
          <a:xfrm>
            <a:off x="11284580" y="3713948"/>
            <a:ext cx="1508352" cy="4951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108000" bIns="108000" rtlCol="0">
            <a:spAutoFit/>
          </a:bodyPr>
          <a:lstStyle/>
          <a:p>
            <a:pPr algn="ctr"/>
            <a:r>
              <a:rPr lang="ja-JP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型　紙</a:t>
            </a:r>
            <a:endParaRPr kumimoji="1" lang="en-US" altLang="ja-JP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A2BC16CE-D689-2D23-7FB9-B9A01E1FCF08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6" name="テキスト ボックス 5">
              <a:hlinkClick r:id="rId4" action="ppaction://hlinksldjump"/>
              <a:extLst>
                <a:ext uri="{FF2B5EF4-FFF2-40B4-BE49-F238E27FC236}">
                  <a16:creationId xmlns:a16="http://schemas.microsoft.com/office/drawing/2014/main" id="{5C0ED296-EFCF-47CA-C1FF-7831F0E8B0D3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8" name="正方形/長方形 7">
              <a:hlinkClick r:id="rId5" action="ppaction://hlinksldjump"/>
              <a:extLst>
                <a:ext uri="{FF2B5EF4-FFF2-40B4-BE49-F238E27FC236}">
                  <a16:creationId xmlns:a16="http://schemas.microsoft.com/office/drawing/2014/main" id="{40987D27-B751-05BD-13A4-2A4700D0FD8C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9630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E82C89AA-E4F1-AD7B-E9C6-89EAB0CE8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79388"/>
            <a:r>
              <a:rPr lang="ja-JP" altLang="en-US" dirty="0"/>
              <a:t>０．はじめに</a:t>
            </a:r>
          </a:p>
        </p:txBody>
      </p:sp>
    </p:spTree>
    <p:extLst>
      <p:ext uri="{BB962C8B-B14F-4D97-AF65-F5344CB8AC3E}">
        <p14:creationId xmlns:p14="http://schemas.microsoft.com/office/powerpoint/2010/main" val="3189236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表 16">
            <a:extLst>
              <a:ext uri="{FF2B5EF4-FFF2-40B4-BE49-F238E27FC236}">
                <a16:creationId xmlns:a16="http://schemas.microsoft.com/office/drawing/2014/main" id="{DCF2F2BB-391D-5067-5BE2-C26EA30597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901400"/>
              </p:ext>
            </p:extLst>
          </p:nvPr>
        </p:nvGraphicFramePr>
        <p:xfrm>
          <a:off x="346841" y="1576554"/>
          <a:ext cx="13621407" cy="58885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0469">
                  <a:extLst>
                    <a:ext uri="{9D8B030D-6E8A-4147-A177-3AD203B41FA5}">
                      <a16:colId xmlns:a16="http://schemas.microsoft.com/office/drawing/2014/main" val="4246524004"/>
                    </a:ext>
                  </a:extLst>
                </a:gridCol>
                <a:gridCol w="4540469">
                  <a:extLst>
                    <a:ext uri="{9D8B030D-6E8A-4147-A177-3AD203B41FA5}">
                      <a16:colId xmlns:a16="http://schemas.microsoft.com/office/drawing/2014/main" val="54060304"/>
                    </a:ext>
                  </a:extLst>
                </a:gridCol>
                <a:gridCol w="4540469">
                  <a:extLst>
                    <a:ext uri="{9D8B030D-6E8A-4147-A177-3AD203B41FA5}">
                      <a16:colId xmlns:a16="http://schemas.microsoft.com/office/drawing/2014/main" val="3200154631"/>
                    </a:ext>
                  </a:extLst>
                </a:gridCol>
              </a:tblGrid>
              <a:tr h="5888529"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【WV-X15xxx</a:t>
                      </a:r>
                      <a:r>
                        <a:rPr kumimoji="1" lang="ja-JP" altLang="en-US" sz="18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シリーズ</a:t>
                      </a:r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】</a:t>
                      </a: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18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フロント部を外し、本体側面のスロット部に挿入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【WV-X25xxx</a:t>
                      </a:r>
                      <a:r>
                        <a:rPr kumimoji="1" lang="ja-JP" altLang="en-US" sz="18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シリーズ</a:t>
                      </a:r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】</a:t>
                      </a: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18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エンクロージャーを外し、上図のスロット部に挿入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【WV-X22xxx</a:t>
                      </a:r>
                      <a:r>
                        <a:rPr kumimoji="1" lang="ja-JP" altLang="en-US" sz="18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シリーズ</a:t>
                      </a:r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】</a:t>
                      </a: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kumimoji="1" lang="en-US" altLang="ja-JP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エンクロージャーを外し、上図のスロット部に挿入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2048479"/>
                  </a:ext>
                </a:extLst>
              </a:tr>
            </a:tbl>
          </a:graphicData>
        </a:graphic>
      </p:graphicFrame>
      <p:sp>
        <p:nvSpPr>
          <p:cNvPr id="3" name="タイトル 2">
            <a:extLst>
              <a:ext uri="{FF2B5EF4-FFF2-40B4-BE49-F238E27FC236}">
                <a16:creationId xmlns:a16="http://schemas.microsoft.com/office/drawing/2014/main" id="{55B6024E-E3BB-CD3F-A797-A948781F6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lang="en-US" altLang="ja-JP" dirty="0"/>
              <a:t>2-3. microSD</a:t>
            </a:r>
            <a:r>
              <a:rPr lang="ja-JP" altLang="en-US" dirty="0"/>
              <a:t> メモリーカードについて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85A94F3-18C6-A856-94CF-9084E6DB27F0}"/>
              </a:ext>
            </a:extLst>
          </p:cNvPr>
          <p:cNvSpPr txBox="1"/>
          <p:nvPr/>
        </p:nvSpPr>
        <p:spPr>
          <a:xfrm>
            <a:off x="262758" y="572636"/>
            <a:ext cx="12696497" cy="775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2000" b="1" dirty="0">
                <a:latin typeface="+mn-ea"/>
              </a:rPr>
              <a:t>■</a:t>
            </a:r>
            <a:r>
              <a:rPr lang="en-US" altLang="ja-JP" sz="2000" b="1" dirty="0">
                <a:latin typeface="+mn-ea"/>
              </a:rPr>
              <a:t>microSD</a:t>
            </a:r>
            <a:r>
              <a:rPr lang="ja-JP" altLang="en-US" sz="2000" b="1" dirty="0">
                <a:latin typeface="+mn-ea"/>
              </a:rPr>
              <a:t>メモリーカードは、</a:t>
            </a:r>
            <a:r>
              <a:rPr lang="en-US" altLang="ja-JP" sz="2000" b="1" dirty="0">
                <a:latin typeface="+mn-ea"/>
              </a:rPr>
              <a:t>SDXC</a:t>
            </a:r>
            <a:r>
              <a:rPr lang="ja-JP" altLang="en-US" sz="2000" b="1" dirty="0">
                <a:latin typeface="+mn-ea"/>
              </a:rPr>
              <a:t>規格までに対応</a:t>
            </a:r>
            <a:endParaRPr lang="en-US" altLang="ja-JP" sz="2000" b="1" dirty="0">
              <a:latin typeface="+mn-ea"/>
            </a:endParaRPr>
          </a:p>
          <a:p>
            <a:pPr marL="273050">
              <a:lnSpc>
                <a:spcPct val="120000"/>
              </a:lnSpc>
            </a:pPr>
            <a:r>
              <a:rPr lang="ja-JP" altLang="en-US" sz="1800" b="1" dirty="0">
                <a:latin typeface="+mn-ea"/>
              </a:rPr>
              <a:t>下図のように、スロット部に挿入　＊挿入方向に注意の上、奥までしっかりと挿入してください。</a:t>
            </a:r>
            <a:endParaRPr lang="en-US" altLang="ja-JP" sz="1800" b="1" dirty="0">
              <a:latin typeface="+mn-ea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47BECD43-62B5-3C61-63AE-05ABC69A4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7499" y="2061235"/>
            <a:ext cx="3253234" cy="1617504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95C08F32-B305-1809-FB12-3EE4C97B9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635" y="2027158"/>
            <a:ext cx="3579055" cy="1757974"/>
          </a:xfrm>
          <a:prstGeom prst="rect">
            <a:avLst/>
          </a:prstGeom>
        </p:spPr>
      </p:pic>
      <p:sp>
        <p:nvSpPr>
          <p:cNvPr id="34" name="フリーフォーム: 図形 33">
            <a:extLst>
              <a:ext uri="{FF2B5EF4-FFF2-40B4-BE49-F238E27FC236}">
                <a16:creationId xmlns:a16="http://schemas.microsoft.com/office/drawing/2014/main" id="{157B8566-59E8-6806-DEE5-81BBB7CCB543}"/>
              </a:ext>
            </a:extLst>
          </p:cNvPr>
          <p:cNvSpPr/>
          <p:nvPr/>
        </p:nvSpPr>
        <p:spPr>
          <a:xfrm>
            <a:off x="5171090" y="3226680"/>
            <a:ext cx="819807" cy="735724"/>
          </a:xfrm>
          <a:custGeom>
            <a:avLst/>
            <a:gdLst>
              <a:gd name="connsiteX0" fmla="*/ 0 w 819807"/>
              <a:gd name="connsiteY0" fmla="*/ 0 h 735724"/>
              <a:gd name="connsiteX1" fmla="*/ 630620 w 819807"/>
              <a:gd name="connsiteY1" fmla="*/ 21021 h 735724"/>
              <a:gd name="connsiteX2" fmla="*/ 819807 w 819807"/>
              <a:gd name="connsiteY2" fmla="*/ 178676 h 735724"/>
              <a:gd name="connsiteX3" fmla="*/ 819807 w 819807"/>
              <a:gd name="connsiteY3" fmla="*/ 735724 h 735724"/>
              <a:gd name="connsiteX4" fmla="*/ 10510 w 819807"/>
              <a:gd name="connsiteY4" fmla="*/ 725214 h 735724"/>
              <a:gd name="connsiteX5" fmla="*/ 31531 w 819807"/>
              <a:gd name="connsiteY5" fmla="*/ 42041 h 735724"/>
              <a:gd name="connsiteX6" fmla="*/ 0 w 819807"/>
              <a:gd name="connsiteY6" fmla="*/ 0 h 73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9807" h="735724">
                <a:moveTo>
                  <a:pt x="0" y="0"/>
                </a:moveTo>
                <a:lnTo>
                  <a:pt x="630620" y="21021"/>
                </a:lnTo>
                <a:lnTo>
                  <a:pt x="819807" y="178676"/>
                </a:lnTo>
                <a:lnTo>
                  <a:pt x="819807" y="735724"/>
                </a:lnTo>
                <a:lnTo>
                  <a:pt x="10510" y="725214"/>
                </a:lnTo>
                <a:lnTo>
                  <a:pt x="31531" y="4204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吹き出し: 四角形 32">
            <a:extLst>
              <a:ext uri="{FF2B5EF4-FFF2-40B4-BE49-F238E27FC236}">
                <a16:creationId xmlns:a16="http://schemas.microsoft.com/office/drawing/2014/main" id="{562A6B5D-6C3B-43B7-FA07-CFF8A8794E04}"/>
              </a:ext>
            </a:extLst>
          </p:cNvPr>
          <p:cNvSpPr/>
          <p:nvPr/>
        </p:nvSpPr>
        <p:spPr>
          <a:xfrm>
            <a:off x="5203863" y="3862361"/>
            <a:ext cx="3766860" cy="2461902"/>
          </a:xfrm>
          <a:prstGeom prst="wedgeRectCallout">
            <a:avLst>
              <a:gd name="adj1" fmla="val -26896"/>
              <a:gd name="adj2" fmla="val -88864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DFA5A505-C533-DB99-4F4E-10A89B938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2348" y="3903238"/>
            <a:ext cx="3349889" cy="2389495"/>
          </a:xfrm>
          <a:prstGeom prst="rect">
            <a:avLst/>
          </a:prstGeom>
        </p:spPr>
      </p:pic>
      <p:sp>
        <p:nvSpPr>
          <p:cNvPr id="35" name="フリーフォーム: 図形 34">
            <a:extLst>
              <a:ext uri="{FF2B5EF4-FFF2-40B4-BE49-F238E27FC236}">
                <a16:creationId xmlns:a16="http://schemas.microsoft.com/office/drawing/2014/main" id="{90FA9536-E216-2E29-FE67-C68F4347C4FB}"/>
              </a:ext>
            </a:extLst>
          </p:cNvPr>
          <p:cNvSpPr/>
          <p:nvPr/>
        </p:nvSpPr>
        <p:spPr>
          <a:xfrm>
            <a:off x="10047890" y="3457907"/>
            <a:ext cx="1219200" cy="315310"/>
          </a:xfrm>
          <a:custGeom>
            <a:avLst/>
            <a:gdLst>
              <a:gd name="connsiteX0" fmla="*/ 0 w 1219200"/>
              <a:gd name="connsiteY0" fmla="*/ 0 h 315310"/>
              <a:gd name="connsiteX1" fmla="*/ 1061544 w 1219200"/>
              <a:gd name="connsiteY1" fmla="*/ 73572 h 315310"/>
              <a:gd name="connsiteX2" fmla="*/ 1219200 w 1219200"/>
              <a:gd name="connsiteY2" fmla="*/ 157655 h 315310"/>
              <a:gd name="connsiteX3" fmla="*/ 1187669 w 1219200"/>
              <a:gd name="connsiteY3" fmla="*/ 315310 h 315310"/>
              <a:gd name="connsiteX4" fmla="*/ 31531 w 1219200"/>
              <a:gd name="connsiteY4" fmla="*/ 294290 h 315310"/>
              <a:gd name="connsiteX5" fmla="*/ 0 w 1219200"/>
              <a:gd name="connsiteY5" fmla="*/ 0 h 315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" h="315310">
                <a:moveTo>
                  <a:pt x="0" y="0"/>
                </a:moveTo>
                <a:lnTo>
                  <a:pt x="1061544" y="73572"/>
                </a:lnTo>
                <a:lnTo>
                  <a:pt x="1219200" y="157655"/>
                </a:lnTo>
                <a:lnTo>
                  <a:pt x="1187669" y="315310"/>
                </a:lnTo>
                <a:lnTo>
                  <a:pt x="31531" y="29429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吹き出し: 四角形 35">
            <a:extLst>
              <a:ext uri="{FF2B5EF4-FFF2-40B4-BE49-F238E27FC236}">
                <a16:creationId xmlns:a16="http://schemas.microsoft.com/office/drawing/2014/main" id="{11650C2A-7E57-E6D0-D9CE-37D4BA438E60}"/>
              </a:ext>
            </a:extLst>
          </p:cNvPr>
          <p:cNvSpPr/>
          <p:nvPr/>
        </p:nvSpPr>
        <p:spPr>
          <a:xfrm>
            <a:off x="9870686" y="3844460"/>
            <a:ext cx="3766860" cy="2272564"/>
          </a:xfrm>
          <a:prstGeom prst="wedgeRectCallout">
            <a:avLst>
              <a:gd name="adj1" fmla="val -2063"/>
              <a:gd name="adj2" fmla="val -63249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5DB7B7A5-4954-9171-3F34-1C7962B2B3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6042" y="3928427"/>
            <a:ext cx="3581673" cy="2020431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B4071866-382C-7E5A-88A8-C3F6FFCAC5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963" r="37092"/>
          <a:stretch/>
        </p:blipFill>
        <p:spPr>
          <a:xfrm>
            <a:off x="544160" y="2005988"/>
            <a:ext cx="4238047" cy="167263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7" name="フローチャート: 処理 36">
            <a:extLst>
              <a:ext uri="{FF2B5EF4-FFF2-40B4-BE49-F238E27FC236}">
                <a16:creationId xmlns:a16="http://schemas.microsoft.com/office/drawing/2014/main" id="{E68B1F05-5A64-CCBD-ECE2-B359810CC3E3}"/>
              </a:ext>
            </a:extLst>
          </p:cNvPr>
          <p:cNvSpPr/>
          <p:nvPr/>
        </p:nvSpPr>
        <p:spPr>
          <a:xfrm>
            <a:off x="2196662" y="2842303"/>
            <a:ext cx="483476" cy="310798"/>
          </a:xfrm>
          <a:prstGeom prst="flowChartProcess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6D189553-1BC5-0232-F19A-A289489A9B49}"/>
              </a:ext>
            </a:extLst>
          </p:cNvPr>
          <p:cNvCxnSpPr>
            <a:cxnSpLocks/>
            <a:stCxn id="37" idx="2"/>
            <a:endCxn id="44" idx="0"/>
          </p:cNvCxnSpPr>
          <p:nvPr/>
        </p:nvCxnSpPr>
        <p:spPr>
          <a:xfrm>
            <a:off x="2438400" y="3153101"/>
            <a:ext cx="174333" cy="80930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図 43">
            <a:extLst>
              <a:ext uri="{FF2B5EF4-FFF2-40B4-BE49-F238E27FC236}">
                <a16:creationId xmlns:a16="http://schemas.microsoft.com/office/drawing/2014/main" id="{C411A403-DD9B-12E6-132E-7985B7AA42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680" y="3962404"/>
            <a:ext cx="4142105" cy="2330329"/>
          </a:xfrm>
          <a:prstGeom prst="rect">
            <a:avLst/>
          </a:prstGeom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6EF05E22-C422-E6FE-561C-E3D1E015CC17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4" name="テキスト ボックス 3">
              <a:hlinkClick r:id="rId8" action="ppaction://hlinksldjump"/>
              <a:extLst>
                <a:ext uri="{FF2B5EF4-FFF2-40B4-BE49-F238E27FC236}">
                  <a16:creationId xmlns:a16="http://schemas.microsoft.com/office/drawing/2014/main" id="{78B8237E-E986-8207-647E-D7F979ADCF3B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5" name="正方形/長方形 4">
              <a:hlinkClick r:id="rId9" action="ppaction://hlinksldjump"/>
              <a:extLst>
                <a:ext uri="{FF2B5EF4-FFF2-40B4-BE49-F238E27FC236}">
                  <a16:creationId xmlns:a16="http://schemas.microsoft.com/office/drawing/2014/main" id="{B55D5DC6-DAF6-C6C4-6EF5-9D2CD9264F6A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897323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オンライン メディア 1" title="Easy installation of standard bullet camera">
            <a:hlinkClick r:id="" action="ppaction://media"/>
            <a:extLst>
              <a:ext uri="{FF2B5EF4-FFF2-40B4-BE49-F238E27FC236}">
                <a16:creationId xmlns:a16="http://schemas.microsoft.com/office/drawing/2014/main" id="{926654CC-A072-CF82-9172-19C3B41D28B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0000" y="1398778"/>
            <a:ext cx="9070222" cy="512472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5A3B40ED-54C3-9816-8DB1-D7F3F801E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lang="en-US" altLang="ja-JP" dirty="0"/>
              <a:t>2-4. </a:t>
            </a:r>
            <a:r>
              <a:rPr lang="ja-JP" altLang="en-US" dirty="0"/>
              <a:t>設置について（屋外ボックス　壁取付の例）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014854C-1784-6DDE-FFD7-7E32C73D815E}"/>
              </a:ext>
            </a:extLst>
          </p:cNvPr>
          <p:cNvSpPr txBox="1"/>
          <p:nvPr/>
        </p:nvSpPr>
        <p:spPr>
          <a:xfrm>
            <a:off x="4128053" y="720000"/>
            <a:ext cx="7085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latin typeface="+mn-ea"/>
                <a:hlinkClick r:id="rId4"/>
              </a:rPr>
              <a:t>https://www.youtube.com/watch?v=no86jqH9Oww&amp;t=13s</a:t>
            </a:r>
            <a:endParaRPr lang="en-US" altLang="ja-JP" sz="1800" b="1" dirty="0">
              <a:latin typeface="+mn-ea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E629F7C-5F73-954A-3439-1234F692117B}"/>
              </a:ext>
            </a:extLst>
          </p:cNvPr>
          <p:cNvSpPr txBox="1"/>
          <p:nvPr/>
        </p:nvSpPr>
        <p:spPr>
          <a:xfrm>
            <a:off x="1619480" y="6804000"/>
            <a:ext cx="7933263" cy="666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ja-JP" altLang="en-US" sz="1600" b="1" dirty="0">
                <a:latin typeface="+mn-ea"/>
              </a:rPr>
              <a:t>＊この動画は既存機種</a:t>
            </a:r>
            <a:r>
              <a:rPr lang="ja-JP" altLang="en-US" sz="1600" b="1" dirty="0">
                <a:latin typeface="+mn-ea"/>
              </a:rPr>
              <a:t> </a:t>
            </a:r>
            <a:r>
              <a:rPr kumimoji="1" lang="en-US" altLang="ja-JP" sz="1600" b="1" dirty="0">
                <a:latin typeface="+mn-ea"/>
              </a:rPr>
              <a:t>WV-S1536LN</a:t>
            </a:r>
            <a:r>
              <a:rPr kumimoji="1" lang="ja-JP" altLang="en-US" sz="1600" b="1" dirty="0">
                <a:latin typeface="+mn-ea"/>
              </a:rPr>
              <a:t>（海外モデル）の壁取付施工動画となります。</a:t>
            </a:r>
            <a:endParaRPr kumimoji="1" lang="en-US" altLang="ja-JP" sz="1600" b="1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ja-JP" altLang="en-US" sz="1600" b="1" dirty="0">
                <a:latin typeface="+mn-ea"/>
              </a:rPr>
              <a:t>　併せて、取扱説明書（施工編）も参照ください。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10" name="コンテンツ プレースホルダー 5">
            <a:extLst>
              <a:ext uri="{FF2B5EF4-FFF2-40B4-BE49-F238E27FC236}">
                <a16:creationId xmlns:a16="http://schemas.microsoft.com/office/drawing/2014/main" id="{25E15C2C-4A07-FD44-0DFC-4C5C90EA7438}"/>
              </a:ext>
            </a:extLst>
          </p:cNvPr>
          <p:cNvSpPr txBox="1">
            <a:spLocks/>
          </p:cNvSpPr>
          <p:nvPr/>
        </p:nvSpPr>
        <p:spPr>
          <a:xfrm>
            <a:off x="9826660" y="1198290"/>
            <a:ext cx="4499140" cy="5384014"/>
          </a:xfrm>
          <a:prstGeom prst="rect">
            <a:avLst/>
          </a:prstGeom>
        </p:spPr>
        <p:txBody>
          <a:bodyPr vert="horz" lIns="143990" tIns="71995" rIns="143990" bIns="71995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ja-JP" altLang="en-US" sz="1800" b="1" dirty="0">
                <a:latin typeface="+mn-ea"/>
              </a:rPr>
              <a:t>別途調達必要部材</a:t>
            </a:r>
            <a:endParaRPr lang="en-US" altLang="ja-JP" sz="1800" b="1" dirty="0">
              <a:latin typeface="+mn-ea"/>
            </a:endParaRPr>
          </a:p>
          <a:p>
            <a:pPr marL="268288" lvl="1" indent="0">
              <a:lnSpc>
                <a:spcPct val="110000"/>
              </a:lnSpc>
              <a:buNone/>
            </a:pPr>
            <a:r>
              <a:rPr lang="ja-JP" altLang="en-US" sz="1400" b="1" dirty="0">
                <a:latin typeface="+mn-ea"/>
              </a:rPr>
              <a:t>・アダプターボックス固定用ネジ </a:t>
            </a:r>
            <a:endParaRPr lang="en-US" altLang="ja-JP" sz="1400" b="1" dirty="0">
              <a:latin typeface="+mn-ea"/>
            </a:endParaRPr>
          </a:p>
          <a:p>
            <a:pPr marL="538163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ja-JP" sz="1400" b="1" dirty="0">
                <a:latin typeface="+mn-ea"/>
              </a:rPr>
              <a:t>M4</a:t>
            </a:r>
            <a:r>
              <a:rPr lang="ja-JP" altLang="en-US" sz="1400" b="1" dirty="0">
                <a:latin typeface="+mn-ea"/>
              </a:rPr>
              <a:t>ｘ</a:t>
            </a:r>
            <a:r>
              <a:rPr lang="en-US" altLang="ja-JP" sz="1400" b="1" dirty="0">
                <a:latin typeface="+mn-ea"/>
              </a:rPr>
              <a:t>16mm</a:t>
            </a:r>
            <a:r>
              <a:rPr lang="ja-JP" altLang="en-US" sz="1400" b="1" dirty="0">
                <a:latin typeface="+mn-ea"/>
              </a:rPr>
              <a:t> </a:t>
            </a:r>
            <a:r>
              <a:rPr lang="en-US" altLang="ja-JP" sz="1400" b="1" dirty="0">
                <a:latin typeface="+mn-ea"/>
              </a:rPr>
              <a:t>×4</a:t>
            </a:r>
            <a:r>
              <a:rPr lang="ja-JP" altLang="en-US" sz="1400" b="1" dirty="0">
                <a:latin typeface="+mn-ea"/>
              </a:rPr>
              <a:t>本</a:t>
            </a:r>
            <a:endParaRPr lang="en-US" altLang="ja-JP" sz="1400" b="1" dirty="0">
              <a:latin typeface="+mn-ea"/>
            </a:endParaRPr>
          </a:p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ja-JP" altLang="en-US" sz="1800" b="1" dirty="0">
                <a:latin typeface="+mn-ea"/>
              </a:rPr>
              <a:t>注意点</a:t>
            </a:r>
            <a:endParaRPr lang="en-US" altLang="ja-JP" sz="1800" b="1" dirty="0">
              <a:latin typeface="+mn-ea"/>
            </a:endParaRPr>
          </a:p>
          <a:p>
            <a:pPr marL="273050" marR="0" lvl="1" indent="-11113" algn="l" defTabSz="107992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下記</a:t>
            </a:r>
            <a:r>
              <a:rPr lang="ja-JP" altLang="en-US" sz="14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作業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は、本体を取り付ける前に実施してください。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  <a:p>
            <a:pPr marL="273050" marR="0" lvl="1" indent="-6350" algn="l" defTabSz="107992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・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microSD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カードの挿入</a:t>
            </a:r>
            <a:endParaRPr lang="en-US" altLang="ja-JP" sz="14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E609F5D-BD4D-5380-5A76-22714FFBBBF2}"/>
              </a:ext>
            </a:extLst>
          </p:cNvPr>
          <p:cNvSpPr txBox="1"/>
          <p:nvPr/>
        </p:nvSpPr>
        <p:spPr>
          <a:xfrm>
            <a:off x="0" y="720000"/>
            <a:ext cx="4128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latin typeface="+mn-ea"/>
              </a:rPr>
              <a:t>【</a:t>
            </a:r>
            <a:r>
              <a:rPr lang="ja-JP" altLang="en-US" sz="2000" b="1" dirty="0">
                <a:latin typeface="+mn-ea"/>
              </a:rPr>
              <a:t>参考</a:t>
            </a:r>
            <a:r>
              <a:rPr lang="en-US" altLang="ja-JP" sz="2000" b="1" dirty="0">
                <a:latin typeface="+mn-ea"/>
              </a:rPr>
              <a:t>】YouTube</a:t>
            </a:r>
            <a:r>
              <a:rPr lang="ja-JP" altLang="en-US" sz="2000" b="1" dirty="0">
                <a:latin typeface="+mn-ea"/>
              </a:rPr>
              <a:t>動画（英語版）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9678B255-70AD-EDFF-CB34-9C9F522E574E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7" name="テキスト ボックス 6">
              <a:hlinkClick r:id="rId5" action="ppaction://hlinksldjump"/>
              <a:extLst>
                <a:ext uri="{FF2B5EF4-FFF2-40B4-BE49-F238E27FC236}">
                  <a16:creationId xmlns:a16="http://schemas.microsoft.com/office/drawing/2014/main" id="{5930A4A2-A16D-08CB-8DCB-C0ECDD1683C5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9" name="正方形/長方形 8">
              <a:hlinkClick r:id="rId6" action="ppaction://hlinksldjump"/>
              <a:extLst>
                <a:ext uri="{FF2B5EF4-FFF2-40B4-BE49-F238E27FC236}">
                  <a16:creationId xmlns:a16="http://schemas.microsoft.com/office/drawing/2014/main" id="{29F3C411-6F91-74FF-6568-39D27F43C646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0331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オンライン メディア 2" title="Easy installation of standard outdoor dome camera">
            <a:hlinkClick r:id="" action="ppaction://media"/>
            <a:extLst>
              <a:ext uri="{FF2B5EF4-FFF2-40B4-BE49-F238E27FC236}">
                <a16:creationId xmlns:a16="http://schemas.microsoft.com/office/drawing/2014/main" id="{654CB934-9F4F-8683-61AA-4BEF76C8934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0000" y="1396176"/>
            <a:ext cx="9070223" cy="512472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F791205-9951-02DB-E4B0-B892277AA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lang="en-US" altLang="ja-JP" dirty="0"/>
              <a:t>2-4. </a:t>
            </a:r>
            <a:r>
              <a:rPr lang="ja-JP" altLang="en-US" dirty="0"/>
              <a:t>設置について（</a:t>
            </a:r>
            <a:r>
              <a:rPr kumimoji="1" lang="ja-JP" altLang="en-US" dirty="0"/>
              <a:t>屋外ドーム　天井取付の例）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6405911-C9E2-2E9B-9CEF-8BA676488A3E}"/>
              </a:ext>
            </a:extLst>
          </p:cNvPr>
          <p:cNvSpPr txBox="1"/>
          <p:nvPr/>
        </p:nvSpPr>
        <p:spPr>
          <a:xfrm>
            <a:off x="4128053" y="720000"/>
            <a:ext cx="6822398" cy="383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latin typeface="+mn-ea"/>
                <a:hlinkClick r:id="rId4"/>
              </a:rPr>
              <a:t>https://www.youtube.com/watch?v=S6-xPuWF4Cc&amp;t=70s</a:t>
            </a:r>
            <a:endParaRPr lang="ja-JP" altLang="en-US" sz="1800" b="1" dirty="0">
              <a:latin typeface="+mn-ea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90CF615-26E4-BDDB-636D-E1E4616D7E1D}"/>
              </a:ext>
            </a:extLst>
          </p:cNvPr>
          <p:cNvSpPr txBox="1"/>
          <p:nvPr/>
        </p:nvSpPr>
        <p:spPr>
          <a:xfrm>
            <a:off x="0" y="720000"/>
            <a:ext cx="4128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latin typeface="+mn-ea"/>
              </a:rPr>
              <a:t>【</a:t>
            </a:r>
            <a:r>
              <a:rPr lang="ja-JP" altLang="en-US" sz="2000" b="1" dirty="0">
                <a:latin typeface="+mn-ea"/>
              </a:rPr>
              <a:t>参考</a:t>
            </a:r>
            <a:r>
              <a:rPr lang="en-US" altLang="ja-JP" sz="2000" b="1" dirty="0">
                <a:latin typeface="+mn-ea"/>
              </a:rPr>
              <a:t>】YouTube</a:t>
            </a:r>
            <a:r>
              <a:rPr lang="ja-JP" altLang="en-US" sz="2000" b="1" dirty="0">
                <a:latin typeface="+mn-ea"/>
              </a:rPr>
              <a:t>動画（英語版）</a:t>
            </a:r>
          </a:p>
        </p:txBody>
      </p:sp>
      <p:sp>
        <p:nvSpPr>
          <p:cNvPr id="5" name="コンテンツ プレースホルダー 5">
            <a:extLst>
              <a:ext uri="{FF2B5EF4-FFF2-40B4-BE49-F238E27FC236}">
                <a16:creationId xmlns:a16="http://schemas.microsoft.com/office/drawing/2014/main" id="{8F8C95BB-0684-B9D6-B160-B46F60352981}"/>
              </a:ext>
            </a:extLst>
          </p:cNvPr>
          <p:cNvSpPr txBox="1">
            <a:spLocks/>
          </p:cNvSpPr>
          <p:nvPr/>
        </p:nvSpPr>
        <p:spPr>
          <a:xfrm>
            <a:off x="9738540" y="1264382"/>
            <a:ext cx="4475156" cy="4581477"/>
          </a:xfrm>
          <a:prstGeom prst="rect">
            <a:avLst/>
          </a:prstGeom>
        </p:spPr>
        <p:txBody>
          <a:bodyPr vert="horz" lIns="143990" tIns="71995" rIns="143990" bIns="71995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ja-JP" altLang="en-US" sz="1800" b="1" dirty="0">
                <a:latin typeface="+mn-ea"/>
              </a:rPr>
              <a:t>別途調達必要部材</a:t>
            </a:r>
            <a:endParaRPr lang="en-US" altLang="ja-JP" sz="1800" b="1" dirty="0">
              <a:latin typeface="+mn-ea"/>
            </a:endParaRPr>
          </a:p>
          <a:p>
            <a:pPr marL="268288" lvl="1" indent="0">
              <a:lnSpc>
                <a:spcPct val="110000"/>
              </a:lnSpc>
              <a:buNone/>
            </a:pPr>
            <a:r>
              <a:rPr lang="ja-JP" altLang="en-US" sz="1400" b="1" dirty="0">
                <a:latin typeface="+mn-ea"/>
              </a:rPr>
              <a:t>・アタッチメント金具固定用ネジ </a:t>
            </a:r>
            <a:endParaRPr lang="en-US" altLang="ja-JP" sz="1400" b="1" dirty="0">
              <a:latin typeface="+mn-ea"/>
            </a:endParaRPr>
          </a:p>
          <a:p>
            <a:pPr marL="538163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ja-JP" sz="1400" b="1" dirty="0">
                <a:latin typeface="+mn-ea"/>
              </a:rPr>
              <a:t>M4</a:t>
            </a:r>
            <a:r>
              <a:rPr lang="ja-JP" altLang="en-US" sz="1400" b="1" dirty="0">
                <a:latin typeface="+mn-ea"/>
              </a:rPr>
              <a:t>ｘ</a:t>
            </a:r>
            <a:r>
              <a:rPr lang="en-US" altLang="ja-JP" sz="1400" b="1" dirty="0">
                <a:latin typeface="+mn-ea"/>
              </a:rPr>
              <a:t>16mm</a:t>
            </a:r>
            <a:r>
              <a:rPr lang="ja-JP" altLang="en-US" sz="1400" b="1" dirty="0">
                <a:latin typeface="+mn-ea"/>
              </a:rPr>
              <a:t> </a:t>
            </a:r>
            <a:r>
              <a:rPr lang="en-US" altLang="ja-JP" sz="1400" b="1" dirty="0">
                <a:latin typeface="+mn-ea"/>
              </a:rPr>
              <a:t>×4</a:t>
            </a:r>
            <a:r>
              <a:rPr lang="ja-JP" altLang="en-US" sz="1400" b="1" dirty="0">
                <a:latin typeface="+mn-ea"/>
              </a:rPr>
              <a:t>本</a:t>
            </a:r>
            <a:endParaRPr lang="en-US" altLang="ja-JP" sz="1400" b="1" dirty="0">
              <a:latin typeface="+mn-ea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ja-JP" altLang="en-US" sz="1800" b="1" dirty="0">
                <a:latin typeface="+mn-ea"/>
              </a:rPr>
              <a:t>注意点</a:t>
            </a:r>
            <a:endParaRPr lang="en-US" altLang="ja-JP" sz="1800" b="1" dirty="0">
              <a:latin typeface="+mn-ea"/>
            </a:endParaRPr>
          </a:p>
          <a:p>
            <a:pPr marL="273050" marR="0" lvl="1" indent="-11113" algn="l" defTabSz="107992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下記作業は、本体を取り付ける前に実施してください。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  <a:p>
            <a:pPr marL="273050" marR="0" lvl="1" indent="-6350" algn="l" defTabSz="107992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・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microSD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カードの挿入</a:t>
            </a:r>
            <a:endParaRPr lang="en-US" altLang="ja-JP" sz="14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273050" marR="0" lvl="1" indent="-6350" algn="l" defTabSz="1079929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・補助ワイヤーの取付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A3F6810-96BD-E2CD-D90F-D5174F51F7BE}"/>
              </a:ext>
            </a:extLst>
          </p:cNvPr>
          <p:cNvSpPr txBox="1"/>
          <p:nvPr/>
        </p:nvSpPr>
        <p:spPr>
          <a:xfrm>
            <a:off x="661644" y="6661209"/>
            <a:ext cx="8640011" cy="961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ja-JP" altLang="en-US" sz="1600" b="1" dirty="0">
                <a:latin typeface="+mn-ea"/>
              </a:rPr>
              <a:t>＊この動画は既存機種</a:t>
            </a:r>
            <a:r>
              <a:rPr lang="ja-JP" altLang="en-US" sz="1600" b="1" dirty="0">
                <a:latin typeface="+mn-ea"/>
              </a:rPr>
              <a:t> </a:t>
            </a:r>
            <a:r>
              <a:rPr kumimoji="1" lang="en-US" altLang="ja-JP" sz="1600" b="1" dirty="0">
                <a:latin typeface="+mn-ea"/>
              </a:rPr>
              <a:t>WV-S2536LN</a:t>
            </a:r>
            <a:r>
              <a:rPr kumimoji="1" lang="ja-JP" altLang="en-US" sz="1600" b="1" dirty="0">
                <a:latin typeface="+mn-ea"/>
              </a:rPr>
              <a:t>（海外モデル）の天井取付施工動画となります。</a:t>
            </a:r>
            <a:endParaRPr kumimoji="1" lang="en-US" altLang="ja-JP" sz="1600" b="1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ja-JP" altLang="en-US" sz="1600" b="1" dirty="0">
                <a:latin typeface="+mn-ea"/>
              </a:rPr>
              <a:t>　（動画中で使用の型紙は段ボール素材となっていますが、同梱品は紙素材となります。）</a:t>
            </a:r>
            <a:endParaRPr kumimoji="1" lang="en-US" altLang="ja-JP" sz="1600" b="1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ja-JP" altLang="en-US" sz="1600" b="1" dirty="0">
                <a:latin typeface="+mn-ea"/>
              </a:rPr>
              <a:t>　併せて、取扱説明書（施工編）も参照ください。</a:t>
            </a:r>
            <a:endParaRPr kumimoji="1" lang="ja-JP" altLang="en-US" sz="1600" b="1" dirty="0">
              <a:latin typeface="+mn-ea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078DB9C6-47CD-46B0-A548-351826EC8C56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9" name="テキスト ボックス 8">
              <a:hlinkClick r:id="rId5" action="ppaction://hlinksldjump"/>
              <a:extLst>
                <a:ext uri="{FF2B5EF4-FFF2-40B4-BE49-F238E27FC236}">
                  <a16:creationId xmlns:a16="http://schemas.microsoft.com/office/drawing/2014/main" id="{64CA9353-07F8-E989-6A3B-01C179A026C1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10" name="正方形/長方形 9">
              <a:hlinkClick r:id="rId6" action="ppaction://hlinksldjump"/>
              <a:extLst>
                <a:ext uri="{FF2B5EF4-FFF2-40B4-BE49-F238E27FC236}">
                  <a16:creationId xmlns:a16="http://schemas.microsoft.com/office/drawing/2014/main" id="{79CF9053-95F1-9A9A-5965-FC18B34A352C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5823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オンライン メディア 4" title="横配管を使用して屋外ドームカメラを設置する場合の推奨手順">
            <a:hlinkClick r:id="" action="ppaction://media"/>
            <a:extLst>
              <a:ext uri="{FF2B5EF4-FFF2-40B4-BE49-F238E27FC236}">
                <a16:creationId xmlns:a16="http://schemas.microsoft.com/office/drawing/2014/main" id="{9BFC3850-021D-C83F-5036-CD087E80D1D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9999" y="1368000"/>
            <a:ext cx="9070223" cy="512472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5A3B40ED-54C3-9816-8DB1-D7F3F801E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lang="en-US" altLang="ja-JP" dirty="0"/>
              <a:t>2-4. </a:t>
            </a:r>
            <a:r>
              <a:rPr lang="ja-JP" altLang="en-US" dirty="0"/>
              <a:t>設置について（屋外ドーム　横配管使用時の推奨手順）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D25F376-2311-0715-6A88-ECEBA742FFBF}"/>
              </a:ext>
            </a:extLst>
          </p:cNvPr>
          <p:cNvSpPr txBox="1"/>
          <p:nvPr/>
        </p:nvSpPr>
        <p:spPr>
          <a:xfrm>
            <a:off x="2845651" y="720000"/>
            <a:ext cx="6398155" cy="383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latin typeface="+mn-ea"/>
                <a:hlinkClick r:id="rId4"/>
              </a:rPr>
              <a:t>https://www.youtube.com/watch?v=hALhvxs8npc</a:t>
            </a:r>
            <a:endParaRPr lang="ja-JP" altLang="en-US" sz="1800" b="1" dirty="0">
              <a:latin typeface="+mn-ea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578FD5E-6D0C-D2C0-0F1A-A636CBCDC0C8}"/>
              </a:ext>
            </a:extLst>
          </p:cNvPr>
          <p:cNvSpPr txBox="1"/>
          <p:nvPr/>
        </p:nvSpPr>
        <p:spPr>
          <a:xfrm>
            <a:off x="184782" y="6635516"/>
            <a:ext cx="9457904" cy="961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ja-JP" altLang="en-US" sz="1600" b="1" dirty="0">
                <a:latin typeface="+mn-ea"/>
              </a:rPr>
              <a:t>＊この動画は「ベース金具 </a:t>
            </a:r>
            <a:r>
              <a:rPr lang="en-US" altLang="ja-JP" sz="1600" b="1" dirty="0">
                <a:latin typeface="+mn-ea"/>
              </a:rPr>
              <a:t>WV-QJB501-WUX </a:t>
            </a:r>
            <a:r>
              <a:rPr kumimoji="1" lang="ja-JP" altLang="en-US" sz="1600" b="1" dirty="0">
                <a:latin typeface="+mn-ea"/>
              </a:rPr>
              <a:t>」を使用した横配管での屋外ドーム天井施工手順です。</a:t>
            </a:r>
            <a:endParaRPr kumimoji="1" lang="en-US" altLang="ja-JP" sz="1600" b="1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ja-JP" altLang="en-US" sz="1600" b="1" dirty="0">
                <a:latin typeface="+mn-ea"/>
              </a:rPr>
              <a:t>　（動画中で使用の型紙は段ボール素材となっていますが、同梱品は紙素材となります。）</a:t>
            </a:r>
            <a:endParaRPr kumimoji="1" lang="en-US" altLang="ja-JP" sz="1600" b="1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ja-JP" altLang="en-US" sz="1600" b="1" dirty="0">
                <a:latin typeface="+mn-ea"/>
              </a:rPr>
              <a:t>　併せて、取扱説明書（施工編）も参照ください。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DEE773E-AD42-C936-0ED3-CBE674CD2B94}"/>
              </a:ext>
            </a:extLst>
          </p:cNvPr>
          <p:cNvSpPr txBox="1"/>
          <p:nvPr/>
        </p:nvSpPr>
        <p:spPr>
          <a:xfrm>
            <a:off x="0" y="720000"/>
            <a:ext cx="28456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latin typeface="+mn-ea"/>
              </a:rPr>
              <a:t>【</a:t>
            </a:r>
            <a:r>
              <a:rPr lang="ja-JP" altLang="en-US" sz="2000" b="1" dirty="0">
                <a:latin typeface="+mn-ea"/>
              </a:rPr>
              <a:t>参考</a:t>
            </a:r>
            <a:r>
              <a:rPr lang="en-US" altLang="ja-JP" sz="2000" b="1" dirty="0">
                <a:latin typeface="+mn-ea"/>
              </a:rPr>
              <a:t>】YouTube</a:t>
            </a:r>
            <a:r>
              <a:rPr lang="ja-JP" altLang="en-US" sz="2000" b="1" dirty="0">
                <a:latin typeface="+mn-ea"/>
              </a:rPr>
              <a:t>動画</a:t>
            </a: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D43E5C04-E64A-C884-4D76-4B761121FEC1}"/>
              </a:ext>
            </a:extLst>
          </p:cNvPr>
          <p:cNvGrpSpPr/>
          <p:nvPr/>
        </p:nvGrpSpPr>
        <p:grpSpPr>
          <a:xfrm>
            <a:off x="9642686" y="1213986"/>
            <a:ext cx="4499140" cy="3967614"/>
            <a:chOff x="9642686" y="720000"/>
            <a:chExt cx="4499140" cy="3967614"/>
          </a:xfrm>
        </p:grpSpPr>
        <p:sp>
          <p:nvSpPr>
            <p:cNvPr id="10" name="コンテンツ プレースホルダー 5">
              <a:extLst>
                <a:ext uri="{FF2B5EF4-FFF2-40B4-BE49-F238E27FC236}">
                  <a16:creationId xmlns:a16="http://schemas.microsoft.com/office/drawing/2014/main" id="{28DBD623-010A-E337-9031-2ABB8A77E192}"/>
                </a:ext>
              </a:extLst>
            </p:cNvPr>
            <p:cNvSpPr txBox="1">
              <a:spLocks/>
            </p:cNvSpPr>
            <p:nvPr/>
          </p:nvSpPr>
          <p:spPr>
            <a:xfrm>
              <a:off x="9642686" y="720000"/>
              <a:ext cx="4499140" cy="3967614"/>
            </a:xfrm>
            <a:prstGeom prst="rect">
              <a:avLst/>
            </a:prstGeom>
          </p:spPr>
          <p:txBody>
            <a:bodyPr vert="horz" lIns="143990" tIns="71995" rIns="143990" bIns="71995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ja-JP" altLang="en-US" sz="1800" b="1" dirty="0">
                  <a:latin typeface="+mn-ea"/>
                </a:rPr>
                <a:t>取付金具</a:t>
              </a:r>
              <a:r>
                <a:rPr lang="en-US" altLang="ja-JP" sz="1800" b="1" dirty="0">
                  <a:latin typeface="+mn-ea"/>
                </a:rPr>
                <a:t> </a:t>
              </a:r>
            </a:p>
            <a:p>
              <a:pPr marL="424972" lvl="1" indent="0">
                <a:lnSpc>
                  <a:spcPct val="110000"/>
                </a:lnSpc>
                <a:spcBef>
                  <a:spcPts val="200"/>
                </a:spcBef>
                <a:buNone/>
              </a:pPr>
              <a:r>
                <a:rPr lang="en-US" altLang="ja-JP" sz="1400" b="1" dirty="0">
                  <a:latin typeface="+mn-ea"/>
                </a:rPr>
                <a:t>WV-QJB501-WUX</a:t>
              </a:r>
            </a:p>
            <a:p>
              <a:pPr marL="424972" lvl="1" indent="0">
                <a:lnSpc>
                  <a:spcPct val="110000"/>
                </a:lnSpc>
                <a:buNone/>
              </a:pPr>
              <a:endParaRPr lang="en-US" altLang="ja-JP" sz="1800" b="1" dirty="0">
                <a:latin typeface="+mn-ea"/>
              </a:endParaRPr>
            </a:p>
            <a:p>
              <a:pPr marL="424972" lvl="1" indent="0">
                <a:lnSpc>
                  <a:spcPct val="110000"/>
                </a:lnSpc>
                <a:buNone/>
              </a:pPr>
              <a:endParaRPr lang="en-US" altLang="ja-JP" sz="1800" b="1" dirty="0">
                <a:latin typeface="+mn-ea"/>
              </a:endParaRPr>
            </a:p>
            <a:p>
              <a:pPr>
                <a:lnSpc>
                  <a:spcPct val="110000"/>
                </a:lnSpc>
              </a:pPr>
              <a:r>
                <a:rPr lang="ja-JP" altLang="en-US" sz="1800" b="1" dirty="0">
                  <a:latin typeface="+mn-ea"/>
                </a:rPr>
                <a:t>別途調達必要部材</a:t>
              </a:r>
              <a:endParaRPr lang="en-US" altLang="ja-JP" sz="1800" b="1" dirty="0">
                <a:latin typeface="+mn-ea"/>
              </a:endParaRPr>
            </a:p>
            <a:p>
              <a:pPr marL="268288" lvl="1" indent="0">
                <a:lnSpc>
                  <a:spcPct val="110000"/>
                </a:lnSpc>
                <a:spcBef>
                  <a:spcPts val="300"/>
                </a:spcBef>
                <a:buNone/>
              </a:pPr>
              <a:r>
                <a:rPr lang="ja-JP" altLang="en-US" sz="1400" b="1" dirty="0">
                  <a:latin typeface="+mn-ea"/>
                </a:rPr>
                <a:t>・</a:t>
              </a:r>
              <a:r>
                <a:rPr lang="en-US" altLang="ja-JP" sz="1400" b="1" dirty="0">
                  <a:latin typeface="+mn-ea"/>
                </a:rPr>
                <a:t>WV-QJB501-WUX</a:t>
              </a:r>
              <a:r>
                <a:rPr lang="ja-JP" altLang="en-US" sz="1400" b="1" dirty="0">
                  <a:latin typeface="+mn-ea"/>
                </a:rPr>
                <a:t> 固定用ネジ </a:t>
              </a:r>
              <a:endParaRPr lang="en-US" altLang="ja-JP" sz="1400" b="1" dirty="0">
                <a:latin typeface="+mn-ea"/>
              </a:endParaRPr>
            </a:p>
            <a:p>
              <a:pPr marL="538163" lvl="1" indent="0">
                <a:lnSpc>
                  <a:spcPct val="110000"/>
                </a:lnSpc>
                <a:spcBef>
                  <a:spcPts val="0"/>
                </a:spcBef>
                <a:buNone/>
              </a:pPr>
              <a:r>
                <a:rPr lang="en-US" altLang="ja-JP" sz="1400" b="1" dirty="0">
                  <a:latin typeface="+mn-ea"/>
                </a:rPr>
                <a:t>M4</a:t>
              </a:r>
              <a:r>
                <a:rPr lang="ja-JP" altLang="en-US" sz="1400" b="1" dirty="0">
                  <a:latin typeface="+mn-ea"/>
                </a:rPr>
                <a:t>ｘ</a:t>
              </a:r>
              <a:r>
                <a:rPr lang="en-US" altLang="ja-JP" sz="1400" b="1" dirty="0">
                  <a:latin typeface="+mn-ea"/>
                </a:rPr>
                <a:t>16mm</a:t>
              </a:r>
              <a:r>
                <a:rPr lang="ja-JP" altLang="en-US" sz="1400" b="1" dirty="0">
                  <a:latin typeface="+mn-ea"/>
                </a:rPr>
                <a:t> </a:t>
              </a:r>
              <a:r>
                <a:rPr lang="en-US" altLang="ja-JP" sz="1400" b="1" dirty="0">
                  <a:latin typeface="+mn-ea"/>
                </a:rPr>
                <a:t>×4</a:t>
              </a:r>
              <a:r>
                <a:rPr lang="ja-JP" altLang="en-US" sz="1400" b="1" dirty="0">
                  <a:latin typeface="+mn-ea"/>
                </a:rPr>
                <a:t>本</a:t>
              </a:r>
              <a:endParaRPr lang="en-US" altLang="ja-JP" sz="1400" b="1" dirty="0">
                <a:latin typeface="+mn-ea"/>
              </a:endParaRPr>
            </a:p>
            <a:p>
              <a:pPr>
                <a:lnSpc>
                  <a:spcPct val="110000"/>
                </a:lnSpc>
                <a:spcBef>
                  <a:spcPts val="1200"/>
                </a:spcBef>
              </a:pPr>
              <a:r>
                <a:rPr lang="ja-JP" altLang="en-US" sz="1800" b="1" dirty="0">
                  <a:latin typeface="+mn-ea"/>
                </a:rPr>
                <a:t>注意点</a:t>
              </a:r>
              <a:endParaRPr lang="en-US" altLang="ja-JP" sz="1800" b="1" dirty="0">
                <a:latin typeface="+mn-ea"/>
              </a:endParaRPr>
            </a:p>
            <a:p>
              <a:pPr marL="273050" marR="0" lvl="1" indent="0" algn="l" defTabSz="1079929" rtl="0" eaLnBrk="1" fontAlgn="auto" latinLnBrk="0" hangingPunct="1">
                <a:lnSpc>
                  <a:spcPct val="12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下記作業は、本体を取り付ける前に実施してください。</a:t>
              </a:r>
              <a:endPara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273050" marR="0" lvl="1" indent="-6350" algn="l" defTabSz="1079929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・</a:t>
              </a: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microSD</a:t>
              </a:r>
              <a:r>
                <a:rPr kumimoji="1" lang="ja-JP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カードの挿入</a:t>
              </a:r>
              <a:endParaRPr lang="en-US" altLang="ja-JP" sz="1400" b="1" dirty="0">
                <a:solidFill>
                  <a:prstClr val="black"/>
                </a:solidFill>
                <a:latin typeface="+mn-ea"/>
              </a:endParaRPr>
            </a:p>
          </p:txBody>
        </p:sp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4E3A3F1B-6F34-57A2-7A2F-D305AEEC5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190514" y="979737"/>
              <a:ext cx="1248675" cy="886633"/>
            </a:xfrm>
            <a:prstGeom prst="rect">
              <a:avLst/>
            </a:prstGeom>
          </p:spPr>
        </p:pic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114E55D-F20F-1426-1C3A-9CE2CEB84719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7" name="テキスト ボックス 6">
              <a:hlinkClick r:id="rId6" action="ppaction://hlinksldjump"/>
              <a:extLst>
                <a:ext uri="{FF2B5EF4-FFF2-40B4-BE49-F238E27FC236}">
                  <a16:creationId xmlns:a16="http://schemas.microsoft.com/office/drawing/2014/main" id="{0B5D46BF-8E19-B275-7564-A9389F3575D7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11" name="正方形/長方形 10">
              <a:hlinkClick r:id="rId7" action="ppaction://hlinksldjump"/>
              <a:extLst>
                <a:ext uri="{FF2B5EF4-FFF2-40B4-BE49-F238E27FC236}">
                  <a16:creationId xmlns:a16="http://schemas.microsoft.com/office/drawing/2014/main" id="{0BC7B0B0-67C5-4FFE-E0D6-881BFD69E99E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6764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オンライン メディア 4" title="How to install U series indoor varifocal dome camera">
            <a:hlinkClick r:id="" action="ppaction://media"/>
            <a:extLst>
              <a:ext uri="{FF2B5EF4-FFF2-40B4-BE49-F238E27FC236}">
                <a16:creationId xmlns:a16="http://schemas.microsoft.com/office/drawing/2014/main" id="{47A8169F-04ED-346A-A074-98D6544B729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9998" y="1368000"/>
            <a:ext cx="9070223" cy="512472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5A3B40ED-54C3-9816-8DB1-D7F3F801E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lang="en-US" altLang="ja-JP" dirty="0"/>
              <a:t>2-4. </a:t>
            </a:r>
            <a:r>
              <a:rPr lang="ja-JP" altLang="en-US" dirty="0"/>
              <a:t>設置について（屋内ドーム　天井取付の例）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D25F376-2311-0715-6A88-ECEBA742FFBF}"/>
              </a:ext>
            </a:extLst>
          </p:cNvPr>
          <p:cNvSpPr txBox="1"/>
          <p:nvPr/>
        </p:nvSpPr>
        <p:spPr>
          <a:xfrm>
            <a:off x="4128053" y="720000"/>
            <a:ext cx="6398155" cy="383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latin typeface="+mn-ea"/>
                <a:hlinkClick r:id="rId4"/>
              </a:rPr>
              <a:t>https://www.youtube.com/watch?v=XOXT8AcKnTM</a:t>
            </a:r>
            <a:endParaRPr lang="ja-JP" altLang="en-US" sz="1800" b="1" dirty="0">
              <a:latin typeface="+mn-ea"/>
            </a:endParaRPr>
          </a:p>
        </p:txBody>
      </p:sp>
      <p:sp>
        <p:nvSpPr>
          <p:cNvPr id="4" name="コンテンツ プレースホルダー 5">
            <a:extLst>
              <a:ext uri="{FF2B5EF4-FFF2-40B4-BE49-F238E27FC236}">
                <a16:creationId xmlns:a16="http://schemas.microsoft.com/office/drawing/2014/main" id="{1B62B4FE-67B5-4726-3CFD-460D01B111CB}"/>
              </a:ext>
            </a:extLst>
          </p:cNvPr>
          <p:cNvSpPr txBox="1">
            <a:spLocks/>
          </p:cNvSpPr>
          <p:nvPr/>
        </p:nvSpPr>
        <p:spPr>
          <a:xfrm>
            <a:off x="9653444" y="1361031"/>
            <a:ext cx="4499140" cy="2688681"/>
          </a:xfrm>
          <a:prstGeom prst="rect">
            <a:avLst/>
          </a:prstGeom>
        </p:spPr>
        <p:txBody>
          <a:bodyPr vert="horz" lIns="143990" tIns="71995" rIns="143990" bIns="71995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ja-JP" altLang="en-US" sz="1800" b="1" dirty="0">
                <a:latin typeface="+mn-ea"/>
              </a:rPr>
              <a:t>別途調達必要部材</a:t>
            </a:r>
            <a:endParaRPr lang="en-US" altLang="ja-JP" sz="1800" b="1" dirty="0">
              <a:latin typeface="+mn-ea"/>
            </a:endParaRPr>
          </a:p>
          <a:p>
            <a:pPr marL="268288" lvl="1" indent="0">
              <a:lnSpc>
                <a:spcPct val="110000"/>
              </a:lnSpc>
              <a:buNone/>
            </a:pPr>
            <a:r>
              <a:rPr lang="ja-JP" altLang="en-US" sz="1400" b="1" dirty="0">
                <a:latin typeface="+mn-ea"/>
              </a:rPr>
              <a:t>・アタッチメント金具固定用ネジ </a:t>
            </a:r>
            <a:endParaRPr lang="en-US" altLang="ja-JP" sz="1400" b="1" dirty="0">
              <a:latin typeface="+mn-ea"/>
            </a:endParaRPr>
          </a:p>
          <a:p>
            <a:pPr marL="538163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ja-JP" sz="1400" b="1" dirty="0">
                <a:latin typeface="+mn-ea"/>
              </a:rPr>
              <a:t>M4</a:t>
            </a:r>
            <a:r>
              <a:rPr lang="ja-JP" altLang="en-US" sz="1400" b="1" dirty="0">
                <a:latin typeface="+mn-ea"/>
              </a:rPr>
              <a:t>ｘ</a:t>
            </a:r>
            <a:r>
              <a:rPr lang="en-US" altLang="ja-JP" sz="1400" b="1" dirty="0">
                <a:latin typeface="+mn-ea"/>
              </a:rPr>
              <a:t>16mm</a:t>
            </a:r>
            <a:r>
              <a:rPr lang="ja-JP" altLang="en-US" sz="1400" b="1" dirty="0">
                <a:latin typeface="+mn-ea"/>
              </a:rPr>
              <a:t> </a:t>
            </a:r>
            <a:r>
              <a:rPr lang="en-US" altLang="ja-JP" sz="1400" b="1" dirty="0">
                <a:latin typeface="+mn-ea"/>
              </a:rPr>
              <a:t>×2</a:t>
            </a:r>
            <a:r>
              <a:rPr lang="ja-JP" altLang="en-US" sz="1400" b="1" dirty="0">
                <a:latin typeface="+mn-ea"/>
              </a:rPr>
              <a:t>本</a:t>
            </a:r>
            <a:endParaRPr lang="en-US" altLang="ja-JP" sz="1400" b="1" dirty="0">
              <a:latin typeface="+mn-ea"/>
            </a:endParaRPr>
          </a:p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ja-JP" altLang="en-US" sz="1800" b="1" dirty="0">
                <a:latin typeface="+mn-ea"/>
              </a:rPr>
              <a:t>注意点</a:t>
            </a:r>
            <a:endParaRPr lang="en-US" altLang="ja-JP" sz="1800" b="1" dirty="0">
              <a:latin typeface="+mn-ea"/>
            </a:endParaRPr>
          </a:p>
          <a:p>
            <a:pPr marL="273050" marR="0" lvl="1" indent="0" algn="l" defTabSz="107992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下記作業は、本体を取り付ける前に実施してください。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273050" marR="0" lvl="1" indent="-6350" algn="l" defTabSz="107992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・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microSD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カードの挿入</a:t>
            </a:r>
            <a:endParaRPr lang="en-US" altLang="ja-JP" sz="1400" b="1" dirty="0">
              <a:solidFill>
                <a:prstClr val="black"/>
              </a:solidFill>
              <a:latin typeface="+mn-ea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3B76B18-197C-F430-C6C2-17C826C693B4}"/>
              </a:ext>
            </a:extLst>
          </p:cNvPr>
          <p:cNvSpPr txBox="1"/>
          <p:nvPr/>
        </p:nvSpPr>
        <p:spPr>
          <a:xfrm>
            <a:off x="0" y="720000"/>
            <a:ext cx="4128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latin typeface="+mn-ea"/>
              </a:rPr>
              <a:t>【</a:t>
            </a:r>
            <a:r>
              <a:rPr lang="ja-JP" altLang="en-US" sz="2000" b="1" dirty="0">
                <a:latin typeface="+mn-ea"/>
              </a:rPr>
              <a:t>参考</a:t>
            </a:r>
            <a:r>
              <a:rPr lang="en-US" altLang="ja-JP" sz="2000" b="1" dirty="0">
                <a:latin typeface="+mn-ea"/>
              </a:rPr>
              <a:t>】YouTube</a:t>
            </a:r>
            <a:r>
              <a:rPr lang="ja-JP" altLang="en-US" sz="2000" b="1" dirty="0">
                <a:latin typeface="+mn-ea"/>
              </a:rPr>
              <a:t>動画（英語版）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FADB47D-3B0B-7E80-259D-82ABF99E47D9}"/>
              </a:ext>
            </a:extLst>
          </p:cNvPr>
          <p:cNvSpPr txBox="1"/>
          <p:nvPr/>
        </p:nvSpPr>
        <p:spPr>
          <a:xfrm>
            <a:off x="184567" y="6635690"/>
            <a:ext cx="10142278" cy="961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ja-JP" altLang="en-US" sz="1600" b="1" dirty="0">
                <a:latin typeface="+mn-ea"/>
              </a:rPr>
              <a:t>＊この動画は既存機種 </a:t>
            </a:r>
            <a:r>
              <a:rPr kumimoji="1" lang="en-US" altLang="ja-JP" sz="1600" b="1" dirty="0">
                <a:latin typeface="+mn-ea"/>
              </a:rPr>
              <a:t>U</a:t>
            </a:r>
            <a:r>
              <a:rPr kumimoji="1" lang="ja-JP" altLang="en-US" sz="1600" b="1" dirty="0">
                <a:latin typeface="+mn-ea"/>
              </a:rPr>
              <a:t>シリーズ</a:t>
            </a:r>
            <a:r>
              <a:rPr lang="ja-JP" altLang="en-US" sz="1600" b="1" dirty="0">
                <a:latin typeface="+mn-ea"/>
              </a:rPr>
              <a:t> </a:t>
            </a:r>
            <a:r>
              <a:rPr kumimoji="1" lang="en-US" altLang="ja-JP" sz="1600" b="1" dirty="0">
                <a:latin typeface="+mn-ea"/>
              </a:rPr>
              <a:t>WV-U2132LA</a:t>
            </a:r>
            <a:r>
              <a:rPr kumimoji="1" lang="ja-JP" altLang="en-US" sz="1600" b="1" dirty="0">
                <a:latin typeface="+mn-ea"/>
              </a:rPr>
              <a:t>（海外モデル）の天井取付施工動画となります。</a:t>
            </a:r>
            <a:endParaRPr kumimoji="1" lang="en-US" altLang="ja-JP" sz="1600" b="1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ja-JP" altLang="en-US" sz="1600" b="1" dirty="0">
                <a:latin typeface="+mn-ea"/>
              </a:rPr>
              <a:t>　（動画中で使用の型紙は段ボール素材となっていますが、同梱品は紙素材となります。）</a:t>
            </a:r>
            <a:endParaRPr kumimoji="1" lang="en-US" altLang="ja-JP" sz="1600" b="1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ja-JP" altLang="en-US" sz="1600" b="1" dirty="0">
                <a:latin typeface="+mn-ea"/>
              </a:rPr>
              <a:t>　</a:t>
            </a:r>
            <a:r>
              <a:rPr lang="ja-JP" altLang="en-US" sz="1600" b="1" u="sng" dirty="0">
                <a:latin typeface="+mn-ea"/>
              </a:rPr>
              <a:t>ケーブル処理の穴位置など、異なる部分がありますので、詳細は取扱説明書（施工編）を参照ください。</a:t>
            </a:r>
            <a:endParaRPr kumimoji="1" lang="ja-JP" altLang="en-US" sz="1600" b="1" u="sng" dirty="0">
              <a:latin typeface="+mn-ea"/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CF68A13D-E7F1-2BF5-A9EC-BF91011B2453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8" name="テキスト ボックス 7">
              <a:hlinkClick r:id="rId5" action="ppaction://hlinksldjump"/>
              <a:extLst>
                <a:ext uri="{FF2B5EF4-FFF2-40B4-BE49-F238E27FC236}">
                  <a16:creationId xmlns:a16="http://schemas.microsoft.com/office/drawing/2014/main" id="{427595C4-7F7F-179B-12E5-9F19C5A5D3B2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9" name="正方形/長方形 8">
              <a:hlinkClick r:id="rId6" action="ppaction://hlinksldjump"/>
              <a:extLst>
                <a:ext uri="{FF2B5EF4-FFF2-40B4-BE49-F238E27FC236}">
                  <a16:creationId xmlns:a16="http://schemas.microsoft.com/office/drawing/2014/main" id="{C47FB7BE-B733-2EA9-F3F2-08C0D86269C5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9471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733363C7-66D0-F12B-B480-FAB7F8C28CE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1794" y="725428"/>
            <a:ext cx="11876840" cy="541419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■マルチケーブル接続部分を防水テープで防水処理を行う場合は以下内容にご留意ください。</a:t>
            </a:r>
            <a:endParaRPr kumimoji="1" lang="ja-JP" altLang="en-US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9C498059-F953-F13A-3917-B0027D240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2-5.</a:t>
            </a:r>
            <a:r>
              <a:rPr kumimoji="1" lang="ja-JP" altLang="en-US" dirty="0"/>
              <a:t> 防水テープ処理について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2D9C2A0-36F1-1331-96C6-B9898D8268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9" b="38569"/>
          <a:stretch/>
        </p:blipFill>
        <p:spPr>
          <a:xfrm>
            <a:off x="534222" y="1770731"/>
            <a:ext cx="7070534" cy="455796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FA0FDE8-F92F-6991-1D21-E89A66D49F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467" t="61869" r="3544"/>
          <a:stretch/>
        </p:blipFill>
        <p:spPr>
          <a:xfrm>
            <a:off x="8347340" y="2714705"/>
            <a:ext cx="5033393" cy="3749157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59B53D04-A821-DDF4-E3CF-3E70F8E1DA94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7" name="テキスト ボックス 6">
              <a:hlinkClick r:id="rId3" action="ppaction://hlinksldjump"/>
              <a:extLst>
                <a:ext uri="{FF2B5EF4-FFF2-40B4-BE49-F238E27FC236}">
                  <a16:creationId xmlns:a16="http://schemas.microsoft.com/office/drawing/2014/main" id="{80938245-057E-3B84-3880-C0EEC1E4D0D6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8" name="正方形/長方形 7">
              <a:hlinkClick r:id="rId4" action="ppaction://hlinksldjump"/>
              <a:extLst>
                <a:ext uri="{FF2B5EF4-FFF2-40B4-BE49-F238E27FC236}">
                  <a16:creationId xmlns:a16="http://schemas.microsoft.com/office/drawing/2014/main" id="{2AA69B75-EA8A-4525-C0C1-0499A072BD3B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102797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79388"/>
            <a:r>
              <a:rPr lang="ja-JP" altLang="en-US" dirty="0"/>
              <a:t>３．設定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35762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ACF87AB-E74D-2049-AE94-2DE92AC19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896" y="1314308"/>
            <a:ext cx="10821294" cy="4361278"/>
          </a:xfrm>
          <a:prstGeom prst="rect">
            <a:avLst/>
          </a:prstGeom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153F289B-DFF7-5EE5-702D-42CF3CB01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 indent="3175"/>
            <a:r>
              <a:rPr lang="en-US" altLang="ja-JP" dirty="0"/>
              <a:t>3-1. IP</a:t>
            </a:r>
            <a:r>
              <a:rPr lang="ja-JP" altLang="en-US" dirty="0"/>
              <a:t>簡単設定ツールについて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492F8FC-945C-2AB6-9E38-C1ECE3BF83C1}"/>
              </a:ext>
            </a:extLst>
          </p:cNvPr>
          <p:cNvSpPr txBox="1"/>
          <p:nvPr/>
        </p:nvSpPr>
        <p:spPr>
          <a:xfrm>
            <a:off x="422953" y="754147"/>
            <a:ext cx="120567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dirty="0">
                <a:latin typeface="+mn-ea"/>
              </a:rPr>
              <a:t>■</a:t>
            </a:r>
            <a:r>
              <a:rPr lang="en-US" altLang="ja-JP" sz="2000" b="1" dirty="0">
                <a:latin typeface="+mn-ea"/>
              </a:rPr>
              <a:t>IP</a:t>
            </a:r>
            <a:r>
              <a:rPr lang="ja-JP" altLang="en-US" sz="2000" b="1" dirty="0">
                <a:latin typeface="+mn-ea"/>
              </a:rPr>
              <a:t>簡単設定ツールを起動すると、接続されている</a:t>
            </a:r>
            <a:r>
              <a:rPr lang="en-US" altLang="ja-JP" sz="2000" b="1" dirty="0">
                <a:latin typeface="+mn-ea"/>
              </a:rPr>
              <a:t>i-PRO</a:t>
            </a:r>
            <a:r>
              <a:rPr lang="ja-JP" altLang="en-US" sz="2000" b="1" dirty="0">
                <a:latin typeface="+mn-ea"/>
              </a:rPr>
              <a:t>カメラが一覧で表示されます。</a:t>
            </a:r>
            <a:endParaRPr lang="en-US" altLang="ja-JP" sz="2000" b="1" dirty="0">
              <a:latin typeface="+mn-ea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796C490-E4A9-605E-110A-03C8B46A0292}"/>
              </a:ext>
            </a:extLst>
          </p:cNvPr>
          <p:cNvSpPr txBox="1"/>
          <p:nvPr/>
        </p:nvSpPr>
        <p:spPr>
          <a:xfrm>
            <a:off x="985103" y="5835637"/>
            <a:ext cx="12430006" cy="1629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ja-JP" altLang="en-US" sz="1600" b="1" dirty="0">
                <a:latin typeface="+mn-ea"/>
              </a:rPr>
              <a:t>①カメラの</a:t>
            </a:r>
            <a:r>
              <a:rPr lang="en-US" altLang="ja-JP" sz="1600" b="1" dirty="0">
                <a:latin typeface="+mn-ea"/>
              </a:rPr>
              <a:t>MAC</a:t>
            </a:r>
            <a:r>
              <a:rPr lang="ja-JP" altLang="en-US" sz="1600" b="1" dirty="0">
                <a:latin typeface="+mn-ea"/>
              </a:rPr>
              <a:t>アドレスや</a:t>
            </a:r>
            <a:r>
              <a:rPr lang="en-US" altLang="ja-JP" sz="1600" b="1" dirty="0">
                <a:latin typeface="+mn-ea"/>
              </a:rPr>
              <a:t>IP</a:t>
            </a:r>
            <a:r>
              <a:rPr lang="ja-JP" altLang="en-US" sz="1600" b="1" dirty="0">
                <a:latin typeface="+mn-ea"/>
              </a:rPr>
              <a:t>アドレス、ポート番号、機器名、品番、シリアル番号、さらには </a:t>
            </a:r>
            <a:r>
              <a:rPr lang="en-US" altLang="ja-JP" sz="1600" b="1" dirty="0">
                <a:latin typeface="+mn-ea"/>
              </a:rPr>
              <a:t>IP</a:t>
            </a:r>
            <a:r>
              <a:rPr lang="ja-JP" altLang="en-US" sz="1600" b="1" dirty="0">
                <a:latin typeface="+mn-ea"/>
              </a:rPr>
              <a:t>アドレスの重複の確認が可能です。</a:t>
            </a:r>
            <a:endParaRPr lang="en-US" altLang="ja-JP" sz="1600" b="1" dirty="0">
              <a:latin typeface="+mn-ea"/>
            </a:endParaRPr>
          </a:p>
          <a:p>
            <a:pPr algn="l">
              <a:lnSpc>
                <a:spcPct val="120000"/>
              </a:lnSpc>
            </a:pPr>
            <a:r>
              <a:rPr lang="ja-JP" altLang="en-US" sz="1600" b="1" dirty="0">
                <a:latin typeface="+mn-ea"/>
              </a:rPr>
              <a:t>②任意のカメラをダブルクリックすることで、ブラウザ画面の表示が可能です。</a:t>
            </a:r>
            <a:endParaRPr lang="en-US" altLang="ja-JP" sz="1600" b="1" dirty="0">
              <a:latin typeface="+mn-ea"/>
            </a:endParaRPr>
          </a:p>
          <a:p>
            <a:pPr algn="l">
              <a:lnSpc>
                <a:spcPct val="120000"/>
              </a:lnSpc>
            </a:pPr>
            <a:r>
              <a:rPr lang="ja-JP" altLang="en-US" sz="1600" b="1" dirty="0">
                <a:latin typeface="+mn-ea"/>
              </a:rPr>
              <a:t>③任意のカメラを選択し、ネットワーク設定の変更が可能です。</a:t>
            </a:r>
            <a:endParaRPr lang="en-US" altLang="ja-JP" sz="1600" b="1" dirty="0">
              <a:latin typeface="+mn-ea"/>
            </a:endParaRPr>
          </a:p>
          <a:p>
            <a:pPr algn="l">
              <a:lnSpc>
                <a:spcPct val="120000"/>
              </a:lnSpc>
            </a:pPr>
            <a:r>
              <a:rPr lang="ja-JP" altLang="en-US" sz="1600" b="1" dirty="0">
                <a:latin typeface="+mn-ea"/>
              </a:rPr>
              <a:t>　＊カメラ設定によっては、起動後</a:t>
            </a:r>
            <a:r>
              <a:rPr lang="en-US" altLang="ja-JP" sz="1600" b="1" dirty="0">
                <a:latin typeface="+mn-ea"/>
              </a:rPr>
              <a:t>20</a:t>
            </a:r>
            <a:r>
              <a:rPr lang="ja-JP" altLang="en-US" sz="1600" b="1" dirty="0">
                <a:latin typeface="+mn-ea"/>
              </a:rPr>
              <a:t>分超過で、変更不可となる場合があります。その際は、カメラを再起動してください。</a:t>
            </a:r>
            <a:endParaRPr lang="en-US" altLang="ja-JP" sz="1600" b="1" dirty="0">
              <a:latin typeface="+mn-ea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kumimoji="1" lang="ja-JP" altLang="en-US" sz="1600" b="1" dirty="0">
                <a:latin typeface="+mn-ea"/>
              </a:rPr>
              <a:t>＊</a:t>
            </a:r>
            <a:r>
              <a:rPr kumimoji="1" lang="en-US" altLang="ja-JP" sz="1600" b="1" dirty="0">
                <a:latin typeface="+mn-ea"/>
              </a:rPr>
              <a:t>IP</a:t>
            </a:r>
            <a:r>
              <a:rPr kumimoji="1" lang="ja-JP" altLang="en-US" sz="1600" b="1" dirty="0">
                <a:latin typeface="+mn-ea"/>
              </a:rPr>
              <a:t>簡単設定ツールでの</a:t>
            </a:r>
            <a:r>
              <a:rPr kumimoji="1" lang="en-US" altLang="ja-JP" sz="1600" b="1" dirty="0">
                <a:latin typeface="+mn-ea"/>
              </a:rPr>
              <a:t>IP</a:t>
            </a:r>
            <a:r>
              <a:rPr kumimoji="1" lang="ja-JP" altLang="en-US" sz="1600" b="1" dirty="0">
                <a:latin typeface="+mn-ea"/>
              </a:rPr>
              <a:t>アドレス設定方法は、</a:t>
            </a:r>
            <a:r>
              <a:rPr kumimoji="1" lang="ja-JP" altLang="en-US" sz="1600" b="1" dirty="0">
                <a:latin typeface="+mn-ea"/>
                <a:hlinkClick r:id="rId4"/>
              </a:rPr>
              <a:t>こちら</a:t>
            </a:r>
            <a:r>
              <a:rPr kumimoji="1" lang="ja-JP" altLang="en-US" sz="1600" b="1" dirty="0">
                <a:latin typeface="+mn-ea"/>
              </a:rPr>
              <a:t>の簡単</a:t>
            </a:r>
            <a:r>
              <a:rPr kumimoji="1" lang="en-US" altLang="ja-JP" sz="1600" b="1" dirty="0">
                <a:latin typeface="+mn-ea"/>
              </a:rPr>
              <a:t>IP</a:t>
            </a:r>
            <a:r>
              <a:rPr kumimoji="1" lang="ja-JP" altLang="en-US" sz="1600" b="1" dirty="0">
                <a:latin typeface="+mn-ea"/>
              </a:rPr>
              <a:t>設定ツール 操作説明書 を参照してください。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F53AD5F8-7203-C0EB-F81E-0F5D1BA97A67}"/>
              </a:ext>
            </a:extLst>
          </p:cNvPr>
          <p:cNvSpPr/>
          <p:nvPr/>
        </p:nvSpPr>
        <p:spPr>
          <a:xfrm>
            <a:off x="1250731" y="3396995"/>
            <a:ext cx="9869213" cy="6737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A31568D7-4D56-32D5-0225-1098CCC7A2A3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5" name="テキスト ボックス 4">
              <a:hlinkClick r:id="rId5" action="ppaction://hlinksldjump"/>
              <a:extLst>
                <a:ext uri="{FF2B5EF4-FFF2-40B4-BE49-F238E27FC236}">
                  <a16:creationId xmlns:a16="http://schemas.microsoft.com/office/drawing/2014/main" id="{3EE77985-3C97-895D-FBC9-3705889781E3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6" name="正方形/長方形 5">
              <a:hlinkClick r:id="rId6" action="ppaction://hlinksldjump"/>
              <a:extLst>
                <a:ext uri="{FF2B5EF4-FFF2-40B4-BE49-F238E27FC236}">
                  <a16:creationId xmlns:a16="http://schemas.microsoft.com/office/drawing/2014/main" id="{D7D07768-43F5-C509-2D4E-6AB48F6E0550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766839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83B50E16-29B1-AE81-361C-CA59DFF66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587" y="782163"/>
            <a:ext cx="6210814" cy="579005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F74D81CC-8BC2-C976-8CB4-38B14E7B4B7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200106" y="782163"/>
            <a:ext cx="6556087" cy="2808500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ja-JP" dirty="0"/>
              <a:t>【</a:t>
            </a:r>
            <a:r>
              <a:rPr kumimoji="1" lang="ja-JP" altLang="en-US" dirty="0"/>
              <a:t>管理者登録</a:t>
            </a:r>
            <a:r>
              <a:rPr kumimoji="1" lang="en-US" altLang="ja-JP" dirty="0"/>
              <a:t>】</a:t>
            </a:r>
          </a:p>
          <a:p>
            <a:pPr marL="452438" indent="-188913">
              <a:lnSpc>
                <a:spcPct val="120000"/>
              </a:lnSpc>
              <a:spcBef>
                <a:spcPts val="600"/>
              </a:spcBef>
              <a:buNone/>
              <a:tabLst>
                <a:tab pos="984250" algn="l"/>
              </a:tabLst>
            </a:pPr>
            <a:r>
              <a:rPr lang="ja-JP" altLang="en-US" dirty="0"/>
              <a:t>① 定められたユーザー名とパスワードを入力し、「設定」を押下</a:t>
            </a:r>
            <a:endParaRPr lang="en-US" altLang="ja-JP" dirty="0"/>
          </a:p>
          <a:p>
            <a:pPr marL="452438" indent="-188913">
              <a:lnSpc>
                <a:spcPct val="120000"/>
              </a:lnSpc>
              <a:spcBef>
                <a:spcPts val="1200"/>
              </a:spcBef>
              <a:buNone/>
              <a:tabLst>
                <a:tab pos="984250" algn="l"/>
              </a:tabLst>
            </a:pPr>
            <a:r>
              <a:rPr lang="ja-JP" altLang="en-US" dirty="0"/>
              <a:t>　⇒入力条件や留意事項は「お知らせ」を参照のこと</a:t>
            </a: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4880773F-FD27-192A-B035-4BB616EE4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3-2. </a:t>
            </a:r>
            <a:r>
              <a:rPr lang="ja-JP" altLang="en-US" dirty="0"/>
              <a:t>初期設定 その１</a:t>
            </a:r>
            <a:endParaRPr kumimoji="1"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27F421D-2D10-ACF0-4237-18ECCA07C582}"/>
              </a:ext>
            </a:extLst>
          </p:cNvPr>
          <p:cNvSpPr/>
          <p:nvPr/>
        </p:nvSpPr>
        <p:spPr>
          <a:xfrm>
            <a:off x="591671" y="1981201"/>
            <a:ext cx="5952564" cy="27330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B840CA54-A181-DBE1-DE14-9EB40B9150C2}"/>
              </a:ext>
            </a:extLst>
          </p:cNvPr>
          <p:cNvSpPr/>
          <p:nvPr/>
        </p:nvSpPr>
        <p:spPr>
          <a:xfrm>
            <a:off x="6060141" y="1479176"/>
            <a:ext cx="369721" cy="3697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kumimoji="1" lang="en-US" altLang="ja-JP" sz="240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1</a:t>
            </a:r>
            <a:endParaRPr kumimoji="1" lang="ja-JP" altLang="en-US" sz="240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7C540D1A-BF16-501E-75E9-F1CCF54DF781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7" name="テキスト ボックス 6">
              <a:hlinkClick r:id="rId3" action="ppaction://hlinksldjump"/>
              <a:extLst>
                <a:ext uri="{FF2B5EF4-FFF2-40B4-BE49-F238E27FC236}">
                  <a16:creationId xmlns:a16="http://schemas.microsoft.com/office/drawing/2014/main" id="{E672EDE1-DB9C-4CEF-1319-E6D44516284A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8" name="正方形/長方形 7">
              <a:hlinkClick r:id="rId4" action="ppaction://hlinksldjump"/>
              <a:extLst>
                <a:ext uri="{FF2B5EF4-FFF2-40B4-BE49-F238E27FC236}">
                  <a16:creationId xmlns:a16="http://schemas.microsoft.com/office/drawing/2014/main" id="{B511A0EC-67C7-7F71-AD68-AFA53C255653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79344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857E03E7-AE5A-B260-1B51-BE281B7C715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504902" y="770338"/>
            <a:ext cx="6518429" cy="6822768"/>
          </a:xfr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en-US" altLang="ja-JP" dirty="0"/>
              <a:t>【</a:t>
            </a:r>
            <a:r>
              <a:rPr kumimoji="1" lang="ja-JP" altLang="en-US" dirty="0"/>
              <a:t>言語／日時設定</a:t>
            </a:r>
            <a:r>
              <a:rPr kumimoji="1" lang="en-US" altLang="ja-JP" dirty="0"/>
              <a:t>】</a:t>
            </a:r>
          </a:p>
          <a:p>
            <a:pPr marL="179388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1800" dirty="0"/>
              <a:t>① 下記の各項目を選択設定</a:t>
            </a:r>
            <a:endParaRPr kumimoji="1" lang="en-US" altLang="ja-JP" sz="1800" dirty="0"/>
          </a:p>
          <a:p>
            <a:pPr marL="179388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ja-JP" altLang="en-US" sz="1800" dirty="0"/>
              <a:t>・</a:t>
            </a:r>
            <a:r>
              <a:rPr kumimoji="1" lang="ja-JP" altLang="en-US" sz="1800" dirty="0"/>
              <a:t>「メニュー言語」</a:t>
            </a:r>
            <a:endParaRPr kumimoji="1" lang="en-US" altLang="ja-JP" sz="1800" dirty="0"/>
          </a:p>
          <a:p>
            <a:pPr marL="179388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ja-JP" altLang="en-US" sz="1800" dirty="0"/>
              <a:t>・</a:t>
            </a:r>
            <a:r>
              <a:rPr kumimoji="1" lang="ja-JP" altLang="en-US" sz="1800" dirty="0"/>
              <a:t>「日付・時刻表示」</a:t>
            </a:r>
            <a:endParaRPr kumimoji="1" lang="en-US" altLang="ja-JP" sz="1800" dirty="0"/>
          </a:p>
          <a:p>
            <a:pPr marL="179388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ja-JP" altLang="en-US" sz="1800" dirty="0"/>
              <a:t>・</a:t>
            </a:r>
            <a:r>
              <a:rPr kumimoji="1" lang="ja-JP" altLang="en-US" sz="1800" dirty="0"/>
              <a:t>「時刻表示」</a:t>
            </a:r>
            <a:endParaRPr kumimoji="1" lang="en-US" altLang="ja-JP" sz="1800" dirty="0"/>
          </a:p>
          <a:p>
            <a:pPr marL="179388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ja-JP" altLang="en-US" sz="1800" dirty="0"/>
              <a:t>・「日付表示形式」</a:t>
            </a:r>
            <a:endParaRPr lang="en-US" altLang="ja-JP" sz="1800" dirty="0"/>
          </a:p>
          <a:p>
            <a:pPr marL="179388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1800" dirty="0"/>
              <a:t>②「日付」、「時刻」、「日付・時刻表示位置」を設定</a:t>
            </a:r>
            <a:endParaRPr kumimoji="1" lang="en-US" altLang="ja-JP" sz="1800" dirty="0"/>
          </a:p>
          <a:p>
            <a:pPr marL="179388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ja-JP" altLang="en-US" sz="1800" dirty="0"/>
              <a:t>　＊</a:t>
            </a:r>
            <a:endParaRPr lang="en-US" altLang="ja-JP" sz="1800" dirty="0"/>
          </a:p>
          <a:p>
            <a:pPr marL="179388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ja-JP" altLang="en-US" sz="1800" dirty="0"/>
              <a:t>③ その他、基本以下に設定</a:t>
            </a:r>
            <a:endParaRPr lang="en-US" altLang="ja-JP" sz="1800" dirty="0"/>
          </a:p>
          <a:p>
            <a:pPr marL="179388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ja-JP" altLang="en-US" sz="1800" dirty="0"/>
              <a:t>・「タイムゾーン」：”（</a:t>
            </a:r>
            <a:r>
              <a:rPr lang="en-US" altLang="ja-JP" sz="1800" dirty="0"/>
              <a:t>GMT+9:00</a:t>
            </a:r>
            <a:r>
              <a:rPr lang="ja-JP" altLang="en-US" sz="1800" dirty="0"/>
              <a:t>）大阪、札幌、東京”</a:t>
            </a:r>
            <a:endParaRPr lang="en-US" altLang="ja-JP" sz="1800" dirty="0"/>
          </a:p>
          <a:p>
            <a:pPr marL="179388" indent="0">
              <a:lnSpc>
                <a:spcPct val="120000"/>
              </a:lnSpc>
              <a:spcBef>
                <a:spcPts val="0"/>
              </a:spcBef>
              <a:buNone/>
            </a:pPr>
            <a:r>
              <a:rPr kumimoji="1" lang="ja-JP" altLang="en-US" sz="1800" dirty="0"/>
              <a:t>・「サマータイム：” </a:t>
            </a:r>
            <a:r>
              <a:rPr lang="en-US" altLang="ja-JP" sz="1800" dirty="0"/>
              <a:t>Out</a:t>
            </a:r>
            <a:r>
              <a:rPr kumimoji="1" lang="ja-JP" altLang="en-US" sz="1800" dirty="0"/>
              <a:t> ”」</a:t>
            </a:r>
            <a:endParaRPr kumimoji="1" lang="en-US" altLang="ja-JP" dirty="0"/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dirty="0"/>
              <a:t>【</a:t>
            </a:r>
            <a:r>
              <a:rPr lang="ja-JP" altLang="en-US" dirty="0"/>
              <a:t>画面の設定</a:t>
            </a:r>
            <a:r>
              <a:rPr lang="en-US" altLang="ja-JP" dirty="0"/>
              <a:t>】</a:t>
            </a:r>
          </a:p>
          <a:p>
            <a:pPr marL="179388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dirty="0"/>
              <a:t>④ 下記の各項目を選択設定</a:t>
            </a:r>
            <a:endParaRPr kumimoji="1" lang="en-US" altLang="ja-JP" dirty="0"/>
          </a:p>
          <a:p>
            <a:pPr marL="179388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ja-JP" altLang="en-US" dirty="0"/>
              <a:t>・「色」</a:t>
            </a:r>
            <a:endParaRPr lang="en-US" altLang="ja-JP" dirty="0"/>
          </a:p>
          <a:p>
            <a:pPr marL="179388" indent="0">
              <a:lnSpc>
                <a:spcPct val="120000"/>
              </a:lnSpc>
              <a:spcBef>
                <a:spcPts val="0"/>
              </a:spcBef>
              <a:buNone/>
            </a:pPr>
            <a:r>
              <a:rPr kumimoji="1" lang="ja-JP" altLang="en-US" dirty="0"/>
              <a:t>・</a:t>
            </a:r>
            <a:r>
              <a:rPr lang="ja-JP" altLang="en-US" dirty="0"/>
              <a:t>「操作パネルの配置位置」</a:t>
            </a:r>
            <a:endParaRPr lang="en-US" altLang="ja-JP" dirty="0"/>
          </a:p>
          <a:p>
            <a:pPr marL="180975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ja-JP" altLang="en-US" dirty="0"/>
              <a:t>⑤ </a:t>
            </a:r>
            <a:r>
              <a:rPr kumimoji="1" lang="ja-JP" altLang="en-US" dirty="0"/>
              <a:t>最後に「設定」をクリック</a:t>
            </a:r>
            <a:endParaRPr kumimoji="1"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CE0CA04A-0217-4085-943C-CF403C082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3-2. </a:t>
            </a:r>
            <a:r>
              <a:rPr lang="ja-JP" altLang="en-US" dirty="0"/>
              <a:t>初期設定 その２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AC1D7A0-3BB4-E47F-C3EC-DDFE25619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978" y="828171"/>
            <a:ext cx="6573167" cy="588727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楕円 3">
            <a:extLst>
              <a:ext uri="{FF2B5EF4-FFF2-40B4-BE49-F238E27FC236}">
                <a16:creationId xmlns:a16="http://schemas.microsoft.com/office/drawing/2014/main" id="{24126546-B536-2E97-C758-FA31A35F3EF2}"/>
              </a:ext>
            </a:extLst>
          </p:cNvPr>
          <p:cNvSpPr/>
          <p:nvPr/>
        </p:nvSpPr>
        <p:spPr>
          <a:xfrm>
            <a:off x="379256" y="1629901"/>
            <a:ext cx="324405" cy="32440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kumimoji="1" lang="en-US" altLang="ja-JP" sz="200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1</a:t>
            </a:r>
            <a:endParaRPr kumimoji="1" lang="ja-JP" altLang="en-US" sz="200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0304B68-7C37-9D06-719C-3CA5AE83E1BA}"/>
              </a:ext>
            </a:extLst>
          </p:cNvPr>
          <p:cNvSpPr/>
          <p:nvPr/>
        </p:nvSpPr>
        <p:spPr>
          <a:xfrm>
            <a:off x="748978" y="1647930"/>
            <a:ext cx="6573167" cy="7033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C33BC756-155B-C52E-0BF0-C128598459C5}"/>
              </a:ext>
            </a:extLst>
          </p:cNvPr>
          <p:cNvSpPr/>
          <p:nvPr/>
        </p:nvSpPr>
        <p:spPr>
          <a:xfrm>
            <a:off x="379255" y="2710985"/>
            <a:ext cx="324405" cy="32440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en-US" altLang="ja-JP" sz="200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2</a:t>
            </a:r>
            <a:endParaRPr kumimoji="1" lang="ja-JP" altLang="en-US" sz="200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463D479-79C2-53F2-330E-25B9BDCA3F25}"/>
              </a:ext>
            </a:extLst>
          </p:cNvPr>
          <p:cNvSpPr/>
          <p:nvPr/>
        </p:nvSpPr>
        <p:spPr>
          <a:xfrm>
            <a:off x="748978" y="2438400"/>
            <a:ext cx="6573167" cy="8695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3A6A91-D287-44DA-41D2-74AC192A5A38}"/>
              </a:ext>
            </a:extLst>
          </p:cNvPr>
          <p:cNvSpPr/>
          <p:nvPr/>
        </p:nvSpPr>
        <p:spPr>
          <a:xfrm>
            <a:off x="748978" y="3395062"/>
            <a:ext cx="6573167" cy="13293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817D771-0557-ABEE-75E2-92930BDC1EC8}"/>
              </a:ext>
            </a:extLst>
          </p:cNvPr>
          <p:cNvSpPr/>
          <p:nvPr/>
        </p:nvSpPr>
        <p:spPr>
          <a:xfrm>
            <a:off x="748977" y="5313509"/>
            <a:ext cx="6573167" cy="7033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39470325-B222-AF6E-3DA7-B5CB91E44184}"/>
              </a:ext>
            </a:extLst>
          </p:cNvPr>
          <p:cNvSpPr/>
          <p:nvPr/>
        </p:nvSpPr>
        <p:spPr>
          <a:xfrm>
            <a:off x="379255" y="3897528"/>
            <a:ext cx="324405" cy="32440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kumimoji="1" lang="en-US" altLang="ja-JP" sz="200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3</a:t>
            </a:r>
            <a:endParaRPr kumimoji="1" lang="ja-JP" altLang="en-US" sz="200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6CFBCDDE-1B86-61A0-B8F4-A75DF55C9757}"/>
              </a:ext>
            </a:extLst>
          </p:cNvPr>
          <p:cNvSpPr/>
          <p:nvPr/>
        </p:nvSpPr>
        <p:spPr>
          <a:xfrm>
            <a:off x="379255" y="5502998"/>
            <a:ext cx="324405" cy="32440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kumimoji="1" lang="en-US" altLang="ja-JP" sz="200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4</a:t>
            </a:r>
            <a:endParaRPr kumimoji="1" lang="ja-JP" altLang="en-US" sz="200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DA761DF-896B-0E4D-EB91-360FCD7514AA}"/>
              </a:ext>
            </a:extLst>
          </p:cNvPr>
          <p:cNvSpPr/>
          <p:nvPr/>
        </p:nvSpPr>
        <p:spPr>
          <a:xfrm>
            <a:off x="3272114" y="6096000"/>
            <a:ext cx="1532964" cy="5100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C28F14AE-22DC-E7B7-9B1D-05732774C2F6}"/>
              </a:ext>
            </a:extLst>
          </p:cNvPr>
          <p:cNvSpPr/>
          <p:nvPr/>
        </p:nvSpPr>
        <p:spPr>
          <a:xfrm>
            <a:off x="2816817" y="6188798"/>
            <a:ext cx="324405" cy="32440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kumimoji="1" lang="en-US" altLang="ja-JP" sz="200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5</a:t>
            </a:r>
            <a:endParaRPr kumimoji="1" lang="ja-JP" altLang="en-US" sz="200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F416EA2E-EC76-3DB9-7967-09CB93187DA8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16" name="テキスト ボックス 15">
              <a:hlinkClick r:id="rId3" action="ppaction://hlinksldjump"/>
              <a:extLst>
                <a:ext uri="{FF2B5EF4-FFF2-40B4-BE49-F238E27FC236}">
                  <a16:creationId xmlns:a16="http://schemas.microsoft.com/office/drawing/2014/main" id="{EDB56F55-4E15-61EB-2AB4-38EE0A6CA14C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17" name="正方形/長方形 16">
              <a:hlinkClick r:id="rId4" action="ppaction://hlinksldjump"/>
              <a:extLst>
                <a:ext uri="{FF2B5EF4-FFF2-40B4-BE49-F238E27FC236}">
                  <a16:creationId xmlns:a16="http://schemas.microsoft.com/office/drawing/2014/main" id="{3B66ABC4-66EF-3864-7274-62C8E246B6BC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15787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D5A4CE0-6BC0-4BAA-0F76-1028044A9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945" y="5441812"/>
            <a:ext cx="9909544" cy="198379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0" y="2"/>
            <a:ext cx="14400213" cy="558798"/>
          </a:xfrm>
        </p:spPr>
        <p:txBody>
          <a:bodyPr/>
          <a:lstStyle/>
          <a:p>
            <a:r>
              <a:rPr lang="ja-JP" altLang="en-US" sz="2800" dirty="0"/>
              <a:t>本書の位置づけと</a:t>
            </a:r>
            <a:r>
              <a:rPr kumimoji="1" lang="ja-JP" altLang="en-US" sz="2800" dirty="0"/>
              <a:t>その他情報の参照先</a:t>
            </a:r>
          </a:p>
        </p:txBody>
      </p:sp>
      <p:sp>
        <p:nvSpPr>
          <p:cNvPr id="7" name="コンテンツ プレースホルダー 1">
            <a:extLst>
              <a:ext uri="{FF2B5EF4-FFF2-40B4-BE49-F238E27FC236}">
                <a16:creationId xmlns:a16="http://schemas.microsoft.com/office/drawing/2014/main" id="{FCB13045-A5A1-049E-235C-9E728039BE2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5718" y="898130"/>
            <a:ext cx="12852599" cy="6140255"/>
          </a:xfrm>
        </p:spPr>
        <p:txBody>
          <a:bodyPr/>
          <a:lstStyle/>
          <a:p>
            <a:pPr marL="0" indent="0">
              <a:buNone/>
            </a:pPr>
            <a:r>
              <a:rPr lang="ja-JP" altLang="en-US" sz="2000" dirty="0"/>
              <a:t>本書は、</a:t>
            </a:r>
            <a:r>
              <a:rPr lang="en-US" altLang="ja-JP" sz="2000" dirty="0"/>
              <a:t>SE</a:t>
            </a:r>
            <a:r>
              <a:rPr lang="ja-JP" altLang="en-US" sz="2000" dirty="0"/>
              <a:t>各位がシステムを設計・導入・設定するための情報を記載したものになります。</a:t>
            </a:r>
            <a:endParaRPr lang="en-US" altLang="ja-JP" sz="2000" dirty="0"/>
          </a:p>
          <a:p>
            <a:pPr marL="0" indent="0">
              <a:spcBef>
                <a:spcPts val="945"/>
              </a:spcBef>
              <a:buNone/>
            </a:pPr>
            <a:r>
              <a:rPr lang="ja-JP" altLang="en-US" sz="2000" dirty="0"/>
              <a:t>本書に未掲載の情報については、以下をご参照ください。</a:t>
            </a:r>
            <a:endParaRPr lang="en-US" altLang="ja-JP" sz="2000" dirty="0"/>
          </a:p>
          <a:p>
            <a:pPr marL="284981" indent="0">
              <a:lnSpc>
                <a:spcPct val="120000"/>
              </a:lnSpc>
              <a:spcBef>
                <a:spcPts val="2834"/>
              </a:spcBef>
              <a:buNone/>
            </a:pPr>
            <a:r>
              <a:rPr lang="ja-JP" altLang="en-US" sz="2000" dirty="0"/>
              <a:t>①商品仕様</a:t>
            </a:r>
            <a:r>
              <a:rPr lang="en-US" altLang="ja-JP" sz="2000" dirty="0"/>
              <a:t>/</a:t>
            </a:r>
            <a:r>
              <a:rPr lang="ja-JP" altLang="en-US" sz="2000" dirty="0"/>
              <a:t>機能の概要説明：商品説明資料</a:t>
            </a:r>
            <a:endParaRPr lang="en-US" altLang="ja-JP" sz="2000" dirty="0"/>
          </a:p>
          <a:p>
            <a:pPr marL="542925" indent="-258763">
              <a:lnSpc>
                <a:spcPct val="120000"/>
              </a:lnSpc>
              <a:spcBef>
                <a:spcPts val="2834"/>
              </a:spcBef>
              <a:buNone/>
            </a:pPr>
            <a:r>
              <a:rPr lang="ja-JP" altLang="en-US" sz="2000" dirty="0"/>
              <a:t>②商品の仕様・設定・操作の詳細説明（カタログ・</a:t>
            </a:r>
            <a:r>
              <a:rPr lang="en-US" altLang="ja-JP" sz="2000" dirty="0"/>
              <a:t>Web</a:t>
            </a:r>
            <a:r>
              <a:rPr lang="ja-JP" altLang="en-US" sz="2000" dirty="0"/>
              <a:t>ガイド ・ユーザーマニュアル）については以下の「ダウンロード一覧」ページの該当機種選択して参照してください。</a:t>
            </a:r>
            <a:endParaRPr lang="en-US" altLang="ja-JP" sz="2000" dirty="0"/>
          </a:p>
          <a:p>
            <a:pPr marL="704954" indent="0">
              <a:lnSpc>
                <a:spcPct val="120000"/>
              </a:lnSpc>
              <a:spcBef>
                <a:spcPts val="1800"/>
              </a:spcBef>
              <a:buNone/>
              <a:tabLst>
                <a:tab pos="704954" algn="l"/>
              </a:tabLst>
            </a:pPr>
            <a:r>
              <a:rPr lang="ja-JP" altLang="en-US" sz="1800" dirty="0"/>
              <a:t>「ホーム」＞「セキュリティ」＞「ダウンロード一覧」：</a:t>
            </a:r>
            <a:endParaRPr lang="en-US" altLang="ja-JP" sz="1800" dirty="0"/>
          </a:p>
          <a:p>
            <a:pPr marL="1129926" indent="0">
              <a:lnSpc>
                <a:spcPct val="120000"/>
              </a:lnSpc>
              <a:spcBef>
                <a:spcPts val="0"/>
              </a:spcBef>
              <a:buNone/>
              <a:tabLst>
                <a:tab pos="1129926" algn="l"/>
              </a:tabLst>
            </a:pPr>
            <a:r>
              <a:rPr lang="en-US" altLang="ja-JP" sz="1800" dirty="0">
                <a:hlinkClick r:id="rId3"/>
              </a:rPr>
              <a:t>https://i-pro.com/products_and_solutions/ja/surveillance/documentation-database</a:t>
            </a:r>
            <a:endParaRPr lang="en-US" altLang="ja-JP" sz="1800" dirty="0"/>
          </a:p>
          <a:p>
            <a:pPr marL="1073150" indent="-6350">
              <a:lnSpc>
                <a:spcPct val="120000"/>
              </a:lnSpc>
              <a:spcBef>
                <a:spcPts val="945"/>
              </a:spcBef>
              <a:buNone/>
              <a:tabLst>
                <a:tab pos="1169988" algn="l"/>
              </a:tabLst>
            </a:pPr>
            <a:r>
              <a:rPr lang="ja-JP" altLang="en-US" sz="1600" dirty="0"/>
              <a:t>＊</a:t>
            </a:r>
            <a:r>
              <a:rPr lang="en-US" altLang="ja-JP" sz="1600" dirty="0"/>
              <a:t>Web</a:t>
            </a:r>
            <a:r>
              <a:rPr lang="ja-JP" altLang="en-US" sz="1600" dirty="0"/>
              <a:t>ガイド、ユーザーマニュアルは「商品マニュアル」からダウンロード可能です。</a:t>
            </a:r>
            <a:endParaRPr lang="en-US" altLang="ja-JP" sz="1600" dirty="0"/>
          </a:p>
          <a:p>
            <a:pPr marL="0" indent="0">
              <a:buNone/>
            </a:pPr>
            <a:endParaRPr lang="ja-JP" altLang="en-US" sz="2834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D6EEECD-0B1C-0747-1FDD-48EDAC7DF764}"/>
              </a:ext>
            </a:extLst>
          </p:cNvPr>
          <p:cNvSpPr/>
          <p:nvPr/>
        </p:nvSpPr>
        <p:spPr>
          <a:xfrm>
            <a:off x="6207580" y="5551010"/>
            <a:ext cx="1391399" cy="13492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C62E6B8-2E8E-869D-08B7-8718229F035A}"/>
              </a:ext>
            </a:extLst>
          </p:cNvPr>
          <p:cNvSpPr txBox="1"/>
          <p:nvPr/>
        </p:nvSpPr>
        <p:spPr>
          <a:xfrm>
            <a:off x="1456660" y="5103258"/>
            <a:ext cx="2031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b="1" dirty="0"/>
              <a:t>【</a:t>
            </a:r>
            <a:r>
              <a:rPr lang="ja-JP" altLang="en-US" sz="1600" b="1" dirty="0"/>
              <a:t>屋外</a:t>
            </a:r>
            <a:r>
              <a:rPr kumimoji="1" lang="ja-JP" altLang="en-US" sz="1600" b="1" dirty="0"/>
              <a:t>ドームの例</a:t>
            </a:r>
            <a:r>
              <a:rPr kumimoji="1" lang="en-US" altLang="ja-JP" sz="1600" b="1" dirty="0"/>
              <a:t>】</a:t>
            </a:r>
            <a:endParaRPr kumimoji="1" lang="ja-JP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8066810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AE18B641-0180-8109-FF9F-BF0A22140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116" y="6456257"/>
            <a:ext cx="6177279" cy="87051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A9CC482E-6DD5-90C4-DD5C-277E6810C3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3845" y="635040"/>
            <a:ext cx="4901231" cy="445552"/>
          </a:xfr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ja-JP" altLang="en-US" dirty="0"/>
              <a:t>■ブラウザ画面</a:t>
            </a:r>
            <a:r>
              <a:rPr lang="ja-JP" altLang="en-US" sz="1600" dirty="0"/>
              <a:t>（例：</a:t>
            </a:r>
            <a:r>
              <a:rPr lang="en-US" altLang="ja-JP" sz="1600" dirty="0"/>
              <a:t>WV-X25700-V2LN</a:t>
            </a:r>
            <a:r>
              <a:rPr lang="ja-JP" altLang="en-US" sz="1600" dirty="0"/>
              <a:t>）</a:t>
            </a:r>
            <a:endParaRPr lang="en-US" altLang="ja-JP" sz="1600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DAA05FA0-E6DE-542E-3495-2CDD09C03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3-3. </a:t>
            </a:r>
            <a:r>
              <a:rPr kumimoji="1" lang="ja-JP" altLang="en-US" dirty="0"/>
              <a:t>カメラブラウザ</a:t>
            </a:r>
            <a:r>
              <a:rPr lang="ja-JP" altLang="en-US" dirty="0"/>
              <a:t>表示について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B803F50-89D7-3117-0D55-3D139E8ED165}"/>
              </a:ext>
            </a:extLst>
          </p:cNvPr>
          <p:cNvSpPr txBox="1"/>
          <p:nvPr/>
        </p:nvSpPr>
        <p:spPr>
          <a:xfrm>
            <a:off x="3967505" y="7307787"/>
            <a:ext cx="46730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1400" b="1" dirty="0"/>
              <a:t>「商品マニュアル」のダウンロードアイコンをクリック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A10447F-681D-2EE6-6D67-C6620A135143}"/>
              </a:ext>
            </a:extLst>
          </p:cNvPr>
          <p:cNvSpPr/>
          <p:nvPr/>
        </p:nvSpPr>
        <p:spPr>
          <a:xfrm>
            <a:off x="4174984" y="6482175"/>
            <a:ext cx="765545" cy="8256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5F11F94-66A9-4584-A72E-299441536123}"/>
              </a:ext>
            </a:extLst>
          </p:cNvPr>
          <p:cNvSpPr txBox="1"/>
          <p:nvPr/>
        </p:nvSpPr>
        <p:spPr>
          <a:xfrm>
            <a:off x="876751" y="6065900"/>
            <a:ext cx="9499716" cy="371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ja-JP" altLang="en-US" sz="1600" b="1" dirty="0">
                <a:latin typeface="+mn-ea"/>
              </a:rPr>
              <a:t>ブラウザ画面での操作・設定等の詳細については、</a:t>
            </a:r>
            <a:r>
              <a:rPr lang="ja-JP" altLang="en-US" sz="1600" b="1" dirty="0">
                <a:latin typeface="+mn-ea"/>
                <a:hlinkClick r:id="rId3"/>
              </a:rPr>
              <a:t>こちら</a:t>
            </a:r>
            <a:r>
              <a:rPr lang="ja-JP" altLang="en-US" sz="1600" b="1" dirty="0">
                <a:latin typeface="+mn-ea"/>
              </a:rPr>
              <a:t> より「</a:t>
            </a:r>
            <a:r>
              <a:rPr lang="en-US" altLang="ja-JP" sz="1600" b="1" dirty="0">
                <a:latin typeface="+mn-ea"/>
              </a:rPr>
              <a:t>Web</a:t>
            </a:r>
            <a:r>
              <a:rPr lang="ja-JP" altLang="en-US" sz="1600" b="1" dirty="0">
                <a:latin typeface="+mn-ea"/>
              </a:rPr>
              <a:t>ガイド」を参照してください。</a:t>
            </a:r>
            <a:endParaRPr lang="en-US" altLang="ja-JP" sz="1600" b="1" dirty="0">
              <a:latin typeface="+mn-ea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051A4A89-E9FD-9BD0-0C49-7510E3F6D7FA}"/>
              </a:ext>
            </a:extLst>
          </p:cNvPr>
          <p:cNvGrpSpPr/>
          <p:nvPr/>
        </p:nvGrpSpPr>
        <p:grpSpPr>
          <a:xfrm>
            <a:off x="876751" y="1079740"/>
            <a:ext cx="10047890" cy="4941106"/>
            <a:chOff x="876751" y="1079740"/>
            <a:chExt cx="10047890" cy="4941106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B742EB2D-38A1-3343-705F-0939675AD2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4320"/>
            <a:stretch/>
          </p:blipFill>
          <p:spPr>
            <a:xfrm>
              <a:off x="876751" y="1079740"/>
              <a:ext cx="10047890" cy="4941106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E0827691-3CD2-9170-F7BA-16FF9C7099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473" t="11081" r="12703" b="3115"/>
            <a:stretch/>
          </p:blipFill>
          <p:spPr>
            <a:xfrm>
              <a:off x="2127482" y="1752057"/>
              <a:ext cx="7546428" cy="4238766"/>
            </a:xfrm>
            <a:prstGeom prst="rect">
              <a:avLst/>
            </a:prstGeom>
          </p:spPr>
        </p:pic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447909EF-7C50-5A57-73B1-8E9933AA881C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5" name="テキスト ボックス 4">
              <a:hlinkClick r:id="rId6" action="ppaction://hlinksldjump"/>
              <a:extLst>
                <a:ext uri="{FF2B5EF4-FFF2-40B4-BE49-F238E27FC236}">
                  <a16:creationId xmlns:a16="http://schemas.microsoft.com/office/drawing/2014/main" id="{08A0BD14-0B86-33FD-F4B4-E9669A5444AA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6" name="正方形/長方形 5">
              <a:hlinkClick r:id="rId7" action="ppaction://hlinksldjump"/>
              <a:extLst>
                <a:ext uri="{FF2B5EF4-FFF2-40B4-BE49-F238E27FC236}">
                  <a16:creationId xmlns:a16="http://schemas.microsoft.com/office/drawing/2014/main" id="{E63100E2-9C66-3E34-AEA6-67572CDD7EBB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961091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kumimoji="1" lang="en-US" altLang="ja-JP" dirty="0"/>
              <a:t>3-4. iCT</a:t>
            </a:r>
            <a:r>
              <a:rPr kumimoji="1" lang="ja-JP" altLang="en-US" dirty="0"/>
              <a:t>（</a:t>
            </a:r>
            <a:r>
              <a:rPr kumimoji="1" lang="en-US" altLang="ja-JP" dirty="0"/>
              <a:t>i-PRO</a:t>
            </a:r>
            <a:r>
              <a:rPr kumimoji="1" lang="ja-JP" altLang="en-US" dirty="0"/>
              <a:t> 設定ツール）での設定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A8A8B5F-0171-709A-7F33-D1DF33F77446}"/>
              </a:ext>
            </a:extLst>
          </p:cNvPr>
          <p:cNvSpPr txBox="1"/>
          <p:nvPr/>
        </p:nvSpPr>
        <p:spPr>
          <a:xfrm>
            <a:off x="265817" y="653259"/>
            <a:ext cx="1391263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dirty="0">
                <a:latin typeface="+mn-ea"/>
              </a:rPr>
              <a:t>■</a:t>
            </a:r>
            <a:r>
              <a:rPr lang="en-US" altLang="ja-JP" sz="2000" b="1" dirty="0">
                <a:latin typeface="+mn-ea"/>
              </a:rPr>
              <a:t>ICT</a:t>
            </a:r>
            <a:r>
              <a:rPr lang="ja-JP" altLang="en-US" sz="2000" b="1" dirty="0">
                <a:latin typeface="+mn-ea"/>
              </a:rPr>
              <a:t> </a:t>
            </a:r>
            <a:r>
              <a:rPr lang="en-US" altLang="ja-JP" sz="2000" b="1" dirty="0">
                <a:latin typeface="+mn-ea"/>
              </a:rPr>
              <a:t>Ver. 3.10.0.3</a:t>
            </a:r>
            <a:r>
              <a:rPr lang="ja-JP" altLang="en-US" sz="1400" b="1" dirty="0">
                <a:latin typeface="+mn-ea"/>
              </a:rPr>
              <a:t>（</a:t>
            </a:r>
            <a:r>
              <a:rPr lang="en-US" altLang="ja-JP" sz="1400" b="1" dirty="0">
                <a:latin typeface="+mn-ea"/>
              </a:rPr>
              <a:t>2024.1.12</a:t>
            </a:r>
            <a:r>
              <a:rPr lang="ja-JP" altLang="en-US" sz="1400" b="1" dirty="0">
                <a:latin typeface="+mn-ea"/>
              </a:rPr>
              <a:t> リリース）</a:t>
            </a:r>
            <a:r>
              <a:rPr lang="en-US" altLang="ja-JP" sz="2000" b="1" dirty="0">
                <a:latin typeface="+mn-ea"/>
              </a:rPr>
              <a:t> </a:t>
            </a:r>
            <a:r>
              <a:rPr lang="ja-JP" altLang="en-US" sz="2000" b="1" dirty="0"/>
              <a:t>以降で対応</a:t>
            </a:r>
            <a:endParaRPr lang="en-US" altLang="ja-JP" sz="2000" b="1" dirty="0"/>
          </a:p>
          <a:p>
            <a:pPr marL="84138">
              <a:spcBef>
                <a:spcPts val="600"/>
              </a:spcBef>
            </a:pPr>
            <a:r>
              <a:rPr lang="en-US" altLang="ja-JP" sz="1800" b="1" dirty="0">
                <a:latin typeface="+mn-ea"/>
              </a:rPr>
              <a:t>【iCT</a:t>
            </a:r>
            <a:r>
              <a:rPr lang="ja-JP" altLang="en-US" sz="1800" b="1" dirty="0">
                <a:latin typeface="+mn-ea"/>
              </a:rPr>
              <a:t>のダウンロード</a:t>
            </a:r>
            <a:r>
              <a:rPr lang="en-US" altLang="ja-JP" sz="1800" b="1" dirty="0">
                <a:latin typeface="+mn-ea"/>
              </a:rPr>
              <a:t>URL】</a:t>
            </a:r>
          </a:p>
          <a:p>
            <a:pPr marL="273050">
              <a:spcBef>
                <a:spcPts val="600"/>
              </a:spcBef>
              <a:tabLst>
                <a:tab pos="273050" algn="l"/>
              </a:tabLst>
            </a:pPr>
            <a:r>
              <a:rPr lang="en-US" altLang="ja-JP" sz="1800" b="1" dirty="0">
                <a:latin typeface="+mn-ea"/>
                <a:hlinkClick r:id="rId2"/>
              </a:rPr>
              <a:t>https://i-pro.com/products_and_solutions/ja/surveillance/learning-and-support/tools/learning-and-support/tools/ict</a:t>
            </a:r>
            <a:endParaRPr lang="en-US" altLang="ja-JP" sz="1800" b="1" dirty="0">
              <a:latin typeface="+mn-ea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AEEF99F4-64F8-6CB0-5D56-57B7D2596617}"/>
              </a:ext>
            </a:extLst>
          </p:cNvPr>
          <p:cNvGrpSpPr/>
          <p:nvPr/>
        </p:nvGrpSpPr>
        <p:grpSpPr>
          <a:xfrm>
            <a:off x="1103255" y="2089001"/>
            <a:ext cx="12193702" cy="4963441"/>
            <a:chOff x="1103255" y="2089001"/>
            <a:chExt cx="12193702" cy="4963441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0BD81D80-44D7-0DE0-60CA-BACDCCCD52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4872"/>
            <a:stretch/>
          </p:blipFill>
          <p:spPr>
            <a:xfrm>
              <a:off x="1103255" y="2089001"/>
              <a:ext cx="12193702" cy="496344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E2884540-AB79-04C2-4275-6C7B4BC95CC4}"/>
                </a:ext>
              </a:extLst>
            </p:cNvPr>
            <p:cNvSpPr/>
            <p:nvPr/>
          </p:nvSpPr>
          <p:spPr>
            <a:xfrm>
              <a:off x="3878317" y="2099511"/>
              <a:ext cx="1629103" cy="254806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1E14371-3E97-B67A-D0C2-39FDE344403D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5" name="テキスト ボックス 4">
              <a:hlinkClick r:id="rId5" action="ppaction://hlinksldjump"/>
              <a:extLst>
                <a:ext uri="{FF2B5EF4-FFF2-40B4-BE49-F238E27FC236}">
                  <a16:creationId xmlns:a16="http://schemas.microsoft.com/office/drawing/2014/main" id="{B6BB70AA-7EDA-D002-6631-E5BFAD1022DD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6" name="正方形/長方形 5">
              <a:hlinkClick r:id="rId6" action="ppaction://hlinksldjump"/>
              <a:extLst>
                <a:ext uri="{FF2B5EF4-FFF2-40B4-BE49-F238E27FC236}">
                  <a16:creationId xmlns:a16="http://schemas.microsoft.com/office/drawing/2014/main" id="{50B5CE90-A6F5-BBB6-7D6A-8706F3A9B51C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168345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5F74373E-1800-E916-3F14-5890779F356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200106" y="837852"/>
            <a:ext cx="6721377" cy="1867367"/>
          </a:xfr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en-US" altLang="ja-JP" sz="1800" dirty="0"/>
              <a:t>INITIAL SET</a:t>
            </a:r>
            <a:r>
              <a:rPr kumimoji="1" lang="ja-JP" altLang="en-US" sz="1800" dirty="0"/>
              <a:t>ボタンを「</a:t>
            </a:r>
            <a:r>
              <a:rPr kumimoji="1" lang="en-US" altLang="ja-JP" sz="1800" dirty="0"/>
              <a:t>ON</a:t>
            </a:r>
            <a:r>
              <a:rPr kumimoji="1" lang="ja-JP" altLang="en-US" sz="1800" dirty="0"/>
              <a:t>」にすることで、本体を工場初期化することが可能です。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en-US" altLang="ja-JP" sz="1800" dirty="0"/>
              <a:t>INITIAL SET</a:t>
            </a:r>
            <a:r>
              <a:rPr kumimoji="1" lang="ja-JP" altLang="en-US" sz="1800" dirty="0"/>
              <a:t>ボタンの位置はそれぞれ、左図の通りです。</a:t>
            </a:r>
          </a:p>
          <a:p>
            <a:pPr marL="273050" indent="-27305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1800" dirty="0"/>
              <a:t>① </a:t>
            </a:r>
            <a:r>
              <a:rPr kumimoji="1" lang="en-US" altLang="ja-JP" sz="1800" dirty="0"/>
              <a:t>Ethernet</a:t>
            </a:r>
            <a:r>
              <a:rPr kumimoji="1" lang="ja-JP" altLang="en-US" sz="1800" dirty="0"/>
              <a:t>ケーブルを本機から外して、本機の電源を切る</a:t>
            </a:r>
          </a:p>
          <a:p>
            <a:pPr marL="273050" indent="-27305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1800" dirty="0"/>
              <a:t>② </a:t>
            </a:r>
            <a:r>
              <a:rPr kumimoji="1" lang="en-US" altLang="ja-JP" sz="1800" dirty="0"/>
              <a:t>[INITIAL SET]</a:t>
            </a:r>
            <a:r>
              <a:rPr kumimoji="1" lang="ja-JP" altLang="en-US" sz="1800" dirty="0"/>
              <a:t>ボタンを押しながら、本機の電源を入れる</a:t>
            </a:r>
          </a:p>
          <a:p>
            <a:pPr marL="273050" indent="-27305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1800" dirty="0"/>
              <a:t>③ </a:t>
            </a:r>
            <a:r>
              <a:rPr kumimoji="1" lang="en-US" altLang="ja-JP" sz="1800" dirty="0"/>
              <a:t>[INITIAL SET]</a:t>
            </a:r>
            <a:r>
              <a:rPr kumimoji="1" lang="ja-JP" altLang="en-US" sz="1800" dirty="0"/>
              <a:t>ボタンは、電源を入れたあとでも</a:t>
            </a:r>
            <a:r>
              <a:rPr kumimoji="1" lang="en-US" altLang="ja-JP" sz="1800" dirty="0"/>
              <a:t>15</a:t>
            </a:r>
            <a:r>
              <a:rPr kumimoji="1" lang="ja-JP" altLang="en-US" sz="1800" dirty="0"/>
              <a:t>秒以上押し続ける</a:t>
            </a:r>
          </a:p>
          <a:p>
            <a:pPr marL="273050" indent="-27305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1800" dirty="0"/>
              <a:t>④ </a:t>
            </a:r>
            <a:r>
              <a:rPr kumimoji="1" lang="en-US" altLang="ja-JP" sz="1800" dirty="0"/>
              <a:t>[INITIAL SET]</a:t>
            </a:r>
            <a:r>
              <a:rPr kumimoji="1" lang="ja-JP" altLang="en-US" sz="1800" dirty="0"/>
              <a:t>ボタンを離す</a:t>
            </a:r>
          </a:p>
          <a:p>
            <a:pPr marL="179388" indent="-179388">
              <a:lnSpc>
                <a:spcPct val="120000"/>
              </a:lnSpc>
              <a:spcBef>
                <a:spcPts val="1800"/>
              </a:spcBef>
              <a:buNone/>
            </a:pPr>
            <a:r>
              <a:rPr kumimoji="1" lang="ja-JP" altLang="en-US" sz="1800" dirty="0"/>
              <a:t>＊約</a:t>
            </a:r>
            <a:r>
              <a:rPr kumimoji="1" lang="en-US" altLang="ja-JP" sz="1800" dirty="0"/>
              <a:t>2</a:t>
            </a:r>
            <a:r>
              <a:rPr kumimoji="1" lang="ja-JP" altLang="en-US" sz="1800" dirty="0"/>
              <a:t>分後に本機が起動されて、ネットワーク設定データを含む設定が初期化されます。</a:t>
            </a:r>
            <a:endParaRPr kumimoji="1" lang="en-US" altLang="ja-JP" sz="1800" dirty="0"/>
          </a:p>
          <a:p>
            <a:pPr marL="179388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kumimoji="1" lang="ja-JP" altLang="en-US" sz="1800" dirty="0"/>
              <a:t>正常に起動しない場合は、もう一度やり直してください。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FD9F994C-4282-E4B7-2A8B-C3DC90A8E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kumimoji="1" lang="en-US" altLang="ja-JP" dirty="0"/>
              <a:t>3-5. </a:t>
            </a:r>
            <a:r>
              <a:rPr kumimoji="1" lang="ja-JP" altLang="en-US" dirty="0"/>
              <a:t>工場初期化の手順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FB1EF4F-682F-365F-06BB-D5F101CAFD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703"/>
          <a:stretch/>
        </p:blipFill>
        <p:spPr>
          <a:xfrm>
            <a:off x="3579040" y="1119984"/>
            <a:ext cx="2913251" cy="2001594"/>
          </a:xfrm>
          <a:prstGeom prst="rect">
            <a:avLst/>
          </a:prstGeom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46FE17FF-437F-B9F5-FEBD-29C87D691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30" y="1386164"/>
            <a:ext cx="2366014" cy="1409818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943AA4D-A4ED-56A6-B53A-ABA3FF8B072F}"/>
              </a:ext>
            </a:extLst>
          </p:cNvPr>
          <p:cNvSpPr txBox="1"/>
          <p:nvPr/>
        </p:nvSpPr>
        <p:spPr>
          <a:xfrm>
            <a:off x="188000" y="834872"/>
            <a:ext cx="2834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800" b="1" dirty="0">
                <a:latin typeface="+mn-ea"/>
              </a:rPr>
              <a:t>【WV-X15xxx</a:t>
            </a:r>
            <a:r>
              <a:rPr kumimoji="1" lang="ja-JP" altLang="en-US" sz="1800" b="1" dirty="0">
                <a:latin typeface="+mn-ea"/>
              </a:rPr>
              <a:t>シリーズ</a:t>
            </a:r>
            <a:r>
              <a:rPr kumimoji="1" lang="en-US" altLang="ja-JP" sz="1800" b="1" dirty="0">
                <a:latin typeface="+mn-ea"/>
              </a:rPr>
              <a:t>】</a:t>
            </a:r>
            <a:endParaRPr kumimoji="1" lang="ja-JP" altLang="en-US" sz="1800" b="1" dirty="0">
              <a:latin typeface="+mn-ea"/>
            </a:endParaRPr>
          </a:p>
        </p:txBody>
      </p:sp>
      <p:sp>
        <p:nvSpPr>
          <p:cNvPr id="17" name="フローチャート: 処理 16">
            <a:extLst>
              <a:ext uri="{FF2B5EF4-FFF2-40B4-BE49-F238E27FC236}">
                <a16:creationId xmlns:a16="http://schemas.microsoft.com/office/drawing/2014/main" id="{214199BE-DF7B-4E57-EB2C-585642040451}"/>
              </a:ext>
            </a:extLst>
          </p:cNvPr>
          <p:cNvSpPr/>
          <p:nvPr/>
        </p:nvSpPr>
        <p:spPr>
          <a:xfrm>
            <a:off x="5675586" y="1254211"/>
            <a:ext cx="819807" cy="385407"/>
          </a:xfrm>
          <a:prstGeom prst="flowChartProces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フローチャート: 処理 17">
            <a:extLst>
              <a:ext uri="{FF2B5EF4-FFF2-40B4-BE49-F238E27FC236}">
                <a16:creationId xmlns:a16="http://schemas.microsoft.com/office/drawing/2014/main" id="{0EF9873A-619A-DB73-C9F2-1215FDFA5BA2}"/>
              </a:ext>
            </a:extLst>
          </p:cNvPr>
          <p:cNvSpPr/>
          <p:nvPr/>
        </p:nvSpPr>
        <p:spPr>
          <a:xfrm>
            <a:off x="5990897" y="2039011"/>
            <a:ext cx="490884" cy="574595"/>
          </a:xfrm>
          <a:prstGeom prst="flowChartProces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フローチャート: 処理 18">
            <a:extLst>
              <a:ext uri="{FF2B5EF4-FFF2-40B4-BE49-F238E27FC236}">
                <a16:creationId xmlns:a16="http://schemas.microsoft.com/office/drawing/2014/main" id="{70AC4F33-F8A2-8B96-FEE2-D7BBF3FDD6FA}"/>
              </a:ext>
            </a:extLst>
          </p:cNvPr>
          <p:cNvSpPr/>
          <p:nvPr/>
        </p:nvSpPr>
        <p:spPr>
          <a:xfrm>
            <a:off x="1765738" y="2039011"/>
            <a:ext cx="557048" cy="304800"/>
          </a:xfrm>
          <a:prstGeom prst="flowChartProces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DA5AC4B-8864-0156-18FA-AD995E5A9883}"/>
              </a:ext>
            </a:extLst>
          </p:cNvPr>
          <p:cNvSpPr txBox="1"/>
          <p:nvPr/>
        </p:nvSpPr>
        <p:spPr>
          <a:xfrm>
            <a:off x="188000" y="3470332"/>
            <a:ext cx="2808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b="1" dirty="0">
                <a:latin typeface="+mn-ea"/>
              </a:rPr>
              <a:t>【</a:t>
            </a:r>
            <a:r>
              <a:rPr kumimoji="1" lang="en-US" altLang="ja-JP" sz="1800" b="1" dirty="0">
                <a:latin typeface="+mn-ea"/>
              </a:rPr>
              <a:t>WV-X25xxx</a:t>
            </a:r>
            <a:r>
              <a:rPr kumimoji="1" lang="ja-JP" altLang="en-US" sz="1800" b="1" dirty="0">
                <a:latin typeface="+mn-ea"/>
              </a:rPr>
              <a:t>シリーズ</a:t>
            </a:r>
            <a:r>
              <a:rPr kumimoji="1" lang="en-US" altLang="ja-JP" sz="1800" b="1" dirty="0">
                <a:latin typeface="+mn-ea"/>
              </a:rPr>
              <a:t>】</a:t>
            </a:r>
            <a:endParaRPr kumimoji="1" lang="ja-JP" altLang="en-US" sz="1800" b="1" dirty="0">
              <a:latin typeface="+mn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AB1E740-6B04-1359-5B38-FC49B34B8B8F}"/>
              </a:ext>
            </a:extLst>
          </p:cNvPr>
          <p:cNvSpPr txBox="1"/>
          <p:nvPr/>
        </p:nvSpPr>
        <p:spPr>
          <a:xfrm>
            <a:off x="3457903" y="3472540"/>
            <a:ext cx="2834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800" b="1" dirty="0">
                <a:latin typeface="+mn-ea"/>
              </a:rPr>
              <a:t>【WV-X22xxx</a:t>
            </a:r>
            <a:r>
              <a:rPr kumimoji="1" lang="ja-JP" altLang="en-US" sz="1800" b="1" dirty="0">
                <a:latin typeface="+mn-ea"/>
              </a:rPr>
              <a:t>シリーズ</a:t>
            </a:r>
            <a:r>
              <a:rPr kumimoji="1" lang="en-US" altLang="ja-JP" sz="1800" b="1" dirty="0">
                <a:latin typeface="+mn-ea"/>
              </a:rPr>
              <a:t>】</a:t>
            </a:r>
            <a:endParaRPr kumimoji="1" lang="ja-JP" altLang="en-US" sz="1800" b="1" dirty="0">
              <a:latin typeface="+mn-ea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C46E272F-0814-E93D-B00B-5832E0AD88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211" b="39753"/>
          <a:stretch/>
        </p:blipFill>
        <p:spPr>
          <a:xfrm>
            <a:off x="390147" y="5769366"/>
            <a:ext cx="2751181" cy="145502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002C3017-7349-EF9F-9324-3627C3BFC6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303" y="4159639"/>
            <a:ext cx="2843207" cy="1502161"/>
          </a:xfrm>
          <a:prstGeom prst="rect">
            <a:avLst/>
          </a:prstGeom>
        </p:spPr>
      </p:pic>
      <p:sp>
        <p:nvSpPr>
          <p:cNvPr id="28" name="フローチャート: 処理 27">
            <a:extLst>
              <a:ext uri="{FF2B5EF4-FFF2-40B4-BE49-F238E27FC236}">
                <a16:creationId xmlns:a16="http://schemas.microsoft.com/office/drawing/2014/main" id="{2C0B65F9-8A14-9F7E-119D-8870624B53DD}"/>
              </a:ext>
            </a:extLst>
          </p:cNvPr>
          <p:cNvSpPr/>
          <p:nvPr/>
        </p:nvSpPr>
        <p:spPr>
          <a:xfrm>
            <a:off x="346841" y="4267205"/>
            <a:ext cx="872359" cy="546537"/>
          </a:xfrm>
          <a:prstGeom prst="flowChartProces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7C37C953-26D7-5B06-8862-0D141AAD9ADB}"/>
              </a:ext>
            </a:extLst>
          </p:cNvPr>
          <p:cNvCxnSpPr>
            <a:stCxn id="28" idx="2"/>
            <a:endCxn id="24" idx="0"/>
          </p:cNvCxnSpPr>
          <p:nvPr/>
        </p:nvCxnSpPr>
        <p:spPr>
          <a:xfrm>
            <a:off x="783021" y="4813742"/>
            <a:ext cx="982717" cy="95562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フローチャート: 処理 30">
            <a:extLst>
              <a:ext uri="{FF2B5EF4-FFF2-40B4-BE49-F238E27FC236}">
                <a16:creationId xmlns:a16="http://schemas.microsoft.com/office/drawing/2014/main" id="{CC8474E6-4648-C438-953B-7286E0E173FD}"/>
              </a:ext>
            </a:extLst>
          </p:cNvPr>
          <p:cNvSpPr/>
          <p:nvPr/>
        </p:nvSpPr>
        <p:spPr>
          <a:xfrm>
            <a:off x="2417379" y="6285189"/>
            <a:ext cx="315799" cy="339212"/>
          </a:xfrm>
          <a:prstGeom prst="flowChartProces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フローチャート: 処理 31">
            <a:extLst>
              <a:ext uri="{FF2B5EF4-FFF2-40B4-BE49-F238E27FC236}">
                <a16:creationId xmlns:a16="http://schemas.microsoft.com/office/drawing/2014/main" id="{52151EDD-AFD4-DE25-51E3-F16B4143F4BB}"/>
              </a:ext>
            </a:extLst>
          </p:cNvPr>
          <p:cNvSpPr/>
          <p:nvPr/>
        </p:nvSpPr>
        <p:spPr>
          <a:xfrm>
            <a:off x="390147" y="5769366"/>
            <a:ext cx="1070791" cy="243187"/>
          </a:xfrm>
          <a:prstGeom prst="flowChartProces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31E3EE0C-566D-8E1F-0453-881C94D85C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5935" y="4163231"/>
            <a:ext cx="2913252" cy="1496570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CDD76C00-EE68-C693-8AC8-C1B6521483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31" b="13567"/>
          <a:stretch/>
        </p:blipFill>
        <p:spPr>
          <a:xfrm>
            <a:off x="4285571" y="5597370"/>
            <a:ext cx="2152841" cy="179479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41" name="フローチャート: 処理 40">
            <a:extLst>
              <a:ext uri="{FF2B5EF4-FFF2-40B4-BE49-F238E27FC236}">
                <a16:creationId xmlns:a16="http://schemas.microsoft.com/office/drawing/2014/main" id="{97C05081-B3FC-4B53-875D-0CCA1767F62A}"/>
              </a:ext>
            </a:extLst>
          </p:cNvPr>
          <p:cNvSpPr/>
          <p:nvPr/>
        </p:nvSpPr>
        <p:spPr>
          <a:xfrm>
            <a:off x="4435366" y="4910719"/>
            <a:ext cx="588579" cy="470582"/>
          </a:xfrm>
          <a:prstGeom prst="flowChartProces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27F2FFB4-7E50-96D0-A377-A9C55CD18323}"/>
              </a:ext>
            </a:extLst>
          </p:cNvPr>
          <p:cNvSpPr txBox="1"/>
          <p:nvPr/>
        </p:nvSpPr>
        <p:spPr>
          <a:xfrm>
            <a:off x="3666031" y="5521301"/>
            <a:ext cx="1101584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200" b="1" dirty="0">
                <a:latin typeface="+mn-ea"/>
              </a:rPr>
              <a:t>INITIAL</a:t>
            </a:r>
            <a:r>
              <a:rPr kumimoji="1" lang="ja-JP" altLang="en-US" sz="1200" b="1" dirty="0">
                <a:latin typeface="+mn-ea"/>
              </a:rPr>
              <a:t> </a:t>
            </a:r>
            <a:r>
              <a:rPr kumimoji="1" lang="en-US" altLang="ja-JP" sz="1200" b="1" dirty="0">
                <a:latin typeface="+mn-ea"/>
              </a:rPr>
              <a:t>SET</a:t>
            </a:r>
          </a:p>
          <a:p>
            <a:pPr algn="l"/>
            <a:r>
              <a:rPr kumimoji="1" lang="ja-JP" altLang="en-US" sz="1200" b="1" dirty="0">
                <a:latin typeface="+mn-ea"/>
              </a:rPr>
              <a:t> ボタン</a:t>
            </a:r>
          </a:p>
        </p:txBody>
      </p:sp>
      <p:sp>
        <p:nvSpPr>
          <p:cNvPr id="43" name="フローチャート: 処理 42">
            <a:extLst>
              <a:ext uri="{FF2B5EF4-FFF2-40B4-BE49-F238E27FC236}">
                <a16:creationId xmlns:a16="http://schemas.microsoft.com/office/drawing/2014/main" id="{F2618B42-D585-ED2F-CDEC-908D3C334A3E}"/>
              </a:ext>
            </a:extLst>
          </p:cNvPr>
          <p:cNvSpPr/>
          <p:nvPr/>
        </p:nvSpPr>
        <p:spPr>
          <a:xfrm>
            <a:off x="5023945" y="6012553"/>
            <a:ext cx="483476" cy="394736"/>
          </a:xfrm>
          <a:prstGeom prst="flowChartProces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6B89A72E-9AFC-73C9-A823-47DED9D3D0CF}"/>
              </a:ext>
            </a:extLst>
          </p:cNvPr>
          <p:cNvCxnSpPr>
            <a:cxnSpLocks/>
          </p:cNvCxnSpPr>
          <p:nvPr/>
        </p:nvCxnSpPr>
        <p:spPr>
          <a:xfrm>
            <a:off x="325821" y="3321937"/>
            <a:ext cx="63823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3A23CD54-CA6D-FA72-A366-C422BD3B2F77}"/>
              </a:ext>
            </a:extLst>
          </p:cNvPr>
          <p:cNvCxnSpPr>
            <a:cxnSpLocks/>
          </p:cNvCxnSpPr>
          <p:nvPr/>
        </p:nvCxnSpPr>
        <p:spPr>
          <a:xfrm>
            <a:off x="3457903" y="3321937"/>
            <a:ext cx="0" cy="41929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EA3E85CE-758C-3D7A-1C4A-791E5F258DEE}"/>
              </a:ext>
            </a:extLst>
          </p:cNvPr>
          <p:cNvCxnSpPr>
            <a:stCxn id="19" idx="3"/>
            <a:endCxn id="7" idx="1"/>
          </p:cNvCxnSpPr>
          <p:nvPr/>
        </p:nvCxnSpPr>
        <p:spPr>
          <a:xfrm flipV="1">
            <a:off x="2322786" y="2120781"/>
            <a:ext cx="1256254" cy="7063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26B193B4-ABA2-FA09-10A2-1FBA83CAA972}"/>
              </a:ext>
            </a:extLst>
          </p:cNvPr>
          <p:cNvCxnSpPr>
            <a:stCxn id="41" idx="2"/>
            <a:endCxn id="40" idx="0"/>
          </p:cNvCxnSpPr>
          <p:nvPr/>
        </p:nvCxnSpPr>
        <p:spPr>
          <a:xfrm>
            <a:off x="4729656" y="5381301"/>
            <a:ext cx="632336" cy="2160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CE7C81F3-2513-1C64-6739-44050D3CC8B2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5" name="テキスト ボックス 4">
              <a:hlinkClick r:id="rId8" action="ppaction://hlinksldjump"/>
              <a:extLst>
                <a:ext uri="{FF2B5EF4-FFF2-40B4-BE49-F238E27FC236}">
                  <a16:creationId xmlns:a16="http://schemas.microsoft.com/office/drawing/2014/main" id="{A4834B43-FC8E-A5A3-F1C1-403B31158C6E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6" name="正方形/長方形 5">
              <a:hlinkClick r:id="rId9" action="ppaction://hlinksldjump"/>
              <a:extLst>
                <a:ext uri="{FF2B5EF4-FFF2-40B4-BE49-F238E27FC236}">
                  <a16:creationId xmlns:a16="http://schemas.microsoft.com/office/drawing/2014/main" id="{074F849B-339D-66A5-6E45-1AD0075549FB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56490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/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【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参考</a:t>
            </a:r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】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アラーム通知設定</a:t>
            </a:r>
            <a:endParaRPr kumimoji="1"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48362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2B478E62-D16D-8CDD-8740-11F08EF3817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2541" y="581422"/>
            <a:ext cx="12896344" cy="1241792"/>
          </a:xfr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kumimoji="1" lang="ja-JP" altLang="en-US" sz="1600" dirty="0"/>
              <a:t>レコーダーの機能拡張ソフトウェアアラーム設定でアラーム名称</a:t>
            </a:r>
            <a:r>
              <a:rPr kumimoji="1" lang="en-US" altLang="ja-JP" sz="1600" dirty="0"/>
              <a:t>/ID</a:t>
            </a:r>
            <a:r>
              <a:rPr kumimoji="1" lang="ja-JP" altLang="en-US" sz="1600" dirty="0"/>
              <a:t>登録を行うことで、アラーム名称を表示することが可能です。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kumimoji="1" lang="en-US" altLang="ja-JP" sz="1600" dirty="0"/>
              <a:t>ID</a:t>
            </a:r>
            <a:r>
              <a:rPr kumimoji="1" lang="ja-JP" altLang="en-US" sz="1600" dirty="0"/>
              <a:t>登録を行わない場合</a:t>
            </a:r>
            <a:r>
              <a:rPr lang="ja-JP" altLang="en-US" sz="1600" dirty="0"/>
              <a:t>、</a:t>
            </a:r>
            <a:r>
              <a:rPr kumimoji="1" lang="ja-JP" altLang="en-US" sz="1600" dirty="0"/>
              <a:t>未定義のアラームと表示されるため、</a:t>
            </a:r>
            <a:r>
              <a:rPr kumimoji="1" lang="en-US" altLang="ja-JP" sz="1600" dirty="0"/>
              <a:t>ID</a:t>
            </a:r>
            <a:r>
              <a:rPr kumimoji="1" lang="ja-JP" altLang="en-US" sz="1600" dirty="0"/>
              <a:t>の登録をお願いします。</a:t>
            </a:r>
            <a:endParaRPr kumimoji="1" lang="en-US" altLang="ja-JP" sz="16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kumimoji="1" lang="ja-JP" altLang="en-US" sz="1600" dirty="0"/>
              <a:t>侵入</a:t>
            </a:r>
            <a:r>
              <a:rPr kumimoji="1" lang="en-US" altLang="ja-JP" sz="1600" dirty="0"/>
              <a:t>/</a:t>
            </a:r>
            <a:r>
              <a:rPr kumimoji="1" lang="ja-JP" altLang="en-US" sz="1600" dirty="0"/>
              <a:t>滞留</a:t>
            </a:r>
            <a:r>
              <a:rPr kumimoji="1" lang="en-US" altLang="ja-JP" sz="1600" dirty="0"/>
              <a:t>/</a:t>
            </a:r>
            <a:r>
              <a:rPr kumimoji="1" lang="ja-JP" altLang="en-US" sz="1600" dirty="0"/>
              <a:t>方向</a:t>
            </a:r>
            <a:r>
              <a:rPr kumimoji="1" lang="en-US" altLang="ja-JP" sz="1600" dirty="0"/>
              <a:t>/</a:t>
            </a:r>
            <a:r>
              <a:rPr kumimoji="1" lang="ja-JP" altLang="en-US" sz="1600" dirty="0"/>
              <a:t>ラインクロス検知は、デフォルトで名称</a:t>
            </a:r>
            <a:r>
              <a:rPr kumimoji="1" lang="en-US" altLang="ja-JP" sz="1600" dirty="0"/>
              <a:t>/ID</a:t>
            </a:r>
            <a:r>
              <a:rPr kumimoji="1" lang="ja-JP" altLang="en-US" sz="1600" dirty="0"/>
              <a:t>が設定されているため、必要に応じて名称を変更してお使いください。</a:t>
            </a:r>
            <a:endParaRPr kumimoji="1" lang="en-US" altLang="ja-JP" sz="1600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1400" dirty="0"/>
              <a:t>＊</a:t>
            </a:r>
            <a:r>
              <a:rPr kumimoji="1" lang="ja-JP" altLang="en-US" sz="1400" u="sng" dirty="0"/>
              <a:t>現場学習アプリケーション自体には、通知機能やメッセージ</a:t>
            </a:r>
            <a:r>
              <a:rPr kumimoji="1" lang="en-US" altLang="ja-JP" sz="1400" u="sng" dirty="0"/>
              <a:t>ID</a:t>
            </a:r>
            <a:r>
              <a:rPr kumimoji="1" lang="ja-JP" altLang="en-US" sz="1400" u="sng" dirty="0"/>
              <a:t>はありません。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34BBADA6-40F4-6BC1-DE24-455E48FFA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レコーダーのアラーム受信設定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C23C528-E3ED-00B5-7C1C-09C60D46416A}"/>
              </a:ext>
            </a:extLst>
          </p:cNvPr>
          <p:cNvSpPr txBox="1"/>
          <p:nvPr/>
        </p:nvSpPr>
        <p:spPr>
          <a:xfrm>
            <a:off x="1435746" y="2383464"/>
            <a:ext cx="4103899" cy="311454"/>
          </a:xfrm>
          <a:prstGeom prst="rect">
            <a:avLst/>
          </a:prstGeom>
          <a:solidFill>
            <a:srgbClr val="6464E6">
              <a:alpha val="70000"/>
            </a:srgbClr>
          </a:solidFill>
          <a:ln>
            <a:noFill/>
          </a:ln>
        </p:spPr>
        <p:txBody>
          <a:bodyPr wrap="none" lIns="36000" tIns="36000" rIns="36000" bIns="36000" rtlCol="0" anchor="ctr">
            <a:noAutofit/>
          </a:bodyPr>
          <a:lstStyle/>
          <a:p>
            <a:pPr algn="ctr"/>
            <a:r>
              <a:rPr lang="ja-JP" altLang="en-US" sz="1600" b="1" dirty="0">
                <a:latin typeface="+mn-ea"/>
              </a:rPr>
              <a:t>名称</a:t>
            </a:r>
            <a:r>
              <a:rPr lang="en-US" altLang="ja-JP" sz="1600" b="1" dirty="0">
                <a:latin typeface="+mn-ea"/>
              </a:rPr>
              <a:t>/ID</a:t>
            </a:r>
            <a:r>
              <a:rPr lang="ja-JP" altLang="en-US" sz="1600" b="1" dirty="0">
                <a:latin typeface="+mn-ea"/>
              </a:rPr>
              <a:t>設定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6" name="矢印: 右 23">
            <a:extLst>
              <a:ext uri="{FF2B5EF4-FFF2-40B4-BE49-F238E27FC236}">
                <a16:creationId xmlns:a16="http://schemas.microsoft.com/office/drawing/2014/main" id="{CFA9B97D-A1E9-A011-96F5-EBB27EF6FC48}"/>
              </a:ext>
            </a:extLst>
          </p:cNvPr>
          <p:cNvSpPr/>
          <p:nvPr/>
        </p:nvSpPr>
        <p:spPr>
          <a:xfrm>
            <a:off x="5932984" y="3124320"/>
            <a:ext cx="2153690" cy="1013499"/>
          </a:xfrm>
          <a:prstGeom prst="rightArrow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>
                <a:solidFill>
                  <a:schemeClr val="tx1"/>
                </a:solidFill>
                <a:latin typeface="+mn-ea"/>
              </a:rPr>
              <a:t>アラーム発生</a:t>
            </a:r>
            <a:endParaRPr kumimoji="1" lang="ja-JP" altLang="en-US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163E829-EEDD-2176-7198-8168485B3E6C}"/>
              </a:ext>
            </a:extLst>
          </p:cNvPr>
          <p:cNvSpPr txBox="1"/>
          <p:nvPr/>
        </p:nvSpPr>
        <p:spPr>
          <a:xfrm>
            <a:off x="8562160" y="2372685"/>
            <a:ext cx="4098340" cy="311454"/>
          </a:xfrm>
          <a:prstGeom prst="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txBody>
          <a:bodyPr wrap="none" lIns="36000" tIns="36000" rIns="36000" bIns="36000" rtlCol="0" anchor="ctr">
            <a:noAutofit/>
          </a:bodyPr>
          <a:lstStyle/>
          <a:p>
            <a:pPr algn="ctr"/>
            <a:r>
              <a:rPr lang="ja-JP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アラーム表示</a:t>
            </a:r>
            <a:endParaRPr kumimoji="1" lang="ja-JP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8" name="角丸四角形 71">
            <a:extLst>
              <a:ext uri="{FF2B5EF4-FFF2-40B4-BE49-F238E27FC236}">
                <a16:creationId xmlns:a16="http://schemas.microsoft.com/office/drawing/2014/main" id="{9BA5977F-6752-7D2F-762B-388E52FD45D4}"/>
              </a:ext>
            </a:extLst>
          </p:cNvPr>
          <p:cNvSpPr/>
          <p:nvPr/>
        </p:nvSpPr>
        <p:spPr>
          <a:xfrm>
            <a:off x="940857" y="1907293"/>
            <a:ext cx="12228605" cy="367157"/>
          </a:xfrm>
          <a:prstGeom prst="roundRect">
            <a:avLst>
              <a:gd name="adj" fmla="val 50000"/>
            </a:avLst>
          </a:prstGeom>
          <a:solidFill>
            <a:srgbClr val="6464E6"/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5883" tIns="0" rIns="47942" bIns="0" anchor="ctr"/>
          <a:lstStyle/>
          <a:p>
            <a:pPr marL="0" marR="0" lvl="0" indent="0" defTabSz="1739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r>
              <a:rPr lang="ja-JP" altLang="en-US" sz="1800" b="1" noProof="0" dirty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名称</a:t>
            </a:r>
            <a:r>
              <a:rPr lang="en-US" altLang="ja-JP" sz="1800" b="1" noProof="0" dirty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/ID</a:t>
            </a:r>
            <a:r>
              <a:rPr lang="ja-JP" altLang="en-US" sz="1800" b="1" noProof="0" dirty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登録あり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	</a:t>
            </a:r>
            <a:r>
              <a:rPr lang="en-US" altLang="ja-JP" sz="1800" b="1" dirty="0">
                <a:ln>
                  <a:prstDash val="solid"/>
                </a:ln>
                <a:solidFill>
                  <a:schemeClr val="bg1"/>
                </a:solidFill>
                <a:latin typeface="+mn-ea"/>
              </a:rPr>
              <a:t>	</a:t>
            </a:r>
            <a:r>
              <a:rPr lang="ja-JP" altLang="en-US" sz="1800" b="1" dirty="0">
                <a:ln>
                  <a:prstDash val="solid"/>
                </a:ln>
                <a:solidFill>
                  <a:schemeClr val="bg1"/>
                </a:solidFill>
                <a:latin typeface="+mn-ea"/>
              </a:rPr>
              <a:t>　　　　　　　　　　　　　　　　  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ea"/>
                <a:cs typeface="+mn-cs"/>
              </a:rPr>
              <a:t>（設定した</a:t>
            </a:r>
            <a:r>
              <a:rPr lang="ja-JP" altLang="en-US" sz="16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アラームの名称をそのまま表示する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ea"/>
                <a:cs typeface="+mn-cs"/>
              </a:rPr>
              <a:t>）</a:t>
            </a:r>
            <a:endParaRPr kumimoji="1" lang="en-US" altLang="ja-JP" sz="1600" b="1" i="0" u="none" strike="noStrike" kern="1200" cap="none" spc="0" normalizeH="0" baseline="0" noProof="0" dirty="0">
              <a:ln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ea"/>
              <a:cs typeface="+mn-cs"/>
            </a:endParaRPr>
          </a:p>
        </p:txBody>
      </p:sp>
      <p:sp>
        <p:nvSpPr>
          <p:cNvPr id="9" name="角丸四角形 71">
            <a:extLst>
              <a:ext uri="{FF2B5EF4-FFF2-40B4-BE49-F238E27FC236}">
                <a16:creationId xmlns:a16="http://schemas.microsoft.com/office/drawing/2014/main" id="{253C98B4-AE26-986D-46DC-C69DBFD0230B}"/>
              </a:ext>
            </a:extLst>
          </p:cNvPr>
          <p:cNvSpPr/>
          <p:nvPr/>
        </p:nvSpPr>
        <p:spPr>
          <a:xfrm>
            <a:off x="940853" y="4777237"/>
            <a:ext cx="12228606" cy="36715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5883" tIns="0" rIns="47942" bIns="0" anchor="ctr"/>
          <a:lstStyle/>
          <a:p>
            <a:pPr lvl="0" defTabSz="1739900" fontAlgn="base"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defRPr/>
            </a:pPr>
            <a:r>
              <a:rPr lang="en-US" altLang="ja-JP" sz="1800" b="1" dirty="0">
                <a:ln>
                  <a:prstDash val="solid"/>
                </a:ln>
                <a:solidFill>
                  <a:srgbClr val="6464E6"/>
                </a:solidFill>
                <a:latin typeface="+mn-ea"/>
              </a:rPr>
              <a:t>ID</a:t>
            </a:r>
            <a:r>
              <a:rPr lang="ja-JP" altLang="en-US" sz="1800" b="1" dirty="0">
                <a:ln>
                  <a:prstDash val="solid"/>
                </a:ln>
                <a:solidFill>
                  <a:srgbClr val="6464E6"/>
                </a:solidFill>
                <a:latin typeface="+mn-ea"/>
              </a:rPr>
              <a:t>登録なし		　　　　　　　　　　　　　　　　　</a:t>
            </a:r>
            <a:r>
              <a:rPr lang="ja-JP" altLang="en-US" sz="1600" b="1" dirty="0">
                <a:ln>
                  <a:prstDash val="solid"/>
                </a:ln>
                <a:solidFill>
                  <a:srgbClr val="6464E6"/>
                </a:solidFill>
                <a:latin typeface="+mn-ea"/>
              </a:rPr>
              <a:t>（未定義のアラームとして表示する）</a:t>
            </a:r>
          </a:p>
        </p:txBody>
      </p:sp>
      <p:sp>
        <p:nvSpPr>
          <p:cNvPr id="10" name="矢印: 右 23">
            <a:extLst>
              <a:ext uri="{FF2B5EF4-FFF2-40B4-BE49-F238E27FC236}">
                <a16:creationId xmlns:a16="http://schemas.microsoft.com/office/drawing/2014/main" id="{182DEF4F-8655-F8C5-D598-DCB7A4404089}"/>
              </a:ext>
            </a:extLst>
          </p:cNvPr>
          <p:cNvSpPr/>
          <p:nvPr/>
        </p:nvSpPr>
        <p:spPr>
          <a:xfrm>
            <a:off x="5932984" y="5855698"/>
            <a:ext cx="2153690" cy="1013499"/>
          </a:xfrm>
          <a:prstGeom prst="rightArrow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>
                <a:solidFill>
                  <a:schemeClr val="tx1"/>
                </a:solidFill>
                <a:latin typeface="+mn-ea"/>
              </a:rPr>
              <a:t>アラーム発生</a:t>
            </a:r>
            <a:endParaRPr kumimoji="1" lang="ja-JP" altLang="en-US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A4B4F20-5C7F-B283-6341-BC9F49958F7B}"/>
              </a:ext>
            </a:extLst>
          </p:cNvPr>
          <p:cNvSpPr txBox="1"/>
          <p:nvPr/>
        </p:nvSpPr>
        <p:spPr>
          <a:xfrm>
            <a:off x="1435746" y="5242816"/>
            <a:ext cx="4103899" cy="311454"/>
          </a:xfrm>
          <a:prstGeom prst="rect">
            <a:avLst/>
          </a:prstGeom>
          <a:solidFill>
            <a:srgbClr val="6464E6">
              <a:alpha val="70000"/>
            </a:srgbClr>
          </a:solidFill>
          <a:ln>
            <a:noFill/>
          </a:ln>
        </p:spPr>
        <p:txBody>
          <a:bodyPr wrap="none" lIns="36000" tIns="36000" rIns="36000" bIns="36000" rtlCol="0" anchor="ctr">
            <a:noAutofit/>
          </a:bodyPr>
          <a:lstStyle/>
          <a:p>
            <a:pPr algn="ctr"/>
            <a:r>
              <a:rPr lang="ja-JP" altLang="en-US" sz="1600" b="1" dirty="0">
                <a:latin typeface="+mn-ea"/>
              </a:rPr>
              <a:t>名称</a:t>
            </a:r>
            <a:r>
              <a:rPr lang="en-US" altLang="ja-JP" sz="1600" b="1" dirty="0">
                <a:latin typeface="+mn-ea"/>
              </a:rPr>
              <a:t>/ID</a:t>
            </a:r>
            <a:r>
              <a:rPr lang="ja-JP" altLang="en-US" sz="1600" b="1" dirty="0">
                <a:latin typeface="+mn-ea"/>
              </a:rPr>
              <a:t>設定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AEDF46F-3032-2CB2-2ED8-4D4AE5809F08}"/>
              </a:ext>
            </a:extLst>
          </p:cNvPr>
          <p:cNvSpPr txBox="1"/>
          <p:nvPr/>
        </p:nvSpPr>
        <p:spPr>
          <a:xfrm>
            <a:off x="8562160" y="5232037"/>
            <a:ext cx="4098340" cy="311454"/>
          </a:xfrm>
          <a:prstGeom prst="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txBody>
          <a:bodyPr wrap="none" lIns="36000" tIns="36000" rIns="36000" bIns="36000" rtlCol="0" anchor="ctr">
            <a:noAutofit/>
          </a:bodyPr>
          <a:lstStyle/>
          <a:p>
            <a:pPr algn="ctr"/>
            <a:r>
              <a:rPr lang="ja-JP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アラーム表示</a:t>
            </a:r>
            <a:endParaRPr kumimoji="1" lang="ja-JP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AC1F7344-0B32-141D-4915-E60CA5A5D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7743" y="2919301"/>
            <a:ext cx="4132757" cy="1705905"/>
          </a:xfrm>
          <a:prstGeom prst="rect">
            <a:avLst/>
          </a:prstGeom>
          <a:effectLst/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E2F5C9C9-95ED-E08F-E7E5-AEC98EC01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3682" y="5694863"/>
            <a:ext cx="4146816" cy="167309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694B10A6-8DCF-9687-3CA2-66864AF0F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747" y="2855091"/>
            <a:ext cx="4103899" cy="17164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CF99BCEA-1C2C-F403-1C77-B42B8BE667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82750" y="3962359"/>
            <a:ext cx="492022" cy="175460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D6720DB-F461-2B58-9DAE-956B3037F155}"/>
              </a:ext>
            </a:extLst>
          </p:cNvPr>
          <p:cNvSpPr txBox="1"/>
          <p:nvPr/>
        </p:nvSpPr>
        <p:spPr>
          <a:xfrm>
            <a:off x="10447671" y="3916312"/>
            <a:ext cx="80028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" b="1" dirty="0">
                <a:latin typeface="+mn-ea"/>
              </a:rPr>
              <a:t>侵入検知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81660FF1-15CD-8827-6C87-89173481E0E0}"/>
              </a:ext>
            </a:extLst>
          </p:cNvPr>
          <p:cNvSpPr/>
          <p:nvPr/>
        </p:nvSpPr>
        <p:spPr>
          <a:xfrm>
            <a:off x="1449758" y="3510318"/>
            <a:ext cx="3880966" cy="209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+mn-ea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BCCABD7C-76C6-A4D4-0207-362321519A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5747" y="5694863"/>
            <a:ext cx="4103899" cy="17651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D924D3E7-81ED-CC48-B831-E7A65E764BE3}"/>
              </a:ext>
            </a:extLst>
          </p:cNvPr>
          <p:cNvSpPr/>
          <p:nvPr/>
        </p:nvSpPr>
        <p:spPr>
          <a:xfrm>
            <a:off x="1449758" y="6370772"/>
            <a:ext cx="3880966" cy="209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+mn-ea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D5BCAAB7-10FF-9340-C20E-0A78A7CC12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2977" y="3015612"/>
            <a:ext cx="886433" cy="326643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5AED114-03DC-380B-39D6-BA247728A687}"/>
              </a:ext>
            </a:extLst>
          </p:cNvPr>
          <p:cNvSpPr txBox="1"/>
          <p:nvPr/>
        </p:nvSpPr>
        <p:spPr>
          <a:xfrm>
            <a:off x="8935771" y="3036010"/>
            <a:ext cx="80028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" b="1" dirty="0">
                <a:solidFill>
                  <a:schemeClr val="bg1"/>
                </a:solidFill>
                <a:latin typeface="+mn-ea"/>
              </a:rPr>
              <a:t>侵入検知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0DBECA14-DDD9-7FA2-6696-82433B0C063D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23" name="テキスト ボックス 22">
              <a:hlinkClick r:id="rId8" action="ppaction://hlinksldjump"/>
              <a:extLst>
                <a:ext uri="{FF2B5EF4-FFF2-40B4-BE49-F238E27FC236}">
                  <a16:creationId xmlns:a16="http://schemas.microsoft.com/office/drawing/2014/main" id="{AF5B5984-3248-2095-82DE-2BFB05758C2C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24" name="正方形/長方形 23">
              <a:hlinkClick r:id="rId9" action="ppaction://hlinksldjump"/>
              <a:extLst>
                <a:ext uri="{FF2B5EF4-FFF2-40B4-BE49-F238E27FC236}">
                  <a16:creationId xmlns:a16="http://schemas.microsoft.com/office/drawing/2014/main" id="{BD3C2861-7333-94D1-D831-C60147F956FF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715962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3EE61556-FD4B-717D-CF16-1E302CB38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WV-ASM300</a:t>
            </a:r>
            <a:r>
              <a:rPr kumimoji="1" lang="ja-JP" altLang="en-US" dirty="0"/>
              <a:t> </a:t>
            </a:r>
            <a:r>
              <a:rPr lang="ja-JP" altLang="en-US" dirty="0"/>
              <a:t>のアラーム受信設定</a:t>
            </a:r>
            <a:endParaRPr kumimoji="1" lang="ja-JP" altLang="en-US" dirty="0"/>
          </a:p>
        </p:txBody>
      </p:sp>
      <p:sp>
        <p:nvSpPr>
          <p:cNvPr id="4" name="コンテンツ プレースホルダー 1">
            <a:extLst>
              <a:ext uri="{FF2B5EF4-FFF2-40B4-BE49-F238E27FC236}">
                <a16:creationId xmlns:a16="http://schemas.microsoft.com/office/drawing/2014/main" id="{3EC4268D-EC2F-8F33-CC43-FB922A5A853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2541" y="581422"/>
            <a:ext cx="13773362" cy="1241792"/>
          </a:xfr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kumimoji="1" lang="en-US" altLang="ja-JP" sz="1600" dirty="0"/>
              <a:t>ASM</a:t>
            </a:r>
            <a:r>
              <a:rPr kumimoji="1" lang="ja-JP" altLang="en-US" sz="1600" dirty="0"/>
              <a:t>の機能拡張ソフトウェアアラーム設定でアラーム名称</a:t>
            </a:r>
            <a:r>
              <a:rPr kumimoji="1" lang="en-US" altLang="ja-JP" sz="1600" dirty="0"/>
              <a:t>/ID</a:t>
            </a:r>
            <a:r>
              <a:rPr kumimoji="1" lang="ja-JP" altLang="en-US" sz="1600" dirty="0"/>
              <a:t>登録を行うことで、アラーム名称・検知オブジェクト名・検知条件・検知エリアを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kumimoji="1" lang="ja-JP" altLang="en-US" sz="1600" dirty="0"/>
              <a:t>表示することが可能です。</a:t>
            </a:r>
            <a:r>
              <a:rPr kumimoji="1" lang="en-US" altLang="ja-JP" sz="1600" dirty="0"/>
              <a:t>ID</a:t>
            </a:r>
            <a:r>
              <a:rPr kumimoji="1" lang="ja-JP" altLang="en-US" sz="1600" dirty="0"/>
              <a:t>登録を行わない場合、アラーム通知内容がそのまま表示されます。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kumimoji="1" lang="ja-JP" altLang="en-US" sz="1600" dirty="0"/>
              <a:t>侵入</a:t>
            </a:r>
            <a:r>
              <a:rPr kumimoji="1" lang="en-US" altLang="ja-JP" sz="1600" dirty="0"/>
              <a:t>/</a:t>
            </a:r>
            <a:r>
              <a:rPr kumimoji="1" lang="ja-JP" altLang="en-US" sz="1600" dirty="0"/>
              <a:t>滞留</a:t>
            </a:r>
            <a:r>
              <a:rPr kumimoji="1" lang="en-US" altLang="ja-JP" sz="1600" dirty="0"/>
              <a:t>/</a:t>
            </a:r>
            <a:r>
              <a:rPr kumimoji="1" lang="ja-JP" altLang="en-US" sz="1600" dirty="0"/>
              <a:t>方向</a:t>
            </a:r>
            <a:r>
              <a:rPr kumimoji="1" lang="en-US" altLang="ja-JP" sz="1600" dirty="0"/>
              <a:t>/</a:t>
            </a:r>
            <a:r>
              <a:rPr kumimoji="1" lang="ja-JP" altLang="en-US" sz="1600" dirty="0"/>
              <a:t>ラインクロス検知は、デフォルトで名称</a:t>
            </a:r>
            <a:r>
              <a:rPr kumimoji="1" lang="en-US" altLang="ja-JP" sz="1600" dirty="0"/>
              <a:t>/ID</a:t>
            </a:r>
            <a:r>
              <a:rPr kumimoji="1" lang="ja-JP" altLang="en-US" sz="1600" dirty="0"/>
              <a:t>が設定されているため、用途に応じてお使いください。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1400" dirty="0"/>
              <a:t>＊</a:t>
            </a:r>
            <a:r>
              <a:rPr kumimoji="1" lang="ja-JP" altLang="en-US" sz="1400" u="sng" dirty="0"/>
              <a:t>現場学習アプリケーション自体には、通知機能やメッセージ</a:t>
            </a:r>
            <a:r>
              <a:rPr kumimoji="1" lang="en-US" altLang="ja-JP" sz="1400" u="sng" dirty="0"/>
              <a:t>ID</a:t>
            </a:r>
            <a:r>
              <a:rPr kumimoji="1" lang="ja-JP" altLang="en-US" sz="1400" u="sng" dirty="0"/>
              <a:t>はありません。</a:t>
            </a:r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9C972F93-5660-6AE5-134B-0D5FFDF744B9}"/>
              </a:ext>
            </a:extLst>
          </p:cNvPr>
          <p:cNvGrpSpPr/>
          <p:nvPr/>
        </p:nvGrpSpPr>
        <p:grpSpPr>
          <a:xfrm>
            <a:off x="624905" y="2008105"/>
            <a:ext cx="12721413" cy="5509898"/>
            <a:chOff x="257044" y="1125235"/>
            <a:chExt cx="9191982" cy="398123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DCC800D-F9EA-493E-884A-37443186E2E4}"/>
                </a:ext>
              </a:extLst>
            </p:cNvPr>
            <p:cNvSpPr txBox="1"/>
            <p:nvPr/>
          </p:nvSpPr>
          <p:spPr>
            <a:xfrm>
              <a:off x="606297" y="1437355"/>
              <a:ext cx="2896182" cy="219798"/>
            </a:xfrm>
            <a:prstGeom prst="rect">
              <a:avLst/>
            </a:prstGeom>
            <a:solidFill>
              <a:srgbClr val="6464E6">
                <a:alpha val="70000"/>
              </a:srgbClr>
            </a:solidFill>
            <a:ln>
              <a:noFill/>
            </a:ln>
          </p:spPr>
          <p:txBody>
            <a:bodyPr wrap="none" lIns="36000" tIns="36000" rIns="36000" bIns="36000" rtlCol="0" anchor="ctr">
              <a:noAutofit/>
            </a:bodyPr>
            <a:lstStyle/>
            <a:p>
              <a:pPr algn="ctr"/>
              <a:r>
                <a:rPr lang="ja-JP" altLang="en-US" sz="1600" b="1" dirty="0">
                  <a:latin typeface="+mn-ea"/>
                </a:rPr>
                <a:t>名称</a:t>
              </a:r>
              <a:r>
                <a:rPr lang="en-US" altLang="ja-JP" sz="1600" b="1" dirty="0">
                  <a:latin typeface="+mn-ea"/>
                </a:rPr>
                <a:t>/ID</a:t>
              </a:r>
              <a:r>
                <a:rPr lang="ja-JP" altLang="en-US" sz="1600" b="1" dirty="0">
                  <a:latin typeface="+mn-ea"/>
                </a:rPr>
                <a:t>設定</a:t>
              </a:r>
              <a:endParaRPr kumimoji="1" lang="ja-JP" altLang="en-US" sz="1600" b="1" dirty="0">
                <a:latin typeface="+mn-ea"/>
              </a:endParaRPr>
            </a:p>
          </p:txBody>
        </p:sp>
        <p:sp>
          <p:nvSpPr>
            <p:cNvPr id="7" name="矢印: 右 23">
              <a:extLst>
                <a:ext uri="{FF2B5EF4-FFF2-40B4-BE49-F238E27FC236}">
                  <a16:creationId xmlns:a16="http://schemas.microsoft.com/office/drawing/2014/main" id="{BF2EBBCB-2101-1687-57FD-C265F512FFB5}"/>
                </a:ext>
              </a:extLst>
            </p:cNvPr>
            <p:cNvSpPr/>
            <p:nvPr/>
          </p:nvSpPr>
          <p:spPr>
            <a:xfrm>
              <a:off x="3780064" y="1952089"/>
              <a:ext cx="1519891" cy="715241"/>
            </a:xfrm>
            <a:prstGeom prst="rightArrow">
              <a:avLst/>
            </a:prstGeom>
            <a:solidFill>
              <a:schemeClr val="tx1">
                <a:lumMod val="50000"/>
                <a:lumOff val="50000"/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b="1" dirty="0">
                  <a:solidFill>
                    <a:schemeClr val="tx1"/>
                  </a:solidFill>
                  <a:latin typeface="+mn-ea"/>
                </a:rPr>
                <a:t>アラーム発生</a:t>
              </a:r>
              <a:endParaRPr kumimoji="1" lang="ja-JP" altLang="en-US" b="1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40A3F3B-13E0-A02F-F331-3702AD2B4FDA}"/>
                </a:ext>
              </a:extLst>
            </p:cNvPr>
            <p:cNvSpPr txBox="1"/>
            <p:nvPr/>
          </p:nvSpPr>
          <p:spPr>
            <a:xfrm>
              <a:off x="5635512" y="1429748"/>
              <a:ext cx="2892259" cy="219798"/>
            </a:xfrm>
            <a:prstGeom prst="rect">
              <a:avLst/>
            </a:prstGeom>
            <a:solidFill>
              <a:srgbClr val="FF0000">
                <a:alpha val="70000"/>
              </a:srgbClr>
            </a:solidFill>
            <a:ln>
              <a:noFill/>
            </a:ln>
          </p:spPr>
          <p:txBody>
            <a:bodyPr wrap="none" lIns="36000" tIns="36000" rIns="36000" bIns="36000" rtlCol="0" anchor="ctr">
              <a:noAutofit/>
            </a:bodyPr>
            <a:lstStyle/>
            <a:p>
              <a:pPr algn="ctr"/>
              <a:r>
                <a:rPr lang="ja-JP" alt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アラーム表示</a:t>
              </a:r>
              <a:endParaRPr kumimoji="1" lang="ja-JP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9" name="角丸四角形 71">
              <a:extLst>
                <a:ext uri="{FF2B5EF4-FFF2-40B4-BE49-F238E27FC236}">
                  <a16:creationId xmlns:a16="http://schemas.microsoft.com/office/drawing/2014/main" id="{B5499223-978D-6343-B3DA-4FF45B9A7C17}"/>
                </a:ext>
              </a:extLst>
            </p:cNvPr>
            <p:cNvSpPr/>
            <p:nvPr/>
          </p:nvSpPr>
          <p:spPr>
            <a:xfrm>
              <a:off x="257047" y="1125235"/>
              <a:ext cx="8629906" cy="259108"/>
            </a:xfrm>
            <a:prstGeom prst="roundRect">
              <a:avLst>
                <a:gd name="adj" fmla="val 50000"/>
              </a:avLst>
            </a:prstGeom>
            <a:solidFill>
              <a:srgbClr val="6464E6"/>
            </a:solidFill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95883" tIns="0" rIns="47942" bIns="0" anchor="ctr"/>
            <a:lstStyle/>
            <a:p>
              <a:pPr marL="0" marR="0" lvl="0" indent="0" defTabSz="1739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1F497D"/>
                </a:buClr>
                <a:buSzTx/>
                <a:buFontTx/>
                <a:buNone/>
                <a:tabLst/>
                <a:defRPr/>
              </a:pPr>
              <a:r>
                <a:rPr lang="ja-JP" altLang="en-US" sz="1800" b="1" noProof="0" dirty="0">
                  <a:ln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名称</a:t>
              </a:r>
              <a:r>
                <a:rPr lang="en-US" altLang="ja-JP" sz="1800" b="1" noProof="0" dirty="0">
                  <a:ln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/ID</a:t>
              </a:r>
              <a:r>
                <a:rPr lang="ja-JP" altLang="en-US" sz="1800" b="1" noProof="0" dirty="0">
                  <a:ln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登録あり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n-ea"/>
                  <a:cs typeface="+mn-cs"/>
                </a:rPr>
                <a:t>	</a:t>
              </a:r>
              <a:r>
                <a:rPr lang="en-US" altLang="ja-JP" sz="1800" b="1" dirty="0">
                  <a:ln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	</a:t>
              </a:r>
              <a:r>
                <a:rPr lang="ja-JP" altLang="en-US" sz="1800" b="1" dirty="0">
                  <a:ln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　　　　　　　　                             </a:t>
              </a:r>
              <a:r>
                <a:rPr kumimoji="1" lang="ja-JP" altLang="en-US" sz="1400" b="1" i="0" u="none" strike="noStrike" kern="1200" cap="none" spc="0" normalizeH="0" baseline="0" noProof="0" dirty="0">
                  <a:ln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n-ea"/>
                  <a:cs typeface="+mn-cs"/>
                </a:rPr>
                <a:t>（設定した</a:t>
              </a:r>
              <a:r>
                <a:rPr lang="ja-JP" altLang="en-US" sz="1400" b="1" dirty="0">
                  <a:ln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アラームの名称をそのまま表示する</a:t>
              </a:r>
              <a:r>
                <a:rPr kumimoji="1" lang="ja-JP" altLang="en-US" sz="1400" b="1" i="0" u="none" strike="noStrike" kern="1200" cap="none" spc="0" normalizeH="0" baseline="0" noProof="0" dirty="0">
                  <a:ln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n-ea"/>
                  <a:cs typeface="+mn-cs"/>
                </a:rPr>
                <a:t>）</a:t>
              </a:r>
              <a:endParaRPr kumimoji="1" lang="en-US" altLang="ja-JP" sz="1400" b="1" i="0" u="none" strike="noStrike" kern="1200" cap="none" spc="0" normalizeH="0" baseline="0" noProof="0" dirty="0">
                <a:ln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10" name="角丸四角形 71">
              <a:extLst>
                <a:ext uri="{FF2B5EF4-FFF2-40B4-BE49-F238E27FC236}">
                  <a16:creationId xmlns:a16="http://schemas.microsoft.com/office/drawing/2014/main" id="{F2774A57-A466-7B6B-5462-AFFDA5BD15F7}"/>
                </a:ext>
              </a:extLst>
            </p:cNvPr>
            <p:cNvSpPr/>
            <p:nvPr/>
          </p:nvSpPr>
          <p:spPr>
            <a:xfrm>
              <a:off x="257044" y="3204316"/>
              <a:ext cx="8629907" cy="25910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95883" tIns="0" rIns="47942" bIns="0" anchor="ctr"/>
            <a:lstStyle/>
            <a:p>
              <a:pPr lvl="0" defTabSz="1739900" fontAlgn="base">
                <a:spcBef>
                  <a:spcPct val="0"/>
                </a:spcBef>
                <a:spcAft>
                  <a:spcPct val="0"/>
                </a:spcAft>
                <a:buClr>
                  <a:srgbClr val="1F497D"/>
                </a:buClr>
                <a:defRPr/>
              </a:pPr>
              <a:r>
                <a:rPr lang="en-US" altLang="ja-JP" sz="1800" b="1" dirty="0">
                  <a:ln>
                    <a:prstDash val="solid"/>
                  </a:ln>
                  <a:solidFill>
                    <a:srgbClr val="6464E6"/>
                  </a:solidFill>
                  <a:latin typeface="+mn-ea"/>
                </a:rPr>
                <a:t>ID</a:t>
              </a:r>
              <a:r>
                <a:rPr lang="ja-JP" altLang="en-US" sz="1800" b="1" dirty="0">
                  <a:ln>
                    <a:prstDash val="solid"/>
                  </a:ln>
                  <a:solidFill>
                    <a:srgbClr val="6464E6"/>
                  </a:solidFill>
                  <a:latin typeface="+mn-ea"/>
                </a:rPr>
                <a:t>登録なし		　　　　　　　　                             </a:t>
              </a:r>
              <a:r>
                <a:rPr lang="ja-JP" altLang="en-US" sz="1400" b="1" dirty="0">
                  <a:ln>
                    <a:prstDash val="solid"/>
                  </a:ln>
                  <a:solidFill>
                    <a:srgbClr val="6464E6"/>
                  </a:solidFill>
                  <a:latin typeface="+mn-ea"/>
                </a:rPr>
                <a:t>（アラームのメッセージ内容をそのまま表示する）</a:t>
              </a:r>
            </a:p>
          </p:txBody>
        </p:sp>
        <p:sp>
          <p:nvSpPr>
            <p:cNvPr id="11" name="矢印: 右 23">
              <a:extLst>
                <a:ext uri="{FF2B5EF4-FFF2-40B4-BE49-F238E27FC236}">
                  <a16:creationId xmlns:a16="http://schemas.microsoft.com/office/drawing/2014/main" id="{09444D86-03E2-2FF0-39A3-A68C313EC960}"/>
                </a:ext>
              </a:extLst>
            </p:cNvPr>
            <p:cNvSpPr/>
            <p:nvPr/>
          </p:nvSpPr>
          <p:spPr>
            <a:xfrm>
              <a:off x="3780064" y="3933275"/>
              <a:ext cx="1519891" cy="715241"/>
            </a:xfrm>
            <a:prstGeom prst="rightArrow">
              <a:avLst/>
            </a:prstGeom>
            <a:solidFill>
              <a:schemeClr val="tx1">
                <a:lumMod val="50000"/>
                <a:lumOff val="50000"/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b="1" dirty="0">
                  <a:solidFill>
                    <a:schemeClr val="tx1"/>
                  </a:solidFill>
                  <a:latin typeface="+mn-ea"/>
                </a:rPr>
                <a:t>アラーム発生</a:t>
              </a:r>
              <a:endParaRPr kumimoji="1" lang="ja-JP" altLang="en-US" b="1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D6662740-34A6-4347-498A-9FFBC3F5DB1B}"/>
                </a:ext>
              </a:extLst>
            </p:cNvPr>
            <p:cNvSpPr txBox="1"/>
            <p:nvPr/>
          </p:nvSpPr>
          <p:spPr>
            <a:xfrm>
              <a:off x="606297" y="3500755"/>
              <a:ext cx="2896182" cy="219798"/>
            </a:xfrm>
            <a:prstGeom prst="rect">
              <a:avLst/>
            </a:prstGeom>
            <a:solidFill>
              <a:srgbClr val="6464E6">
                <a:alpha val="70000"/>
              </a:srgbClr>
            </a:solidFill>
            <a:ln>
              <a:noFill/>
            </a:ln>
          </p:spPr>
          <p:txBody>
            <a:bodyPr wrap="none" lIns="36000" tIns="36000" rIns="36000" bIns="36000" rtlCol="0" anchor="ctr">
              <a:noAutofit/>
            </a:bodyPr>
            <a:lstStyle/>
            <a:p>
              <a:pPr algn="ctr"/>
              <a:r>
                <a:rPr lang="ja-JP" altLang="en-US" sz="1600" b="1" dirty="0">
                  <a:latin typeface="+mn-ea"/>
                </a:rPr>
                <a:t>名称</a:t>
              </a:r>
              <a:r>
                <a:rPr lang="en-US" altLang="ja-JP" sz="1600" b="1" dirty="0">
                  <a:latin typeface="+mn-ea"/>
                </a:rPr>
                <a:t>/ID</a:t>
              </a:r>
              <a:r>
                <a:rPr lang="ja-JP" altLang="en-US" sz="1600" b="1" dirty="0">
                  <a:latin typeface="+mn-ea"/>
                </a:rPr>
                <a:t>設定</a:t>
              </a:r>
              <a:endParaRPr kumimoji="1" lang="ja-JP" altLang="en-US" sz="1600" b="1" dirty="0">
                <a:latin typeface="+mn-ea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B16BDCBA-A905-28EE-68A0-AD69FECF71AE}"/>
                </a:ext>
              </a:extLst>
            </p:cNvPr>
            <p:cNvSpPr txBox="1"/>
            <p:nvPr/>
          </p:nvSpPr>
          <p:spPr>
            <a:xfrm>
              <a:off x="5635512" y="3493148"/>
              <a:ext cx="2892259" cy="219798"/>
            </a:xfrm>
            <a:prstGeom prst="rect">
              <a:avLst/>
            </a:prstGeom>
            <a:solidFill>
              <a:srgbClr val="FF0000">
                <a:alpha val="70000"/>
              </a:srgbClr>
            </a:solidFill>
            <a:ln>
              <a:noFill/>
            </a:ln>
          </p:spPr>
          <p:txBody>
            <a:bodyPr wrap="none" lIns="36000" tIns="36000" rIns="36000" bIns="36000" rtlCol="0" anchor="ctr">
              <a:noAutofit/>
            </a:bodyPr>
            <a:lstStyle/>
            <a:p>
              <a:pPr algn="ctr"/>
              <a:r>
                <a:rPr lang="ja-JP" alt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アラーム表示</a:t>
              </a:r>
              <a:endParaRPr kumimoji="1" lang="ja-JP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0B8C4FC2-4F01-0265-41C9-F79A3C8A4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3584" y="1753127"/>
              <a:ext cx="2037984" cy="133628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D4FC17E4-EA5D-37F7-12F6-8DC31454BE0A}"/>
                </a:ext>
              </a:extLst>
            </p:cNvPr>
            <p:cNvSpPr/>
            <p:nvPr/>
          </p:nvSpPr>
          <p:spPr>
            <a:xfrm>
              <a:off x="883584" y="2072452"/>
              <a:ext cx="2037984" cy="17993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latin typeface="+mn-ea"/>
              </a:endParaRPr>
            </a:p>
          </p:txBody>
        </p:sp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2ECE99E3-EFCF-E17F-AC53-563AD76DA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3585" y="3757884"/>
              <a:ext cx="2037984" cy="132193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EE1F9C12-A461-BD46-937A-F9A4D0E3808F}"/>
                </a:ext>
              </a:extLst>
            </p:cNvPr>
            <p:cNvSpPr/>
            <p:nvPr/>
          </p:nvSpPr>
          <p:spPr>
            <a:xfrm>
              <a:off x="883584" y="4037784"/>
              <a:ext cx="2037984" cy="17993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latin typeface="+mn-ea"/>
              </a:endParaRPr>
            </a:p>
          </p:txBody>
        </p:sp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BF2C9111-70C8-6303-8A08-AD4EA6578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51143" y="3742670"/>
              <a:ext cx="1841124" cy="136379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81EA1FB9-6860-BBED-63BA-761497F23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51144" y="1753127"/>
              <a:ext cx="1841124" cy="135196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吹き出し: 角を丸めた四角形 13">
              <a:extLst>
                <a:ext uri="{FF2B5EF4-FFF2-40B4-BE49-F238E27FC236}">
                  <a16:creationId xmlns:a16="http://schemas.microsoft.com/office/drawing/2014/main" id="{B765B9A2-A979-B009-FED5-FBECE836436F}"/>
                </a:ext>
              </a:extLst>
            </p:cNvPr>
            <p:cNvSpPr/>
            <p:nvPr/>
          </p:nvSpPr>
          <p:spPr>
            <a:xfrm>
              <a:off x="7607902" y="2268498"/>
              <a:ext cx="1607014" cy="465966"/>
            </a:xfrm>
            <a:prstGeom prst="wedgeRoundRectCallout">
              <a:avLst>
                <a:gd name="adj1" fmla="val -71750"/>
                <a:gd name="adj2" fmla="val -77706"/>
                <a:gd name="adj3" fmla="val 16667"/>
              </a:avLst>
            </a:prstGeom>
            <a:solidFill>
              <a:schemeClr val="bg1"/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6000" tIns="36000" rIns="36000" bIns="36000" rtlCol="0" anchor="ctr"/>
            <a:lstStyle/>
            <a:p>
              <a:r>
                <a:rPr kumimoji="1" lang="ja-JP" altLang="en-US" sz="1000" b="1" dirty="0">
                  <a:solidFill>
                    <a:schemeClr val="tx1"/>
                  </a:solidFill>
                  <a:latin typeface="+mn-ea"/>
                </a:rPr>
                <a:t>検知条件</a:t>
              </a:r>
              <a:r>
                <a:rPr kumimoji="1" lang="en-US" altLang="ja-JP" sz="1000" b="1" dirty="0">
                  <a:solidFill>
                    <a:schemeClr val="tx1"/>
                  </a:solidFill>
                  <a:latin typeface="+mn-ea"/>
                </a:rPr>
                <a:t>1</a:t>
              </a:r>
              <a:r>
                <a:rPr kumimoji="1" lang="ja-JP" altLang="en-US" sz="1000" b="1" dirty="0">
                  <a:solidFill>
                    <a:schemeClr val="tx1"/>
                  </a:solidFill>
                  <a:latin typeface="+mn-ea"/>
                </a:rPr>
                <a:t>、エリア</a:t>
              </a:r>
              <a:r>
                <a:rPr kumimoji="1" lang="en-US" altLang="ja-JP" sz="1000" b="1" dirty="0">
                  <a:solidFill>
                    <a:schemeClr val="tx1"/>
                  </a:solidFill>
                  <a:latin typeface="+mn-ea"/>
                </a:rPr>
                <a:t>1</a:t>
              </a:r>
              <a:r>
                <a:rPr kumimoji="1" lang="ja-JP" altLang="en-US" sz="1000" b="1" dirty="0">
                  <a:solidFill>
                    <a:schemeClr val="tx1"/>
                  </a:solidFill>
                  <a:latin typeface="+mn-ea"/>
                </a:rPr>
                <a:t>～</a:t>
              </a:r>
              <a:r>
                <a:rPr lang="en-US" altLang="ja-JP" sz="1000" b="1" dirty="0">
                  <a:solidFill>
                    <a:schemeClr val="tx1"/>
                  </a:solidFill>
                  <a:latin typeface="+mn-ea"/>
                </a:rPr>
                <a:t>8</a:t>
              </a:r>
              <a:r>
                <a:rPr kumimoji="1" lang="ja-JP" altLang="en-US" sz="1000" b="1" dirty="0">
                  <a:solidFill>
                    <a:schemeClr val="tx1"/>
                  </a:solidFill>
                  <a:latin typeface="+mn-ea"/>
                </a:rPr>
                <a:t>で</a:t>
              </a:r>
              <a:endParaRPr kumimoji="1" lang="en-US" altLang="ja-JP" sz="1000" b="1" dirty="0">
                <a:solidFill>
                  <a:schemeClr val="tx1"/>
                </a:solidFill>
                <a:latin typeface="+mn-ea"/>
              </a:endParaRPr>
            </a:p>
            <a:p>
              <a:r>
                <a:rPr kumimoji="1" lang="ja-JP" altLang="en-US" sz="1000" b="1" dirty="0">
                  <a:solidFill>
                    <a:schemeClr val="tx1"/>
                  </a:solidFill>
                  <a:latin typeface="+mn-ea"/>
                </a:rPr>
                <a:t>検知オブジェクト名称：</a:t>
              </a:r>
              <a:r>
                <a:rPr kumimoji="1" lang="en-US" altLang="ja-JP" sz="1000" b="1" dirty="0">
                  <a:solidFill>
                    <a:schemeClr val="tx1"/>
                  </a:solidFill>
                  <a:latin typeface="+mn-ea"/>
                </a:rPr>
                <a:t>Forklift</a:t>
              </a:r>
              <a:r>
                <a:rPr kumimoji="1" lang="ja-JP" altLang="en-US" sz="1000" b="1" dirty="0">
                  <a:solidFill>
                    <a:schemeClr val="tx1"/>
                  </a:solidFill>
                  <a:latin typeface="+mn-ea"/>
                </a:rPr>
                <a:t>の</a:t>
              </a:r>
              <a:endParaRPr kumimoji="1" lang="en-US" altLang="ja-JP" sz="1000" b="1" dirty="0">
                <a:solidFill>
                  <a:schemeClr val="tx1"/>
                </a:solidFill>
                <a:latin typeface="+mn-ea"/>
              </a:endParaRPr>
            </a:p>
            <a:p>
              <a:r>
                <a:rPr kumimoji="1" lang="ja-JP" altLang="en-US" sz="1000" b="1" dirty="0">
                  <a:solidFill>
                    <a:schemeClr val="tx1"/>
                  </a:solidFill>
                  <a:latin typeface="+mn-ea"/>
                </a:rPr>
                <a:t>侵入検知アラームが発生した</a:t>
              </a:r>
              <a:endParaRPr kumimoji="1" lang="en-US" altLang="ja-JP" sz="1000" b="1" dirty="0">
                <a:solidFill>
                  <a:schemeClr val="tx1"/>
                </a:solidFill>
                <a:latin typeface="+mn-ea"/>
              </a:endParaRPr>
            </a:p>
            <a:p>
              <a:r>
                <a:rPr kumimoji="1" lang="ja-JP" altLang="en-US" sz="1000" b="1" dirty="0">
                  <a:solidFill>
                    <a:schemeClr val="tx1"/>
                  </a:solidFill>
                  <a:latin typeface="+mn-ea"/>
                </a:rPr>
                <a:t>場合の例</a:t>
              </a:r>
              <a:endParaRPr kumimoji="1" lang="en-US" altLang="ja-JP" sz="1000" b="1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21" name="吹き出し: 角を丸めた四角形 13">
              <a:extLst>
                <a:ext uri="{FF2B5EF4-FFF2-40B4-BE49-F238E27FC236}">
                  <a16:creationId xmlns:a16="http://schemas.microsoft.com/office/drawing/2014/main" id="{12E12B2E-C37B-BEEC-A927-F7C34A83CBD8}"/>
                </a:ext>
              </a:extLst>
            </p:cNvPr>
            <p:cNvSpPr/>
            <p:nvPr/>
          </p:nvSpPr>
          <p:spPr>
            <a:xfrm>
              <a:off x="7607902" y="4237915"/>
              <a:ext cx="1841124" cy="501777"/>
            </a:xfrm>
            <a:prstGeom prst="wedgeRoundRectCallout">
              <a:avLst>
                <a:gd name="adj1" fmla="val -53569"/>
                <a:gd name="adj2" fmla="val -73391"/>
                <a:gd name="adj3" fmla="val 16667"/>
              </a:avLst>
            </a:prstGeom>
            <a:solidFill>
              <a:schemeClr val="bg1"/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6000" tIns="36000" rIns="36000" bIns="36000" rtlCol="0" anchor="ctr"/>
            <a:lstStyle/>
            <a:p>
              <a:r>
                <a:rPr kumimoji="1" lang="ja-JP" altLang="en-US" sz="1000" b="1" dirty="0">
                  <a:solidFill>
                    <a:schemeClr val="tx1"/>
                  </a:solidFill>
                  <a:latin typeface="+mn-ea"/>
                </a:rPr>
                <a:t>検知条件</a:t>
              </a:r>
              <a:r>
                <a:rPr kumimoji="1" lang="en-US" altLang="ja-JP" sz="1000" b="1" dirty="0">
                  <a:solidFill>
                    <a:schemeClr val="tx1"/>
                  </a:solidFill>
                  <a:latin typeface="+mn-ea"/>
                </a:rPr>
                <a:t>1</a:t>
              </a:r>
              <a:r>
                <a:rPr kumimoji="1" lang="ja-JP" altLang="en-US" sz="1000" b="1" dirty="0">
                  <a:solidFill>
                    <a:schemeClr val="tx1"/>
                  </a:solidFill>
                  <a:latin typeface="+mn-ea"/>
                </a:rPr>
                <a:t>、エリア</a:t>
              </a:r>
              <a:r>
                <a:rPr kumimoji="1" lang="en-US" altLang="ja-JP" sz="1000" b="1" dirty="0">
                  <a:solidFill>
                    <a:schemeClr val="tx1"/>
                  </a:solidFill>
                  <a:latin typeface="+mn-ea"/>
                </a:rPr>
                <a:t>1</a:t>
              </a:r>
              <a:r>
                <a:rPr kumimoji="1" lang="ja-JP" altLang="en-US" sz="1000" b="1" dirty="0">
                  <a:solidFill>
                    <a:schemeClr val="tx1"/>
                  </a:solidFill>
                  <a:latin typeface="+mn-ea"/>
                </a:rPr>
                <a:t>～</a:t>
              </a:r>
              <a:r>
                <a:rPr lang="en-US" altLang="ja-JP" sz="1000" b="1" dirty="0">
                  <a:solidFill>
                    <a:schemeClr val="tx1"/>
                  </a:solidFill>
                  <a:latin typeface="+mn-ea"/>
                </a:rPr>
                <a:t>8</a:t>
              </a:r>
              <a:r>
                <a:rPr kumimoji="1" lang="ja-JP" altLang="en-US" sz="1000" b="1" dirty="0">
                  <a:solidFill>
                    <a:schemeClr val="tx1"/>
                  </a:solidFill>
                  <a:latin typeface="+mn-ea"/>
                </a:rPr>
                <a:t>で</a:t>
              </a:r>
              <a:endParaRPr kumimoji="1" lang="en-US" altLang="ja-JP" sz="1000" b="1" dirty="0">
                <a:solidFill>
                  <a:schemeClr val="tx1"/>
                </a:solidFill>
                <a:latin typeface="+mn-ea"/>
              </a:endParaRPr>
            </a:p>
            <a:p>
              <a:r>
                <a:rPr kumimoji="1" lang="ja-JP" altLang="en-US" sz="1000" b="1" dirty="0">
                  <a:solidFill>
                    <a:schemeClr val="tx1"/>
                  </a:solidFill>
                  <a:latin typeface="+mn-ea"/>
                </a:rPr>
                <a:t>検知オブジェクト名称：</a:t>
              </a:r>
              <a:r>
                <a:rPr lang="en-US" altLang="ja-JP" sz="1000" b="1" dirty="0">
                  <a:solidFill>
                    <a:schemeClr val="tx1"/>
                  </a:solidFill>
                  <a:latin typeface="+mn-ea"/>
                </a:rPr>
                <a:t> Forklift</a:t>
              </a:r>
              <a:r>
                <a:rPr kumimoji="1" lang="ja-JP" altLang="en-US" sz="1000" b="1" dirty="0">
                  <a:solidFill>
                    <a:schemeClr val="tx1"/>
                  </a:solidFill>
                  <a:latin typeface="+mn-ea"/>
                </a:rPr>
                <a:t>の</a:t>
              </a:r>
              <a:endParaRPr kumimoji="1" lang="en-US" altLang="ja-JP" sz="1000" b="1" dirty="0">
                <a:solidFill>
                  <a:schemeClr val="tx1"/>
                </a:solidFill>
                <a:latin typeface="+mn-ea"/>
              </a:endParaRPr>
            </a:p>
            <a:p>
              <a:r>
                <a:rPr kumimoji="1" lang="ja-JP" altLang="en-US" sz="1000" b="1" dirty="0">
                  <a:solidFill>
                    <a:schemeClr val="tx1"/>
                  </a:solidFill>
                  <a:latin typeface="+mn-ea"/>
                </a:rPr>
                <a:t>侵入検知アラームが発生した</a:t>
              </a:r>
              <a:endParaRPr kumimoji="1" lang="en-US" altLang="ja-JP" sz="1000" b="1" dirty="0">
                <a:solidFill>
                  <a:schemeClr val="tx1"/>
                </a:solidFill>
                <a:latin typeface="+mn-ea"/>
              </a:endParaRPr>
            </a:p>
            <a:p>
              <a:r>
                <a:rPr kumimoji="1" lang="ja-JP" altLang="en-US" sz="1000" b="1" dirty="0">
                  <a:solidFill>
                    <a:schemeClr val="tx1"/>
                  </a:solidFill>
                  <a:latin typeface="+mn-ea"/>
                </a:rPr>
                <a:t>場合の例</a:t>
              </a:r>
              <a:endParaRPr kumimoji="1" lang="en-US" altLang="ja-JP" sz="1000" b="1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D8F8984C-0110-A5CF-FADD-60660A599E2E}"/>
                </a:ext>
              </a:extLst>
            </p:cNvPr>
            <p:cNvSpPr/>
            <p:nvPr/>
          </p:nvSpPr>
          <p:spPr>
            <a:xfrm>
              <a:off x="6773918" y="2043867"/>
              <a:ext cx="226958" cy="18015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kumimoji="1" lang="en-US" altLang="ja-JP" sz="550" b="1" dirty="0">
                  <a:solidFill>
                    <a:srgbClr val="8AAEAC"/>
                  </a:solidFill>
                  <a:latin typeface="+mn-ea"/>
                </a:rPr>
                <a:t>Forklift</a:t>
              </a:r>
              <a:endParaRPr kumimoji="1" lang="ja-JP" altLang="en-US" sz="550" b="1" dirty="0">
                <a:solidFill>
                  <a:srgbClr val="8AAEAC"/>
                </a:solidFill>
                <a:latin typeface="+mn-ea"/>
              </a:endParaRPr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E8F68F99-B5B2-63C4-007B-0CD3E1474B68}"/>
                </a:ext>
              </a:extLst>
            </p:cNvPr>
            <p:cNvSpPr/>
            <p:nvPr/>
          </p:nvSpPr>
          <p:spPr>
            <a:xfrm>
              <a:off x="7119993" y="4044134"/>
              <a:ext cx="226958" cy="15115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kumimoji="1" lang="en-US" altLang="ja-JP" sz="600" b="1" dirty="0">
                  <a:solidFill>
                    <a:srgbClr val="8AAEAC"/>
                  </a:solidFill>
                  <a:latin typeface="+mn-ea"/>
                </a:rPr>
                <a:t>Forklift</a:t>
              </a:r>
              <a:endParaRPr kumimoji="1" lang="ja-JP" altLang="en-US" sz="600" b="1" dirty="0">
                <a:solidFill>
                  <a:srgbClr val="8AAEAC"/>
                </a:solidFill>
                <a:latin typeface="+mn-ea"/>
              </a:endParaRP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00B44EE3-ED58-F5CC-ED7C-14F8A68B374D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5" name="テキスト ボックス 4">
              <a:hlinkClick r:id="rId6" action="ppaction://hlinksldjump"/>
              <a:extLst>
                <a:ext uri="{FF2B5EF4-FFF2-40B4-BE49-F238E27FC236}">
                  <a16:creationId xmlns:a16="http://schemas.microsoft.com/office/drawing/2014/main" id="{ECD6B3A1-2EAC-37BE-518B-D59A3058C227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25" name="正方形/長方形 24">
              <a:hlinkClick r:id="rId7" action="ppaction://hlinksldjump"/>
              <a:extLst>
                <a:ext uri="{FF2B5EF4-FFF2-40B4-BE49-F238E27FC236}">
                  <a16:creationId xmlns:a16="http://schemas.microsoft.com/office/drawing/2014/main" id="{28221FE4-4065-F450-09E9-746DFE12DF00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017032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E163DE-3610-AF17-052E-FD88329B2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更新履歴</a:t>
            </a:r>
          </a:p>
        </p:txBody>
      </p:sp>
    </p:spTree>
    <p:extLst>
      <p:ext uri="{BB962C8B-B14F-4D97-AF65-F5344CB8AC3E}">
        <p14:creationId xmlns:p14="http://schemas.microsoft.com/office/powerpoint/2010/main" val="21676391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39688"/>
              </p:ext>
            </p:extLst>
          </p:nvPr>
        </p:nvGraphicFramePr>
        <p:xfrm>
          <a:off x="131058" y="973569"/>
          <a:ext cx="14097247" cy="644198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9459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8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21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53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55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196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7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更新内容</a:t>
                      </a: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対象ページ</a:t>
                      </a: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バージョン</a:t>
                      </a: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更新日</a:t>
                      </a: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初版</a:t>
                      </a: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V1.00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2024/3/1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7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397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8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397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 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397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11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9552963"/>
                  </a:ext>
                </a:extLst>
              </a:tr>
              <a:tr h="38397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7124967"/>
                  </a:ext>
                </a:extLst>
              </a:tr>
              <a:tr h="40269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13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9509143"/>
                  </a:ext>
                </a:extLst>
              </a:tr>
              <a:tr h="38397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14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195039"/>
                  </a:ext>
                </a:extLst>
              </a:tr>
              <a:tr h="38397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9619629"/>
                  </a:ext>
                </a:extLst>
              </a:tr>
            </a:tbl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kumimoji="1" lang="ja-JP" altLang="en-US" dirty="0"/>
              <a:t>更新履歴</a:t>
            </a:r>
          </a:p>
        </p:txBody>
      </p:sp>
    </p:spTree>
    <p:extLst>
      <p:ext uri="{BB962C8B-B14F-4D97-AF65-F5344CB8AC3E}">
        <p14:creationId xmlns:p14="http://schemas.microsoft.com/office/powerpoint/2010/main" val="33116943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422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762B471C-1428-90FC-5311-EF93D6679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ラインナップ一覧</a:t>
            </a:r>
          </a:p>
        </p:txBody>
      </p:sp>
      <p:graphicFrame>
        <p:nvGraphicFramePr>
          <p:cNvPr id="4" name="表 1">
            <a:extLst>
              <a:ext uri="{FF2B5EF4-FFF2-40B4-BE49-F238E27FC236}">
                <a16:creationId xmlns:a16="http://schemas.microsoft.com/office/drawing/2014/main" id="{3CB1EA02-2F9A-0EBE-E80B-1047DF0B99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454031"/>
              </p:ext>
            </p:extLst>
          </p:nvPr>
        </p:nvGraphicFramePr>
        <p:xfrm>
          <a:off x="531255" y="1370803"/>
          <a:ext cx="13337701" cy="58176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8043963">
                  <a:extLst>
                    <a:ext uri="{9D8B030D-6E8A-4147-A177-3AD203B41FA5}">
                      <a16:colId xmlns:a16="http://schemas.microsoft.com/office/drawing/2014/main" val="378862261"/>
                    </a:ext>
                  </a:extLst>
                </a:gridCol>
                <a:gridCol w="3510875">
                  <a:extLst>
                    <a:ext uri="{9D8B030D-6E8A-4147-A177-3AD203B41FA5}">
                      <a16:colId xmlns:a16="http://schemas.microsoft.com/office/drawing/2014/main" val="2336996333"/>
                    </a:ext>
                  </a:extLst>
                </a:gridCol>
                <a:gridCol w="1782863">
                  <a:extLst>
                    <a:ext uri="{9D8B030D-6E8A-4147-A177-3AD203B41FA5}">
                      <a16:colId xmlns:a16="http://schemas.microsoft.com/office/drawing/2014/main" val="3484101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品名</a:t>
                      </a:r>
                    </a:p>
                  </a:txBody>
                  <a:tcPr marL="108000" marR="108000" marT="108000" marB="108000" anchor="ctr"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6464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8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品番</a:t>
                      </a:r>
                    </a:p>
                  </a:txBody>
                  <a:tcPr marL="108000" marR="108000" marT="108000" marB="108000" anchor="ctr"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6464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8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発売時期</a:t>
                      </a:r>
                    </a:p>
                  </a:txBody>
                  <a:tcPr marL="108000" marR="108000" marT="108000" marB="108000" anchor="ctr"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6464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68478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79906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1" i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8MP </a:t>
                      </a:r>
                      <a:r>
                        <a:rPr kumimoji="1" lang="ja-JP" altLang="en-US" sz="2400" b="1" i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屋外 ハウジング一体 </a:t>
                      </a:r>
                      <a:r>
                        <a:rPr kumimoji="1" lang="en-US" altLang="ja-JP" sz="2400" b="1" i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AI</a:t>
                      </a:r>
                      <a:r>
                        <a:rPr kumimoji="1" lang="ja-JP" altLang="en-US" sz="2400" b="1" i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カメラ</a:t>
                      </a: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WV-X15700-V2LN</a:t>
                      </a: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79906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2024</a:t>
                      </a:r>
                      <a:r>
                        <a:rPr kumimoji="1" lang="ja-JP" alt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2</a:t>
                      </a:r>
                      <a:r>
                        <a:rPr kumimoji="1" lang="ja-JP" alt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月</a:t>
                      </a:r>
                      <a:endParaRPr kumimoji="1" lang="en-US" altLang="ja-JP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51832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5MP </a:t>
                      </a:r>
                      <a:r>
                        <a:rPr lang="ja-JP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屋外 ハウジング一体 </a:t>
                      </a: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カメラ</a:t>
                      </a: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WV-X15500-V3LN</a:t>
                      </a: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79906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2024</a:t>
                      </a:r>
                      <a:r>
                        <a:rPr kumimoji="1" lang="ja-JP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4</a:t>
                      </a:r>
                      <a:r>
                        <a:rPr kumimoji="1" lang="ja-JP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月</a:t>
                      </a:r>
                      <a:endParaRPr kumimoji="1" lang="en-US" altLang="ja-JP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80616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2MP</a:t>
                      </a: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(1080p) </a:t>
                      </a:r>
                      <a:r>
                        <a:rPr lang="ja-JP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屋外 ハウジング一体 </a:t>
                      </a: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カメラ</a:t>
                      </a: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WV-X15300-V3LN</a:t>
                      </a: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79906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2024</a:t>
                      </a:r>
                      <a:r>
                        <a:rPr kumimoji="1" lang="ja-JP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2</a:t>
                      </a:r>
                      <a:r>
                        <a:rPr kumimoji="1" lang="ja-JP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月</a:t>
                      </a:r>
                      <a:endParaRPr kumimoji="1" lang="en-US" altLang="ja-JP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1131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8MP </a:t>
                      </a:r>
                      <a:r>
                        <a:rPr lang="ja-JP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屋内 ドーム </a:t>
                      </a: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カメラ</a:t>
                      </a: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WV-X22700-V2L</a:t>
                      </a: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2024</a:t>
                      </a:r>
                      <a:r>
                        <a:rPr lang="ja-JP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年</a:t>
                      </a: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ja-JP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月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424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5MP </a:t>
                      </a:r>
                      <a:r>
                        <a:rPr lang="ja-JP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屋内 ドーム </a:t>
                      </a: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カメラ</a:t>
                      </a: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WV-X22500-V3L</a:t>
                      </a: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79906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2024</a:t>
                      </a:r>
                      <a:r>
                        <a:rPr lang="ja-JP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年</a:t>
                      </a: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4</a:t>
                      </a:r>
                      <a:r>
                        <a:rPr lang="ja-JP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月</a:t>
                      </a:r>
                      <a:endParaRPr lang="en-US" altLang="ja-JP" sz="2400" b="1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57015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2MP</a:t>
                      </a: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(1080p) </a:t>
                      </a:r>
                      <a:r>
                        <a:rPr lang="ja-JP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屋内 ドーム </a:t>
                      </a: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カメラ</a:t>
                      </a: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WV-X22300-V3L</a:t>
                      </a: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79906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2024</a:t>
                      </a:r>
                      <a:r>
                        <a:rPr kumimoji="1" lang="ja-JP" alt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2</a:t>
                      </a:r>
                      <a:r>
                        <a:rPr kumimoji="1" lang="ja-JP" alt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月</a:t>
                      </a:r>
                      <a:endParaRPr kumimoji="1" lang="en-US" altLang="ja-JP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59807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8MP </a:t>
                      </a:r>
                      <a:r>
                        <a:rPr lang="ja-JP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屋外 ドーム </a:t>
                      </a: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カメラ</a:t>
                      </a: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WV-X25700-V2LN</a:t>
                      </a: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79906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2024</a:t>
                      </a:r>
                      <a:r>
                        <a:rPr kumimoji="1" lang="ja-JP" alt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2</a:t>
                      </a:r>
                      <a:r>
                        <a:rPr kumimoji="1" lang="ja-JP" alt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月</a:t>
                      </a:r>
                      <a:endParaRPr kumimoji="1" lang="en-US" altLang="ja-JP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53794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5MP </a:t>
                      </a:r>
                      <a:r>
                        <a:rPr lang="ja-JP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屋外 ドーム </a:t>
                      </a: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カメラ</a:t>
                      </a: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WV-X25500-V3LN</a:t>
                      </a: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79906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2024</a:t>
                      </a:r>
                      <a:r>
                        <a:rPr kumimoji="1" lang="ja-JP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4</a:t>
                      </a:r>
                      <a:r>
                        <a:rPr kumimoji="1" lang="ja-JP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月</a:t>
                      </a:r>
                      <a:endParaRPr kumimoji="1" lang="en-US" altLang="ja-JP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7854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2MP</a:t>
                      </a: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(1080p) </a:t>
                      </a:r>
                      <a:r>
                        <a:rPr lang="ja-JP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屋外 ドーム </a:t>
                      </a: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カメラ</a:t>
                      </a: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WV-X25300-V3LN</a:t>
                      </a: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79906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2024</a:t>
                      </a:r>
                      <a:r>
                        <a:rPr kumimoji="1" lang="ja-JP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2</a:t>
                      </a:r>
                      <a:r>
                        <a:rPr kumimoji="1" lang="ja-JP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月</a:t>
                      </a:r>
                      <a:endParaRPr kumimoji="1" lang="en-US" altLang="ja-JP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326316"/>
                  </a:ext>
                </a:extLst>
              </a:tr>
            </a:tbl>
          </a:graphicData>
        </a:graphic>
      </p:graphicFrame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DF2701F-EE75-C28E-728B-509A08028D4D}"/>
              </a:ext>
            </a:extLst>
          </p:cNvPr>
          <p:cNvSpPr txBox="1"/>
          <p:nvPr/>
        </p:nvSpPr>
        <p:spPr>
          <a:xfrm>
            <a:off x="388883" y="711330"/>
            <a:ext cx="9358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400" b="1" dirty="0">
                <a:latin typeface="+mn-ea"/>
              </a:rPr>
              <a:t>■</a:t>
            </a:r>
            <a:r>
              <a:rPr kumimoji="1" lang="en-US" altLang="ja-JP" sz="2400" b="1" dirty="0">
                <a:latin typeface="+mn-ea"/>
              </a:rPr>
              <a:t>5MP</a:t>
            </a:r>
            <a:r>
              <a:rPr kumimoji="1" lang="ja-JP" altLang="en-US" sz="2400" b="1" dirty="0">
                <a:latin typeface="+mn-ea"/>
              </a:rPr>
              <a:t>モデルは </a:t>
            </a:r>
            <a:r>
              <a:rPr kumimoji="1" lang="en-US" altLang="ja-JP" sz="2400" b="1" dirty="0">
                <a:latin typeface="+mn-ea"/>
              </a:rPr>
              <a:t>2024</a:t>
            </a:r>
            <a:r>
              <a:rPr kumimoji="1" lang="ja-JP" altLang="en-US" sz="2400" b="1" dirty="0">
                <a:latin typeface="+mn-ea"/>
              </a:rPr>
              <a:t>年</a:t>
            </a:r>
            <a:r>
              <a:rPr kumimoji="1" lang="en-US" altLang="ja-JP" sz="2400" b="1" dirty="0">
                <a:latin typeface="+mn-ea"/>
              </a:rPr>
              <a:t>4</a:t>
            </a:r>
            <a:r>
              <a:rPr kumimoji="1" lang="ja-JP" altLang="en-US" sz="2400" b="1" dirty="0">
                <a:latin typeface="+mn-ea"/>
              </a:rPr>
              <a:t>月、その他モデルは </a:t>
            </a:r>
            <a:r>
              <a:rPr kumimoji="1" lang="en-US" altLang="ja-JP" sz="2400" b="1" dirty="0">
                <a:latin typeface="+mn-ea"/>
              </a:rPr>
              <a:t>2024</a:t>
            </a:r>
            <a:r>
              <a:rPr kumimoji="1" lang="ja-JP" altLang="en-US" sz="2400" b="1" dirty="0">
                <a:latin typeface="+mn-ea"/>
              </a:rPr>
              <a:t>年</a:t>
            </a:r>
            <a:r>
              <a:rPr kumimoji="1" lang="en-US" altLang="ja-JP" sz="2400" b="1" dirty="0">
                <a:latin typeface="+mn-ea"/>
              </a:rPr>
              <a:t>2</a:t>
            </a:r>
            <a:r>
              <a:rPr kumimoji="1" lang="ja-JP" altLang="en-US" sz="2400" b="1" dirty="0">
                <a:latin typeface="+mn-ea"/>
              </a:rPr>
              <a:t>月 発売予定</a:t>
            </a:r>
          </a:p>
        </p:txBody>
      </p:sp>
    </p:spTree>
    <p:extLst>
      <p:ext uri="{BB962C8B-B14F-4D97-AF65-F5344CB8AC3E}">
        <p14:creationId xmlns:p14="http://schemas.microsoft.com/office/powerpoint/2010/main" val="2497936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Yu Gothic UI" panose="020B0500000000000000" pitchFamily="50" charset="-128"/>
                <a:ea typeface="Yu Gothic UI" panose="020B0500000000000000" pitchFamily="50" charset="-128"/>
              </a:rPr>
              <a:t>目次</a:t>
            </a:r>
          </a:p>
        </p:txBody>
      </p:sp>
      <p:sp>
        <p:nvSpPr>
          <p:cNvPr id="2" name="コンテンツ プレースホルダー 3">
            <a:extLst>
              <a:ext uri="{FF2B5EF4-FFF2-40B4-BE49-F238E27FC236}">
                <a16:creationId xmlns:a16="http://schemas.microsoft.com/office/drawing/2014/main" id="{75825459-9D24-1C6E-8496-DA094702345C}"/>
              </a:ext>
            </a:extLst>
          </p:cNvPr>
          <p:cNvSpPr txBox="1">
            <a:spLocks/>
          </p:cNvSpPr>
          <p:nvPr/>
        </p:nvSpPr>
        <p:spPr>
          <a:xfrm>
            <a:off x="274491" y="1156120"/>
            <a:ext cx="6537325" cy="6072187"/>
          </a:xfrm>
          <a:prstGeom prst="rect">
            <a:avLst/>
          </a:prstGeom>
        </p:spPr>
        <p:txBody>
          <a:bodyPr/>
          <a:lstStyle>
            <a:lvl1pPr marL="269977" indent="-269977" algn="l" defTabSz="107990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kumimoji="1" sz="33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9930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9883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3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89836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29789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69743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09696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49649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89602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7464" indent="-567464">
              <a:buFont typeface="+mj-lt"/>
              <a:buAutoNum type="arabicPeriod"/>
            </a:pPr>
            <a:r>
              <a:rPr lang="ja-JP" altLang="en-US" sz="2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設計・導入</a:t>
            </a:r>
            <a:endParaRPr lang="en-US" altLang="ja-JP" sz="28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1-1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．従来モデルとのスペック比較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1-2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．撮像モードによる機能制限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1-3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．配信性能について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1-4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．対応</a:t>
            </a: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AI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アプリケーション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1-5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</a:t>
            </a: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SDT</a:t>
            </a:r>
            <a:r>
              <a:rPr lang="ja-JP" altLang="en-US" sz="11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（システムデザインツール）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でのシステム設計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-567464">
              <a:spcBef>
                <a:spcPts val="2834"/>
              </a:spcBef>
              <a:buFont typeface="+mj-lt"/>
              <a:buAutoNum type="arabicPeriod" startAt="2"/>
            </a:pPr>
            <a:r>
              <a:rPr lang="ja-JP" altLang="en-US" sz="2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施工・調整</a:t>
            </a:r>
          </a:p>
          <a:p>
            <a:pPr marL="567464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US" altLang="ja-JP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2-1</a:t>
            </a:r>
            <a:r>
              <a:rPr lang="ja-JP" altLang="en-US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．取扱説明書（設置編）へのアクセス方法</a:t>
            </a:r>
            <a:endParaRPr lang="en-US" altLang="ja-JP" sz="2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ja-JP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2-2</a:t>
            </a:r>
            <a:r>
              <a:rPr lang="ja-JP" altLang="en-US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．開梱・同梱物の確認</a:t>
            </a:r>
            <a:endParaRPr lang="en-US" altLang="ja-JP" sz="2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ja-JP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2-3</a:t>
            </a:r>
            <a:r>
              <a:rPr lang="ja-JP" altLang="en-US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．</a:t>
            </a:r>
            <a:r>
              <a:rPr lang="en-US" altLang="ja-JP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microSD </a:t>
            </a:r>
            <a:r>
              <a:rPr lang="ja-JP" altLang="en-US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メモリーカードについて</a:t>
            </a:r>
            <a:endParaRPr lang="en-US" altLang="ja-JP" sz="2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ja-JP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2-4</a:t>
            </a:r>
            <a:r>
              <a:rPr lang="ja-JP" altLang="en-US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．設置について</a:t>
            </a:r>
            <a:endParaRPr lang="en-US" altLang="ja-JP" sz="2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ja-JP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2-5</a:t>
            </a:r>
            <a:r>
              <a:rPr lang="ja-JP" altLang="en-US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．防水テープ処理について</a:t>
            </a:r>
            <a:endParaRPr lang="en-US" altLang="ja-JP" sz="2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6" name="コンテンツ プレースホルダー 3">
            <a:extLst>
              <a:ext uri="{FF2B5EF4-FFF2-40B4-BE49-F238E27FC236}">
                <a16:creationId xmlns:a16="http://schemas.microsoft.com/office/drawing/2014/main" id="{C193DAC1-E80A-84FD-E899-53412DEC8E36}"/>
              </a:ext>
            </a:extLst>
          </p:cNvPr>
          <p:cNvSpPr txBox="1">
            <a:spLocks/>
          </p:cNvSpPr>
          <p:nvPr/>
        </p:nvSpPr>
        <p:spPr>
          <a:xfrm>
            <a:off x="7483147" y="1156120"/>
            <a:ext cx="6536356" cy="57701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7464" indent="-567464">
              <a:buFont typeface="+mj-lt"/>
              <a:buAutoNum type="arabicPeriod" startAt="3"/>
            </a:pPr>
            <a:r>
              <a:rPr lang="ja-JP" altLang="en-US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設定</a:t>
            </a:r>
            <a:endParaRPr lang="en-US" altLang="ja-JP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3-1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</a:t>
            </a: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IP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簡単設定ツールについて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3-2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．初期設定について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3-3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．カメラブラウザ表示について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3-4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</a:t>
            </a: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 iCT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（</a:t>
            </a: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i-PRO 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設定ツール）での設定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3-5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．工場初期化の手順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0" indent="0">
              <a:spcBef>
                <a:spcPts val="2834"/>
              </a:spcBef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【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参考</a:t>
            </a: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】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アラーム通知設定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" name="正方形/長方形 4">
            <a:hlinkClick r:id="rId2" action="ppaction://hlinksldjump"/>
            <a:extLst>
              <a:ext uri="{FF2B5EF4-FFF2-40B4-BE49-F238E27FC236}">
                <a16:creationId xmlns:a16="http://schemas.microsoft.com/office/drawing/2014/main" id="{CD510A00-5F82-CB12-7AF3-B37B4172244F}"/>
              </a:ext>
            </a:extLst>
          </p:cNvPr>
          <p:cNvSpPr/>
          <p:nvPr/>
        </p:nvSpPr>
        <p:spPr>
          <a:xfrm>
            <a:off x="830317" y="1639614"/>
            <a:ext cx="5749159" cy="3708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3" action="ppaction://hlinksldjump"/>
            <a:extLst>
              <a:ext uri="{FF2B5EF4-FFF2-40B4-BE49-F238E27FC236}">
                <a16:creationId xmlns:a16="http://schemas.microsoft.com/office/drawing/2014/main" id="{5FF3BC72-2E8C-71E8-D091-49D2BDD1ADCB}"/>
              </a:ext>
            </a:extLst>
          </p:cNvPr>
          <p:cNvSpPr/>
          <p:nvPr/>
        </p:nvSpPr>
        <p:spPr>
          <a:xfrm>
            <a:off x="830316" y="2007104"/>
            <a:ext cx="5749159" cy="3708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0743E84D-A477-A472-22F4-A7F224B73636}"/>
              </a:ext>
            </a:extLst>
          </p:cNvPr>
          <p:cNvSpPr>
            <a:spLocks/>
          </p:cNvSpPr>
          <p:nvPr/>
        </p:nvSpPr>
        <p:spPr>
          <a:xfrm>
            <a:off x="830316" y="2377904"/>
            <a:ext cx="5749159" cy="3708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DBE16670-1FDA-3DCC-888F-41B8624A1B19}"/>
              </a:ext>
            </a:extLst>
          </p:cNvPr>
          <p:cNvSpPr/>
          <p:nvPr/>
        </p:nvSpPr>
        <p:spPr>
          <a:xfrm>
            <a:off x="830316" y="2755904"/>
            <a:ext cx="5749159" cy="3708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B30B4F2E-0352-966F-C371-8E3859B80BAF}"/>
              </a:ext>
            </a:extLst>
          </p:cNvPr>
          <p:cNvSpPr/>
          <p:nvPr/>
        </p:nvSpPr>
        <p:spPr>
          <a:xfrm>
            <a:off x="830315" y="3125605"/>
            <a:ext cx="5749159" cy="3708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7" action="ppaction://hlinksldjump"/>
            <a:extLst>
              <a:ext uri="{FF2B5EF4-FFF2-40B4-BE49-F238E27FC236}">
                <a16:creationId xmlns:a16="http://schemas.microsoft.com/office/drawing/2014/main" id="{79D8C12C-83DE-2726-64FB-A43FBE99D784}"/>
              </a:ext>
            </a:extLst>
          </p:cNvPr>
          <p:cNvSpPr/>
          <p:nvPr/>
        </p:nvSpPr>
        <p:spPr>
          <a:xfrm>
            <a:off x="830314" y="4296405"/>
            <a:ext cx="5749159" cy="3708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hlinkClick r:id="rId8" action="ppaction://hlinksldjump"/>
            <a:extLst>
              <a:ext uri="{FF2B5EF4-FFF2-40B4-BE49-F238E27FC236}">
                <a16:creationId xmlns:a16="http://schemas.microsoft.com/office/drawing/2014/main" id="{8A0A4CBB-0DE0-CF66-FD95-61A7128D8106}"/>
              </a:ext>
            </a:extLst>
          </p:cNvPr>
          <p:cNvSpPr/>
          <p:nvPr/>
        </p:nvSpPr>
        <p:spPr>
          <a:xfrm>
            <a:off x="830314" y="4667928"/>
            <a:ext cx="5749159" cy="3708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hlinkClick r:id="rId9" action="ppaction://hlinksldjump"/>
            <a:extLst>
              <a:ext uri="{FF2B5EF4-FFF2-40B4-BE49-F238E27FC236}">
                <a16:creationId xmlns:a16="http://schemas.microsoft.com/office/drawing/2014/main" id="{45DF03EF-AFB9-0AA9-1F3B-29DD5CDDEDE8}"/>
              </a:ext>
            </a:extLst>
          </p:cNvPr>
          <p:cNvSpPr/>
          <p:nvPr/>
        </p:nvSpPr>
        <p:spPr>
          <a:xfrm>
            <a:off x="830313" y="5033129"/>
            <a:ext cx="5749159" cy="3708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hlinkClick r:id="rId10" action="ppaction://hlinksldjump"/>
            <a:extLst>
              <a:ext uri="{FF2B5EF4-FFF2-40B4-BE49-F238E27FC236}">
                <a16:creationId xmlns:a16="http://schemas.microsoft.com/office/drawing/2014/main" id="{BA5B4F63-5D56-7E40-67F1-A9F893256FF9}"/>
              </a:ext>
            </a:extLst>
          </p:cNvPr>
          <p:cNvSpPr/>
          <p:nvPr/>
        </p:nvSpPr>
        <p:spPr>
          <a:xfrm>
            <a:off x="830313" y="5401013"/>
            <a:ext cx="5749159" cy="3708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hlinkClick r:id="rId11" action="ppaction://hlinksldjump"/>
            <a:extLst>
              <a:ext uri="{FF2B5EF4-FFF2-40B4-BE49-F238E27FC236}">
                <a16:creationId xmlns:a16="http://schemas.microsoft.com/office/drawing/2014/main" id="{C27D7821-5D59-5FAE-0A4F-E02132A1A670}"/>
              </a:ext>
            </a:extLst>
          </p:cNvPr>
          <p:cNvSpPr/>
          <p:nvPr/>
        </p:nvSpPr>
        <p:spPr>
          <a:xfrm>
            <a:off x="830313" y="5767280"/>
            <a:ext cx="5749159" cy="3708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hlinkClick r:id="rId12" action="ppaction://hlinksldjump"/>
            <a:extLst>
              <a:ext uri="{FF2B5EF4-FFF2-40B4-BE49-F238E27FC236}">
                <a16:creationId xmlns:a16="http://schemas.microsoft.com/office/drawing/2014/main" id="{A62568CF-B35E-198B-1E03-B58EC4241015}"/>
              </a:ext>
            </a:extLst>
          </p:cNvPr>
          <p:cNvSpPr/>
          <p:nvPr/>
        </p:nvSpPr>
        <p:spPr>
          <a:xfrm>
            <a:off x="8046733" y="1639614"/>
            <a:ext cx="5749159" cy="3708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hlinkClick r:id="rId13" action="ppaction://hlinksldjump"/>
            <a:extLst>
              <a:ext uri="{FF2B5EF4-FFF2-40B4-BE49-F238E27FC236}">
                <a16:creationId xmlns:a16="http://schemas.microsoft.com/office/drawing/2014/main" id="{90E5453E-ECF5-ECFB-0343-23122825266D}"/>
              </a:ext>
            </a:extLst>
          </p:cNvPr>
          <p:cNvSpPr/>
          <p:nvPr/>
        </p:nvSpPr>
        <p:spPr>
          <a:xfrm>
            <a:off x="8046733" y="2010105"/>
            <a:ext cx="5749159" cy="3708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hlinkClick r:id="rId14" action="ppaction://hlinksldjump"/>
            <a:extLst>
              <a:ext uri="{FF2B5EF4-FFF2-40B4-BE49-F238E27FC236}">
                <a16:creationId xmlns:a16="http://schemas.microsoft.com/office/drawing/2014/main" id="{8AED9D45-07E3-51E5-B432-74C6F103E97C}"/>
              </a:ext>
            </a:extLst>
          </p:cNvPr>
          <p:cNvSpPr/>
          <p:nvPr/>
        </p:nvSpPr>
        <p:spPr>
          <a:xfrm>
            <a:off x="8053051" y="2390464"/>
            <a:ext cx="5749159" cy="3708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hlinkClick r:id="rId15" action="ppaction://hlinksldjump"/>
            <a:extLst>
              <a:ext uri="{FF2B5EF4-FFF2-40B4-BE49-F238E27FC236}">
                <a16:creationId xmlns:a16="http://schemas.microsoft.com/office/drawing/2014/main" id="{B67FFFBE-D8D0-1E4C-DB85-4D8AC5A1B507}"/>
              </a:ext>
            </a:extLst>
          </p:cNvPr>
          <p:cNvSpPr/>
          <p:nvPr/>
        </p:nvSpPr>
        <p:spPr>
          <a:xfrm>
            <a:off x="8046733" y="2767433"/>
            <a:ext cx="5749159" cy="3708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hlinkClick r:id="rId16" action="ppaction://hlinksldjump"/>
            <a:extLst>
              <a:ext uri="{FF2B5EF4-FFF2-40B4-BE49-F238E27FC236}">
                <a16:creationId xmlns:a16="http://schemas.microsoft.com/office/drawing/2014/main" id="{E542EB35-7183-9942-D3BC-86CA422CC375}"/>
              </a:ext>
            </a:extLst>
          </p:cNvPr>
          <p:cNvSpPr/>
          <p:nvPr/>
        </p:nvSpPr>
        <p:spPr>
          <a:xfrm>
            <a:off x="8046732" y="3139349"/>
            <a:ext cx="5749159" cy="3708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hlinkClick r:id="rId17" action="ppaction://hlinksldjump"/>
            <a:extLst>
              <a:ext uri="{FF2B5EF4-FFF2-40B4-BE49-F238E27FC236}">
                <a16:creationId xmlns:a16="http://schemas.microsoft.com/office/drawing/2014/main" id="{CA374F5F-D5AC-9961-2672-4E5047EE1F6F}"/>
              </a:ext>
            </a:extLst>
          </p:cNvPr>
          <p:cNvSpPr/>
          <p:nvPr/>
        </p:nvSpPr>
        <p:spPr>
          <a:xfrm>
            <a:off x="7631574" y="3754268"/>
            <a:ext cx="6164318" cy="39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1088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79388"/>
            <a:r>
              <a:rPr lang="ja-JP" altLang="en-US" dirty="0"/>
              <a:t>１．設計・</a:t>
            </a:r>
            <a:r>
              <a:rPr kumimoji="1" lang="ja-JP" altLang="en-US" dirty="0"/>
              <a:t>導入</a:t>
            </a:r>
          </a:p>
        </p:txBody>
      </p:sp>
    </p:spTree>
    <p:extLst>
      <p:ext uri="{BB962C8B-B14F-4D97-AF65-F5344CB8AC3E}">
        <p14:creationId xmlns:p14="http://schemas.microsoft.com/office/powerpoint/2010/main" val="3494334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136026EE-76CB-420C-7F7A-1A388EF55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lang="en-US" altLang="ja-JP" dirty="0"/>
              <a:t>1-1. </a:t>
            </a:r>
            <a:r>
              <a:rPr lang="ja-JP" altLang="en-US" dirty="0"/>
              <a:t>従来モデルとのスペック比較①　屋外ボックス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94A4979-B84E-7BD8-CC40-D69203153F77}"/>
              </a:ext>
            </a:extLst>
          </p:cNvPr>
          <p:cNvSpPr txBox="1"/>
          <p:nvPr/>
        </p:nvSpPr>
        <p:spPr>
          <a:xfrm>
            <a:off x="2402822" y="7383212"/>
            <a:ext cx="23006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1100" b="1" dirty="0"/>
              <a:t>＊</a:t>
            </a:r>
            <a:r>
              <a:rPr kumimoji="1" lang="ja-JP" altLang="en-US" sz="1100" b="1" dirty="0">
                <a:solidFill>
                  <a:srgbClr val="0000FF"/>
                </a:solidFill>
              </a:rPr>
              <a:t>青字：</a:t>
            </a:r>
            <a:r>
              <a:rPr lang="ja-JP" altLang="en-US" sz="1100" b="1" dirty="0">
                <a:solidFill>
                  <a:srgbClr val="0000FF"/>
                </a:solidFill>
              </a:rPr>
              <a:t>優位</a:t>
            </a:r>
            <a:r>
              <a:rPr kumimoji="1" lang="ja-JP" altLang="en-US" sz="1100" b="1" dirty="0">
                <a:solidFill>
                  <a:srgbClr val="0000FF"/>
                </a:solidFill>
              </a:rPr>
              <a:t>点　　</a:t>
            </a:r>
            <a:r>
              <a:rPr kumimoji="1" lang="ja-JP" altLang="en-US" sz="1100" b="1" dirty="0">
                <a:solidFill>
                  <a:srgbClr val="FF0000"/>
                </a:solidFill>
              </a:rPr>
              <a:t>赤字：</a:t>
            </a:r>
            <a:r>
              <a:rPr lang="ja-JP" altLang="en-US" sz="1100" b="1" dirty="0">
                <a:solidFill>
                  <a:srgbClr val="FF0000"/>
                </a:solidFill>
              </a:rPr>
              <a:t>劣位</a:t>
            </a:r>
            <a:r>
              <a:rPr kumimoji="1" lang="ja-JP" altLang="en-US" sz="1100" b="1" dirty="0">
                <a:solidFill>
                  <a:srgbClr val="FF0000"/>
                </a:solidFill>
              </a:rPr>
              <a:t>点</a:t>
            </a:r>
            <a:endParaRPr kumimoji="1" lang="ja-JP" altLang="en-US" sz="1100" b="1" dirty="0"/>
          </a:p>
        </p:txBody>
      </p:sp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3B68635C-F04F-3A4D-2F45-421DE93CA6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3401653"/>
              </p:ext>
            </p:extLst>
          </p:nvPr>
        </p:nvGraphicFramePr>
        <p:xfrm>
          <a:off x="134221" y="858214"/>
          <a:ext cx="14131769" cy="6481143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486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2938">
                  <a:extLst>
                    <a:ext uri="{9D8B030D-6E8A-4147-A177-3AD203B41FA5}">
                      <a16:colId xmlns:a16="http://schemas.microsoft.com/office/drawing/2014/main" val="2298122404"/>
                    </a:ext>
                  </a:extLst>
                </a:gridCol>
                <a:gridCol w="2119925">
                  <a:extLst>
                    <a:ext uri="{9D8B030D-6E8A-4147-A177-3AD203B41FA5}">
                      <a16:colId xmlns:a16="http://schemas.microsoft.com/office/drawing/2014/main" val="2656412785"/>
                    </a:ext>
                  </a:extLst>
                </a:gridCol>
                <a:gridCol w="2072618">
                  <a:extLst>
                    <a:ext uri="{9D8B030D-6E8A-4147-A177-3AD203B41FA5}">
                      <a16:colId xmlns:a16="http://schemas.microsoft.com/office/drawing/2014/main" val="703730135"/>
                    </a:ext>
                  </a:extLst>
                </a:gridCol>
                <a:gridCol w="2119925">
                  <a:extLst>
                    <a:ext uri="{9D8B030D-6E8A-4147-A177-3AD203B41FA5}">
                      <a16:colId xmlns:a16="http://schemas.microsoft.com/office/drawing/2014/main" val="701409219"/>
                    </a:ext>
                  </a:extLst>
                </a:gridCol>
                <a:gridCol w="2119925">
                  <a:extLst>
                    <a:ext uri="{9D8B030D-6E8A-4147-A177-3AD203B41FA5}">
                      <a16:colId xmlns:a16="http://schemas.microsoft.com/office/drawing/2014/main" val="2109513947"/>
                    </a:ext>
                  </a:extLst>
                </a:gridCol>
                <a:gridCol w="2119925">
                  <a:extLst>
                    <a:ext uri="{9D8B030D-6E8A-4147-A177-3AD203B41FA5}">
                      <a16:colId xmlns:a16="http://schemas.microsoft.com/office/drawing/2014/main" val="1186542585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altLang="ja-JP" sz="16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altLang="ja-JP" sz="16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altLang="ja-JP" sz="16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ja-JP" altLang="en-US" sz="16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新</a:t>
                      </a:r>
                      <a:r>
                        <a:rPr lang="en-US" altLang="ja-JP" sz="18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ja-JP" altLang="en-US" sz="18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シリーズ</a:t>
                      </a:r>
                      <a:endParaRPr lang="en-US" altLang="ja-JP" sz="1800" b="1" kern="100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200" b="1" kern="100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200" b="1" kern="100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ja-JP" altLang="en-US" sz="18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シリーズ</a:t>
                      </a:r>
                      <a:endParaRPr lang="en-US" altLang="ja-JP" sz="1800" b="1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200" b="1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200" b="1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130261"/>
                  </a:ext>
                </a:extLst>
              </a:tr>
              <a:tr h="0">
                <a:tc vMerge="1"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endParaRPr lang="en-US" altLang="ja-JP" sz="16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ja-JP" sz="16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【4K</a:t>
                      </a:r>
                      <a:r>
                        <a:rPr lang="ja-JP" altLang="en-US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モデル</a:t>
                      </a:r>
                      <a:r>
                        <a:rPr lang="en-US" altLang="ja-JP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】</a:t>
                      </a:r>
                    </a:p>
                    <a:p>
                      <a:pPr marL="84138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WV-X15700-V2LN</a:t>
                      </a: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【5MP</a:t>
                      </a:r>
                      <a:r>
                        <a:rPr lang="ja-JP" altLang="en-US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モデル</a:t>
                      </a:r>
                      <a:r>
                        <a:rPr lang="en-US" altLang="ja-JP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】</a:t>
                      </a:r>
                    </a:p>
                    <a:p>
                      <a:pPr marL="84138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WV-X15500-V3LN</a:t>
                      </a: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【2MP</a:t>
                      </a:r>
                      <a:r>
                        <a:rPr lang="ja-JP" altLang="en-US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モデル</a:t>
                      </a:r>
                      <a:r>
                        <a:rPr lang="en-US" altLang="ja-JP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】</a:t>
                      </a:r>
                    </a:p>
                    <a:p>
                      <a:pPr marL="84138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WV-X15300-V3LN</a:t>
                      </a: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【4K</a:t>
                      </a:r>
                      <a:r>
                        <a:rPr lang="ja-JP" altLang="en-US" sz="12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モデル</a:t>
                      </a:r>
                      <a:r>
                        <a:rPr lang="en-US" altLang="ja-JP" sz="12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】</a:t>
                      </a:r>
                    </a:p>
                    <a:p>
                      <a:pPr marL="84138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WV-S15700-V2LN</a:t>
                      </a: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【5MP</a:t>
                      </a:r>
                      <a:r>
                        <a:rPr lang="ja-JP" altLang="en-US" sz="12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モデル</a:t>
                      </a:r>
                      <a:r>
                        <a:rPr lang="en-US" altLang="ja-JP" sz="12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】</a:t>
                      </a:r>
                    </a:p>
                    <a:p>
                      <a:pPr marL="84138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WV-S15500-V3LN</a:t>
                      </a: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【2MP</a:t>
                      </a:r>
                      <a:r>
                        <a:rPr lang="ja-JP" altLang="en-US" sz="12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モデル</a:t>
                      </a:r>
                      <a:r>
                        <a:rPr lang="en-US" altLang="ja-JP" sz="12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】</a:t>
                      </a:r>
                    </a:p>
                    <a:p>
                      <a:pPr marL="84138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WV-S1536LUX</a:t>
                      </a: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485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映像コーディック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 (or H.264)  (1)-(2),  JPEG(1)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 (or H.264)  (1)-(2),  JPEG(1)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H.265 (or H.264)  (1)-(2),  JPEG(1)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H.265 (or H.264)  (1)-(2),  JPEG(1)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H.265 (or H.264)  (1)-(2),  JPEG(1)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H.265 (or H.264)  (1)-(2),  JPEG(1)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4942266"/>
                  </a:ext>
                </a:extLst>
              </a:tr>
              <a:tr h="339503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最大解像度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[16:9] </a:t>
                      </a:r>
                      <a:r>
                        <a:rPr kumimoji="1" lang="en-US" altLang="ja-JP" sz="900" b="1" i="0" u="none" kern="120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3840 x 2160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[16:9] 3072 x 1728</a:t>
                      </a:r>
                      <a:r>
                        <a:rPr lang="ja-JP" altLang="en-US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*</a:t>
                      </a:r>
                      <a:endParaRPr lang="en-US" altLang="ja-JP" sz="900" b="1" i="0" u="non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[4:3] </a:t>
                      </a:r>
                      <a:r>
                        <a:rPr kumimoji="1" lang="ja-JP" altLang="en-US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1"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3072 x 2304</a:t>
                      </a:r>
                      <a:r>
                        <a:rPr kumimoji="1" lang="ja-JP" altLang="en-US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*</a:t>
                      </a:r>
                      <a:endParaRPr kumimoji="1" lang="en-US" altLang="ja-JP" sz="900" b="1" i="0" u="non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　　　</a:t>
                      </a:r>
                      <a:r>
                        <a:rPr kumimoji="1" lang="ja-JP" altLang="en-US" sz="8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＊ </a:t>
                      </a:r>
                      <a:r>
                        <a:rPr lang="ja-JP" altLang="en-US" sz="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超解像度モード</a:t>
                      </a:r>
                      <a:endParaRPr kumimoji="1" lang="en-US" altLang="ja-JP" sz="800" b="1" i="0" u="non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/>
                        </a:rPr>
                        <a:t>[16:9] 1920 x 1080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[4:3]   2048 x 1536*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　　　　＊ 超解像度モード</a:t>
                      </a:r>
                      <a:endParaRPr kumimoji="1" lang="en-US" altLang="ja-JP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[16:9] </a:t>
                      </a:r>
                      <a:r>
                        <a:rPr kumimoji="1" lang="en-US" altLang="ja-JP" sz="900" b="1" i="0" u="none" kern="120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3840 x 2160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[16:9] 3072</a:t>
                      </a:r>
                      <a:r>
                        <a:rPr lang="ja-JP" altLang="en-US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 </a:t>
                      </a:r>
                      <a:r>
                        <a:rPr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x</a:t>
                      </a:r>
                      <a:r>
                        <a:rPr lang="ja-JP" altLang="en-US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 </a:t>
                      </a:r>
                      <a:r>
                        <a:rPr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1728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[4:3] </a:t>
                      </a:r>
                      <a:r>
                        <a:rPr kumimoji="1" lang="ja-JP" altLang="en-US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1"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3072 x 2304</a:t>
                      </a:r>
                      <a:endParaRPr kumimoji="1" lang="en-US" altLang="ja-JP" sz="800" b="1" i="0" u="non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[16:9] 1920 x 1080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[4:3]   2048 x 1536</a:t>
                      </a:r>
                      <a:endParaRPr kumimoji="1" lang="en-US" altLang="ja-JP" sz="800" b="1" i="0" u="non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677026"/>
                  </a:ext>
                </a:extLst>
              </a:tr>
              <a:tr h="13500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最大フレームレート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005690"/>
                  </a:ext>
                </a:extLst>
              </a:tr>
              <a:tr h="234885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撮像モード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[16:9] 60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lang="en-US" altLang="ja-JP" sz="900" b="1" kern="100" baseline="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446088" marR="0" lvl="0" indent="-4460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[16:9] 60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lang="en-US" altLang="ja-JP" sz="900" b="1" kern="100" baseline="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446088" marR="0" lvl="0" indent="-4460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[4:3] 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 30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lang="en-US" altLang="ja-JP" sz="900" b="1" kern="100" baseline="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46088" marR="0" lvl="0" indent="-4460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[16:9] 60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モード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kumimoji="1" lang="en-US" altLang="ja-JP" sz="9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446088" marR="0" lvl="0" indent="-4460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[4:3] 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 30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kumimoji="1" lang="en-US" altLang="ja-JP" sz="9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46088" marR="0" lvl="0" indent="-4460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[16:9] 30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lang="en-US" altLang="ja-JP" sz="900" b="1" kern="100" baseline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446088" marR="0" lvl="0" indent="-4460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[16:9] 30fps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lang="en-US" altLang="ja-JP" sz="900" b="1" kern="100" baseline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446088" marR="0" lvl="0" indent="-4460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[4:3]   30fps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lang="en-US" altLang="ja-JP" sz="900" b="1" kern="100" baseline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46088" marR="0" lvl="0" indent="-4460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[16:9] 60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モード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kumimoji="1" lang="en-US" altLang="ja-JP" sz="9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446088" marR="0" lvl="0" indent="-4460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4:3] 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 15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kumimoji="1" lang="en-US" altLang="ja-JP" sz="9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93000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3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光学ズーム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2.0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3.1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3.1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2.0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3.1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3.1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302804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3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EX</a:t>
                      </a: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光学ズーム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 </a:t>
                      </a: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12.0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 </a:t>
                      </a: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12.4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 </a:t>
                      </a: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9.3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6.0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 </a:t>
                      </a: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9.3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 </a:t>
                      </a: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9.3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5356321"/>
                  </a:ext>
                </a:extLst>
              </a:tr>
              <a:tr h="27699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3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視野角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[16:9]</a:t>
                      </a:r>
                      <a:r>
                        <a:rPr kumimoji="1" lang="ja-JP" altLang="en-US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53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104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56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  <a:endParaRPr kumimoji="1" lang="ja-JP" alt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[16:9]</a:t>
                      </a:r>
                      <a:r>
                        <a:rPr kumimoji="1" lang="ja-JP" altLang="en-US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34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106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57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  <a:endParaRPr kumimoji="1" lang="ja-JP" alt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[4:3]  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34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106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25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77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[16:9]</a:t>
                      </a:r>
                      <a:r>
                        <a:rPr kumimoji="1" lang="ja-JP" altLang="en-US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37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117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21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62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  <a:endParaRPr kumimoji="1" lang="ja-JP" alt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[4:3]  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27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82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21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62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[16:9]</a:t>
                      </a:r>
                      <a:r>
                        <a:rPr kumimoji="1" lang="ja-JP" altLang="en-US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53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104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56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  <a:endParaRPr kumimoji="1" lang="ja-JP" alt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[16:9]</a:t>
                      </a:r>
                      <a:r>
                        <a:rPr kumimoji="1" lang="ja-JP" altLang="en-US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34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106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19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57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  <a:endParaRPr kumimoji="1" lang="ja-JP" alt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[4:3]  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34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106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25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77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[16:9]</a:t>
                      </a:r>
                      <a:r>
                        <a:rPr kumimoji="1" lang="ja-JP" altLang="en-US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37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117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21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62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  <a:endParaRPr kumimoji="1" lang="ja-JP" alt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[4:3]  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27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82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21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62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273763"/>
                  </a:ext>
                </a:extLst>
              </a:tr>
              <a:tr h="27699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調整角度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天井設置の場合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]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水平：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±180°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（水平（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PAN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垂直：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100°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（垂直（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傾き：－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190°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+100°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（傾き（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YAW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壁設置の場合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]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水平：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±100°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（垂直（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垂直：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±100°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（垂直（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傾き：－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190°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+100°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（傾き（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YAW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※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水平（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PAN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）角の調整により水平／垂直を切り替え</a:t>
                      </a:r>
                      <a:endParaRPr kumimoji="1" lang="en-US" altLang="ja-JP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天井設置の場合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]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水平：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±180°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（水平（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PAN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垂直：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100°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（垂直（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傾き：－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190°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+100°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（傾き（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YAW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壁設置の場合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]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水平：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±100°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（垂直（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垂直：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±100°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（垂直（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傾き：－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190°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+100°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（傾き（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YAW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※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水平（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PAN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）角の調整により水平／垂直を切り替え</a:t>
                      </a:r>
                      <a:endParaRPr kumimoji="1" lang="en-US" altLang="ja-JP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天井設置の場合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]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水平：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±180°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（水平（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PAN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垂直：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（垂直（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傾き：－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+100°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（傾き（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YAW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壁設置の場合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]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水平：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±100°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（垂直（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垂直：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±100°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（垂直（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傾き：－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+100°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（傾き（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YAW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※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水平（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PAN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）角の調整により水平／垂直を切り替え</a:t>
                      </a:r>
                      <a:endParaRPr kumimoji="1" lang="en-US" altLang="ja-JP" sz="6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天井設置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]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水平：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±180°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（水平（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PAN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垂直：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（垂直（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傾き：－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+100°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（傾き（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YAW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壁設置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]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水平：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±100°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（垂直（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垂直：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±100°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（垂直（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傾き：－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+100°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（傾き（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YAW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天井設置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]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水平：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±180°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（水平（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PAN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垂直：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（垂直（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傾き：－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+100°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（傾き（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YAW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壁設置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]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水平：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±100°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（垂直（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垂直：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±100°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（垂直（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傾き：－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+100°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（傾き（</a:t>
                      </a:r>
                      <a:r>
                        <a:rPr kumimoji="1" lang="en-US" altLang="ja-JP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YAW</a:t>
                      </a:r>
                      <a:r>
                        <a:rPr kumimoji="1" lang="ja-JP" alt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  <a:endParaRPr kumimoji="1" lang="en-US" altLang="ja-JP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天井設置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]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水平：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±180°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（水平（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PAN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垂直：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（垂直（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傾き：－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+100°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（傾き（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YAW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壁設置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]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水平：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±100°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（垂直（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垂直：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±100°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（垂直（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傾き：－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+100°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（傾き（</a:t>
                      </a:r>
                      <a:r>
                        <a:rPr kumimoji="1" lang="en-US" altLang="ja-JP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YAW</a:t>
                      </a:r>
                      <a:r>
                        <a:rPr kumimoji="1" lang="ja-JP" altLang="en-US" sz="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）角で調整）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255776"/>
                  </a:ext>
                </a:extLst>
              </a:tr>
              <a:tr h="157791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ダイナミックレンジ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132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dB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132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dB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144 dB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132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dB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132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dB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144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dB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039255"/>
                  </a:ext>
                </a:extLst>
              </a:tr>
              <a:tr h="201351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最低照度（カラー時）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0.004 lx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IRE, F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1.5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0.003 lx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IRE, F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1.3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endParaRPr kumimoji="1" lang="en-US" altLang="ja-JP" sz="900" b="1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0.0006 lx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IRE, F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1.3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endParaRPr kumimoji="1" lang="en-US" altLang="ja-JP" sz="9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0.004 lx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IRE, F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1.5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0.004 lx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IRE, F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1.3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0.0006 lx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50IRE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、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F1.3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endParaRPr kumimoji="1" lang="en-US" altLang="ja-JP" sz="9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148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IR-LED</a:t>
                      </a: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最大照射距離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lang="ja-JP" altLang="en-US" sz="900" b="1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7584127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SD</a:t>
                      </a: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カードスロット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Micro SD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　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Micro SD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　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Micro SD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　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Micro SD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　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Micro SD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　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Micro SD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　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803779"/>
                  </a:ext>
                </a:extLst>
              </a:tr>
              <a:tr h="27699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AI</a:t>
                      </a: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アプリケーション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l" fontAlgn="ctr"/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インストール可能数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b="1" kern="10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b="1" kern="10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837258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AI</a:t>
                      </a: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アプリケーション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l" fontAlgn="ctr"/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最大使用可能メモリ量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ROM : 6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GB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RAM : 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450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MB</a:t>
                      </a:r>
                    </a:p>
                  </a:txBody>
                  <a:tcPr marL="90000" marR="90000" marT="46800" marB="46800" anchor="ctr" anchorCtr="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b="1" kern="100" baseline="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b="1" kern="100" baseline="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ROM :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150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MB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RAM : 250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MB</a:t>
                      </a:r>
                    </a:p>
                  </a:txBody>
                  <a:tcPr marL="90000" marR="90000" marT="46800" marB="46800" anchor="ctr" anchorCtr="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just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b="1" kern="100" baseline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ROM :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100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MB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RAM : 100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MB</a:t>
                      </a:r>
                    </a:p>
                  </a:txBody>
                  <a:tcPr marL="90000" marR="90000" marT="46800" marB="46800" anchor="ctr" anchorCtr="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72585"/>
                  </a:ext>
                </a:extLst>
              </a:tr>
            </a:tbl>
          </a:graphicData>
        </a:graphic>
      </p:graphicFrame>
      <p:pic>
        <p:nvPicPr>
          <p:cNvPr id="16" name="図 15">
            <a:extLst>
              <a:ext uri="{FF2B5EF4-FFF2-40B4-BE49-F238E27FC236}">
                <a16:creationId xmlns:a16="http://schemas.microsoft.com/office/drawing/2014/main" id="{EE834E51-E150-83D9-D8C3-FF400F8BC3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066" b="22869"/>
          <a:stretch/>
        </p:blipFill>
        <p:spPr>
          <a:xfrm>
            <a:off x="220715" y="1038302"/>
            <a:ext cx="1293861" cy="7124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9AB52000-F726-6D1E-C4AC-7042C34F6009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4" name="テキスト ボックス 3">
              <a:hlinkClick r:id="rId3" action="ppaction://hlinksldjump"/>
              <a:extLst>
                <a:ext uri="{FF2B5EF4-FFF2-40B4-BE49-F238E27FC236}">
                  <a16:creationId xmlns:a16="http://schemas.microsoft.com/office/drawing/2014/main" id="{BCFEFED0-D45B-FAFE-DB54-53C46186697D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5" name="正方形/長方形 4">
              <a:hlinkClick r:id="rId4" action="ppaction://hlinksldjump"/>
              <a:extLst>
                <a:ext uri="{FF2B5EF4-FFF2-40B4-BE49-F238E27FC236}">
                  <a16:creationId xmlns:a16="http://schemas.microsoft.com/office/drawing/2014/main" id="{3801C2AB-F6E6-32A4-6D57-692493B7AEC1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02144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136026EE-76CB-420C-7F7A-1A388EF55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lang="en-US" altLang="ja-JP" dirty="0"/>
              <a:t>1-1. </a:t>
            </a:r>
            <a:r>
              <a:rPr lang="ja-JP" altLang="en-US" dirty="0"/>
              <a:t>従来モデルとのスペック比較②　屋内ドーム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9E0FB22-D3BE-9F9C-4850-8B9078A4226D}"/>
              </a:ext>
            </a:extLst>
          </p:cNvPr>
          <p:cNvSpPr txBox="1"/>
          <p:nvPr/>
        </p:nvSpPr>
        <p:spPr>
          <a:xfrm>
            <a:off x="9080940" y="595323"/>
            <a:ext cx="31670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ja-JP" altLang="en-US" sz="1400" b="1" dirty="0">
                <a:latin typeface="+mn-ea"/>
              </a:rPr>
              <a:t>＊</a:t>
            </a:r>
            <a:r>
              <a:rPr lang="en-US" altLang="ja-JP" sz="1400" b="1" dirty="0">
                <a:latin typeface="+mn-ea"/>
              </a:rPr>
              <a:t>S</a:t>
            </a:r>
            <a:r>
              <a:rPr lang="ja-JP" altLang="en-US" sz="1400" b="1" dirty="0">
                <a:latin typeface="+mn-ea"/>
              </a:rPr>
              <a:t>シリーズ４</a:t>
            </a:r>
            <a:r>
              <a:rPr lang="en-US" altLang="ja-JP" sz="1400" b="1" dirty="0">
                <a:latin typeface="+mn-ea"/>
              </a:rPr>
              <a:t>K</a:t>
            </a:r>
            <a:r>
              <a:rPr lang="ja-JP" altLang="en-US" sz="1400" b="1" dirty="0">
                <a:latin typeface="+mn-ea"/>
              </a:rPr>
              <a:t>屋内モデル：なし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94A4979-B84E-7BD8-CC40-D69203153F77}"/>
              </a:ext>
            </a:extLst>
          </p:cNvPr>
          <p:cNvSpPr txBox="1"/>
          <p:nvPr/>
        </p:nvSpPr>
        <p:spPr>
          <a:xfrm>
            <a:off x="1898326" y="7058890"/>
            <a:ext cx="23006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1100" b="1" dirty="0"/>
              <a:t>＊</a:t>
            </a:r>
            <a:r>
              <a:rPr kumimoji="1" lang="ja-JP" altLang="en-US" sz="1100" b="1" dirty="0">
                <a:solidFill>
                  <a:srgbClr val="0000FF"/>
                </a:solidFill>
              </a:rPr>
              <a:t>青字：</a:t>
            </a:r>
            <a:r>
              <a:rPr lang="ja-JP" altLang="en-US" sz="1100" b="1" dirty="0">
                <a:solidFill>
                  <a:srgbClr val="0000FF"/>
                </a:solidFill>
              </a:rPr>
              <a:t>優位</a:t>
            </a:r>
            <a:r>
              <a:rPr kumimoji="1" lang="ja-JP" altLang="en-US" sz="1100" b="1" dirty="0">
                <a:solidFill>
                  <a:srgbClr val="0000FF"/>
                </a:solidFill>
              </a:rPr>
              <a:t>点　　</a:t>
            </a:r>
            <a:r>
              <a:rPr kumimoji="1" lang="ja-JP" altLang="en-US" sz="1100" b="1" dirty="0">
                <a:solidFill>
                  <a:srgbClr val="FF0000"/>
                </a:solidFill>
              </a:rPr>
              <a:t>赤字：</a:t>
            </a:r>
            <a:r>
              <a:rPr lang="ja-JP" altLang="en-US" sz="1100" b="1" dirty="0">
                <a:solidFill>
                  <a:srgbClr val="FF0000"/>
                </a:solidFill>
              </a:rPr>
              <a:t>劣位</a:t>
            </a:r>
            <a:r>
              <a:rPr kumimoji="1" lang="ja-JP" altLang="en-US" sz="1100" b="1" dirty="0">
                <a:solidFill>
                  <a:srgbClr val="FF0000"/>
                </a:solidFill>
              </a:rPr>
              <a:t>点</a:t>
            </a:r>
            <a:endParaRPr kumimoji="1" lang="ja-JP" altLang="en-US" sz="1100" b="1" dirty="0"/>
          </a:p>
        </p:txBody>
      </p:sp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734844DD-0309-633D-9F79-5CA6A4BA11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373202"/>
              </p:ext>
            </p:extLst>
          </p:nvPr>
        </p:nvGraphicFramePr>
        <p:xfrm>
          <a:off x="134221" y="879236"/>
          <a:ext cx="12060739" cy="6026546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486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2938">
                  <a:extLst>
                    <a:ext uri="{9D8B030D-6E8A-4147-A177-3AD203B41FA5}">
                      <a16:colId xmlns:a16="http://schemas.microsoft.com/office/drawing/2014/main" val="2298122404"/>
                    </a:ext>
                  </a:extLst>
                </a:gridCol>
                <a:gridCol w="2119925">
                  <a:extLst>
                    <a:ext uri="{9D8B030D-6E8A-4147-A177-3AD203B41FA5}">
                      <a16:colId xmlns:a16="http://schemas.microsoft.com/office/drawing/2014/main" val="2656412785"/>
                    </a:ext>
                  </a:extLst>
                </a:gridCol>
                <a:gridCol w="2121513">
                  <a:extLst>
                    <a:ext uri="{9D8B030D-6E8A-4147-A177-3AD203B41FA5}">
                      <a16:colId xmlns:a16="http://schemas.microsoft.com/office/drawing/2014/main" val="703730135"/>
                    </a:ext>
                  </a:extLst>
                </a:gridCol>
                <a:gridCol w="2119925">
                  <a:extLst>
                    <a:ext uri="{9D8B030D-6E8A-4147-A177-3AD203B41FA5}">
                      <a16:colId xmlns:a16="http://schemas.microsoft.com/office/drawing/2014/main" val="2109513947"/>
                    </a:ext>
                  </a:extLst>
                </a:gridCol>
                <a:gridCol w="2119925">
                  <a:extLst>
                    <a:ext uri="{9D8B030D-6E8A-4147-A177-3AD203B41FA5}">
                      <a16:colId xmlns:a16="http://schemas.microsoft.com/office/drawing/2014/main" val="1186542585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altLang="ja-JP" sz="16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altLang="ja-JP" sz="16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altLang="ja-JP" sz="16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ja-JP" altLang="en-US" sz="16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新</a:t>
                      </a:r>
                      <a:r>
                        <a:rPr lang="en-US" altLang="ja-JP" sz="18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ja-JP" altLang="en-US" sz="18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シリーズ</a:t>
                      </a:r>
                      <a:endParaRPr lang="en-US" altLang="ja-JP" sz="1800" b="1" kern="100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200" b="1" kern="100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200" b="1" kern="100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ja-JP" altLang="en-US" sz="18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シリーズ</a:t>
                      </a:r>
                      <a:endParaRPr lang="en-US" altLang="ja-JP" sz="1800" b="1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200" b="1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130261"/>
                  </a:ext>
                </a:extLst>
              </a:tr>
              <a:tr h="0">
                <a:tc vMerge="1"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endParaRPr lang="en-US" altLang="ja-JP" sz="16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ja-JP" sz="16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【4K</a:t>
                      </a:r>
                      <a:r>
                        <a:rPr lang="ja-JP" altLang="en-US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モデル</a:t>
                      </a:r>
                      <a:r>
                        <a:rPr lang="en-US" altLang="ja-JP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】</a:t>
                      </a:r>
                    </a:p>
                    <a:p>
                      <a:pPr marL="84138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WV-X22700-V2LN</a:t>
                      </a: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【5MP</a:t>
                      </a:r>
                      <a:r>
                        <a:rPr lang="ja-JP" altLang="en-US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モデル</a:t>
                      </a:r>
                      <a:r>
                        <a:rPr lang="en-US" altLang="ja-JP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】</a:t>
                      </a:r>
                    </a:p>
                    <a:p>
                      <a:pPr marL="84138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WV-X22500-V3LN</a:t>
                      </a: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【2MP</a:t>
                      </a:r>
                      <a:r>
                        <a:rPr lang="ja-JP" altLang="en-US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モデル</a:t>
                      </a:r>
                      <a:r>
                        <a:rPr lang="en-US" altLang="ja-JP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】</a:t>
                      </a:r>
                    </a:p>
                    <a:p>
                      <a:pPr marL="84138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WV-X22300-V3LN</a:t>
                      </a: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【5MP</a:t>
                      </a:r>
                      <a:r>
                        <a:rPr lang="ja-JP" altLang="en-US" sz="12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モデル</a:t>
                      </a:r>
                      <a:r>
                        <a:rPr lang="en-US" altLang="ja-JP" sz="12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】</a:t>
                      </a:r>
                    </a:p>
                    <a:p>
                      <a:pPr marL="84138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WV-S22500-V3L</a:t>
                      </a: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【2MP</a:t>
                      </a:r>
                      <a:r>
                        <a:rPr lang="ja-JP" altLang="en-US" sz="12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モデル</a:t>
                      </a:r>
                      <a:r>
                        <a:rPr lang="en-US" altLang="ja-JP" sz="12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】</a:t>
                      </a:r>
                    </a:p>
                    <a:p>
                      <a:pPr marL="84138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WV-S2136LUX</a:t>
                      </a: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485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映像コーディック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 (or H.264)  (1)-(2),  JPEG(1)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 (or H.264)  (1)-(2),  JPEG(1)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H.265 (or H.264)  (1)-(2),  JPEG(1)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H.265 (or H.264)  (1)-(2),  JPEG(1)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H.265 (or H.264)  (1)-(2),  JPEG(1)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4942266"/>
                  </a:ext>
                </a:extLst>
              </a:tr>
              <a:tr h="339503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最大解像度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[16:9] </a:t>
                      </a:r>
                      <a:r>
                        <a:rPr kumimoji="1" lang="en-US" altLang="ja-JP" sz="900" b="1" i="0" u="none" kern="120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3840 x 2160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[16:9] 3072 x 1728</a:t>
                      </a:r>
                      <a:r>
                        <a:rPr lang="ja-JP" altLang="en-US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*</a:t>
                      </a:r>
                      <a:endParaRPr lang="en-US" altLang="ja-JP" sz="900" b="1" i="0" u="non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[4:3] </a:t>
                      </a:r>
                      <a:r>
                        <a:rPr kumimoji="1" lang="ja-JP" altLang="en-US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1"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3072 x 2304</a:t>
                      </a:r>
                      <a:r>
                        <a:rPr kumimoji="1" lang="ja-JP" altLang="en-US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*</a:t>
                      </a:r>
                      <a:endParaRPr kumimoji="1" lang="en-US" altLang="ja-JP" sz="900" b="1" i="0" u="non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　　　</a:t>
                      </a:r>
                      <a:r>
                        <a:rPr kumimoji="1" lang="ja-JP" altLang="en-US" sz="8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＊ </a:t>
                      </a:r>
                      <a:r>
                        <a:rPr lang="ja-JP" altLang="en-US" sz="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超解像度モード</a:t>
                      </a:r>
                      <a:endParaRPr kumimoji="1" lang="en-US" altLang="ja-JP" sz="800" b="1" i="0" u="non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/>
                        </a:rPr>
                        <a:t>[16:9] 1920 x 1080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[4:3]   2048 x 1536*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　　　　＊ 超解像度モード</a:t>
                      </a:r>
                      <a:endParaRPr kumimoji="1" lang="en-US" altLang="ja-JP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[16:9] 3072</a:t>
                      </a:r>
                      <a:r>
                        <a:rPr lang="ja-JP" altLang="en-US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 </a:t>
                      </a:r>
                      <a:r>
                        <a:rPr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x</a:t>
                      </a:r>
                      <a:r>
                        <a:rPr lang="ja-JP" altLang="en-US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 </a:t>
                      </a:r>
                      <a:r>
                        <a:rPr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1728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[4:3] </a:t>
                      </a:r>
                      <a:r>
                        <a:rPr kumimoji="1" lang="ja-JP" altLang="en-US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1"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3072 x 2304</a:t>
                      </a:r>
                      <a:endParaRPr kumimoji="1" lang="en-US" altLang="ja-JP" sz="800" b="1" i="0" u="non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/>
                        </a:rPr>
                        <a:t>[16:9] 1920 x 1080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[4:3]   2048 x 1536*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　　　　＊ 超解像度モード</a:t>
                      </a:r>
                      <a:endParaRPr kumimoji="1" lang="en-US" altLang="ja-JP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677026"/>
                  </a:ext>
                </a:extLst>
              </a:tr>
              <a:tr h="13500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最大フレームレート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005690"/>
                  </a:ext>
                </a:extLst>
              </a:tr>
              <a:tr h="234885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撮像モード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[16:9] 60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lang="en-US" altLang="ja-JP" sz="900" b="1" kern="100" baseline="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446088" marR="0" lvl="0" indent="-4460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[16:9] 60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lang="en-US" altLang="ja-JP" sz="900" b="1" kern="100" baseline="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446088" marR="0" lvl="0" indent="-4460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[4:3] 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 30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lang="en-US" altLang="ja-JP" sz="900" b="1" kern="100" baseline="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46088" marR="0" lvl="0" indent="-4460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[16:9] 60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kumimoji="1" lang="en-US" altLang="ja-JP" sz="9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446088" marR="0" lvl="0" indent="-4460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[4:3] 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 30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kumimoji="1" lang="en-US" altLang="ja-JP" sz="9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446088" marR="0" lvl="0" indent="-4460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[16:9] 30fps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lang="en-US" altLang="ja-JP" sz="900" b="1" kern="100" baseline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446088" marR="0" lvl="0" indent="-4460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[4:3]   30fps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lang="en-US" altLang="ja-JP" sz="900" b="1" kern="100" baseline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46088" marR="0" lvl="0" indent="-4460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[16:9] 60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kumimoji="1" lang="en-US" altLang="ja-JP" sz="9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446088" marR="0" lvl="0" indent="-4460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[4:3] 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kumimoji="1" lang="en-US" altLang="ja-JP" sz="9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93000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3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光学ズーム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2.0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3.1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3.1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3.1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3.1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302804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3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EX</a:t>
                      </a: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光学ズーム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 </a:t>
                      </a: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12.0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 </a:t>
                      </a: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12.4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 </a:t>
                      </a: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9.3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 </a:t>
                      </a: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9.3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 </a:t>
                      </a: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9.3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5356321"/>
                  </a:ext>
                </a:extLst>
              </a:tr>
              <a:tr h="27699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3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視野角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[16:9]</a:t>
                      </a:r>
                      <a:r>
                        <a:rPr kumimoji="1" lang="ja-JP" altLang="en-US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52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101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29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55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  <a:endParaRPr kumimoji="1" lang="ja-JP" alt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[16:9]</a:t>
                      </a:r>
                      <a:r>
                        <a:rPr kumimoji="1" lang="ja-JP" altLang="en-US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33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105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56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  <a:endParaRPr kumimoji="1" lang="ja-JP" alt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[4:3]  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33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105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25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76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[16:9]</a:t>
                      </a:r>
                      <a:r>
                        <a:rPr kumimoji="1" lang="ja-JP" altLang="en-US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36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114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20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  <a:endParaRPr kumimoji="1" lang="ja-JP" alt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[4:3]  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27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82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20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[16:9]</a:t>
                      </a:r>
                      <a:r>
                        <a:rPr kumimoji="1" lang="ja-JP" altLang="en-US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33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105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19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56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  <a:endParaRPr kumimoji="1" lang="ja-JP" alt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[4:3]  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33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105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25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76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[16:9]</a:t>
                      </a:r>
                      <a:r>
                        <a:rPr kumimoji="1" lang="ja-JP" altLang="en-US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36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114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20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  <a:endParaRPr kumimoji="1" lang="ja-JP" alt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[4:3]  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27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82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20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273763"/>
                  </a:ext>
                </a:extLst>
              </a:tr>
              <a:tr h="27699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調整角度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PAN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角： －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240°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＋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120°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垂直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角：－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30°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+85°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傾き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YAW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角：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±100°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PAN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角： －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240°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＋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120°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垂直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角：－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30°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+85°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傾き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YAW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角：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±100°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PAN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角： －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240°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＋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120°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垂直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角：－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30°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+85°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傾き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YAW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角：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±100°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PAN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角： －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240°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＋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120°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垂直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角：－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30°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+85°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傾き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YAW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角：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±100°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PAN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角： －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240°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＋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120°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垂直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角：－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30°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+85°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傾き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YAW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角：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±100°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255776"/>
                  </a:ext>
                </a:extLst>
              </a:tr>
              <a:tr h="157791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ダイナミックレンジ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132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dB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132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dB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144 dB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132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dB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144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dB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039255"/>
                  </a:ext>
                </a:extLst>
              </a:tr>
              <a:tr h="201351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最低照度（カラー時）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0.004 lx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IRE, F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1.5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0.003 lx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IRE, F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1.3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endParaRPr kumimoji="1" lang="en-US" altLang="ja-JP" sz="900" b="1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0.0006 lx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IRE, F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1.3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endParaRPr kumimoji="1" lang="en-US" altLang="ja-JP" sz="9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0.004 lx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IRE, F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1.3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0.0006 lx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50IRE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、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F1.3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endParaRPr kumimoji="1" lang="en-US" altLang="ja-JP" sz="9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148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IR-LED</a:t>
                      </a: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最大照射距離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lang="ja-JP" altLang="en-US" sz="900" b="1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7584127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SD</a:t>
                      </a: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カードスロット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Micro SD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　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Micro SD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　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Micro SD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　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Micro SD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　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Micro SD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　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803779"/>
                  </a:ext>
                </a:extLst>
              </a:tr>
              <a:tr h="27699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AI</a:t>
                      </a: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アプリケーション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l" fontAlgn="ctr"/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インストール可能数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b="1" kern="10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b="1" kern="10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837258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AI</a:t>
                      </a: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アプリケーション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l" fontAlgn="ctr"/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最大使用可能メモリ量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ROM : 6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GB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RAM : 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450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MB</a:t>
                      </a:r>
                    </a:p>
                  </a:txBody>
                  <a:tcPr marL="90000" marR="90000" marT="46800" marB="46800" anchor="ctr" anchorCtr="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b="1" kern="100" baseline="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b="1" kern="100" baseline="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ROM :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150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MB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RAM : 250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MB</a:t>
                      </a:r>
                    </a:p>
                  </a:txBody>
                  <a:tcPr marL="90000" marR="90000" marT="46800" marB="46800" anchor="ctr" anchorCtr="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ROM :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100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MB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RAM : 100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MB</a:t>
                      </a:r>
                    </a:p>
                  </a:txBody>
                  <a:tcPr marL="90000" marR="90000" marT="46800" marB="46800" anchor="ctr" anchorCtr="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72585"/>
                  </a:ext>
                </a:extLst>
              </a:tr>
            </a:tbl>
          </a:graphicData>
        </a:graphic>
      </p:graphicFrame>
      <p:pic>
        <p:nvPicPr>
          <p:cNvPr id="6" name="図 5">
            <a:extLst>
              <a:ext uri="{FF2B5EF4-FFF2-40B4-BE49-F238E27FC236}">
                <a16:creationId xmlns:a16="http://schemas.microsoft.com/office/drawing/2014/main" id="{7C43700F-50DE-8753-CC09-7BDAF9FD03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08" b="9208"/>
          <a:stretch/>
        </p:blipFill>
        <p:spPr>
          <a:xfrm>
            <a:off x="352617" y="965804"/>
            <a:ext cx="1024239" cy="8356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CAE5AA26-589A-920A-74A5-ACFC76CC9140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7" name="テキスト ボックス 6">
              <a:hlinkClick r:id="rId3" action="ppaction://hlinksldjump"/>
              <a:extLst>
                <a:ext uri="{FF2B5EF4-FFF2-40B4-BE49-F238E27FC236}">
                  <a16:creationId xmlns:a16="http://schemas.microsoft.com/office/drawing/2014/main" id="{46AE950A-D9D7-FD55-F065-EEF690C9AB50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8" name="正方形/長方形 7">
              <a:hlinkClick r:id="rId4" action="ppaction://hlinksldjump"/>
              <a:extLst>
                <a:ext uri="{FF2B5EF4-FFF2-40B4-BE49-F238E27FC236}">
                  <a16:creationId xmlns:a16="http://schemas.microsoft.com/office/drawing/2014/main" id="{39D9FA82-A97F-1040-A14D-292118D6C518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62029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136026EE-76CB-420C-7F7A-1A388EF55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lang="en-US" altLang="ja-JP" dirty="0"/>
              <a:t>1-1. </a:t>
            </a:r>
            <a:r>
              <a:rPr lang="ja-JP" altLang="en-US" dirty="0"/>
              <a:t>従来モデルとのスペック比較③　屋外ドーム</a:t>
            </a:r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D9824532-7D19-B7D5-C981-46E157940D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90488"/>
              </p:ext>
            </p:extLst>
          </p:nvPr>
        </p:nvGraphicFramePr>
        <p:xfrm>
          <a:off x="134221" y="889739"/>
          <a:ext cx="14131769" cy="6026546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486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2938">
                  <a:extLst>
                    <a:ext uri="{9D8B030D-6E8A-4147-A177-3AD203B41FA5}">
                      <a16:colId xmlns:a16="http://schemas.microsoft.com/office/drawing/2014/main" val="2298122404"/>
                    </a:ext>
                  </a:extLst>
                </a:gridCol>
                <a:gridCol w="2119925">
                  <a:extLst>
                    <a:ext uri="{9D8B030D-6E8A-4147-A177-3AD203B41FA5}">
                      <a16:colId xmlns:a16="http://schemas.microsoft.com/office/drawing/2014/main" val="2656412785"/>
                    </a:ext>
                  </a:extLst>
                </a:gridCol>
                <a:gridCol w="2072618">
                  <a:extLst>
                    <a:ext uri="{9D8B030D-6E8A-4147-A177-3AD203B41FA5}">
                      <a16:colId xmlns:a16="http://schemas.microsoft.com/office/drawing/2014/main" val="703730135"/>
                    </a:ext>
                  </a:extLst>
                </a:gridCol>
                <a:gridCol w="2119925">
                  <a:extLst>
                    <a:ext uri="{9D8B030D-6E8A-4147-A177-3AD203B41FA5}">
                      <a16:colId xmlns:a16="http://schemas.microsoft.com/office/drawing/2014/main" val="701409219"/>
                    </a:ext>
                  </a:extLst>
                </a:gridCol>
                <a:gridCol w="2119925">
                  <a:extLst>
                    <a:ext uri="{9D8B030D-6E8A-4147-A177-3AD203B41FA5}">
                      <a16:colId xmlns:a16="http://schemas.microsoft.com/office/drawing/2014/main" val="2109513947"/>
                    </a:ext>
                  </a:extLst>
                </a:gridCol>
                <a:gridCol w="2119925">
                  <a:extLst>
                    <a:ext uri="{9D8B030D-6E8A-4147-A177-3AD203B41FA5}">
                      <a16:colId xmlns:a16="http://schemas.microsoft.com/office/drawing/2014/main" val="1186542585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altLang="ja-JP" sz="16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altLang="ja-JP" sz="16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altLang="ja-JP" sz="16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ja-JP" altLang="en-US" sz="16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新</a:t>
                      </a:r>
                      <a:r>
                        <a:rPr lang="en-US" altLang="ja-JP" sz="18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ja-JP" altLang="en-US" sz="18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シリーズ</a:t>
                      </a:r>
                      <a:endParaRPr lang="en-US" altLang="ja-JP" sz="1800" b="1" kern="100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200" b="1" kern="100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200" b="1" kern="100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ja-JP" altLang="en-US" sz="18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シリーズ</a:t>
                      </a:r>
                      <a:endParaRPr lang="en-US" altLang="ja-JP" sz="1800" b="1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200" b="1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200" b="1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130261"/>
                  </a:ext>
                </a:extLst>
              </a:tr>
              <a:tr h="0">
                <a:tc vMerge="1"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endParaRPr lang="en-US" altLang="ja-JP" sz="16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ja-JP" sz="16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【4K</a:t>
                      </a:r>
                      <a:r>
                        <a:rPr lang="ja-JP" altLang="en-US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モデル</a:t>
                      </a:r>
                      <a:r>
                        <a:rPr lang="en-US" altLang="ja-JP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】</a:t>
                      </a:r>
                    </a:p>
                    <a:p>
                      <a:pPr marL="84138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WV-X25700-V2LN</a:t>
                      </a: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【5MP</a:t>
                      </a:r>
                      <a:r>
                        <a:rPr lang="ja-JP" altLang="en-US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モデル</a:t>
                      </a:r>
                      <a:r>
                        <a:rPr lang="en-US" altLang="ja-JP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】</a:t>
                      </a:r>
                    </a:p>
                    <a:p>
                      <a:pPr marL="84138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WV-X25500-V3LN</a:t>
                      </a: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【2MP</a:t>
                      </a:r>
                      <a:r>
                        <a:rPr lang="ja-JP" altLang="en-US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モデル</a:t>
                      </a:r>
                      <a:r>
                        <a:rPr lang="en-US" altLang="ja-JP" sz="12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】</a:t>
                      </a:r>
                    </a:p>
                    <a:p>
                      <a:pPr marL="84138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1" kern="1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WV-X25300-V3LN</a:t>
                      </a: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【4K</a:t>
                      </a:r>
                      <a:r>
                        <a:rPr lang="ja-JP" altLang="en-US" sz="12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モデル</a:t>
                      </a:r>
                      <a:r>
                        <a:rPr lang="en-US" altLang="ja-JP" sz="12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】</a:t>
                      </a:r>
                    </a:p>
                    <a:p>
                      <a:pPr marL="84138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WV-S25700-V2LN</a:t>
                      </a: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【5MP</a:t>
                      </a:r>
                      <a:r>
                        <a:rPr lang="ja-JP" altLang="en-US" sz="12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モデル</a:t>
                      </a:r>
                      <a:r>
                        <a:rPr lang="en-US" altLang="ja-JP" sz="12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】</a:t>
                      </a:r>
                    </a:p>
                    <a:p>
                      <a:pPr marL="84138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WV-S25500-V3LN</a:t>
                      </a: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【2MP</a:t>
                      </a:r>
                      <a:r>
                        <a:rPr lang="ja-JP" altLang="en-US" sz="12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モデル</a:t>
                      </a:r>
                      <a:r>
                        <a:rPr lang="en-US" altLang="ja-JP" sz="12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】</a:t>
                      </a:r>
                    </a:p>
                    <a:p>
                      <a:pPr marL="84138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1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WV-S2536LNUX</a:t>
                      </a:r>
                    </a:p>
                  </a:txBody>
                  <a:tcPr marL="72000" marR="72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485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映像コーディック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 (or H.264)  (1)-(2),  JPEG(1)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 (or H.264)  (1)-(2),  JPEG(1)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H.265 (or H.264)  (1)-(2),  JPEG(1)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H.265 (or H.264)  (1)-(2),  JPEG(1)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H.265 (or H.264)  (1)-(2),  JPEG(1)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H.265 (or H.264)  (1)-(2),  JPEG(1)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4942266"/>
                  </a:ext>
                </a:extLst>
              </a:tr>
              <a:tr h="339503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最大解像度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[16:9] </a:t>
                      </a:r>
                      <a:r>
                        <a:rPr kumimoji="1" lang="en-US" altLang="ja-JP" sz="900" b="1" i="0" u="none" kern="120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3840 x 2160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[16:9] 3072 x 1728</a:t>
                      </a:r>
                      <a:r>
                        <a:rPr lang="ja-JP" altLang="en-US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*</a:t>
                      </a:r>
                      <a:endParaRPr lang="en-US" altLang="ja-JP" sz="900" b="1" i="0" u="non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[4:3] </a:t>
                      </a:r>
                      <a:r>
                        <a:rPr kumimoji="1" lang="ja-JP" altLang="en-US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1"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3072 x 2304</a:t>
                      </a:r>
                      <a:r>
                        <a:rPr kumimoji="1" lang="ja-JP" altLang="en-US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*</a:t>
                      </a:r>
                      <a:endParaRPr kumimoji="1" lang="en-US" altLang="ja-JP" sz="900" b="1" i="0" u="non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　　　</a:t>
                      </a:r>
                      <a:r>
                        <a:rPr kumimoji="1" lang="ja-JP" altLang="en-US" sz="8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＊ </a:t>
                      </a:r>
                      <a:r>
                        <a:rPr lang="ja-JP" altLang="en-US" sz="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超解像度モード</a:t>
                      </a:r>
                      <a:endParaRPr kumimoji="1" lang="en-US" altLang="ja-JP" sz="800" b="1" i="0" u="non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/>
                        </a:rPr>
                        <a:t>[16:9] 1920 x 1080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[4:3]   2048 x 1536*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　　　　＊ 超解像度モード</a:t>
                      </a:r>
                      <a:endParaRPr kumimoji="1" lang="en-US" altLang="ja-JP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[16:9] </a:t>
                      </a:r>
                      <a:r>
                        <a:rPr kumimoji="1" lang="en-US" altLang="ja-JP" sz="900" b="1" i="0" u="none" kern="120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3840 x 2160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[16:9] 3072</a:t>
                      </a:r>
                      <a:r>
                        <a:rPr lang="ja-JP" altLang="en-US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 </a:t>
                      </a:r>
                      <a:r>
                        <a:rPr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x</a:t>
                      </a:r>
                      <a:r>
                        <a:rPr lang="ja-JP" altLang="en-US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 </a:t>
                      </a:r>
                      <a:r>
                        <a:rPr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1728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[4:3] </a:t>
                      </a:r>
                      <a:r>
                        <a:rPr kumimoji="1" lang="ja-JP" altLang="en-US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1"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3072 x 2304</a:t>
                      </a:r>
                      <a:endParaRPr kumimoji="1" lang="en-US" altLang="ja-JP" sz="800" b="1" i="0" u="non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/>
                        </a:rPr>
                        <a:t>[16:9] 1920 x 1080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[4:3]   2048 x 1536</a:t>
                      </a:r>
                      <a:endParaRPr kumimoji="1" lang="en-US" altLang="ja-JP" sz="800" b="1" i="0" u="non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677026"/>
                  </a:ext>
                </a:extLst>
              </a:tr>
              <a:tr h="13500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最大フレームレート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005690"/>
                  </a:ext>
                </a:extLst>
              </a:tr>
              <a:tr h="234885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撮像モード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[16:9] 60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lang="en-US" altLang="ja-JP" sz="900" b="1" kern="100" baseline="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446088" marR="0" lvl="0" indent="-4460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[16:9] 60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lang="en-US" altLang="ja-JP" sz="900" b="1" kern="100" baseline="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446088" marR="0" lvl="0" indent="-4460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[4:3] 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 30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lang="en-US" altLang="ja-JP" sz="900" b="1" kern="100" baseline="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46088" marR="0" lvl="0" indent="-4460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[16:9] 60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モード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kumimoji="1" lang="en-US" altLang="ja-JP" sz="9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446088" marR="0" lvl="0" indent="-4460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[4:3] 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 30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kumimoji="1" lang="en-US" altLang="ja-JP" sz="9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46088" marR="0" lvl="0" indent="-4460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[16:9] 30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lang="en-US" altLang="ja-JP" sz="900" b="1" kern="100" baseline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446088" marR="0" lvl="0" indent="-4460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[16:9] 30fps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lang="en-US" altLang="ja-JP" sz="900" b="1" kern="100" baseline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446088" marR="0" lvl="0" indent="-4460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[4:3]   30fps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lang="en-US" altLang="ja-JP" sz="900" b="1" kern="100" baseline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46088" marR="0" lvl="0" indent="-4460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[16:9] 60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モード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kumimoji="1" lang="en-US" altLang="ja-JP" sz="9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446088" marR="0" lvl="0" indent="-4460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4:3] 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 15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fps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モード</a:t>
                      </a:r>
                      <a:endParaRPr kumimoji="1" lang="en-US" altLang="ja-JP" sz="9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93000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3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光学ズーム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2.0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3.1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3.1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2.0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3.1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3.1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302804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3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EX</a:t>
                      </a: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光学ズーム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 </a:t>
                      </a: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12.0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 </a:t>
                      </a: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12.4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 </a:t>
                      </a: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9.3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6.0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 </a:t>
                      </a: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9.3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 </a:t>
                      </a:r>
                      <a:r>
                        <a:rPr kumimoji="1" lang="en-US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9.3</a:t>
                      </a:r>
                      <a:r>
                        <a:rPr kumimoji="1" lang="ja-JP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倍</a:t>
                      </a:r>
                      <a:endParaRPr kumimoji="1" lang="en-US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5356321"/>
                  </a:ext>
                </a:extLst>
              </a:tr>
              <a:tr h="27699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3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視野角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[16:9]</a:t>
                      </a:r>
                      <a:r>
                        <a:rPr kumimoji="1" lang="ja-JP" altLang="en-US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52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101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29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55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  <a:endParaRPr kumimoji="1" lang="ja-JP" alt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[16:9]</a:t>
                      </a:r>
                      <a:r>
                        <a:rPr kumimoji="1" lang="ja-JP" altLang="en-US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33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103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55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  <a:endParaRPr kumimoji="1" lang="ja-JP" alt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[4:3]  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33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103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25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75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[16:9]</a:t>
                      </a:r>
                      <a:r>
                        <a:rPr kumimoji="1" lang="ja-JP" altLang="en-US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36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113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20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  <a:endParaRPr kumimoji="1" lang="ja-JP" alt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[4:3]  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26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82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20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[16:9]</a:t>
                      </a:r>
                      <a:r>
                        <a:rPr kumimoji="1" lang="ja-JP" altLang="en-US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52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101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29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55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  <a:endParaRPr kumimoji="1" lang="ja-JP" alt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[16:9]</a:t>
                      </a:r>
                      <a:r>
                        <a:rPr kumimoji="1" lang="ja-JP" altLang="en-US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33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103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55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  <a:endParaRPr kumimoji="1" lang="ja-JP" alt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[4:3]  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33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103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25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75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[16:9]</a:t>
                      </a:r>
                      <a:r>
                        <a:rPr kumimoji="1" lang="ja-JP" altLang="en-US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36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113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20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  <a:endParaRPr kumimoji="1" lang="ja-JP" alt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50" charset="-128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[4:3]  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26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82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  <a:p>
                      <a:pPr marL="26828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垂直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20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(TELE)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60</a:t>
                      </a:r>
                      <a:r>
                        <a:rPr kumimoji="1" lang="ja-JP" altLang="en-US" sz="800" b="1" i="0" u="none" strike="noStrike" kern="1200" cap="none" spc="0" normalizeH="0" baseline="7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〇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(WIDE)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273763"/>
                  </a:ext>
                </a:extLst>
              </a:tr>
              <a:tr h="27699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調整角度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PAN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角： －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194°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＋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166°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垂直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角：－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30°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+85°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傾き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YAW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角：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±100°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PAN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角： －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194°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～＋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166°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垂直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角：－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30°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+85°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傾き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YAW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角：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±100°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PAN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角： －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194°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～＋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166°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垂直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角：－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30°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+85°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傾き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YAW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角：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±100°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PAN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角： －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194°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＋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166°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垂直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角：－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30°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+85°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傾き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YAW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角：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±100°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水平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PAN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角： －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194°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～＋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166°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垂直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角：－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30°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+85°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傾き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YAW</a:t>
                      </a:r>
                      <a:r>
                        <a:rPr kumimoji="1" lang="ja-JP" alt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角：</a:t>
                      </a:r>
                      <a:r>
                        <a:rPr kumimoji="1" lang="en-US" altLang="ja-JP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±100°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水平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PAN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角： －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194°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～＋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166°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垂直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TILT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角：－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30°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+85°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傾き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YAW</a:t>
                      </a:r>
                      <a:r>
                        <a:rPr kumimoji="1" lang="ja-JP" altLang="en-US" sz="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角：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±100°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255776"/>
                  </a:ext>
                </a:extLst>
              </a:tr>
              <a:tr h="157791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ダイナミックレンジ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132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dB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132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dB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144 dB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132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dB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132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dB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144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dB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039255"/>
                  </a:ext>
                </a:extLst>
              </a:tr>
              <a:tr h="201351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最低照度（カラー時）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0.004 lx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IRE, F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1.5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0.003 lx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IRE, F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1.3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endParaRPr kumimoji="1" lang="en-US" altLang="ja-JP" sz="900" b="1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0.0006 lx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IRE, F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1.3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endParaRPr kumimoji="1" lang="en-US" altLang="ja-JP" sz="9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0.004 lx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IRE, F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1.5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0.004 lx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IRE, F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1.3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0.0006 lx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50IRE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、</a:t>
                      </a:r>
                      <a:r>
                        <a:rPr kumimoji="1" lang="en-US" altLang="ja-JP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F1.3</a:t>
                      </a:r>
                      <a:r>
                        <a:rPr kumimoji="1" lang="ja-JP" alt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endParaRPr kumimoji="1" lang="en-US" altLang="ja-JP" sz="9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148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IR-LED</a:t>
                      </a: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最大照射距離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lang="ja-JP" altLang="en-US" sz="900" b="1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  <a:r>
                        <a:rPr kumimoji="1" lang="ja-JP" altLang="en-US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50" charset="-128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7584127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SD</a:t>
                      </a: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カードスロット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Micro SD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　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Micro SD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　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Micro SD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　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Micro SD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　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Micro SD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　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Micro SD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　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ja-JP" altLang="en-US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803779"/>
                  </a:ext>
                </a:extLst>
              </a:tr>
              <a:tr h="27699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AI</a:t>
                      </a: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アプリケーション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l" fontAlgn="ctr"/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インストール可能数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b="1" kern="10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b="1" kern="10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837258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AI</a:t>
                      </a:r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アプリケーション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l" fontAlgn="ctr"/>
                      <a:r>
                        <a:rPr lang="ja-JP" altLang="en-US" sz="1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最大使用可能メモリ量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ROM : 6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GB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RAM : 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450</a:t>
                      </a:r>
                      <a:r>
                        <a:rPr lang="ja-JP" altLang="en-US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MB</a:t>
                      </a:r>
                    </a:p>
                  </a:txBody>
                  <a:tcPr marL="90000" marR="90000" marT="46800" marB="46800" anchor="ctr" anchorCtr="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b="1" kern="100" baseline="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b="1" kern="100" baseline="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ROM :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150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MB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RAM : 250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MB</a:t>
                      </a:r>
                    </a:p>
                  </a:txBody>
                  <a:tcPr marL="90000" marR="90000" marT="46800" marB="46800" anchor="ctr" anchorCtr="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just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b="1" kern="100" baseline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ROM :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100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MB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RAM : 100</a:t>
                      </a:r>
                      <a:r>
                        <a:rPr lang="ja-JP" altLang="en-US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MB</a:t>
                      </a:r>
                    </a:p>
                  </a:txBody>
                  <a:tcPr marL="90000" marR="90000" marT="46800" marB="46800" anchor="ctr" anchorCtr="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72585"/>
                  </a:ext>
                </a:extLst>
              </a:tr>
            </a:tbl>
          </a:graphicData>
        </a:graphic>
      </p:graphicFrame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94A4979-B84E-7BD8-CC40-D69203153F77}"/>
              </a:ext>
            </a:extLst>
          </p:cNvPr>
          <p:cNvSpPr txBox="1"/>
          <p:nvPr/>
        </p:nvSpPr>
        <p:spPr>
          <a:xfrm>
            <a:off x="2333618" y="7078881"/>
            <a:ext cx="23006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1100" b="1" dirty="0"/>
              <a:t>＊</a:t>
            </a:r>
            <a:r>
              <a:rPr kumimoji="1" lang="ja-JP" altLang="en-US" sz="1100" b="1" dirty="0">
                <a:solidFill>
                  <a:srgbClr val="0000FF"/>
                </a:solidFill>
              </a:rPr>
              <a:t>青字：</a:t>
            </a:r>
            <a:r>
              <a:rPr lang="ja-JP" altLang="en-US" sz="1100" b="1" dirty="0">
                <a:solidFill>
                  <a:srgbClr val="0000FF"/>
                </a:solidFill>
              </a:rPr>
              <a:t>優位</a:t>
            </a:r>
            <a:r>
              <a:rPr kumimoji="1" lang="ja-JP" altLang="en-US" sz="1100" b="1" dirty="0">
                <a:solidFill>
                  <a:srgbClr val="0000FF"/>
                </a:solidFill>
              </a:rPr>
              <a:t>点　　</a:t>
            </a:r>
            <a:r>
              <a:rPr kumimoji="1" lang="ja-JP" altLang="en-US" sz="1100" b="1" dirty="0">
                <a:solidFill>
                  <a:srgbClr val="FF0000"/>
                </a:solidFill>
              </a:rPr>
              <a:t>赤字：</a:t>
            </a:r>
            <a:r>
              <a:rPr lang="ja-JP" altLang="en-US" sz="1100" b="1" dirty="0">
                <a:solidFill>
                  <a:srgbClr val="FF0000"/>
                </a:solidFill>
              </a:rPr>
              <a:t>劣位</a:t>
            </a:r>
            <a:r>
              <a:rPr kumimoji="1" lang="ja-JP" altLang="en-US" sz="1100" b="1" dirty="0">
                <a:solidFill>
                  <a:srgbClr val="FF0000"/>
                </a:solidFill>
              </a:rPr>
              <a:t>点</a:t>
            </a:r>
            <a:endParaRPr kumimoji="1" lang="ja-JP" altLang="en-US" sz="1100" b="1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CBD4DF0-B187-C739-6343-5CC5DB05EC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75" b="12762"/>
          <a:stretch/>
        </p:blipFill>
        <p:spPr>
          <a:xfrm>
            <a:off x="246256" y="931779"/>
            <a:ext cx="1246212" cy="9229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A4E681D-32B5-10F4-7B52-EA2717C64C61}"/>
              </a:ext>
            </a:extLst>
          </p:cNvPr>
          <p:cNvGrpSpPr/>
          <p:nvPr/>
        </p:nvGrpSpPr>
        <p:grpSpPr>
          <a:xfrm>
            <a:off x="7952598" y="7676352"/>
            <a:ext cx="960174" cy="343040"/>
            <a:chOff x="7952598" y="7676352"/>
            <a:chExt cx="960174" cy="343040"/>
          </a:xfrm>
        </p:grpSpPr>
        <p:sp>
          <p:nvSpPr>
            <p:cNvPr id="6" name="テキスト ボックス 5">
              <a:hlinkClick r:id="rId3" action="ppaction://hlinksldjump"/>
              <a:extLst>
                <a:ext uri="{FF2B5EF4-FFF2-40B4-BE49-F238E27FC236}">
                  <a16:creationId xmlns:a16="http://schemas.microsoft.com/office/drawing/2014/main" id="{5250D9F5-C3AB-5DEF-7BA2-CEB3E3FC9179}"/>
                </a:ext>
              </a:extLst>
            </p:cNvPr>
            <p:cNvSpPr txBox="1"/>
            <p:nvPr/>
          </p:nvSpPr>
          <p:spPr>
            <a:xfrm>
              <a:off x="7952598" y="7707566"/>
              <a:ext cx="9428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 dirty="0"/>
                <a:t>&gt;&gt;</a:t>
              </a:r>
              <a:r>
                <a:rPr kumimoji="1" lang="ja-JP" altLang="en-US" sz="1400" b="1" dirty="0"/>
                <a:t> 目次へ</a:t>
              </a:r>
            </a:p>
          </p:txBody>
        </p:sp>
        <p:sp>
          <p:nvSpPr>
            <p:cNvPr id="7" name="正方形/長方形 6">
              <a:hlinkClick r:id="rId4" action="ppaction://hlinksldjump"/>
              <a:extLst>
                <a:ext uri="{FF2B5EF4-FFF2-40B4-BE49-F238E27FC236}">
                  <a16:creationId xmlns:a16="http://schemas.microsoft.com/office/drawing/2014/main" id="{C1E353C3-D0FA-5200-9444-D29E85055588}"/>
                </a:ext>
              </a:extLst>
            </p:cNvPr>
            <p:cNvSpPr/>
            <p:nvPr/>
          </p:nvSpPr>
          <p:spPr>
            <a:xfrm>
              <a:off x="7956331" y="7676352"/>
              <a:ext cx="956441" cy="3430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60478305"/>
      </p:ext>
    </p:extLst>
  </p:cSld>
  <p:clrMapOvr>
    <a:masterClrMapping/>
  </p:clrMapOvr>
</p:sld>
</file>

<file path=ppt/theme/theme1.xml><?xml version="1.0" encoding="utf-8"?>
<a:theme xmlns:a="http://schemas.openxmlformats.org/drawingml/2006/main" name="タイトルスライド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175">
          <a:solidFill>
            <a:schemeClr val="bg1">
              <a:lumMod val="75000"/>
            </a:schemeClr>
          </a:solidFill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bg1">
              <a:lumMod val="75000"/>
            </a:schemeClr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8100">
          <a:solidFill>
            <a:srgbClr val="FF0000"/>
          </a:solidFill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600" b="1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タイトルスライド">
  <a:themeElements>
    <a:clrScheme name="i-PRO">
      <a:dk1>
        <a:srgbClr val="000000"/>
      </a:dk1>
      <a:lt1>
        <a:srgbClr val="FFFFFF"/>
      </a:lt1>
      <a:dk2>
        <a:srgbClr val="808080"/>
      </a:dk2>
      <a:lt2>
        <a:srgbClr val="E2E3E3"/>
      </a:lt2>
      <a:accent1>
        <a:srgbClr val="6464E6"/>
      </a:accent1>
      <a:accent2>
        <a:srgbClr val="1C1F2A"/>
      </a:accent2>
      <a:accent3>
        <a:srgbClr val="BDC0BF"/>
      </a:accent3>
      <a:accent4>
        <a:srgbClr val="10A99A"/>
      </a:accent4>
      <a:accent5>
        <a:srgbClr val="0A807C"/>
      </a:accent5>
      <a:accent6>
        <a:srgbClr val="D36163"/>
      </a:accent6>
      <a:hlink>
        <a:srgbClr val="B54F53"/>
      </a:hlink>
      <a:folHlink>
        <a:srgbClr val="D36163"/>
      </a:folHlink>
    </a:clrScheme>
    <a:fontScheme name="i-PRO">
      <a:majorFont>
        <a:latin typeface="Calibri"/>
        <a:ea typeface="Yu Gothic UI"/>
        <a:cs typeface=""/>
      </a:majorFont>
      <a:minorFont>
        <a:latin typeface="Calibri"/>
        <a:ea typeface="Yu Gothic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プレゼンテーション3" id="{A21AC7B1-5EDC-4409-BCC2-01CDA03FA499}" vid="{01B8F879-6369-46C6-B544-293F259C7C40}"/>
    </a:ext>
  </a:extLst>
</a:theme>
</file>

<file path=ppt/theme/theme5.xml><?xml version="1.0" encoding="utf-8"?>
<a:theme xmlns:a="http://schemas.openxmlformats.org/drawingml/2006/main" name="メインスライド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5400">
          <a:solidFill>
            <a:srgbClr val="FF0000"/>
          </a:solidFill>
          <a:tailEnd type="triangle" w="lg" len="lg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>
        <a:spAutoFit/>
      </a:bodyPr>
      <a:lstStyle>
        <a:defPPr algn="l">
          <a:lnSpc>
            <a:spcPct val="110000"/>
          </a:lnSpc>
          <a:spcBef>
            <a:spcPts val="600"/>
          </a:spcBef>
          <a:defRPr sz="1400" dirty="0">
            <a:latin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デバイダー">
  <a:themeElements>
    <a:clrScheme name="i-PRO">
      <a:dk1>
        <a:srgbClr val="000000"/>
      </a:dk1>
      <a:lt1>
        <a:srgbClr val="FFFFFF"/>
      </a:lt1>
      <a:dk2>
        <a:srgbClr val="808080"/>
      </a:dk2>
      <a:lt2>
        <a:srgbClr val="E2E3E3"/>
      </a:lt2>
      <a:accent1>
        <a:srgbClr val="6464E6"/>
      </a:accent1>
      <a:accent2>
        <a:srgbClr val="1C1F2A"/>
      </a:accent2>
      <a:accent3>
        <a:srgbClr val="BDC0BF"/>
      </a:accent3>
      <a:accent4>
        <a:srgbClr val="10A99A"/>
      </a:accent4>
      <a:accent5>
        <a:srgbClr val="0A807C"/>
      </a:accent5>
      <a:accent6>
        <a:srgbClr val="D36163"/>
      </a:accent6>
      <a:hlink>
        <a:srgbClr val="B54F53"/>
      </a:hlink>
      <a:folHlink>
        <a:srgbClr val="D36163"/>
      </a:folHlink>
    </a:clrScheme>
    <a:fontScheme name="i-PRO">
      <a:majorFont>
        <a:latin typeface="Calibri"/>
        <a:ea typeface="Yu Gothic UI"/>
        <a:cs typeface=""/>
      </a:majorFont>
      <a:minorFont>
        <a:latin typeface="Calibri"/>
        <a:ea typeface="Yu Gothic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3" id="{A21AC7B1-5EDC-4409-BCC2-01CDA03FA499}" vid="{08B8C47D-E55C-4056-B50C-97F759F11341}"/>
    </a:ext>
  </a:extLst>
</a:theme>
</file>

<file path=ppt/theme/theme7.xml><?xml version="1.0" encoding="utf-8"?>
<a:theme xmlns:a="http://schemas.openxmlformats.org/drawingml/2006/main" name="エンドスライド">
  <a:themeElements>
    <a:clrScheme name="i-PRO">
      <a:dk1>
        <a:srgbClr val="000000"/>
      </a:dk1>
      <a:lt1>
        <a:srgbClr val="FFFFFF"/>
      </a:lt1>
      <a:dk2>
        <a:srgbClr val="808080"/>
      </a:dk2>
      <a:lt2>
        <a:srgbClr val="E2E3E3"/>
      </a:lt2>
      <a:accent1>
        <a:srgbClr val="6464E6"/>
      </a:accent1>
      <a:accent2>
        <a:srgbClr val="1C1F2A"/>
      </a:accent2>
      <a:accent3>
        <a:srgbClr val="BDC0BF"/>
      </a:accent3>
      <a:accent4>
        <a:srgbClr val="10A99A"/>
      </a:accent4>
      <a:accent5>
        <a:srgbClr val="0A807C"/>
      </a:accent5>
      <a:accent6>
        <a:srgbClr val="D36163"/>
      </a:accent6>
      <a:hlink>
        <a:srgbClr val="B54F53"/>
      </a:hlink>
      <a:folHlink>
        <a:srgbClr val="D36163"/>
      </a:folHlink>
    </a:clrScheme>
    <a:fontScheme name="i-PRO">
      <a:majorFont>
        <a:latin typeface="Calibri"/>
        <a:ea typeface="Yu Gothic UI"/>
        <a:cs typeface=""/>
      </a:majorFont>
      <a:minorFont>
        <a:latin typeface="Calibri"/>
        <a:ea typeface="Yu Gothic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3" id="{A21AC7B1-5EDC-4409-BCC2-01CDA03FA499}" vid="{94C9CC4E-AA19-4D72-ACBD-6B4ECC77FE99}"/>
    </a:ext>
  </a:extLst>
</a:theme>
</file>

<file path=ppt/theme/theme8.xml><?xml version="1.0" encoding="utf-8"?>
<a:theme xmlns:a="http://schemas.openxmlformats.org/drawingml/2006/main" name="1_メインスライド">
  <a:themeElements>
    <a:clrScheme name="i-PRO">
      <a:dk1>
        <a:srgbClr val="000000"/>
      </a:dk1>
      <a:lt1>
        <a:srgbClr val="FFFFFF"/>
      </a:lt1>
      <a:dk2>
        <a:srgbClr val="808080"/>
      </a:dk2>
      <a:lt2>
        <a:srgbClr val="E2E3E3"/>
      </a:lt2>
      <a:accent1>
        <a:srgbClr val="6464E6"/>
      </a:accent1>
      <a:accent2>
        <a:srgbClr val="1C1F2A"/>
      </a:accent2>
      <a:accent3>
        <a:srgbClr val="BDC0BF"/>
      </a:accent3>
      <a:accent4>
        <a:srgbClr val="10A99A"/>
      </a:accent4>
      <a:accent5>
        <a:srgbClr val="0A807C"/>
      </a:accent5>
      <a:accent6>
        <a:srgbClr val="D36163"/>
      </a:accent6>
      <a:hlink>
        <a:srgbClr val="B54F53"/>
      </a:hlink>
      <a:folHlink>
        <a:srgbClr val="D36163"/>
      </a:folHlink>
    </a:clrScheme>
    <a:fontScheme name="i-PRO">
      <a:majorFont>
        <a:latin typeface="Calibri"/>
        <a:ea typeface="Yu Gothic UI"/>
        <a:cs typeface=""/>
      </a:majorFont>
      <a:minorFont>
        <a:latin typeface="Calibri"/>
        <a:ea typeface="Yu Gothic UI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1" id="{0547EFCE-8FFC-4DE7-8A53-65D6050BE3A7}" vid="{2A06367C-CED2-4226-9E94-4D1652FAC510}"/>
    </a:ext>
  </a:extLst>
</a:theme>
</file>

<file path=ppt/theme/theme9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6771</Words>
  <Application>Microsoft Office PowerPoint</Application>
  <PresentationFormat>ユーザー設定</PresentationFormat>
  <Paragraphs>1071</Paragraphs>
  <Slides>38</Slides>
  <Notes>1</Notes>
  <HiddenSlides>0</HiddenSlides>
  <MMClips>5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8</vt:i4>
      </vt:variant>
      <vt:variant>
        <vt:lpstr>スライド タイトル</vt:lpstr>
      </vt:variant>
      <vt:variant>
        <vt:i4>38</vt:i4>
      </vt:variant>
    </vt:vector>
  </HeadingPairs>
  <TitlesOfParts>
    <vt:vector size="51" baseType="lpstr">
      <vt:lpstr>Meiryo UI</vt:lpstr>
      <vt:lpstr>Yu Gothic UI</vt:lpstr>
      <vt:lpstr>游ゴシック</vt:lpstr>
      <vt:lpstr>Arial</vt:lpstr>
      <vt:lpstr>Calibri</vt:lpstr>
      <vt:lpstr>タイトルスライドS</vt:lpstr>
      <vt:lpstr>1_Office テーマ</vt:lpstr>
      <vt:lpstr>2_Office テーマ</vt:lpstr>
      <vt:lpstr>タイトルスライド</vt:lpstr>
      <vt:lpstr>メインスライドS</vt:lpstr>
      <vt:lpstr>デバイダー</vt:lpstr>
      <vt:lpstr>エンドスライド</vt:lpstr>
      <vt:lpstr>1_メインスライド</vt:lpstr>
      <vt:lpstr>PowerPoint プレゼンテーション</vt:lpstr>
      <vt:lpstr>０．はじめに</vt:lpstr>
      <vt:lpstr>本書の位置づけとその他情報の参照先</vt:lpstr>
      <vt:lpstr>ラインナップ一覧</vt:lpstr>
      <vt:lpstr>目次</vt:lpstr>
      <vt:lpstr>１．設計・導入</vt:lpstr>
      <vt:lpstr>1-1. 従来モデルとのスペック比較①　屋外ボックス</vt:lpstr>
      <vt:lpstr>1-1. 従来モデルとのスペック比較②　屋内ドーム</vt:lpstr>
      <vt:lpstr>1-1. 従来モデルとのスペック比較③　屋外ドーム</vt:lpstr>
      <vt:lpstr>1-1. 従来モデルとのスペック比較④　その他 共通項目</vt:lpstr>
      <vt:lpstr>1-2. 撮像モードによる機能制限</vt:lpstr>
      <vt:lpstr>1-3. 配信性能について</vt:lpstr>
      <vt:lpstr>1-4. 対応AIアプリケーション一覧表</vt:lpstr>
      <vt:lpstr>1-5. SDT（システムデザインツール）でのシステム設計</vt:lpstr>
      <vt:lpstr>２．施工・調整</vt:lpstr>
      <vt:lpstr>2-1. 取扱説明書（設置編）へのアクセス方法</vt:lpstr>
      <vt:lpstr>2-2. 開梱・同梱物の確認：屋外ボックス（WV-X15xxxシリーズ）</vt:lpstr>
      <vt:lpstr>2-2. 開梱・同梱物の確認：屋内ドーム（WV-X22xxxシリーズ）</vt:lpstr>
      <vt:lpstr>2-2. 開梱・同梱物の確認：屋外ドーム（WV-X25xxxシリーズ）</vt:lpstr>
      <vt:lpstr>2-3. microSD メモリーカードについて</vt:lpstr>
      <vt:lpstr>2-4. 設置について（屋外ボックス　壁取付の例）</vt:lpstr>
      <vt:lpstr>2-4. 設置について（屋外ドーム　天井取付の例）</vt:lpstr>
      <vt:lpstr>2-4. 設置について（屋外ドーム　横配管使用時の推奨手順）</vt:lpstr>
      <vt:lpstr>2-4. 設置について（屋内ドーム　天井取付の例）</vt:lpstr>
      <vt:lpstr>2-5. 防水テープ処理について</vt:lpstr>
      <vt:lpstr>３．設定</vt:lpstr>
      <vt:lpstr>3-1. IP簡単設定ツールについて</vt:lpstr>
      <vt:lpstr>3-2. 初期設定 その１</vt:lpstr>
      <vt:lpstr>3-2. 初期設定 その２</vt:lpstr>
      <vt:lpstr>3-3. カメラブラウザ表示について</vt:lpstr>
      <vt:lpstr>3-4. iCT（i-PRO 設定ツール）での設定</vt:lpstr>
      <vt:lpstr>3-5. 工場初期化の手順</vt:lpstr>
      <vt:lpstr>【参考】アラーム通知設定</vt:lpstr>
      <vt:lpstr>レコーダーのアラーム受信設定</vt:lpstr>
      <vt:lpstr>WV-ASM300 のアラーム受信設定</vt:lpstr>
      <vt:lpstr>更新履歴</vt:lpstr>
      <vt:lpstr>更新履歴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2023-09-22T02:44:07Z</dcterms:created>
  <dcterms:modified xsi:type="dcterms:W3CDTF">2024-03-01T02:43:59Z</dcterms:modified>
</cp:coreProperties>
</file>