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1"/>
    <p:sldMasterId id="2147483749" r:id="rId2"/>
    <p:sldMasterId id="2147483741" r:id="rId3"/>
    <p:sldMasterId id="2147483654" r:id="rId4"/>
    <p:sldMasterId id="2147483755" r:id="rId5"/>
  </p:sldMasterIdLst>
  <p:notesMasterIdLst>
    <p:notesMasterId r:id="rId12"/>
  </p:notesMasterIdLst>
  <p:sldIdLst>
    <p:sldId id="256" r:id="rId6"/>
    <p:sldId id="257" r:id="rId7"/>
    <p:sldId id="260" r:id="rId8"/>
    <p:sldId id="263" r:id="rId9"/>
    <p:sldId id="262" r:id="rId10"/>
    <p:sldId id="259" r:id="rId11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F9F4"/>
    <a:srgbClr val="E9FDCF"/>
    <a:srgbClr val="CCFF99"/>
    <a:srgbClr val="CCFFCC"/>
    <a:srgbClr val="6464E6"/>
    <a:srgbClr val="D36163"/>
    <a:srgbClr val="7F7F7F"/>
    <a:srgbClr val="E2E3E3"/>
    <a:srgbClr val="BDC0BF"/>
    <a:srgbClr val="10A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C38A-E988-453D-AF9B-D60EEE127EEE}" v="35" dt="2020-05-13T06:48:55.213"/>
    <p1510:client id="{17E92CEC-7727-4D42-BF6B-CFBF6DD56F68}" v="66" dt="2020-05-13T06:26:18.929"/>
    <p1510:client id="{1A6257CA-AFF0-4D6F-B0D6-48F428E34765}" v="90" dt="2020-05-14T05:21:23.223"/>
    <p1510:client id="{FD2DF105-C64B-4464-A3C2-5763EE3FBBF8}" v="40" dt="2020-05-13T05:56:37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369" autoAdjust="0"/>
  </p:normalViewPr>
  <p:slideViewPr>
    <p:cSldViewPr snapToGrid="0">
      <p:cViewPr varScale="1">
        <p:scale>
          <a:sx n="157" d="100"/>
          <a:sy n="157" d="100"/>
        </p:scale>
        <p:origin x="138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7D67-6971-4886-89F1-96D67763A782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CC11-6E21-4044-95B8-92AE9556A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1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1800" y="1735742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058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5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44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2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3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4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68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56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5063" y="1126582"/>
            <a:ext cx="8542732" cy="3435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9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サブ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9905" y="1725138"/>
            <a:ext cx="8557890" cy="2836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229905" y="1107203"/>
            <a:ext cx="855789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7457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27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875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905" y="1107203"/>
            <a:ext cx="4276419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905" y="1725137"/>
            <a:ext cx="4276419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774" y="1107203"/>
            <a:ext cx="4336732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774" y="1725137"/>
            <a:ext cx="4336732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400" baseline="0">
                <a:solidFill>
                  <a:schemeClr val="bg1"/>
                </a:solidFill>
                <a:latin typeface="Calibri" panose="020F0502020204030204" pitchFamily="34" charset="0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964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41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337406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8738647" y="4713"/>
            <a:ext cx="405353" cy="40535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7513164" y="410066"/>
            <a:ext cx="1225484" cy="1225484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40392" y="4883453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" y="4847754"/>
            <a:ext cx="845445" cy="196849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73190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3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9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5" userDrawn="1">
          <p15:clr>
            <a:srgbClr val="F26B43"/>
          </p15:clr>
        </p15:guide>
        <p15:guide id="2" pos="462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6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.panasonic.com/jp-ja/products-services_security_support_technical-information#nw_op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00" y="1735742"/>
            <a:ext cx="8477932" cy="1494737"/>
          </a:xfrm>
        </p:spPr>
        <p:txBody>
          <a:bodyPr/>
          <a:lstStyle/>
          <a:p>
            <a:r>
              <a:rPr kumimoji="1"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カメラ電源ユニット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代替モデル</a:t>
            </a:r>
            <a:r>
              <a:rPr kumimoji="1" lang="ja-JP" altLang="en-US" dirty="0">
                <a:latin typeface="+mj-ea"/>
              </a:rPr>
              <a:t>検証レポート </a:t>
            </a:r>
            <a:r>
              <a:rPr lang="en-US" altLang="ja-JP">
                <a:latin typeface="+mj-ea"/>
              </a:rPr>
              <a:t>v</a:t>
            </a:r>
            <a:r>
              <a:rPr kumimoji="1" lang="en-US" altLang="ja-JP">
                <a:latin typeface="+mj-ea"/>
              </a:rPr>
              <a:t>ol.4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7358" y="3230479"/>
            <a:ext cx="455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/>
              <a:t>2022.9</a:t>
            </a:r>
          </a:p>
          <a:p>
            <a:r>
              <a:rPr kumimoji="1" lang="en-US" altLang="ja-JP" sz="1800" dirty="0" err="1"/>
              <a:t>i</a:t>
            </a:r>
            <a:r>
              <a:rPr kumimoji="1" lang="en-US" altLang="ja-JP" sz="1800" dirty="0"/>
              <a:t>-PRO</a:t>
            </a:r>
            <a:r>
              <a:rPr kumimoji="1" lang="ja-JP" altLang="en-US" sz="1800" dirty="0"/>
              <a:t>株式会社　ジャパンリージョン</a:t>
            </a:r>
          </a:p>
        </p:txBody>
      </p:sp>
    </p:spTree>
    <p:extLst>
      <p:ext uri="{BB962C8B-B14F-4D97-AF65-F5344CB8AC3E}">
        <p14:creationId xmlns:p14="http://schemas.microsoft.com/office/powerpoint/2010/main" val="229405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064" y="1174358"/>
            <a:ext cx="8542732" cy="918938"/>
          </a:xfrm>
        </p:spPr>
        <p:txBody>
          <a:bodyPr/>
          <a:lstStyle/>
          <a:p>
            <a:r>
              <a:rPr lang="en-US" altLang="ja-JP" sz="1600" dirty="0"/>
              <a:t>Panasonic</a:t>
            </a:r>
            <a:r>
              <a:rPr lang="ja-JP" altLang="en-US" sz="1600" dirty="0"/>
              <a:t>製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WJ-PU108</a:t>
            </a:r>
            <a:r>
              <a:rPr lang="ja-JP" altLang="en-US" sz="1600" dirty="0"/>
              <a:t>）が部品調達問題により生産困難と</a:t>
            </a:r>
            <a:br>
              <a:rPr lang="en-US" altLang="ja-JP" sz="1600" dirty="0"/>
            </a:br>
            <a:r>
              <a:rPr lang="ja-JP" altLang="en-US" sz="1600" dirty="0"/>
              <a:t>なったため、アライド製の下記</a:t>
            </a:r>
            <a:r>
              <a:rPr lang="en-US" altLang="ja-JP" sz="1600" dirty="0"/>
              <a:t>1</a:t>
            </a:r>
            <a:r>
              <a:rPr lang="ja-JP" altLang="en-US" sz="1600" dirty="0"/>
              <a:t>モデルにて動作検証を行っております。</a:t>
            </a:r>
            <a:endParaRPr lang="en-US" altLang="ja-JP" sz="1600" dirty="0"/>
          </a:p>
          <a:p>
            <a:pPr marL="0" indent="0">
              <a:buNone/>
            </a:pPr>
            <a:br>
              <a:rPr lang="en-US" altLang="ja-JP" sz="1600" dirty="0"/>
            </a:br>
            <a:endParaRPr lang="en-US" altLang="ja-JP" sz="1600" dirty="0"/>
          </a:p>
          <a:p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WJ-PU108</a:t>
            </a:r>
            <a:r>
              <a:rPr lang="ja-JP" altLang="en-US" sz="1600" dirty="0"/>
              <a:t>代替機：</a:t>
            </a:r>
            <a:r>
              <a:rPr lang="en-US" altLang="ja-JP" sz="1600" dirty="0" err="1"/>
              <a:t>Alied</a:t>
            </a:r>
            <a:r>
              <a:rPr lang="en-US" altLang="ja-JP" sz="1600" dirty="0"/>
              <a:t> Telesis AT-FS980M/9PS</a:t>
            </a:r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endParaRPr lang="en-US" altLang="ja-JP" sz="16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3F9F73A-0E7B-14EE-B326-941B78E68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104" y="2662773"/>
            <a:ext cx="2555186" cy="99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スペック比較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711373"/>
              </p:ext>
            </p:extLst>
          </p:nvPr>
        </p:nvGraphicFramePr>
        <p:xfrm>
          <a:off x="482454" y="1100865"/>
          <a:ext cx="7966951" cy="3414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1193">
                  <a:extLst>
                    <a:ext uri="{9D8B030D-6E8A-4147-A177-3AD203B41FA5}">
                      <a16:colId xmlns:a16="http://schemas.microsoft.com/office/drawing/2014/main" val="166591279"/>
                    </a:ext>
                  </a:extLst>
                </a:gridCol>
                <a:gridCol w="3082879">
                  <a:extLst>
                    <a:ext uri="{9D8B030D-6E8A-4147-A177-3AD203B41FA5}">
                      <a16:colId xmlns:a16="http://schemas.microsoft.com/office/drawing/2014/main" val="4247061930"/>
                    </a:ext>
                  </a:extLst>
                </a:gridCol>
                <a:gridCol w="3082879">
                  <a:extLst>
                    <a:ext uri="{9D8B030D-6E8A-4147-A177-3AD203B41FA5}">
                      <a16:colId xmlns:a16="http://schemas.microsoft.com/office/drawing/2014/main" val="2551092570"/>
                    </a:ext>
                  </a:extLst>
                </a:gridCol>
              </a:tblGrid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Panasonic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ja-JP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Alied</a:t>
                      </a:r>
                      <a:r>
                        <a:rPr lang="en-US" altLang="ja-JP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Telesis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729933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WJ-PU108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AT-FS980M/9PS</a:t>
                      </a: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5400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基本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62930721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入力電圧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AC100 V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-240V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、50/60 Hz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36159586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入力電流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1.5 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3.9A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63720836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消費電力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150 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952126321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使用環境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5 ℃ 〜 45 ℃ </a:t>
                      </a:r>
                      <a:b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0 ℃ 〜 50 ℃ </a:t>
                      </a:r>
                      <a:b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5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〜 80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％（結露なきこと）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48527164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寸法</a:t>
                      </a:r>
                      <a:endParaRPr lang="en-US" altLang="ja-JP" sz="12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突起物を除く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265（W）×44（H）×184（D）mm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330（W）×44（H）×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204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（D）mm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6783702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質量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1.7 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2.5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953922536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LAN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インターフェース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918049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給電規格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IEEE802.3af/at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IEEE802.3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af/at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74299025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伝送速度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75217403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給電ポート数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52545217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最大給電能力</a:t>
                      </a:r>
                      <a:b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248491647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給電能力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120 W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b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（ポート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60 W 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5-8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60 W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1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150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01422425"/>
                  </a:ext>
                </a:extLst>
              </a:tr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レコーダー用</a:t>
                      </a: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b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50" u="none" strike="noStrike" dirty="0"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50" u="none" strike="noStrike" dirty="0">
                          <a:effectLst/>
                          <a:latin typeface="+mn-ea"/>
                          <a:ea typeface="+mn-ea"/>
                        </a:rPr>
                        <a:t>ポート数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81433170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261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0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>
                <a:latin typeface="+mj-ea"/>
              </a:rPr>
              <a:t>Alied</a:t>
            </a:r>
            <a:r>
              <a:rPr lang="en-US" altLang="ja-JP" dirty="0">
                <a:latin typeface="+mj-ea"/>
              </a:rPr>
              <a:t> Telesis</a:t>
            </a:r>
            <a:r>
              <a:rPr lang="ja-JP" altLang="en-US" dirty="0">
                <a:latin typeface="+mj-ea"/>
              </a:rPr>
              <a:t>製</a:t>
            </a:r>
            <a:r>
              <a:rPr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スイッチの評価結果</a:t>
            </a:r>
            <a:endParaRPr kumimoji="1" lang="ja-JP" altLang="en-US" dirty="0">
              <a:latin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59491" y="980530"/>
          <a:ext cx="8807115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09">
                  <a:extLst>
                    <a:ext uri="{9D8B030D-6E8A-4147-A177-3AD203B41FA5}">
                      <a16:colId xmlns:a16="http://schemas.microsoft.com/office/drawing/2014/main" val="83070755"/>
                    </a:ext>
                  </a:extLst>
                </a:gridCol>
                <a:gridCol w="2255921">
                  <a:extLst>
                    <a:ext uri="{9D8B030D-6E8A-4147-A177-3AD203B41FA5}">
                      <a16:colId xmlns:a16="http://schemas.microsoft.com/office/drawing/2014/main" val="1932634400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528881881"/>
                    </a:ext>
                  </a:extLst>
                </a:gridCol>
                <a:gridCol w="619626">
                  <a:extLst>
                    <a:ext uri="{9D8B030D-6E8A-4147-A177-3AD203B41FA5}">
                      <a16:colId xmlns:a16="http://schemas.microsoft.com/office/drawing/2014/main" val="2342580227"/>
                    </a:ext>
                  </a:extLst>
                </a:gridCol>
                <a:gridCol w="2716201">
                  <a:extLst>
                    <a:ext uri="{9D8B030D-6E8A-4147-A177-3AD203B41FA5}">
                      <a16:colId xmlns:a16="http://schemas.microsoft.com/office/drawing/2014/main" val="3942271058"/>
                    </a:ext>
                  </a:extLst>
                </a:gridCol>
              </a:tblGrid>
              <a:tr h="215913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区分</a:t>
                      </a:r>
                    </a:p>
                  </a:txBody>
                  <a:tcPr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検証内容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結果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463036"/>
                  </a:ext>
                </a:extLst>
              </a:tr>
              <a:tr h="119841"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カメラ接続性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給電確認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給電回路構成</a:t>
                      </a:r>
                      <a:r>
                        <a:rPr kumimoji="1" lang="en-US" altLang="ja-JP" sz="1000" dirty="0"/>
                        <a:t>(i-PRO</a:t>
                      </a:r>
                      <a:r>
                        <a:rPr kumimoji="1" lang="ja-JP" altLang="en-US" sz="1000" dirty="0"/>
                        <a:t>カメラ全</a:t>
                      </a:r>
                      <a:r>
                        <a:rPr kumimoji="1" lang="en-US" altLang="ja-JP" sz="1000" dirty="0"/>
                        <a:t>19</a:t>
                      </a:r>
                      <a:r>
                        <a:rPr kumimoji="1" lang="ja-JP" altLang="en-US" sz="1000" dirty="0"/>
                        <a:t>種</a:t>
                      </a:r>
                      <a:r>
                        <a:rPr kumimoji="1" lang="en-US" altLang="ja-JP" sz="1000" dirty="0"/>
                        <a:t>)</a:t>
                      </a:r>
                      <a:r>
                        <a:rPr kumimoji="1" lang="ja-JP" altLang="en-US" sz="1000" dirty="0"/>
                        <a:t>との接続動作検証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en-US" altLang="ja-JP" sz="1000" dirty="0"/>
                        <a:t>++</a:t>
                      </a:r>
                      <a:r>
                        <a:rPr kumimoji="1" lang="ja-JP" altLang="en-US" sz="1000" dirty="0"/>
                        <a:t>カメラはインジェクタを付けて実施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給電動作確認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カメラ単体にて実施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13490"/>
                  </a:ext>
                </a:extLst>
              </a:tr>
              <a:tr h="119841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ブロードキャスト通信確認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95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ユニキャスト通信確認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79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PTZ</a:t>
                      </a:r>
                      <a:r>
                        <a:rPr kumimoji="1" lang="ja-JP" altLang="en-US" sz="1000" dirty="0"/>
                        <a:t>等のカメラ操作確認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211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11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スイッチ電源断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10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省電力型イーサネット動作検証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56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通信性能確認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Giga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ポート最大出力レート（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）でのトラフィック負荷検証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出力レート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の状態でヒートランを実施し、パケットロスがないこと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（ユニキャスト）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に対し約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倍の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で検証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16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システム障害確認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電源切断時からの復旧状態を確認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各機器間のケーブル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035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スイッチ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レコーダ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カメラの電源を切断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個別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全体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55123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8634" y="3968120"/>
            <a:ext cx="88688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【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検証使用カメラ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】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WV-SF135, WV-SW158, DG-SW316L, BB-SC384, WV-S2250L, WV-SPN310AV, DG-GXE100 + 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アナログカメラ（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NP1000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）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, WV-SPW611LJ, WV-SPN311, WV-X6533LN, WV-SMR10, WV-SP105, BB-SC364, WV-SFN130, DG-NW484S, BL-VP101, WV-SUD638,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 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Yu Gothic UI"/>
                <a:cs typeface="+mn-cs"/>
              </a:rPr>
              <a:t>WV-SP304, WV-SFN480, WV-SPN311A, WV-U2132LA, WV-U1132A, WV-S1131, WV-S1135V, WV-S1536L, WV-X2232LJ, WV-S6130, WV-S4176J, WV-S4150, WV-S4151, WV-S3131L, WV-S8544LUX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Yu Gothic U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97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見解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69" y="983502"/>
            <a:ext cx="8776171" cy="2318918"/>
          </a:xfrm>
        </p:spPr>
        <p:txBody>
          <a:bodyPr/>
          <a:lstStyle/>
          <a:p>
            <a:r>
              <a:rPr lang="ja-JP" altLang="en-US" sz="1600" dirty="0"/>
              <a:t>接続性・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給電機能は問題なく、ユニキャスト通信も問題なし。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ポートの最大出力レート</a:t>
            </a:r>
            <a:r>
              <a:rPr lang="en-US" altLang="ja-JP" sz="1600" dirty="0"/>
              <a:t>128Mbps(</a:t>
            </a:r>
            <a:r>
              <a:rPr lang="ja-JP" altLang="en-US" sz="1600" dirty="0"/>
              <a:t>カメラ</a:t>
            </a:r>
            <a:r>
              <a:rPr lang="en-US" altLang="ja-JP" sz="1600" dirty="0"/>
              <a:t>8</a:t>
            </a:r>
            <a:r>
              <a:rPr lang="ja-JP" altLang="en-US" sz="1600" dirty="0"/>
              <a:t>台分</a:t>
            </a:r>
            <a:r>
              <a:rPr lang="en-US" altLang="ja-JP" sz="1600" dirty="0"/>
              <a:t>)</a:t>
            </a:r>
            <a:r>
              <a:rPr lang="ja-JP" altLang="en-US" sz="1600" dirty="0"/>
              <a:t>での通信性能も問題なし。</a:t>
            </a:r>
            <a:br>
              <a:rPr lang="en-US" altLang="ja-JP" sz="1600" dirty="0"/>
            </a:br>
            <a:r>
              <a:rPr lang="en-US" altLang="ja-JP" sz="1600" dirty="0"/>
              <a:t>※</a:t>
            </a:r>
            <a:r>
              <a:rPr lang="ja-JP" altLang="en-US" sz="1600" dirty="0"/>
              <a:t>本検証では約</a:t>
            </a:r>
            <a:r>
              <a:rPr lang="en-US" altLang="ja-JP" sz="1600" dirty="0"/>
              <a:t>192Mbp</a:t>
            </a:r>
            <a:r>
              <a:rPr lang="ja-JP" altLang="en-US" sz="1600" dirty="0"/>
              <a:t>にて実施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ポートにおいては、レコーダーを</a:t>
            </a:r>
            <a:r>
              <a:rPr lang="en-US" altLang="ja-JP" sz="1600" dirty="0"/>
              <a:t>1</a:t>
            </a:r>
            <a:r>
              <a:rPr lang="ja-JP" altLang="en-US" sz="1600" dirty="0"/>
              <a:t>台のみ接続可能となります。</a:t>
            </a:r>
            <a:endParaRPr lang="en-US" altLang="ja-JP" sz="1600" dirty="0"/>
          </a:p>
          <a:p>
            <a:r>
              <a:rPr lang="ja-JP" altLang="en-US" sz="1600" dirty="0"/>
              <a:t>運用においてパソコンを接続する場合、カスケード</a:t>
            </a:r>
            <a:r>
              <a:rPr lang="en-US" altLang="ja-JP" sz="1600" dirty="0"/>
              <a:t>/</a:t>
            </a:r>
            <a:r>
              <a:rPr lang="ja-JP" altLang="en-US" sz="1600" dirty="0"/>
              <a:t>センタースイッチにパナソニック</a:t>
            </a:r>
            <a:r>
              <a:rPr lang="en-US" altLang="ja-JP" sz="1600" dirty="0"/>
              <a:t>EW</a:t>
            </a:r>
            <a:r>
              <a:rPr lang="ja-JP" altLang="en-US" sz="1600" dirty="0"/>
              <a:t>ネットワークス</a:t>
            </a:r>
            <a:r>
              <a:rPr lang="en-US" altLang="ja-JP" sz="1600" dirty="0"/>
              <a:t>(</a:t>
            </a:r>
            <a:r>
              <a:rPr lang="ja-JP" altLang="en-US" sz="1600" dirty="0"/>
              <a:t>株</a:t>
            </a:r>
            <a:r>
              <a:rPr lang="en-US" altLang="ja-JP" sz="1600" dirty="0"/>
              <a:t>)</a:t>
            </a:r>
            <a:r>
              <a:rPr lang="ja-JP" altLang="en-US" sz="1600" dirty="0"/>
              <a:t>製の</a:t>
            </a:r>
            <a:br>
              <a:rPr lang="en-US" altLang="ja-JP" sz="1600" dirty="0"/>
            </a:br>
            <a:r>
              <a:rPr lang="ja-JP" altLang="en-US" sz="1600" dirty="0"/>
              <a:t>スイッチをご利用ください。</a:t>
            </a:r>
            <a:br>
              <a:rPr lang="en-US" altLang="ja-JP" sz="1600" dirty="0"/>
            </a:br>
            <a:r>
              <a:rPr lang="en-US" altLang="ja-JP" sz="1600" dirty="0"/>
              <a:t>※Giga</a:t>
            </a:r>
            <a:r>
              <a:rPr lang="ja-JP" altLang="en-US" sz="1600" dirty="0"/>
              <a:t>ポート数が</a:t>
            </a:r>
            <a:r>
              <a:rPr lang="en-US" altLang="ja-JP" sz="1600" dirty="0"/>
              <a:t>1</a:t>
            </a:r>
            <a:r>
              <a:rPr lang="ja-JP" altLang="en-US" sz="1600" dirty="0"/>
              <a:t>つのため、スイッチを多段接続するカスケード接続はできません。</a:t>
            </a:r>
            <a:endParaRPr lang="en-US" altLang="ja-JP" sz="1600" dirty="0"/>
          </a:p>
          <a:p>
            <a:pPr marL="0" indent="0">
              <a:buNone/>
            </a:pPr>
            <a:endParaRPr lang="en-US" altLang="ja-JP" sz="1600" dirty="0"/>
          </a:p>
          <a:p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</a:t>
            </a:r>
            <a:r>
              <a:rPr lang="ja-JP" altLang="en-US" sz="1600" dirty="0"/>
              <a:t>シリーズ）のサポート情報を基にシステム設計ください。</a:t>
            </a:r>
            <a:br>
              <a:rPr lang="en-US" altLang="ja-JP" sz="1600" dirty="0"/>
            </a:br>
            <a:r>
              <a:rPr lang="en-US" altLang="ja-JP" sz="1600" dirty="0">
                <a:hlinkClick r:id="rId2"/>
              </a:rPr>
              <a:t>https://connect.panasonic.com/jp-ja/products-services_security_support_technical-information#nw_option</a:t>
            </a:r>
            <a:br>
              <a:rPr lang="en-US" altLang="ja-JP" sz="1600" dirty="0"/>
            </a:br>
            <a:r>
              <a:rPr lang="ja-JP" altLang="en-US" sz="1600" dirty="0"/>
              <a:t>上記サイトの</a:t>
            </a:r>
            <a:r>
              <a:rPr lang="en-US" altLang="ja-JP" sz="1600" dirty="0"/>
              <a:t>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</a:t>
            </a:r>
            <a:r>
              <a:rPr lang="en-US" altLang="ja-JP" sz="1600" dirty="0"/>
              <a:t>]-[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カメラ電源ユニットに関する技術情報</a:t>
            </a:r>
            <a:r>
              <a:rPr lang="en-US" altLang="ja-JP" sz="1600" dirty="0"/>
              <a:t>]</a:t>
            </a:r>
            <a:r>
              <a:rPr lang="ja-JP" altLang="en-US" sz="1600" dirty="0"/>
              <a:t>を参照ください</a:t>
            </a:r>
            <a:br>
              <a:rPr lang="en-US" altLang="ja-JP" sz="1600" dirty="0"/>
            </a:br>
            <a:r>
              <a:rPr lang="en-US" altLang="ja-JP" sz="1600" dirty="0"/>
              <a:t>※</a:t>
            </a:r>
            <a:r>
              <a:rPr lang="ja-JP" altLang="en-US" sz="1600" dirty="0"/>
              <a:t>給電電力を算出する場合、</a:t>
            </a:r>
            <a:r>
              <a:rPr lang="en-US" altLang="ja-JP" sz="1600" dirty="0"/>
              <a:t>LAN</a:t>
            </a:r>
            <a:r>
              <a:rPr lang="ja-JP" altLang="en-US" sz="1600" dirty="0"/>
              <a:t>ケーブルによるロス分も考慮する必要があります。</a:t>
            </a:r>
            <a:br>
              <a:rPr lang="en-US" altLang="ja-JP" sz="1600" dirty="0"/>
            </a:br>
            <a:r>
              <a:rPr lang="ja-JP" altLang="en-US" sz="1600" dirty="0"/>
              <a:t>詳しくは、ご使用になる</a:t>
            </a:r>
            <a:r>
              <a:rPr lang="en-US" altLang="ja-JP" sz="1600" dirty="0"/>
              <a:t>LAN</a:t>
            </a:r>
            <a:r>
              <a:rPr lang="ja-JP" altLang="en-US" sz="1600" dirty="0"/>
              <a:t>ケーブルの仕様をご確認ください。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4484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56174"/>
      </p:ext>
    </p:extLst>
  </p:cSld>
  <p:clrMapOvr>
    <a:masterClrMapping/>
  </p:clrMapOvr>
</p:sld>
</file>

<file path=ppt/theme/theme1.xml><?xml version="1.0" encoding="utf-8"?>
<a:theme xmlns:a="http://schemas.openxmlformats.org/drawingml/2006/main" name="タイトル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0547EFCE-8FFC-4DE7-8A53-65D6050BE3A7}" vid="{44591D59-C4BA-4D44-AE24-DB74C38804FB}"/>
    </a:ext>
  </a:extLst>
</a:theme>
</file>

<file path=ppt/theme/theme2.xml><?xml version="1.0" encoding="utf-8"?>
<a:theme xmlns:a="http://schemas.openxmlformats.org/drawingml/2006/main" name="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4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5.xml><?xml version="1.0" encoding="utf-8"?>
<a:theme xmlns:a="http://schemas.openxmlformats.org/drawingml/2006/main" name="その他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901FD198-E59D-4716-B679-A042CDBE39A1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同軸LANコンバータ検証結果報告_20220404</Template>
  <TotalTime>0</TotalTime>
  <Words>748</Words>
  <Application>Microsoft Office PowerPoint</Application>
  <PresentationFormat>画面に合わせる (16:9)</PresentationFormat>
  <Paragraphs>110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Yu Gothic UI</vt:lpstr>
      <vt:lpstr>游ゴシック</vt:lpstr>
      <vt:lpstr>Arial</vt:lpstr>
      <vt:lpstr>Calibri</vt:lpstr>
      <vt:lpstr>タイトルスライド</vt:lpstr>
      <vt:lpstr>メインスライド</vt:lpstr>
      <vt:lpstr>デバイダー</vt:lpstr>
      <vt:lpstr>エンドスライド</vt:lpstr>
      <vt:lpstr>その他</vt:lpstr>
      <vt:lpstr>PoEカメラ電源ユニット 代替モデル検証レポート vol.4</vt:lpstr>
      <vt:lpstr>目的</vt:lpstr>
      <vt:lpstr>スペック比較</vt:lpstr>
      <vt:lpstr>Alied Telesis製PoEスイッチの評価結果</vt:lpstr>
      <vt:lpstr>見解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2023-09-11T09:56:11Z</dcterms:created>
  <dcterms:modified xsi:type="dcterms:W3CDTF">2023-09-11T09:56:27Z</dcterms:modified>
</cp:coreProperties>
</file>